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 id="2147483690" r:id="rId2"/>
  </p:sldMasterIdLst>
  <p:notesMasterIdLst>
    <p:notesMasterId r:id="rId176"/>
  </p:notesMasterIdLst>
  <p:handoutMasterIdLst>
    <p:handoutMasterId r:id="rId177"/>
  </p:handoutMasterIdLst>
  <p:sldIdLst>
    <p:sldId id="795" r:id="rId3"/>
    <p:sldId id="786" r:id="rId4"/>
    <p:sldId id="714" r:id="rId5"/>
    <p:sldId id="715" r:id="rId6"/>
    <p:sldId id="716" r:id="rId7"/>
    <p:sldId id="718" r:id="rId8"/>
    <p:sldId id="797" r:id="rId9"/>
    <p:sldId id="717" r:id="rId10"/>
    <p:sldId id="481" r:id="rId11"/>
    <p:sldId id="697" r:id="rId12"/>
    <p:sldId id="810" r:id="rId13"/>
    <p:sldId id="639" r:id="rId14"/>
    <p:sldId id="811" r:id="rId15"/>
    <p:sldId id="638" r:id="rId16"/>
    <p:sldId id="485" r:id="rId17"/>
    <p:sldId id="721" r:id="rId18"/>
    <p:sldId id="812" r:id="rId19"/>
    <p:sldId id="798" r:id="rId20"/>
    <p:sldId id="723" r:id="rId21"/>
    <p:sldId id="799" r:id="rId22"/>
    <p:sldId id="813" r:id="rId23"/>
    <p:sldId id="800" r:id="rId24"/>
    <p:sldId id="801" r:id="rId25"/>
    <p:sldId id="802" r:id="rId26"/>
    <p:sldId id="803" r:id="rId27"/>
    <p:sldId id="804" r:id="rId28"/>
    <p:sldId id="805" r:id="rId29"/>
    <p:sldId id="806" r:id="rId30"/>
    <p:sldId id="807" r:id="rId31"/>
    <p:sldId id="808" r:id="rId32"/>
    <p:sldId id="809" r:id="rId33"/>
    <p:sldId id="725" r:id="rId34"/>
    <p:sldId id="726" r:id="rId35"/>
    <p:sldId id="500" r:id="rId36"/>
    <p:sldId id="814" r:id="rId37"/>
    <p:sldId id="685" r:id="rId38"/>
    <p:sldId id="815" r:id="rId39"/>
    <p:sldId id="816" r:id="rId40"/>
    <p:sldId id="753" r:id="rId41"/>
    <p:sldId id="686" r:id="rId42"/>
    <p:sldId id="651" r:id="rId43"/>
    <p:sldId id="817" r:id="rId44"/>
    <p:sldId id="818" r:id="rId45"/>
    <p:sldId id="733" r:id="rId46"/>
    <p:sldId id="819" r:id="rId47"/>
    <p:sldId id="820" r:id="rId48"/>
    <p:sldId id="727" r:id="rId49"/>
    <p:sldId id="735" r:id="rId50"/>
    <p:sldId id="821" r:id="rId51"/>
    <p:sldId id="822" r:id="rId52"/>
    <p:sldId id="823" r:id="rId53"/>
    <p:sldId id="824" r:id="rId54"/>
    <p:sldId id="825" r:id="rId55"/>
    <p:sldId id="624" r:id="rId56"/>
    <p:sldId id="509" r:id="rId57"/>
    <p:sldId id="830" r:id="rId58"/>
    <p:sldId id="693" r:id="rId59"/>
    <p:sldId id="628" r:id="rId60"/>
    <p:sldId id="512" r:id="rId61"/>
    <p:sldId id="826" r:id="rId62"/>
    <p:sldId id="827" r:id="rId63"/>
    <p:sldId id="828" r:id="rId64"/>
    <p:sldId id="737" r:id="rId65"/>
    <p:sldId id="510" r:id="rId66"/>
    <p:sldId id="511" r:id="rId67"/>
    <p:sldId id="644" r:id="rId68"/>
    <p:sldId id="829" r:id="rId69"/>
    <p:sldId id="633" r:id="rId70"/>
    <p:sldId id="831" r:id="rId71"/>
    <p:sldId id="728" r:id="rId72"/>
    <p:sldId id="832" r:id="rId73"/>
    <p:sldId id="833" r:id="rId74"/>
    <p:sldId id="516" r:id="rId75"/>
    <p:sldId id="525" r:id="rId76"/>
    <p:sldId id="834" r:id="rId77"/>
    <p:sldId id="522" r:id="rId78"/>
    <p:sldId id="519" r:id="rId79"/>
    <p:sldId id="729" r:id="rId80"/>
    <p:sldId id="634" r:id="rId81"/>
    <p:sldId id="769" r:id="rId82"/>
    <p:sldId id="835" r:id="rId83"/>
    <p:sldId id="836" r:id="rId84"/>
    <p:sldId id="742" r:id="rId85"/>
    <p:sldId id="635" r:id="rId86"/>
    <p:sldId id="529" r:id="rId87"/>
    <p:sldId id="681" r:id="rId88"/>
    <p:sldId id="743" r:id="rId89"/>
    <p:sldId id="730" r:id="rId90"/>
    <p:sldId id="636" r:id="rId91"/>
    <p:sldId id="744" r:id="rId92"/>
    <p:sldId id="774" r:id="rId93"/>
    <p:sldId id="770" r:id="rId94"/>
    <p:sldId id="771" r:id="rId95"/>
    <p:sldId id="700" r:id="rId96"/>
    <p:sldId id="532" r:id="rId97"/>
    <p:sldId id="772" r:id="rId98"/>
    <p:sldId id="773" r:id="rId99"/>
    <p:sldId id="775" r:id="rId100"/>
    <p:sldId id="777" r:id="rId101"/>
    <p:sldId id="778" r:id="rId102"/>
    <p:sldId id="776" r:id="rId103"/>
    <p:sldId id="779" r:id="rId104"/>
    <p:sldId id="745" r:id="rId105"/>
    <p:sldId id="746" r:id="rId106"/>
    <p:sldId id="747" r:id="rId107"/>
    <p:sldId id="752" r:id="rId108"/>
    <p:sldId id="748" r:id="rId109"/>
    <p:sldId id="780" r:id="rId110"/>
    <p:sldId id="781" r:id="rId111"/>
    <p:sldId id="782" r:id="rId112"/>
    <p:sldId id="783" r:id="rId113"/>
    <p:sldId id="784" r:id="rId114"/>
    <p:sldId id="750" r:id="rId115"/>
    <p:sldId id="749" r:id="rId116"/>
    <p:sldId id="785" r:id="rId117"/>
    <p:sldId id="540" r:id="rId118"/>
    <p:sldId id="787" r:id="rId119"/>
    <p:sldId id="751" r:id="rId120"/>
    <p:sldId id="562" r:id="rId121"/>
    <p:sldId id="563" r:id="rId122"/>
    <p:sldId id="564" r:id="rId123"/>
    <p:sldId id="711" r:id="rId124"/>
    <p:sldId id="755" r:id="rId125"/>
    <p:sldId id="565" r:id="rId126"/>
    <p:sldId id="566" r:id="rId127"/>
    <p:sldId id="567" r:id="rId128"/>
    <p:sldId id="568" r:id="rId129"/>
    <p:sldId id="569" r:id="rId130"/>
    <p:sldId id="570" r:id="rId131"/>
    <p:sldId id="759" r:id="rId132"/>
    <p:sldId id="788" r:id="rId133"/>
    <p:sldId id="571" r:id="rId134"/>
    <p:sldId id="572" r:id="rId135"/>
    <p:sldId id="573" r:id="rId136"/>
    <p:sldId id="762" r:id="rId137"/>
    <p:sldId id="574" r:id="rId138"/>
    <p:sldId id="575" r:id="rId139"/>
    <p:sldId id="581" r:id="rId140"/>
    <p:sldId id="763" r:id="rId141"/>
    <p:sldId id="585" r:id="rId142"/>
    <p:sldId id="586" r:id="rId143"/>
    <p:sldId id="591" r:id="rId144"/>
    <p:sldId id="590" r:id="rId145"/>
    <p:sldId id="596" r:id="rId146"/>
    <p:sldId id="791" r:id="rId147"/>
    <p:sldId id="790" r:id="rId148"/>
    <p:sldId id="597" r:id="rId149"/>
    <p:sldId id="598" r:id="rId150"/>
    <p:sldId id="601" r:id="rId151"/>
    <p:sldId id="764" r:id="rId152"/>
    <p:sldId id="765" r:id="rId153"/>
    <p:sldId id="792" r:id="rId154"/>
    <p:sldId id="793" r:id="rId155"/>
    <p:sldId id="766" r:id="rId156"/>
    <p:sldId id="605" r:id="rId157"/>
    <p:sldId id="606" r:id="rId158"/>
    <p:sldId id="607" r:id="rId159"/>
    <p:sldId id="710" r:id="rId160"/>
    <p:sldId id="608" r:id="rId161"/>
    <p:sldId id="609" r:id="rId162"/>
    <p:sldId id="610" r:id="rId163"/>
    <p:sldId id="794" r:id="rId164"/>
    <p:sldId id="611" r:id="rId165"/>
    <p:sldId id="612" r:id="rId166"/>
    <p:sldId id="613" r:id="rId167"/>
    <p:sldId id="614" r:id="rId168"/>
    <p:sldId id="615" r:id="rId169"/>
    <p:sldId id="767" r:id="rId170"/>
    <p:sldId id="617" r:id="rId171"/>
    <p:sldId id="618" r:id="rId172"/>
    <p:sldId id="768" r:id="rId173"/>
    <p:sldId id="619" r:id="rId174"/>
    <p:sldId id="796" r:id="rId175"/>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5pPr>
    <a:lvl6pPr marL="2286000" algn="l" defTabSz="914400" rtl="0" eaLnBrk="1" latinLnBrk="0" hangingPunct="1">
      <a:defRPr kern="1200">
        <a:solidFill>
          <a:schemeClr val="tx1"/>
        </a:solidFill>
        <a:latin typeface="Comic Sans MS" pitchFamily="66" charset="0"/>
        <a:ea typeface="宋体" pitchFamily="2" charset="-122"/>
        <a:cs typeface="+mn-cs"/>
      </a:defRPr>
    </a:lvl6pPr>
    <a:lvl7pPr marL="2743200" algn="l" defTabSz="914400" rtl="0" eaLnBrk="1" latinLnBrk="0" hangingPunct="1">
      <a:defRPr kern="1200">
        <a:solidFill>
          <a:schemeClr val="tx1"/>
        </a:solidFill>
        <a:latin typeface="Comic Sans MS" pitchFamily="66" charset="0"/>
        <a:ea typeface="宋体" pitchFamily="2" charset="-122"/>
        <a:cs typeface="+mn-cs"/>
      </a:defRPr>
    </a:lvl7pPr>
    <a:lvl8pPr marL="3200400" algn="l" defTabSz="914400" rtl="0" eaLnBrk="1" latinLnBrk="0" hangingPunct="1">
      <a:defRPr kern="1200">
        <a:solidFill>
          <a:schemeClr val="tx1"/>
        </a:solidFill>
        <a:latin typeface="Comic Sans MS" pitchFamily="66" charset="0"/>
        <a:ea typeface="宋体" pitchFamily="2" charset="-122"/>
        <a:cs typeface="+mn-cs"/>
      </a:defRPr>
    </a:lvl8pPr>
    <a:lvl9pPr marL="3657600" algn="l" defTabSz="914400" rtl="0" eaLnBrk="1" latinLnBrk="0" hangingPunct="1">
      <a:defRPr kern="1200">
        <a:solidFill>
          <a:schemeClr val="tx1"/>
        </a:solidFill>
        <a:latin typeface="Comic Sans MS" pitchFamily="66"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FF3300"/>
    <a:srgbClr val="FFFF00"/>
    <a:srgbClr val="DDDDDD"/>
    <a:srgbClr val="FFCCFF"/>
    <a:srgbClr val="FF99CC"/>
    <a:srgbClr val="99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226" autoAdjust="0"/>
    <p:restoredTop sz="96424" autoAdjust="0"/>
  </p:normalViewPr>
  <p:slideViewPr>
    <p:cSldViewPr snapToGrid="0">
      <p:cViewPr>
        <p:scale>
          <a:sx n="88" d="100"/>
          <a:sy n="88" d="100"/>
        </p:scale>
        <p:origin x="2472" y="71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36.wmf"/><Relationship Id="rId1" Type="http://schemas.openxmlformats.org/officeDocument/2006/relationships/image" Target="../media/image3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38.wmf"/><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38.wmf"/><Relationship Id="rId1" Type="http://schemas.openxmlformats.org/officeDocument/2006/relationships/image" Target="../media/image3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36.wmf"/><Relationship Id="rId1"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11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38.wmf"/><Relationship Id="rId1" Type="http://schemas.openxmlformats.org/officeDocument/2006/relationships/image" Target="../media/image3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3163888" cy="471488"/>
          </a:xfrm>
          <a:prstGeom prst="rect">
            <a:avLst/>
          </a:prstGeom>
          <a:noFill/>
          <a:ln w="9525">
            <a:noFill/>
            <a:miter lim="800000"/>
            <a:headEnd/>
            <a:tailEnd/>
          </a:ln>
          <a:effectLst/>
        </p:spPr>
        <p:txBody>
          <a:bodyPr vert="horz" wrap="none" lIns="94631" tIns="47316" rIns="94631" bIns="47316" numCol="1" anchor="t" anchorCtr="0" compatLnSpc="1">
            <a:prstTxWarp prst="textNoShape">
              <a:avLst/>
            </a:prstTxWarp>
          </a:bodyPr>
          <a:lstStyle>
            <a:lvl1pPr defTabSz="946150">
              <a:defRPr sz="1200">
                <a:ea typeface="+mn-ea"/>
              </a:defRPr>
            </a:lvl1pPr>
          </a:lstStyle>
          <a:p>
            <a:pPr>
              <a:defRPr/>
            </a:pPr>
            <a:endParaRPr lang="zh-CN" altLang="en-US"/>
          </a:p>
        </p:txBody>
      </p:sp>
      <p:sp>
        <p:nvSpPr>
          <p:cNvPr id="155651" name="Rectangle 3"/>
          <p:cNvSpPr>
            <a:spLocks noGrp="1" noChangeArrowheads="1"/>
          </p:cNvSpPr>
          <p:nvPr>
            <p:ph type="dt" sz="quarter" idx="1"/>
          </p:nvPr>
        </p:nvSpPr>
        <p:spPr bwMode="auto">
          <a:xfrm>
            <a:off x="4111625" y="0"/>
            <a:ext cx="3163888" cy="471488"/>
          </a:xfrm>
          <a:prstGeom prst="rect">
            <a:avLst/>
          </a:prstGeom>
          <a:noFill/>
          <a:ln w="9525">
            <a:noFill/>
            <a:miter lim="800000"/>
            <a:headEnd/>
            <a:tailEnd/>
          </a:ln>
          <a:effectLst/>
        </p:spPr>
        <p:txBody>
          <a:bodyPr vert="horz" wrap="none" lIns="94631" tIns="47316" rIns="94631" bIns="47316" numCol="1" anchor="t" anchorCtr="0" compatLnSpc="1">
            <a:prstTxWarp prst="textNoShape">
              <a:avLst/>
            </a:prstTxWarp>
          </a:bodyPr>
          <a:lstStyle>
            <a:lvl1pPr algn="r" defTabSz="946150">
              <a:defRPr sz="1200">
                <a:ea typeface="+mn-ea"/>
              </a:defRPr>
            </a:lvl1pPr>
          </a:lstStyle>
          <a:p>
            <a:pPr>
              <a:defRPr/>
            </a:pPr>
            <a:endParaRPr lang="en-US" altLang="zh-CN"/>
          </a:p>
        </p:txBody>
      </p:sp>
      <p:sp>
        <p:nvSpPr>
          <p:cNvPr id="155652" name="Rectangle 4"/>
          <p:cNvSpPr>
            <a:spLocks noGrp="1" noChangeArrowheads="1"/>
          </p:cNvSpPr>
          <p:nvPr>
            <p:ph type="ftr" sz="quarter" idx="2"/>
          </p:nvPr>
        </p:nvSpPr>
        <p:spPr bwMode="auto">
          <a:xfrm>
            <a:off x="0" y="9129713"/>
            <a:ext cx="3163888" cy="471487"/>
          </a:xfrm>
          <a:prstGeom prst="rect">
            <a:avLst/>
          </a:prstGeom>
          <a:noFill/>
          <a:ln w="9525">
            <a:noFill/>
            <a:miter lim="800000"/>
            <a:headEnd/>
            <a:tailEnd/>
          </a:ln>
          <a:effectLst/>
        </p:spPr>
        <p:txBody>
          <a:bodyPr vert="horz" wrap="none" lIns="94631" tIns="47316" rIns="94631" bIns="47316" numCol="1" anchor="b" anchorCtr="0" compatLnSpc="1">
            <a:prstTxWarp prst="textNoShape">
              <a:avLst/>
            </a:prstTxWarp>
          </a:bodyPr>
          <a:lstStyle>
            <a:lvl1pPr defTabSz="946150">
              <a:defRPr sz="1200">
                <a:ea typeface="+mn-ea"/>
              </a:defRPr>
            </a:lvl1pPr>
          </a:lstStyle>
          <a:p>
            <a:pPr>
              <a:defRPr/>
            </a:pPr>
            <a:endParaRPr lang="en-US" altLang="zh-CN"/>
          </a:p>
        </p:txBody>
      </p:sp>
      <p:sp>
        <p:nvSpPr>
          <p:cNvPr id="155653" name="Rectangle 5"/>
          <p:cNvSpPr>
            <a:spLocks noGrp="1" noChangeArrowheads="1"/>
          </p:cNvSpPr>
          <p:nvPr>
            <p:ph type="sldNum" sz="quarter" idx="3"/>
          </p:nvPr>
        </p:nvSpPr>
        <p:spPr bwMode="auto">
          <a:xfrm>
            <a:off x="4111625" y="9129713"/>
            <a:ext cx="3163888" cy="471487"/>
          </a:xfrm>
          <a:prstGeom prst="rect">
            <a:avLst/>
          </a:prstGeom>
          <a:noFill/>
          <a:ln w="9525">
            <a:noFill/>
            <a:miter lim="800000"/>
            <a:headEnd/>
            <a:tailEnd/>
          </a:ln>
          <a:effectLst/>
        </p:spPr>
        <p:txBody>
          <a:bodyPr vert="horz" wrap="none" lIns="94631" tIns="47316" rIns="94631" bIns="47316" numCol="1" anchor="b" anchorCtr="0" compatLnSpc="1">
            <a:prstTxWarp prst="textNoShape">
              <a:avLst/>
            </a:prstTxWarp>
          </a:bodyPr>
          <a:lstStyle>
            <a:lvl1pPr algn="r" defTabSz="946150">
              <a:defRPr sz="1200">
                <a:ea typeface="+mn-ea"/>
              </a:defRPr>
            </a:lvl1pPr>
          </a:lstStyle>
          <a:p>
            <a:pPr>
              <a:defRPr/>
            </a:pPr>
            <a:fld id="{3C896263-7F8F-4F39-BAA9-524F277CFC3F}" type="slidenum">
              <a:rPr lang="zh-CN" altLang="en-US"/>
              <a:pPr>
                <a:defRPr/>
              </a:pPr>
              <a:t>‹#›</a:t>
            </a:fld>
            <a:endParaRPr lang="en-US" altLang="zh-CN"/>
          </a:p>
        </p:txBody>
      </p:sp>
    </p:spTree>
    <p:extLst>
      <p:ext uri="{BB962C8B-B14F-4D97-AF65-F5344CB8AC3E}">
        <p14:creationId xmlns:p14="http://schemas.microsoft.com/office/powerpoint/2010/main" val="3619096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defTabSz="966788">
              <a:defRPr sz="1200">
                <a:latin typeface="Times New Roman" pitchFamily="18" charset="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lgn="r" defTabSz="966788">
              <a:defRPr sz="1200">
                <a:latin typeface="Times New Roman" pitchFamily="18" charset="0"/>
                <a:ea typeface="+mn-ea"/>
              </a:defRPr>
            </a:lvl1pPr>
          </a:lstStyle>
          <a:p>
            <a:pPr>
              <a:defRPr/>
            </a:pPr>
            <a:endParaRPr lang="en-US" altLang="zh-CN"/>
          </a:p>
        </p:txBody>
      </p:sp>
      <p:sp>
        <p:nvSpPr>
          <p:cNvPr id="204804"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2117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defTabSz="966788">
              <a:defRPr sz="1200">
                <a:latin typeface="Times New Roman" pitchFamily="18" charset="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lgn="r" defTabSz="966788">
              <a:defRPr sz="1200">
                <a:latin typeface="Times New Roman" pitchFamily="18" charset="0"/>
                <a:ea typeface="+mn-ea"/>
              </a:defRPr>
            </a:lvl1pPr>
          </a:lstStyle>
          <a:p>
            <a:pPr>
              <a:defRPr/>
            </a:pPr>
            <a:fld id="{1841B48A-72C0-4491-81F9-43783447E519}" type="slidenum">
              <a:rPr lang="zh-CN" altLang="en-US"/>
              <a:pPr>
                <a:defRPr/>
              </a:pPr>
              <a:t>‹#›</a:t>
            </a:fld>
            <a:endParaRPr lang="en-US" altLang="zh-CN"/>
          </a:p>
        </p:txBody>
      </p:sp>
    </p:spTree>
    <p:extLst>
      <p:ext uri="{BB962C8B-B14F-4D97-AF65-F5344CB8AC3E}">
        <p14:creationId xmlns:p14="http://schemas.microsoft.com/office/powerpoint/2010/main" val="14781567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BC32F7-EF24-458B-940C-E22B6232D28F}" type="slidenum">
              <a:rPr lang="zh-CN" altLang="en-US"/>
              <a:pPr/>
              <a:t>1</a:t>
            </a:fld>
            <a:endParaRPr lang="en-US" altLang="zh-CN"/>
          </a:p>
        </p:txBody>
      </p:sp>
      <p:sp>
        <p:nvSpPr>
          <p:cNvPr id="1199106" name="Rectangle 2"/>
          <p:cNvSpPr>
            <a:spLocks noGrp="1" noRot="1" noChangeAspect="1" noChangeArrowheads="1" noTextEdit="1"/>
          </p:cNvSpPr>
          <p:nvPr>
            <p:ph type="sldImg"/>
          </p:nvPr>
        </p:nvSpPr>
        <p:spPr>
          <a:xfrm>
            <a:off x="1208088" y="685800"/>
            <a:ext cx="4864100" cy="3648075"/>
          </a:xfrm>
          <a:ln/>
        </p:spPr>
      </p:sp>
      <p:sp>
        <p:nvSpPr>
          <p:cNvPr id="1199107" name="Rectangle 3"/>
          <p:cNvSpPr>
            <a:spLocks noGrp="1" noChangeArrowheads="1"/>
          </p:cNvSpPr>
          <p:nvPr>
            <p:ph type="body" idx="1"/>
          </p:nvPr>
        </p:nvSpPr>
        <p:spPr>
          <a:xfrm>
            <a:off x="970281" y="4562237"/>
            <a:ext cx="5342466" cy="4332208"/>
          </a:xfrm>
        </p:spPr>
        <p:txBody>
          <a:bodyPr/>
          <a:lstStyle/>
          <a:p>
            <a:endParaRPr lang="zh-CN" altLang="en-US"/>
          </a:p>
        </p:txBody>
      </p:sp>
    </p:spTree>
    <p:extLst>
      <p:ext uri="{BB962C8B-B14F-4D97-AF65-F5344CB8AC3E}">
        <p14:creationId xmlns:p14="http://schemas.microsoft.com/office/powerpoint/2010/main" val="59817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BC32F7-EF24-458B-940C-E22B6232D28F}" type="slidenum">
              <a:rPr lang="zh-CN" altLang="en-US"/>
              <a:pPr/>
              <a:t>10</a:t>
            </a:fld>
            <a:endParaRPr lang="en-US" altLang="zh-CN"/>
          </a:p>
        </p:txBody>
      </p:sp>
      <p:sp>
        <p:nvSpPr>
          <p:cNvPr id="1199106" name="Rectangle 2"/>
          <p:cNvSpPr>
            <a:spLocks noGrp="1" noRot="1" noChangeAspect="1" noChangeArrowheads="1" noTextEdit="1"/>
          </p:cNvSpPr>
          <p:nvPr>
            <p:ph type="sldImg"/>
          </p:nvPr>
        </p:nvSpPr>
        <p:spPr>
          <a:xfrm>
            <a:off x="1208088" y="685800"/>
            <a:ext cx="4864100" cy="3648075"/>
          </a:xfrm>
          <a:ln/>
        </p:spPr>
      </p:sp>
      <p:sp>
        <p:nvSpPr>
          <p:cNvPr id="1199107" name="Rectangle 3"/>
          <p:cNvSpPr>
            <a:spLocks noGrp="1" noChangeArrowheads="1"/>
          </p:cNvSpPr>
          <p:nvPr>
            <p:ph type="body" idx="1"/>
          </p:nvPr>
        </p:nvSpPr>
        <p:spPr>
          <a:xfrm>
            <a:off x="970281" y="4562237"/>
            <a:ext cx="5342466" cy="4332208"/>
          </a:xfrm>
        </p:spPr>
        <p:txBody>
          <a:bodyPr/>
          <a:lstStyle/>
          <a:p>
            <a:endParaRPr lang="zh-CN" altLang="en-US"/>
          </a:p>
        </p:txBody>
      </p:sp>
    </p:spTree>
    <p:extLst>
      <p:ext uri="{BB962C8B-B14F-4D97-AF65-F5344CB8AC3E}">
        <p14:creationId xmlns:p14="http://schemas.microsoft.com/office/powerpoint/2010/main" val="31706439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kern="1200" dirty="0">
                <a:latin typeface="Times New Roman" pitchFamily="18" charset="0"/>
              </a:rPr>
              <a:t>3G Radio Access Network: The Wireless Edge</a:t>
            </a:r>
            <a:endParaRPr lang="en-US" altLang="zh-CN" sz="1200" b="1"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3G radio access network is the wireless first-hop network that we see as a 3G user. </a:t>
            </a:r>
          </a:p>
          <a:p>
            <a:r>
              <a:rPr lang="en-US" altLang="zh-CN" sz="1200" b="0" i="0" u="none" strike="noStrike" kern="1200" baseline="0" dirty="0">
                <a:solidFill>
                  <a:schemeClr val="tx1"/>
                </a:solidFill>
                <a:latin typeface="Times New Roman" pitchFamily="18" charset="0"/>
                <a:ea typeface="+mn-ea"/>
                <a:cs typeface="+mn-cs"/>
              </a:rPr>
              <a:t>    The Radio Network Controller </a:t>
            </a:r>
            <a:r>
              <a:rPr lang="en-US" altLang="zh-CN" sz="1200" b="0" i="0" u="none" strike="noStrike" kern="1200" baseline="0" dirty="0" smtClean="0">
                <a:solidFill>
                  <a:schemeClr val="tx1"/>
                </a:solidFill>
                <a:latin typeface="Times New Roman" pitchFamily="18" charset="0"/>
                <a:ea typeface="+mn-ea"/>
                <a:cs typeface="+mn-cs"/>
              </a:rPr>
              <a:t>(RNC) </a:t>
            </a:r>
            <a:r>
              <a:rPr lang="en-US" altLang="zh-CN" sz="1200" b="0" i="0" u="none" strike="noStrike" kern="1200" baseline="0" dirty="0">
                <a:solidFill>
                  <a:schemeClr val="tx1"/>
                </a:solidFill>
                <a:latin typeface="Times New Roman" pitchFamily="18" charset="0"/>
                <a:ea typeface="+mn-ea"/>
                <a:cs typeface="+mn-cs"/>
              </a:rPr>
              <a:t>typically controls several cell base transceiver stations similar to the base stations that we encountered in 2G systems </a:t>
            </a:r>
            <a:r>
              <a:rPr lang="en-US" altLang="zh-CN" sz="1200" b="0" i="0" u="none" strike="noStrike" kern="1200" baseline="0" dirty="0" smtClean="0">
                <a:solidFill>
                  <a:schemeClr val="tx1"/>
                </a:solidFill>
                <a:latin typeface="Times New Roman" pitchFamily="18" charset="0"/>
                <a:ea typeface="+mn-ea"/>
                <a:cs typeface="+mn-cs"/>
              </a:rPr>
              <a:t>(but </a:t>
            </a:r>
            <a:r>
              <a:rPr lang="en-US" altLang="zh-CN" sz="1200" b="0" i="0" u="none" strike="noStrike" kern="1200" baseline="0" dirty="0">
                <a:solidFill>
                  <a:schemeClr val="tx1"/>
                </a:solidFill>
                <a:latin typeface="Times New Roman" pitchFamily="18" charset="0"/>
                <a:ea typeface="+mn-ea"/>
                <a:cs typeface="+mn-cs"/>
              </a:rPr>
              <a:t>officially known in 3G UMTS parlance as a “Node </a:t>
            </a:r>
            <a:r>
              <a:rPr lang="en-US" altLang="zh-CN" sz="1200" b="0" i="0" u="none" strike="noStrike" kern="1200" baseline="0" dirty="0" err="1">
                <a:solidFill>
                  <a:schemeClr val="tx1"/>
                </a:solidFill>
                <a:latin typeface="Times New Roman" pitchFamily="18" charset="0"/>
                <a:ea typeface="+mn-ea"/>
                <a:cs typeface="+mn-cs"/>
              </a:rPr>
              <a:t>Bs</a:t>
            </a:r>
            <a:r>
              <a:rPr lang="en-US" altLang="zh-CN" sz="1200" b="0" i="0" u="none" strike="noStrike" kern="1200" baseline="0" dirty="0">
                <a:solidFill>
                  <a:schemeClr val="tx1"/>
                </a:solidFill>
                <a:latin typeface="Times New Roman" pitchFamily="18" charset="0"/>
                <a:ea typeface="+mn-ea"/>
                <a:cs typeface="+mn-cs"/>
              </a:rPr>
              <a:t>” — a rather non-descriptive name</a:t>
            </a:r>
            <a:r>
              <a:rPr lang="en-US" altLang="zh-CN" sz="1200" b="0" i="0" u="none" strike="noStrike" kern="1200" baseline="0" dirty="0" smtClean="0">
                <a:solidFill>
                  <a:schemeClr val="tx1"/>
                </a:solidFill>
                <a:latin typeface="Times New Roman" pitchFamily="18" charset="0"/>
                <a:ea typeface="+mn-ea"/>
                <a:cs typeface="+mn-cs"/>
              </a:rPr>
              <a:t>!).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Each cell’s wireless link operates between the mobile nodes and a base transceiver station, just as in 2G networks. The RNC connects to both the circuit-switched cellular voice network via an MSC, and to the packet-switched Internet via an SGSN. </a:t>
            </a:r>
          </a:p>
          <a:p>
            <a:r>
              <a:rPr lang="en-US" altLang="zh-CN" sz="1200" b="0" i="0" u="none" strike="noStrike" kern="1200" baseline="0" dirty="0">
                <a:solidFill>
                  <a:schemeClr val="tx1"/>
                </a:solidFill>
                <a:latin typeface="Times New Roman" pitchFamily="18" charset="0"/>
                <a:ea typeface="+mn-ea"/>
                <a:cs typeface="+mn-cs"/>
              </a:rPr>
              <a:t>   Thus, while 3G cellular voice and cellular data services use different core networks, they share a common first/last-hop radio access network.</a:t>
            </a:r>
          </a:p>
          <a:p>
            <a:r>
              <a:rPr lang="en-US" altLang="zh-CN" sz="1200" b="0" i="0" u="none" strike="noStrike" kern="1200" baseline="0" dirty="0">
                <a:solidFill>
                  <a:schemeClr val="tx1"/>
                </a:solidFill>
                <a:latin typeface="Times New Roman" pitchFamily="18" charset="0"/>
                <a:ea typeface="+mn-ea"/>
                <a:cs typeface="+mn-cs"/>
              </a:rPr>
              <a:t>    A significant change in 3G UMTS over 2G networks is that rather than using GSM’s FDMA/TDMA scheme, UMTS uses a CDMA technique known as Direct Sequence Wideband CDMA </a:t>
            </a:r>
            <a:r>
              <a:rPr lang="en-US" altLang="zh-CN" sz="1200" b="0" i="0" u="none" strike="noStrike" kern="1200" baseline="0" dirty="0" smtClean="0">
                <a:solidFill>
                  <a:schemeClr val="tx1"/>
                </a:solidFill>
                <a:latin typeface="Times New Roman" pitchFamily="18" charset="0"/>
                <a:ea typeface="+mn-ea"/>
                <a:cs typeface="+mn-cs"/>
              </a:rPr>
              <a:t>(DS-WCDMA) </a:t>
            </a:r>
            <a:r>
              <a:rPr lang="en-US" altLang="zh-CN" sz="1200" b="0"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err="1">
                <a:solidFill>
                  <a:schemeClr val="tx1"/>
                </a:solidFill>
                <a:latin typeface="Times New Roman" pitchFamily="18" charset="0"/>
                <a:ea typeface="+mn-ea"/>
                <a:cs typeface="+mn-cs"/>
              </a:rPr>
              <a:t>Dahlman</a:t>
            </a:r>
            <a:r>
              <a:rPr lang="en-US" altLang="zh-CN" sz="1200" b="0" i="0" u="none" strike="noStrike" kern="1200" baseline="0" dirty="0">
                <a:solidFill>
                  <a:schemeClr val="tx1"/>
                </a:solidFill>
                <a:latin typeface="Times New Roman" pitchFamily="18" charset="0"/>
                <a:ea typeface="+mn-ea"/>
                <a:cs typeface="+mn-cs"/>
              </a:rPr>
              <a:t> 1998] within TDMA slots; TDMA slots, in turn, are available on multiple frequencies — an interesting use of all three dedicated channel-sharing approaches that we earlier identified in </a:t>
            </a:r>
            <a:r>
              <a:rPr lang="en-US" altLang="zh-CN" sz="1200" b="0" i="0" u="none" strike="noStrike" kern="1200" baseline="0" dirty="0" smtClean="0">
                <a:solidFill>
                  <a:schemeClr val="tx1"/>
                </a:solidFill>
                <a:latin typeface="Times New Roman" pitchFamily="18" charset="0"/>
                <a:ea typeface="+mn-ea"/>
                <a:cs typeface="+mn-cs"/>
              </a:rPr>
              <a:t>Chapter 6 </a:t>
            </a:r>
            <a:r>
              <a:rPr lang="en-US" altLang="zh-CN" sz="1200" b="0" i="0" u="none" strike="noStrike" kern="1200" baseline="0" dirty="0">
                <a:solidFill>
                  <a:schemeClr val="tx1"/>
                </a:solidFill>
                <a:latin typeface="Times New Roman" pitchFamily="18" charset="0"/>
                <a:ea typeface="+mn-ea"/>
                <a:cs typeface="+mn-cs"/>
              </a:rPr>
              <a:t>and similar to the approach taken in wired cable access networks </a:t>
            </a:r>
            <a:r>
              <a:rPr lang="en-US" altLang="zh-CN" sz="1200" b="0" i="0" u="none" strike="noStrike" kern="1200" baseline="0" dirty="0" smtClean="0">
                <a:solidFill>
                  <a:schemeClr val="tx1"/>
                </a:solidFill>
                <a:latin typeface="Times New Roman" pitchFamily="18" charset="0"/>
                <a:ea typeface="+mn-ea"/>
                <a:cs typeface="+mn-cs"/>
              </a:rPr>
              <a:t>(see </a:t>
            </a:r>
            <a:r>
              <a:rPr lang="en-US" altLang="zh-CN" sz="1200" b="0" i="0" u="none" strike="noStrike" kern="1200" baseline="0" dirty="0">
                <a:solidFill>
                  <a:schemeClr val="tx1"/>
                </a:solidFill>
                <a:latin typeface="Times New Roman" pitchFamily="18" charset="0"/>
                <a:ea typeface="+mn-ea"/>
                <a:cs typeface="+mn-cs"/>
              </a:rPr>
              <a:t>Section </a:t>
            </a:r>
            <a:r>
              <a:rPr lang="en-US" altLang="zh-CN" sz="1200" b="0" i="0" u="none" strike="noStrike" kern="1200" baseline="0" dirty="0" smtClean="0">
                <a:solidFill>
                  <a:schemeClr val="tx1"/>
                </a:solidFill>
                <a:latin typeface="Times New Roman" pitchFamily="18" charset="0"/>
                <a:ea typeface="+mn-ea"/>
                <a:cs typeface="+mn-cs"/>
              </a:rPr>
              <a:t>5.3.4).</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This change requires a new 3G cellular wireless-access network operating in parallel with the 2G BSS radio network shown in Figure 7.19. </a:t>
            </a:r>
          </a:p>
          <a:p>
            <a:r>
              <a:rPr lang="en-US" altLang="zh-CN" sz="1200" b="0" i="0" u="none" strike="noStrike" kern="1200" baseline="0" dirty="0">
                <a:solidFill>
                  <a:schemeClr val="tx1"/>
                </a:solidFill>
                <a:latin typeface="Times New Roman" pitchFamily="18" charset="0"/>
                <a:ea typeface="+mn-ea"/>
                <a:cs typeface="+mn-cs"/>
              </a:rPr>
              <a:t>    The data service associated with the WCDMA specification is known as HSP </a:t>
            </a:r>
            <a:r>
              <a:rPr lang="en-US" altLang="zh-CN" sz="1200" b="0" i="0" u="none" strike="noStrike" kern="1200" baseline="0" dirty="0" smtClean="0">
                <a:solidFill>
                  <a:schemeClr val="tx1"/>
                </a:solidFill>
                <a:latin typeface="Times New Roman" pitchFamily="18" charset="0"/>
                <a:ea typeface="+mn-ea"/>
                <a:cs typeface="+mn-cs"/>
              </a:rPr>
              <a:t>(High </a:t>
            </a:r>
            <a:r>
              <a:rPr lang="en-US" altLang="zh-CN" sz="1200" b="0" i="0" u="none" strike="noStrike" kern="1200" baseline="0" dirty="0">
                <a:solidFill>
                  <a:schemeClr val="tx1"/>
                </a:solidFill>
                <a:latin typeface="Times New Roman" pitchFamily="18" charset="0"/>
                <a:ea typeface="+mn-ea"/>
                <a:cs typeface="+mn-cs"/>
              </a:rPr>
              <a:t>Speed Packet </a:t>
            </a:r>
            <a:r>
              <a:rPr lang="en-US" altLang="zh-CN" sz="1200" b="0" i="0" u="none" strike="noStrike" kern="1200" baseline="0" dirty="0" smtClean="0">
                <a:solidFill>
                  <a:schemeClr val="tx1"/>
                </a:solidFill>
                <a:latin typeface="Times New Roman" pitchFamily="18" charset="0"/>
                <a:ea typeface="+mn-ea"/>
                <a:cs typeface="+mn-cs"/>
              </a:rPr>
              <a:t>Access) </a:t>
            </a:r>
            <a:r>
              <a:rPr lang="en-US" altLang="zh-CN" sz="1200" b="0" i="0" u="none" strike="noStrike" kern="1200" baseline="0" dirty="0">
                <a:solidFill>
                  <a:schemeClr val="tx1"/>
                </a:solidFill>
                <a:latin typeface="Times New Roman" pitchFamily="18" charset="0"/>
                <a:ea typeface="+mn-ea"/>
                <a:cs typeface="+mn-cs"/>
              </a:rPr>
              <a:t>and promises downlink data rates of up to 14 Mbps.</a:t>
            </a:r>
          </a:p>
          <a:p>
            <a:r>
              <a:rPr lang="en-US" altLang="zh-CN" sz="1200" b="0" i="0" u="none" strike="noStrike" kern="1200" baseline="0" dirty="0">
                <a:solidFill>
                  <a:schemeClr val="tx1"/>
                </a:solidFill>
                <a:latin typeface="Times New Roman" pitchFamily="18" charset="0"/>
                <a:ea typeface="+mn-ea"/>
                <a:cs typeface="+mn-cs"/>
              </a:rPr>
              <a:t>    Details regarding 3G networks can be found at the 3rd Generation Partnership </a:t>
            </a:r>
            <a:r>
              <a:rPr lang="nl-NL" altLang="zh-CN" sz="1200" b="0" i="0" u="none" strike="noStrike" kern="1200" baseline="0" dirty="0">
                <a:solidFill>
                  <a:schemeClr val="tx1"/>
                </a:solidFill>
                <a:latin typeface="Times New Roman" pitchFamily="18" charset="0"/>
                <a:ea typeface="+mn-ea"/>
                <a:cs typeface="+mn-cs"/>
              </a:rPr>
              <a:t>Project </a:t>
            </a:r>
            <a:r>
              <a:rPr lang="nl-NL" altLang="zh-CN" sz="1200" b="0" i="0" u="none" strike="noStrike" kern="1200" baseline="0" dirty="0" smtClean="0">
                <a:solidFill>
                  <a:schemeClr val="tx1"/>
                </a:solidFill>
                <a:latin typeface="Times New Roman" pitchFamily="18" charset="0"/>
                <a:ea typeface="+mn-ea"/>
                <a:cs typeface="+mn-cs"/>
              </a:rPr>
              <a:t>(3GPP) </a:t>
            </a:r>
            <a:r>
              <a:rPr lang="nl-NL" altLang="zh-CN" sz="1200" b="0" i="0" u="none" strike="noStrike" kern="1200" baseline="0" dirty="0">
                <a:solidFill>
                  <a:schemeClr val="tx1"/>
                </a:solidFill>
                <a:latin typeface="Times New Roman" pitchFamily="18" charset="0"/>
                <a:ea typeface="+mn-ea"/>
                <a:cs typeface="+mn-cs"/>
              </a:rPr>
              <a:t>Web site [3GPP 2012].</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115</a:t>
            </a:fld>
            <a:endParaRPr lang="en-US" altLang="zh-CN"/>
          </a:p>
        </p:txBody>
      </p:sp>
    </p:spTree>
    <p:extLst>
      <p:ext uri="{BB962C8B-B14F-4D97-AF65-F5344CB8AC3E}">
        <p14:creationId xmlns:p14="http://schemas.microsoft.com/office/powerpoint/2010/main" val="35999436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116</a:t>
            </a:fld>
            <a:endParaRPr lang="en-US" altLang="zh-CN"/>
          </a:p>
        </p:txBody>
      </p:sp>
    </p:spTree>
    <p:extLst>
      <p:ext uri="{BB962C8B-B14F-4D97-AF65-F5344CB8AC3E}">
        <p14:creationId xmlns:p14="http://schemas.microsoft.com/office/powerpoint/2010/main" val="7822730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With 3G systems now being deployed worldwide, can 4G systems be far behind?</a:t>
            </a:r>
          </a:p>
          <a:p>
            <a:r>
              <a:rPr lang="en-US" altLang="zh-CN" sz="1200" b="0" i="0" u="none" strike="noStrike" kern="1200" baseline="0" dirty="0">
                <a:solidFill>
                  <a:schemeClr val="tx1"/>
                </a:solidFill>
                <a:latin typeface="Times New Roman" pitchFamily="18" charset="0"/>
                <a:ea typeface="+mn-ea"/>
                <a:cs typeface="+mn-cs"/>
              </a:rPr>
              <a:t>Certainly not! Indeed, the design, early testing, and initial deployment of 4G systems</a:t>
            </a:r>
          </a:p>
          <a:p>
            <a:r>
              <a:rPr lang="en-US" altLang="zh-CN" sz="1200" b="0" i="0" u="none" strike="noStrike" kern="1200" baseline="0" dirty="0">
                <a:solidFill>
                  <a:schemeClr val="tx1"/>
                </a:solidFill>
                <a:latin typeface="Times New Roman" pitchFamily="18" charset="0"/>
                <a:ea typeface="+mn-ea"/>
                <a:cs typeface="+mn-cs"/>
              </a:rPr>
              <a:t>are already underway. The 4G Long-Term Evolution </a:t>
            </a:r>
            <a:r>
              <a:rPr lang="en-US" altLang="zh-CN" sz="1200" b="0" i="0" u="none" strike="noStrike" kern="1200" baseline="0" dirty="0" smtClean="0">
                <a:solidFill>
                  <a:schemeClr val="tx1"/>
                </a:solidFill>
                <a:latin typeface="Times New Roman" pitchFamily="18" charset="0"/>
                <a:ea typeface="+mn-ea"/>
                <a:cs typeface="+mn-cs"/>
              </a:rPr>
              <a:t>(LTE) </a:t>
            </a:r>
            <a:r>
              <a:rPr lang="en-US" altLang="zh-CN" sz="1200" b="0" i="0" u="none" strike="noStrike" kern="1200" baseline="0" dirty="0">
                <a:solidFill>
                  <a:schemeClr val="tx1"/>
                </a:solidFill>
                <a:latin typeface="Times New Roman" pitchFamily="18" charset="0"/>
                <a:ea typeface="+mn-ea"/>
                <a:cs typeface="+mn-cs"/>
              </a:rPr>
              <a:t>standard put forward</a:t>
            </a:r>
          </a:p>
          <a:p>
            <a:r>
              <a:rPr lang="en-US" altLang="zh-CN" sz="1200" b="0" i="0" u="none" strike="noStrike" kern="1200" baseline="0" dirty="0">
                <a:solidFill>
                  <a:schemeClr val="tx1"/>
                </a:solidFill>
                <a:latin typeface="Times New Roman" pitchFamily="18" charset="0"/>
                <a:ea typeface="+mn-ea"/>
                <a:cs typeface="+mn-cs"/>
              </a:rPr>
              <a:t>by the 3GPP has two important innovations over 3G systems:</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Evolved Packet Core </a:t>
            </a:r>
            <a:r>
              <a:rPr lang="en-US" altLang="zh-CN" sz="1200" b="1" i="0" u="none" strike="noStrike" kern="1200" baseline="0" dirty="0" smtClean="0">
                <a:solidFill>
                  <a:schemeClr val="tx1"/>
                </a:solidFill>
                <a:latin typeface="Times New Roman" pitchFamily="18" charset="0"/>
                <a:ea typeface="+mn-ea"/>
                <a:cs typeface="+mn-cs"/>
              </a:rPr>
              <a:t>(EPC) </a:t>
            </a:r>
            <a:r>
              <a:rPr lang="en-US" altLang="zh-CN" sz="1200" b="0" i="0" u="none" strike="noStrike" kern="1200" baseline="0" dirty="0">
                <a:solidFill>
                  <a:schemeClr val="tx1"/>
                </a:solidFill>
                <a:latin typeface="Times New Roman" pitchFamily="18" charset="0"/>
                <a:ea typeface="+mn-ea"/>
                <a:cs typeface="+mn-cs"/>
              </a:rPr>
              <a:t>[3GPP Network Architecture 2012]. The EPC is</a:t>
            </a:r>
          </a:p>
          <a:p>
            <a:r>
              <a:rPr lang="en-US" altLang="zh-CN" sz="1200" b="0" i="0" u="none" strike="noStrike" kern="1200" baseline="0" dirty="0">
                <a:solidFill>
                  <a:schemeClr val="tx1"/>
                </a:solidFill>
                <a:latin typeface="Times New Roman" pitchFamily="18" charset="0"/>
                <a:ea typeface="+mn-ea"/>
                <a:cs typeface="+mn-cs"/>
              </a:rPr>
              <a:t>a simplified all-IP core network that unifies the separate circuit-switched cellular</a:t>
            </a:r>
          </a:p>
          <a:p>
            <a:r>
              <a:rPr lang="en-US" altLang="zh-CN" sz="1200" b="0" i="0" u="none" strike="noStrike" kern="1200" baseline="0" dirty="0">
                <a:solidFill>
                  <a:schemeClr val="tx1"/>
                </a:solidFill>
                <a:latin typeface="Times New Roman" pitchFamily="18" charset="0"/>
                <a:ea typeface="+mn-ea"/>
                <a:cs typeface="+mn-cs"/>
              </a:rPr>
              <a:t>voice network and the packet-switched cellular data network shown in</a:t>
            </a:r>
          </a:p>
          <a:p>
            <a:r>
              <a:rPr lang="en-US" altLang="zh-CN" sz="1200" b="0" i="0" u="none" strike="noStrike" kern="1200" baseline="0" dirty="0">
                <a:solidFill>
                  <a:schemeClr val="tx1"/>
                </a:solidFill>
                <a:latin typeface="Times New Roman" pitchFamily="18" charset="0"/>
                <a:ea typeface="+mn-ea"/>
                <a:cs typeface="+mn-cs"/>
              </a:rPr>
              <a:t>Figure 7.19. It is an “all-IP” network in that both voice and data will be carried</a:t>
            </a:r>
          </a:p>
          <a:p>
            <a:r>
              <a:rPr lang="en-US" altLang="zh-CN" sz="1200" b="0" i="0" u="none" strike="noStrike" kern="1200" baseline="0" dirty="0">
                <a:solidFill>
                  <a:schemeClr val="tx1"/>
                </a:solidFill>
                <a:latin typeface="Times New Roman" pitchFamily="18" charset="0"/>
                <a:ea typeface="+mn-ea"/>
                <a:cs typeface="+mn-cs"/>
              </a:rPr>
              <a:t>in IP datagrams. As we’ve seen in Chapter 4 and will study in more detail</a:t>
            </a:r>
          </a:p>
          <a:p>
            <a:r>
              <a:rPr lang="en-US" altLang="zh-CN" sz="1200" b="0" i="0" u="none" strike="noStrike" kern="1200" baseline="0" dirty="0">
                <a:solidFill>
                  <a:schemeClr val="tx1"/>
                </a:solidFill>
                <a:latin typeface="Times New Roman" pitchFamily="18" charset="0"/>
                <a:ea typeface="+mn-ea"/>
                <a:cs typeface="+mn-cs"/>
              </a:rPr>
              <a:t>in Chapter 7, IP’s “best effort” service model is not inherently well-suited to</a:t>
            </a:r>
          </a:p>
          <a:p>
            <a:r>
              <a:rPr lang="en-US" altLang="zh-CN" sz="1200" b="0" i="0" u="none" strike="noStrike" kern="1200" baseline="0" dirty="0">
                <a:solidFill>
                  <a:schemeClr val="tx1"/>
                </a:solidFill>
                <a:latin typeface="Times New Roman" pitchFamily="18" charset="0"/>
                <a:ea typeface="+mn-ea"/>
                <a:cs typeface="+mn-cs"/>
              </a:rPr>
              <a:t>the stringent performance requirements of Voice-over-IP </a:t>
            </a:r>
            <a:r>
              <a:rPr lang="en-US" altLang="zh-CN" sz="1200" b="0" i="0" u="none" strike="noStrike" kern="1200" baseline="0" dirty="0" smtClean="0">
                <a:solidFill>
                  <a:schemeClr val="tx1"/>
                </a:solidFill>
                <a:latin typeface="Times New Roman" pitchFamily="18" charset="0"/>
                <a:ea typeface="+mn-ea"/>
                <a:cs typeface="+mn-cs"/>
              </a:rPr>
              <a:t>(VoIP) </a:t>
            </a:r>
            <a:r>
              <a:rPr lang="en-US" altLang="zh-CN" sz="1200" b="0" i="0" u="none" strike="noStrike" kern="1200" baseline="0" dirty="0">
                <a:solidFill>
                  <a:schemeClr val="tx1"/>
                </a:solidFill>
                <a:latin typeface="Times New Roman" pitchFamily="18" charset="0"/>
                <a:ea typeface="+mn-ea"/>
                <a:cs typeface="+mn-cs"/>
              </a:rPr>
              <a:t>traffic unless</a:t>
            </a:r>
          </a:p>
          <a:p>
            <a:r>
              <a:rPr lang="en-US" altLang="zh-CN" sz="1200" b="0" i="0" u="none" strike="noStrike" kern="1200" baseline="0" dirty="0">
                <a:solidFill>
                  <a:schemeClr val="tx1"/>
                </a:solidFill>
                <a:latin typeface="Times New Roman" pitchFamily="18" charset="0"/>
                <a:ea typeface="+mn-ea"/>
                <a:cs typeface="+mn-cs"/>
              </a:rPr>
              <a:t>network resources are carefully managed to avoid </a:t>
            </a:r>
            <a:r>
              <a:rPr lang="en-US" altLang="zh-CN" sz="1200" b="0" i="0" u="none" strike="noStrike" kern="1200" baseline="0" dirty="0" smtClean="0">
                <a:solidFill>
                  <a:schemeClr val="tx1"/>
                </a:solidFill>
                <a:latin typeface="Times New Roman" pitchFamily="18" charset="0"/>
                <a:ea typeface="+mn-ea"/>
                <a:cs typeface="+mn-cs"/>
              </a:rPr>
              <a:t>(rather </a:t>
            </a:r>
            <a:r>
              <a:rPr lang="en-US" altLang="zh-CN" sz="1200" b="0" i="0" u="none" strike="noStrike" kern="1200" baseline="0" dirty="0">
                <a:solidFill>
                  <a:schemeClr val="tx1"/>
                </a:solidFill>
                <a:latin typeface="Times New Roman" pitchFamily="18" charset="0"/>
                <a:ea typeface="+mn-ea"/>
                <a:cs typeface="+mn-cs"/>
              </a:rPr>
              <a:t>than react </a:t>
            </a:r>
            <a:r>
              <a:rPr lang="en-US" altLang="zh-CN" sz="1200" b="0" i="0" u="none" strike="noStrike" kern="1200" baseline="0" dirty="0" smtClean="0">
                <a:solidFill>
                  <a:schemeClr val="tx1"/>
                </a:solidFill>
                <a:latin typeface="Times New Roman" pitchFamily="18" charset="0"/>
                <a:ea typeface="+mn-ea"/>
                <a:cs typeface="+mn-cs"/>
              </a:rPr>
              <a:t>to) </a:t>
            </a:r>
            <a:r>
              <a:rPr lang="en-US" altLang="zh-CN" sz="1200" b="0" i="0" u="none" strike="noStrike" kern="1200" baseline="0" dirty="0">
                <a:solidFill>
                  <a:schemeClr val="tx1"/>
                </a:solidFill>
                <a:latin typeface="Times New Roman" pitchFamily="18" charset="0"/>
                <a:ea typeface="+mn-ea"/>
                <a:cs typeface="+mn-cs"/>
              </a:rPr>
              <a:t>congestion.</a:t>
            </a:r>
          </a:p>
          <a:p>
            <a:r>
              <a:rPr lang="en-US" altLang="zh-CN" sz="1200" b="0" i="0" u="none" strike="noStrike" kern="1200" baseline="0" dirty="0">
                <a:solidFill>
                  <a:schemeClr val="tx1"/>
                </a:solidFill>
                <a:latin typeface="Times New Roman" pitchFamily="18" charset="0"/>
                <a:ea typeface="+mn-ea"/>
                <a:cs typeface="+mn-cs"/>
              </a:rPr>
              <a:t>Thus, a key task of the EPC is to manage network resources to provide</a:t>
            </a:r>
          </a:p>
          <a:p>
            <a:r>
              <a:rPr lang="en-US" altLang="zh-CN" sz="1200" b="0" i="0" u="none" strike="noStrike" kern="1200" baseline="0" dirty="0">
                <a:solidFill>
                  <a:schemeClr val="tx1"/>
                </a:solidFill>
                <a:latin typeface="Times New Roman" pitchFamily="18" charset="0"/>
                <a:ea typeface="+mn-ea"/>
                <a:cs typeface="+mn-cs"/>
              </a:rPr>
              <a:t>this high quality of service. The EPC also makes a clear separation</a:t>
            </a:r>
          </a:p>
          <a:p>
            <a:r>
              <a:rPr lang="en-US" altLang="zh-CN" sz="1200" b="0" i="0" u="none" strike="noStrike" kern="1200" baseline="0" dirty="0">
                <a:solidFill>
                  <a:schemeClr val="tx1"/>
                </a:solidFill>
                <a:latin typeface="Times New Roman" pitchFamily="18" charset="0"/>
                <a:ea typeface="+mn-ea"/>
                <a:cs typeface="+mn-cs"/>
              </a:rPr>
              <a:t>between the network control and user data planes, with many of the mobility</a:t>
            </a:r>
          </a:p>
          <a:p>
            <a:r>
              <a:rPr lang="en-US" altLang="zh-CN" sz="1200" b="0" i="0" u="none" strike="noStrike" kern="1200" baseline="0" dirty="0">
                <a:solidFill>
                  <a:schemeClr val="tx1"/>
                </a:solidFill>
                <a:latin typeface="Times New Roman" pitchFamily="18" charset="0"/>
                <a:ea typeface="+mn-ea"/>
                <a:cs typeface="+mn-cs"/>
              </a:rPr>
              <a:t>support features that we will study in Section 7.7 being implemented in the</a:t>
            </a:r>
          </a:p>
          <a:p>
            <a:r>
              <a:rPr lang="en-US" altLang="zh-CN" sz="1200" b="0" i="0" u="none" strike="noStrike" kern="1200" baseline="0" dirty="0">
                <a:solidFill>
                  <a:schemeClr val="tx1"/>
                </a:solidFill>
                <a:latin typeface="Times New Roman" pitchFamily="18" charset="0"/>
                <a:ea typeface="+mn-ea"/>
                <a:cs typeface="+mn-cs"/>
              </a:rPr>
              <a:t>control plane. The EPC allows multiple types of radio access networks,</a:t>
            </a:r>
          </a:p>
          <a:p>
            <a:r>
              <a:rPr lang="en-US" altLang="zh-CN" sz="1200" b="0" i="0" u="none" strike="noStrike" kern="1200" baseline="0" dirty="0">
                <a:solidFill>
                  <a:schemeClr val="tx1"/>
                </a:solidFill>
                <a:latin typeface="Times New Roman" pitchFamily="18" charset="0"/>
                <a:ea typeface="+mn-ea"/>
                <a:cs typeface="+mn-cs"/>
              </a:rPr>
              <a:t>including legacy 2G and 3G radio access networks, to attach to the core</a:t>
            </a:r>
          </a:p>
          <a:p>
            <a:r>
              <a:rPr lang="en-US" altLang="zh-CN" sz="1200" b="0" i="0" u="none" strike="noStrike" kern="1200" baseline="0" dirty="0">
                <a:solidFill>
                  <a:schemeClr val="tx1"/>
                </a:solidFill>
                <a:latin typeface="Times New Roman" pitchFamily="18" charset="0"/>
                <a:ea typeface="+mn-ea"/>
                <a:cs typeface="+mn-cs"/>
              </a:rPr>
              <a:t>network. Two very readable introductions to the EPC are [Motorola 2007;</a:t>
            </a:r>
          </a:p>
          <a:p>
            <a:r>
              <a:rPr lang="en-US" altLang="zh-CN" sz="1200" b="0" i="0" u="none" strike="noStrike" kern="1200" baseline="0" dirty="0">
                <a:solidFill>
                  <a:schemeClr val="tx1"/>
                </a:solidFill>
                <a:latin typeface="Times New Roman" pitchFamily="18" charset="0"/>
                <a:ea typeface="+mn-ea"/>
                <a:cs typeface="+mn-cs"/>
              </a:rPr>
              <a:t>Alcatel-Lucent 2009].</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LTE Radio Access Network. </a:t>
            </a:r>
            <a:r>
              <a:rPr lang="en-US" altLang="zh-CN" sz="1200" b="0" i="0" u="none" strike="noStrike" kern="1200" baseline="0" dirty="0">
                <a:solidFill>
                  <a:schemeClr val="tx1"/>
                </a:solidFill>
                <a:latin typeface="Times New Roman" pitchFamily="18" charset="0"/>
                <a:ea typeface="+mn-ea"/>
                <a:cs typeface="+mn-cs"/>
              </a:rPr>
              <a:t>LTE uses a combination of frequency division</a:t>
            </a:r>
          </a:p>
          <a:p>
            <a:r>
              <a:rPr lang="en-US" altLang="zh-CN" sz="1200" b="0" i="0" u="none" strike="noStrike" kern="1200" baseline="0" dirty="0">
                <a:solidFill>
                  <a:schemeClr val="tx1"/>
                </a:solidFill>
                <a:latin typeface="Times New Roman" pitchFamily="18" charset="0"/>
                <a:ea typeface="+mn-ea"/>
                <a:cs typeface="+mn-cs"/>
              </a:rPr>
              <a:t>multiplexing and time division multiplexing on the downstream channel,</a:t>
            </a:r>
          </a:p>
          <a:p>
            <a:r>
              <a:rPr lang="en-US" altLang="zh-CN" sz="1200" b="0" i="0" u="none" strike="noStrike" kern="1200" baseline="0" dirty="0">
                <a:solidFill>
                  <a:schemeClr val="tx1"/>
                </a:solidFill>
                <a:latin typeface="Times New Roman" pitchFamily="18" charset="0"/>
                <a:ea typeface="+mn-ea"/>
                <a:cs typeface="+mn-cs"/>
              </a:rPr>
              <a:t>known as orthogonal frequency division multiplexing </a:t>
            </a:r>
            <a:r>
              <a:rPr lang="en-US" altLang="zh-CN" sz="1200" b="0" i="0" u="none" strike="noStrike" kern="1200" baseline="0" dirty="0" smtClean="0">
                <a:solidFill>
                  <a:schemeClr val="tx1"/>
                </a:solidFill>
                <a:latin typeface="Times New Roman" pitchFamily="18" charset="0"/>
                <a:ea typeface="+mn-ea"/>
                <a:cs typeface="+mn-cs"/>
              </a:rPr>
              <a:t>(OFDM) </a:t>
            </a:r>
            <a:r>
              <a:rPr lang="en-US" altLang="zh-CN" sz="1200" b="0" i="0" u="none" strike="noStrike" kern="1200" baseline="0" dirty="0">
                <a:solidFill>
                  <a:schemeClr val="tx1"/>
                </a:solidFill>
                <a:latin typeface="Times New Roman" pitchFamily="18" charset="0"/>
                <a:ea typeface="+mn-ea"/>
                <a:cs typeface="+mn-cs"/>
              </a:rPr>
              <a:t>[Rohde 2008;</a:t>
            </a:r>
          </a:p>
          <a:p>
            <a:r>
              <a:rPr lang="en-US" altLang="zh-CN" sz="1200" b="0" i="0" u="none" strike="noStrike" kern="1200" baseline="0" dirty="0">
                <a:solidFill>
                  <a:schemeClr val="tx1"/>
                </a:solidFill>
                <a:latin typeface="Times New Roman" pitchFamily="18" charset="0"/>
                <a:ea typeface="+mn-ea"/>
                <a:cs typeface="+mn-cs"/>
              </a:rPr>
              <a:t>Ericsson 2011]. </a:t>
            </a:r>
            <a:r>
              <a:rPr lang="en-US" altLang="zh-CN" sz="1200" b="0" i="0" u="none" strike="noStrike" kern="1200" baseline="0" dirty="0" smtClean="0">
                <a:solidFill>
                  <a:schemeClr val="tx1"/>
                </a:solidFill>
                <a:latin typeface="Times New Roman" pitchFamily="18" charset="0"/>
                <a:ea typeface="+mn-ea"/>
                <a:cs typeface="+mn-cs"/>
              </a:rPr>
              <a:t>(The </a:t>
            </a:r>
            <a:r>
              <a:rPr lang="en-US" altLang="zh-CN" sz="1200" b="0" i="0" u="none" strike="noStrike" kern="1200" baseline="0" dirty="0">
                <a:solidFill>
                  <a:schemeClr val="tx1"/>
                </a:solidFill>
                <a:latin typeface="Times New Roman" pitchFamily="18" charset="0"/>
                <a:ea typeface="+mn-ea"/>
                <a:cs typeface="+mn-cs"/>
              </a:rPr>
              <a:t>term “orthogonal” comes from the fact the signals being</a:t>
            </a:r>
          </a:p>
          <a:p>
            <a:r>
              <a:rPr lang="en-US" altLang="zh-CN" sz="1200" b="0" i="0" u="none" strike="noStrike" kern="1200" baseline="0" dirty="0">
                <a:solidFill>
                  <a:schemeClr val="tx1"/>
                </a:solidFill>
                <a:latin typeface="Times New Roman" pitchFamily="18" charset="0"/>
                <a:ea typeface="+mn-ea"/>
                <a:cs typeface="+mn-cs"/>
              </a:rPr>
              <a:t>sent on different frequency channels are created so that they interfere very little</a:t>
            </a:r>
          </a:p>
          <a:p>
            <a:r>
              <a:rPr lang="en-US" altLang="zh-CN" sz="1200" b="0" i="0" u="none" strike="noStrike" kern="1200" baseline="0" dirty="0">
                <a:solidFill>
                  <a:schemeClr val="tx1"/>
                </a:solidFill>
                <a:latin typeface="Times New Roman" pitchFamily="18" charset="0"/>
                <a:ea typeface="+mn-ea"/>
                <a:cs typeface="+mn-cs"/>
              </a:rPr>
              <a:t>with each other, even when channel frequencies are tightly </a:t>
            </a:r>
            <a:r>
              <a:rPr lang="en-US" altLang="zh-CN" sz="1200" b="0" i="0" u="none" strike="noStrike" kern="1200" baseline="0" dirty="0" smtClean="0">
                <a:solidFill>
                  <a:schemeClr val="tx1"/>
                </a:solidFill>
                <a:latin typeface="Times New Roman" pitchFamily="18" charset="0"/>
                <a:ea typeface="+mn-ea"/>
                <a:cs typeface="+mn-cs"/>
              </a:rPr>
              <a:t>spaced). </a:t>
            </a:r>
            <a:r>
              <a:rPr lang="en-US" altLang="zh-CN" sz="1200" b="0" i="0" u="none" strike="noStrike" kern="1200" baseline="0" dirty="0">
                <a:solidFill>
                  <a:schemeClr val="tx1"/>
                </a:solidFill>
                <a:latin typeface="Times New Roman" pitchFamily="18" charset="0"/>
                <a:ea typeface="+mn-ea"/>
                <a:cs typeface="+mn-cs"/>
              </a:rPr>
              <a:t>In LTE,</a:t>
            </a:r>
          </a:p>
          <a:p>
            <a:r>
              <a:rPr lang="en-US" altLang="zh-CN" sz="1200" b="0" i="0" u="none" strike="noStrike" kern="1200" baseline="0" dirty="0">
                <a:solidFill>
                  <a:schemeClr val="tx1"/>
                </a:solidFill>
                <a:latin typeface="Times New Roman" pitchFamily="18" charset="0"/>
                <a:ea typeface="+mn-ea"/>
                <a:cs typeface="+mn-cs"/>
              </a:rPr>
              <a:t>each active mobile node is allocated one or more 0.5 ms time slots in one or</a:t>
            </a:r>
          </a:p>
          <a:p>
            <a:r>
              <a:rPr lang="en-US" altLang="zh-CN" sz="1200" b="0" i="0" u="none" strike="noStrike" kern="1200" baseline="0" dirty="0">
                <a:solidFill>
                  <a:schemeClr val="tx1"/>
                </a:solidFill>
                <a:latin typeface="Times New Roman" pitchFamily="18" charset="0"/>
                <a:ea typeface="+mn-ea"/>
                <a:cs typeface="+mn-cs"/>
              </a:rPr>
              <a:t>more of the channel frequencies. Figure 7.20 shows an allocation of eight time</a:t>
            </a:r>
          </a:p>
          <a:p>
            <a:r>
              <a:rPr lang="en-US" altLang="zh-CN" sz="1200" b="0" i="0" u="none" strike="noStrike" kern="1200" baseline="0" dirty="0">
                <a:solidFill>
                  <a:schemeClr val="tx1"/>
                </a:solidFill>
                <a:latin typeface="Times New Roman" pitchFamily="18" charset="0"/>
                <a:ea typeface="+mn-ea"/>
                <a:cs typeface="+mn-cs"/>
              </a:rPr>
              <a:t>slots over four frequencies. By being allocated increasingly more time slots</a:t>
            </a:r>
          </a:p>
          <a:p>
            <a:r>
              <a:rPr lang="en-US" altLang="zh-CN" sz="1200" b="0" i="0" u="none" strike="noStrike" kern="1200" baseline="0" dirty="0" smtClean="0">
                <a:solidFill>
                  <a:schemeClr val="tx1"/>
                </a:solidFill>
                <a:latin typeface="Times New Roman" pitchFamily="18" charset="0"/>
                <a:ea typeface="+mn-ea"/>
                <a:cs typeface="+mn-cs"/>
              </a:rPr>
              <a:t>(whether </a:t>
            </a:r>
            <a:r>
              <a:rPr lang="en-US" altLang="zh-CN" sz="1200" b="0" i="0" u="none" strike="noStrike" kern="1200" baseline="0" dirty="0">
                <a:solidFill>
                  <a:schemeClr val="tx1"/>
                </a:solidFill>
                <a:latin typeface="Times New Roman" pitchFamily="18" charset="0"/>
                <a:ea typeface="+mn-ea"/>
                <a:cs typeface="+mn-cs"/>
              </a:rPr>
              <a:t>on the same frequency or on different </a:t>
            </a:r>
            <a:r>
              <a:rPr lang="en-US" altLang="zh-CN" sz="1200" b="0" i="0" u="none" strike="noStrike" kern="1200" baseline="0" dirty="0" smtClean="0">
                <a:solidFill>
                  <a:schemeClr val="tx1"/>
                </a:solidFill>
                <a:latin typeface="Times New Roman" pitchFamily="18" charset="0"/>
                <a:ea typeface="+mn-ea"/>
                <a:cs typeface="+mn-cs"/>
              </a:rPr>
              <a:t>frequencies), </a:t>
            </a:r>
            <a:r>
              <a:rPr lang="en-US" altLang="zh-CN" sz="1200" b="0" i="0" u="none" strike="noStrike" kern="1200" baseline="0" dirty="0">
                <a:solidFill>
                  <a:schemeClr val="tx1"/>
                </a:solidFill>
                <a:latin typeface="Times New Roman" pitchFamily="18" charset="0"/>
                <a:ea typeface="+mn-ea"/>
                <a:cs typeface="+mn-cs"/>
              </a:rPr>
              <a:t>a mobile node is</a:t>
            </a:r>
          </a:p>
          <a:p>
            <a:r>
              <a:rPr lang="en-US" altLang="zh-CN" sz="1200" b="0" i="0" u="none" strike="noStrike" kern="1200" baseline="0" dirty="0">
                <a:solidFill>
                  <a:schemeClr val="tx1"/>
                </a:solidFill>
                <a:latin typeface="Times New Roman" pitchFamily="18" charset="0"/>
                <a:ea typeface="+mn-ea"/>
                <a:cs typeface="+mn-cs"/>
              </a:rPr>
              <a:t>able to achieve increasingly higher transmission rates. Slot </a:t>
            </a:r>
            <a:r>
              <a:rPr lang="en-US" altLang="zh-CN" sz="1200" b="0" i="0" u="none" strike="noStrike" kern="1200" baseline="0" dirty="0" smtClean="0">
                <a:solidFill>
                  <a:schemeClr val="tx1"/>
                </a:solidFill>
                <a:latin typeface="Times New Roman" pitchFamily="18" charset="0"/>
                <a:ea typeface="+mn-ea"/>
                <a:cs typeface="+mn-cs"/>
              </a:rPr>
              <a:t>(re)allocation</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among mobile nodes can be performed as often as once every millisecond. Different</a:t>
            </a:r>
          </a:p>
          <a:p>
            <a:r>
              <a:rPr lang="en-US" altLang="zh-CN" sz="1200" b="0" i="0" u="none" strike="noStrike" kern="1200" baseline="0" dirty="0">
                <a:solidFill>
                  <a:schemeClr val="tx1"/>
                </a:solidFill>
                <a:latin typeface="Times New Roman" pitchFamily="18" charset="0"/>
                <a:ea typeface="+mn-ea"/>
                <a:cs typeface="+mn-cs"/>
              </a:rPr>
              <a:t>modulation schemes can also be used to change the transmission rate;</a:t>
            </a:r>
          </a:p>
          <a:p>
            <a:r>
              <a:rPr lang="en-US" altLang="zh-CN" sz="1200" b="0" i="0" u="none" strike="noStrike" kern="1200" baseline="0" dirty="0">
                <a:solidFill>
                  <a:schemeClr val="tx1"/>
                </a:solidFill>
                <a:latin typeface="Times New Roman" pitchFamily="18" charset="0"/>
                <a:ea typeface="+mn-ea"/>
                <a:cs typeface="+mn-cs"/>
              </a:rPr>
              <a:t>see our earlier discussion of Figure 7.3 and dynamic selection of modulation</a:t>
            </a:r>
          </a:p>
          <a:p>
            <a:r>
              <a:rPr lang="en-US" altLang="zh-CN" sz="1200" b="0" i="0" u="none" strike="noStrike" kern="1200" baseline="0" dirty="0">
                <a:solidFill>
                  <a:schemeClr val="tx1"/>
                </a:solidFill>
                <a:latin typeface="Times New Roman" pitchFamily="18" charset="0"/>
                <a:ea typeface="+mn-ea"/>
                <a:cs typeface="+mn-cs"/>
              </a:rPr>
              <a:t>schemes in WiFi networks. Another innovation in the LTE radio network is the</a:t>
            </a:r>
          </a:p>
          <a:p>
            <a:r>
              <a:rPr lang="en-US" altLang="zh-CN" sz="1200" b="0" i="0" u="none" strike="noStrike" kern="1200" baseline="0" dirty="0">
                <a:solidFill>
                  <a:schemeClr val="tx1"/>
                </a:solidFill>
                <a:latin typeface="Times New Roman" pitchFamily="18" charset="0"/>
                <a:ea typeface="+mn-ea"/>
                <a:cs typeface="+mn-cs"/>
              </a:rPr>
              <a:t>use of sophisticated multiple-input, multiple output </a:t>
            </a:r>
            <a:r>
              <a:rPr lang="en-US" altLang="zh-CN" sz="1200" b="0" i="0" u="none" strike="noStrike" kern="1200" baseline="0" dirty="0" smtClean="0">
                <a:solidFill>
                  <a:schemeClr val="tx1"/>
                </a:solidFill>
                <a:latin typeface="Times New Roman" pitchFamily="18" charset="0"/>
                <a:ea typeface="+mn-ea"/>
                <a:cs typeface="+mn-cs"/>
              </a:rPr>
              <a:t>(MIMO) </a:t>
            </a:r>
            <a:r>
              <a:rPr lang="en-US" altLang="zh-CN" sz="1200" b="0" i="0" u="none" strike="noStrike" kern="1200" baseline="0" dirty="0">
                <a:solidFill>
                  <a:schemeClr val="tx1"/>
                </a:solidFill>
                <a:latin typeface="Times New Roman" pitchFamily="18" charset="0"/>
                <a:ea typeface="+mn-ea"/>
                <a:cs typeface="+mn-cs"/>
              </a:rPr>
              <a:t>antennas. The</a:t>
            </a:r>
          </a:p>
          <a:p>
            <a:r>
              <a:rPr lang="en-US" altLang="zh-CN" sz="1200" b="0" i="0" u="none" strike="noStrike" kern="1200" baseline="0" dirty="0">
                <a:solidFill>
                  <a:schemeClr val="tx1"/>
                </a:solidFill>
                <a:latin typeface="Times New Roman" pitchFamily="18" charset="0"/>
                <a:ea typeface="+mn-ea"/>
                <a:cs typeface="+mn-cs"/>
              </a:rPr>
              <a:t>maximum data rate for an LTE user is 100 Mbps in the downstream direction</a:t>
            </a:r>
          </a:p>
          <a:p>
            <a:r>
              <a:rPr lang="en-US" altLang="zh-CN" sz="1200" b="0" i="0" u="none" strike="noStrike" kern="1200" baseline="0" dirty="0">
                <a:solidFill>
                  <a:schemeClr val="tx1"/>
                </a:solidFill>
                <a:latin typeface="Times New Roman" pitchFamily="18" charset="0"/>
                <a:ea typeface="+mn-ea"/>
                <a:cs typeface="+mn-cs"/>
              </a:rPr>
              <a:t>and 50 Mbps in the upstream direction, when using 20 MHz worth of wireless spectrum.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The particular allocation of time slots to mobile nodes is not mandated by the</a:t>
            </a:r>
          </a:p>
          <a:p>
            <a:r>
              <a:rPr lang="en-US" altLang="zh-CN" sz="1200" b="0" i="0" u="none" strike="noStrike" kern="1200" baseline="0" dirty="0">
                <a:solidFill>
                  <a:schemeClr val="tx1"/>
                </a:solidFill>
                <a:latin typeface="Times New Roman" pitchFamily="18" charset="0"/>
                <a:ea typeface="+mn-ea"/>
                <a:cs typeface="+mn-cs"/>
              </a:rPr>
              <a:t>LTE standard. Instead, the decision of which mobile nodes will be allowed to</a:t>
            </a:r>
          </a:p>
          <a:p>
            <a:r>
              <a:rPr lang="en-US" altLang="zh-CN" sz="1200" b="0" i="0" u="none" strike="noStrike" kern="1200" baseline="0" dirty="0">
                <a:solidFill>
                  <a:schemeClr val="tx1"/>
                </a:solidFill>
                <a:latin typeface="Times New Roman" pitchFamily="18" charset="0"/>
                <a:ea typeface="+mn-ea"/>
                <a:cs typeface="+mn-cs"/>
              </a:rPr>
              <a:t>transmit in a given time slot on a given frequency is determined by the scheduling</a:t>
            </a:r>
          </a:p>
          <a:p>
            <a:r>
              <a:rPr lang="en-US" altLang="zh-CN" sz="1200" b="0" i="0" u="none" strike="noStrike" kern="1200" baseline="0" dirty="0">
                <a:solidFill>
                  <a:schemeClr val="tx1"/>
                </a:solidFill>
                <a:latin typeface="Times New Roman" pitchFamily="18" charset="0"/>
                <a:ea typeface="+mn-ea"/>
                <a:cs typeface="+mn-cs"/>
              </a:rPr>
              <a:t>algorithms provided by the LTE equipment vendor and/or the network operator.</a:t>
            </a:r>
          </a:p>
          <a:p>
            <a:r>
              <a:rPr lang="en-US" altLang="zh-CN" sz="1200" b="0" i="0" u="none" strike="noStrike" kern="1200" baseline="0" dirty="0">
                <a:solidFill>
                  <a:schemeClr val="tx1"/>
                </a:solidFill>
                <a:latin typeface="Times New Roman" pitchFamily="18" charset="0"/>
                <a:ea typeface="+mn-ea"/>
                <a:cs typeface="+mn-cs"/>
              </a:rPr>
              <a:t>With opportunistic scheduling [Bender 2000; Kolding 2003; Kulkarni 2005],</a:t>
            </a:r>
          </a:p>
          <a:p>
            <a:r>
              <a:rPr lang="en-US" altLang="zh-CN" sz="1200" b="0" i="0" u="none" strike="noStrike" kern="1200" baseline="0" dirty="0">
                <a:solidFill>
                  <a:schemeClr val="tx1"/>
                </a:solidFill>
                <a:latin typeface="Times New Roman" pitchFamily="18" charset="0"/>
                <a:ea typeface="+mn-ea"/>
                <a:cs typeface="+mn-cs"/>
              </a:rPr>
              <a:t>matching the physical-layer protocol to the channel conditions between the</a:t>
            </a:r>
          </a:p>
          <a:p>
            <a:r>
              <a:rPr lang="en-US" altLang="zh-CN" sz="1200" b="0" i="0" u="none" strike="noStrike" kern="1200" baseline="0" dirty="0">
                <a:solidFill>
                  <a:schemeClr val="tx1"/>
                </a:solidFill>
                <a:latin typeface="Times New Roman" pitchFamily="18" charset="0"/>
                <a:ea typeface="+mn-ea"/>
                <a:cs typeface="+mn-cs"/>
              </a:rPr>
              <a:t>sender and receiver and choosing the receivers to which packets will be sent</a:t>
            </a:r>
          </a:p>
          <a:p>
            <a:r>
              <a:rPr lang="en-US" altLang="zh-CN" sz="1200" b="0" i="0" u="none" strike="noStrike" kern="1200" baseline="0" dirty="0">
                <a:solidFill>
                  <a:schemeClr val="tx1"/>
                </a:solidFill>
                <a:latin typeface="Times New Roman" pitchFamily="18" charset="0"/>
                <a:ea typeface="+mn-ea"/>
                <a:cs typeface="+mn-cs"/>
              </a:rPr>
              <a:t>based on channel conditions allow the radio network controller to make best use</a:t>
            </a:r>
          </a:p>
          <a:p>
            <a:r>
              <a:rPr lang="en-US" altLang="zh-CN" sz="1200" b="0" i="0" u="none" strike="noStrike" kern="1200" baseline="0" dirty="0">
                <a:solidFill>
                  <a:schemeClr val="tx1"/>
                </a:solidFill>
                <a:latin typeface="Times New Roman" pitchFamily="18" charset="0"/>
                <a:ea typeface="+mn-ea"/>
                <a:cs typeface="+mn-cs"/>
              </a:rPr>
              <a:t>of the wireless medium. In addition, user priorities and contracted levels of service</a:t>
            </a:r>
          </a:p>
          <a:p>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silver, gold, or </a:t>
            </a:r>
            <a:r>
              <a:rPr lang="en-US" altLang="zh-CN" sz="1200" b="0" i="0" u="none" strike="noStrike" kern="1200" baseline="0" dirty="0" smtClean="0">
                <a:solidFill>
                  <a:schemeClr val="tx1"/>
                </a:solidFill>
                <a:latin typeface="Times New Roman" pitchFamily="18" charset="0"/>
                <a:ea typeface="+mn-ea"/>
                <a:cs typeface="+mn-cs"/>
              </a:rPr>
              <a:t>platinum) </a:t>
            </a:r>
            <a:r>
              <a:rPr lang="en-US" altLang="zh-CN" sz="1200" b="0" i="0" u="none" strike="noStrike" kern="1200" baseline="0" dirty="0">
                <a:solidFill>
                  <a:schemeClr val="tx1"/>
                </a:solidFill>
                <a:latin typeface="Times New Roman" pitchFamily="18" charset="0"/>
                <a:ea typeface="+mn-ea"/>
                <a:cs typeface="+mn-cs"/>
              </a:rPr>
              <a:t>can be used in scheduling downstream packet</a:t>
            </a:r>
          </a:p>
          <a:p>
            <a:r>
              <a:rPr lang="en-US" altLang="zh-CN" sz="1200" b="0" i="0" u="none" strike="noStrike" kern="1200" baseline="0" dirty="0">
                <a:solidFill>
                  <a:schemeClr val="tx1"/>
                </a:solidFill>
                <a:latin typeface="Times New Roman" pitchFamily="18" charset="0"/>
                <a:ea typeface="+mn-ea"/>
                <a:cs typeface="+mn-cs"/>
              </a:rPr>
              <a:t>transmissions. In addition to the LTE capabilities described above, LTE-Advanced</a:t>
            </a:r>
          </a:p>
          <a:p>
            <a:r>
              <a:rPr lang="en-US" altLang="zh-CN" sz="1200" b="0" i="0" u="none" strike="noStrike" kern="1200" baseline="0" dirty="0">
                <a:solidFill>
                  <a:schemeClr val="tx1"/>
                </a:solidFill>
                <a:latin typeface="Times New Roman" pitchFamily="18" charset="0"/>
                <a:ea typeface="+mn-ea"/>
                <a:cs typeface="+mn-cs"/>
              </a:rPr>
              <a:t>allows for downstream bandwidths of hundreds of Mbps by allocating aggregated</a:t>
            </a:r>
          </a:p>
          <a:p>
            <a:r>
              <a:rPr lang="en-US" altLang="zh-CN" sz="1200" b="0" i="0" u="none" strike="noStrike" kern="1200" baseline="0" dirty="0">
                <a:solidFill>
                  <a:schemeClr val="tx1"/>
                </a:solidFill>
                <a:latin typeface="Times New Roman" pitchFamily="18" charset="0"/>
                <a:ea typeface="+mn-ea"/>
                <a:cs typeface="+mn-cs"/>
              </a:rPr>
              <a:t>channels to a mobile node [Akyildiz 2010].</a:t>
            </a:r>
          </a:p>
          <a:p>
            <a:r>
              <a:rPr lang="en-US" altLang="zh-CN" sz="1200" b="0" i="0" u="none" strike="noStrike" kern="1200" baseline="0" dirty="0">
                <a:solidFill>
                  <a:schemeClr val="tx1"/>
                </a:solidFill>
                <a:latin typeface="Times New Roman" pitchFamily="18" charset="0"/>
                <a:ea typeface="+mn-ea"/>
                <a:cs typeface="+mn-cs"/>
              </a:rPr>
              <a:t>An additional 4G wireless technology—</a:t>
            </a:r>
            <a:r>
              <a:rPr lang="en-US" altLang="zh-CN" sz="1200" b="0" i="0" u="none" strike="noStrike" kern="1200" baseline="0" dirty="0" err="1">
                <a:solidFill>
                  <a:schemeClr val="tx1"/>
                </a:solidFill>
                <a:latin typeface="Times New Roman" pitchFamily="18" charset="0"/>
                <a:ea typeface="+mn-ea"/>
                <a:cs typeface="+mn-cs"/>
              </a:rPr>
              <a:t>WiMAX</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(World </a:t>
            </a:r>
            <a:r>
              <a:rPr lang="en-US" altLang="zh-CN" sz="1200" b="0" i="0" u="none" strike="noStrike" kern="1200" baseline="0" dirty="0">
                <a:solidFill>
                  <a:schemeClr val="tx1"/>
                </a:solidFill>
                <a:latin typeface="Times New Roman" pitchFamily="18" charset="0"/>
                <a:ea typeface="+mn-ea"/>
                <a:cs typeface="+mn-cs"/>
              </a:rPr>
              <a:t>Interoperability for</a:t>
            </a:r>
          </a:p>
          <a:p>
            <a:r>
              <a:rPr lang="en-US" altLang="zh-CN" sz="1200" b="0" i="0" u="none" strike="noStrike" kern="1200" baseline="0" dirty="0">
                <a:solidFill>
                  <a:schemeClr val="tx1"/>
                </a:solidFill>
                <a:latin typeface="Times New Roman" pitchFamily="18" charset="0"/>
                <a:ea typeface="+mn-ea"/>
                <a:cs typeface="+mn-cs"/>
              </a:rPr>
              <a:t>Microwave </a:t>
            </a:r>
            <a:r>
              <a:rPr lang="en-US" altLang="zh-CN" sz="1200" b="0" i="0" u="none" strike="noStrike" kern="1200" baseline="0" dirty="0" smtClean="0">
                <a:solidFill>
                  <a:schemeClr val="tx1"/>
                </a:solidFill>
                <a:latin typeface="Times New Roman" pitchFamily="18" charset="0"/>
                <a:ea typeface="+mn-ea"/>
                <a:cs typeface="+mn-cs"/>
              </a:rPr>
              <a:t>Access)—</a:t>
            </a:r>
            <a:r>
              <a:rPr lang="en-US" altLang="zh-CN" sz="1200" b="0" i="0" u="none" strike="noStrike" kern="1200" baseline="0" dirty="0">
                <a:solidFill>
                  <a:schemeClr val="tx1"/>
                </a:solidFill>
                <a:latin typeface="Times New Roman" pitchFamily="18" charset="0"/>
                <a:ea typeface="+mn-ea"/>
                <a:cs typeface="+mn-cs"/>
              </a:rPr>
              <a:t>is a family of IEEE 802.16 standards that differ significantly</a:t>
            </a:r>
          </a:p>
          <a:p>
            <a:r>
              <a:rPr lang="en-US" altLang="zh-CN" sz="1200" b="0" i="0" u="none" strike="noStrike" kern="1200" baseline="0" dirty="0">
                <a:solidFill>
                  <a:schemeClr val="tx1"/>
                </a:solidFill>
                <a:latin typeface="Times New Roman" pitchFamily="18" charset="0"/>
                <a:ea typeface="+mn-ea"/>
                <a:cs typeface="+mn-cs"/>
              </a:rPr>
              <a:t>from LTE. Whether LTE or WiMAX becomes the 4G technology of choice is still to</a:t>
            </a:r>
          </a:p>
          <a:p>
            <a:r>
              <a:rPr lang="en-US" altLang="zh-CN" sz="1200" b="0" i="0" u="none" strike="noStrike" kern="1200" baseline="0" dirty="0">
                <a:solidFill>
                  <a:schemeClr val="tx1"/>
                </a:solidFill>
                <a:latin typeface="Times New Roman" pitchFamily="18" charset="0"/>
                <a:ea typeface="+mn-ea"/>
                <a:cs typeface="+mn-cs"/>
              </a:rPr>
              <a:t>be seen, but at the time of this writing </a:t>
            </a:r>
            <a:r>
              <a:rPr lang="en-US" altLang="zh-CN" sz="1200" b="0" i="0" u="none" strike="noStrike" kern="1200" baseline="0" dirty="0" smtClean="0">
                <a:solidFill>
                  <a:schemeClr val="tx1"/>
                </a:solidFill>
                <a:latin typeface="Times New Roman" pitchFamily="18" charset="0"/>
                <a:ea typeface="+mn-ea"/>
                <a:cs typeface="+mn-cs"/>
              </a:rPr>
              <a:t>(spring 2012), </a:t>
            </a:r>
            <a:r>
              <a:rPr lang="en-US" altLang="zh-CN" sz="1200" b="0" i="0" u="none" strike="noStrike" kern="1200" baseline="0" dirty="0">
                <a:solidFill>
                  <a:schemeClr val="tx1"/>
                </a:solidFill>
                <a:latin typeface="Times New Roman" pitchFamily="18" charset="0"/>
                <a:ea typeface="+mn-ea"/>
                <a:cs typeface="+mn-cs"/>
              </a:rPr>
              <a:t>LTE appears to have significantly</a:t>
            </a:r>
          </a:p>
          <a:p>
            <a:r>
              <a:rPr lang="en-US" altLang="zh-CN" sz="1200" b="0" i="0" u="none" strike="noStrike" kern="1200" baseline="0" dirty="0">
                <a:solidFill>
                  <a:schemeClr val="tx1"/>
                </a:solidFill>
                <a:latin typeface="Times New Roman" pitchFamily="18" charset="0"/>
                <a:ea typeface="+mn-ea"/>
                <a:cs typeface="+mn-cs"/>
              </a:rPr>
              <a:t>more momentum. A detailed discussion of WiMAX can be found on this</a:t>
            </a:r>
          </a:p>
          <a:p>
            <a:r>
              <a:rPr lang="en-US" altLang="zh-CN" sz="1200" b="0" i="0" u="none" strike="noStrike" kern="1200" baseline="0" dirty="0">
                <a:solidFill>
                  <a:schemeClr val="tx1"/>
                </a:solidFill>
                <a:latin typeface="Times New Roman" pitchFamily="18" charset="0"/>
                <a:ea typeface="+mn-ea"/>
                <a:cs typeface="+mn-cs"/>
              </a:rPr>
              <a:t>book’s Web site. </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117</a:t>
            </a:fld>
            <a:endParaRPr lang="en-US" altLang="zh-CN"/>
          </a:p>
        </p:txBody>
      </p:sp>
    </p:spTree>
    <p:extLst>
      <p:ext uri="{BB962C8B-B14F-4D97-AF65-F5344CB8AC3E}">
        <p14:creationId xmlns:p14="http://schemas.microsoft.com/office/powerpoint/2010/main" val="3231127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118</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118</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1120624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p:txBody>
          <a:bodyPr/>
          <a:lstStyle/>
          <a:p>
            <a:pPr>
              <a:defRPr/>
            </a:pPr>
            <a:fld id="{12FD1E61-35F9-45E4-9EA5-0172F86D1AB8}" type="slidenum">
              <a:rPr lang="zh-CN" altLang="en-US" smtClean="0"/>
              <a:pPr>
                <a:defRPr/>
              </a:pPr>
              <a:t>119</a:t>
            </a:fld>
            <a:endParaRPr lang="en-US" altLang="zh-CN"/>
          </a:p>
        </p:txBody>
      </p:sp>
      <p:sp>
        <p:nvSpPr>
          <p:cNvPr id="323587"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915E2C85-3106-416C-A7D4-D036289BAAED}" type="slidenum">
              <a:rPr lang="zh-CN" altLang="en-US" sz="1200">
                <a:latin typeface="Times New Roman" pitchFamily="18" charset="0"/>
              </a:rPr>
              <a:pPr algn="r" defTabSz="966788"/>
              <a:t>119</a:t>
            </a:fld>
            <a:endParaRPr lang="en-US" altLang="zh-CN" sz="1200">
              <a:latin typeface="Times New Roman" pitchFamily="18" charset="0"/>
            </a:endParaRPr>
          </a:p>
        </p:txBody>
      </p:sp>
      <p:sp>
        <p:nvSpPr>
          <p:cNvPr id="323588" name="Rectangle 2"/>
          <p:cNvSpPr>
            <a:spLocks noGrp="1" noRot="1" noChangeAspect="1" noChangeArrowheads="1" noTextEdit="1"/>
          </p:cNvSpPr>
          <p:nvPr>
            <p:ph type="sldImg"/>
          </p:nvPr>
        </p:nvSpPr>
        <p:spPr>
          <a:xfrm>
            <a:off x="1258888" y="719138"/>
            <a:ext cx="4800600" cy="3600450"/>
          </a:xfrm>
          <a:ln/>
        </p:spPr>
      </p:sp>
      <p:sp>
        <p:nvSpPr>
          <p:cNvPr id="323589" name="Rectangle 3"/>
          <p:cNvSpPr>
            <a:spLocks noGrp="1" noChangeArrowheads="1"/>
          </p:cNvSpPr>
          <p:nvPr>
            <p:ph type="body" idx="1"/>
          </p:nvPr>
        </p:nvSpPr>
        <p:spPr>
          <a:noFill/>
          <a:ln/>
        </p:spPr>
        <p:txBody>
          <a:bodyPr lIns="96649" tIns="48323" rIns="96649" bIns="48323"/>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    </a:t>
            </a:r>
            <a:r>
              <a:rPr lang="en-US" altLang="zh-CN" sz="1200" b="0" i="0" u="none" strike="noStrike" kern="1200" baseline="0" dirty="0">
                <a:solidFill>
                  <a:schemeClr val="tx1"/>
                </a:solidFill>
                <a:latin typeface="Times New Roman" pitchFamily="18" charset="0"/>
                <a:ea typeface="+mn-ea"/>
                <a:cs typeface="+mn-cs"/>
              </a:rPr>
              <a:t>Having covered the wireless nature of the communication links in a wireless network, it’s now time to turn our attention to the mobility </a:t>
            </a:r>
            <a:r>
              <a:rPr lang="en-US" altLang="zh-CN" sz="1200" b="0" i="1" u="none" strike="noStrike" kern="1200" baseline="0" dirty="0">
                <a:solidFill>
                  <a:schemeClr val="tx1"/>
                </a:solidFill>
                <a:latin typeface="Times New Roman" pitchFamily="18" charset="0"/>
                <a:ea typeface="+mn-ea"/>
                <a:cs typeface="+mn-cs"/>
              </a:rPr>
              <a:t>that these wireless links enable</a:t>
            </a:r>
            <a:r>
              <a:rPr lang="en-US" altLang="zh-CN" sz="1200" b="0" i="0" u="none" strike="noStrike" kern="1200" baseline="0" dirty="0">
                <a:solidFill>
                  <a:schemeClr val="tx1"/>
                </a:solidFill>
                <a:latin typeface="Times New Roman" pitchFamily="18" charset="0"/>
                <a:ea typeface="+mn-ea"/>
                <a:cs typeface="+mn-cs"/>
              </a:rPr>
              <a:t>. </a:t>
            </a:r>
            <a:endParaRPr lang="zh-CN" altLang="en-US" i="0" dirty="0"/>
          </a:p>
          <a:p>
            <a:pPr eaLnBrk="1" hangingPunct="1"/>
            <a:r>
              <a:rPr lang="en-US" altLang="zh-CN" dirty="0"/>
              <a:t>    In a broadest sense, a mobile node is one </a:t>
            </a:r>
            <a:r>
              <a:rPr lang="en-US" altLang="zh-CN" dirty="0">
                <a:solidFill>
                  <a:srgbClr val="FF0000"/>
                </a:solidFill>
              </a:rPr>
              <a:t>that changes its point of attachment </a:t>
            </a:r>
            <a:r>
              <a:rPr lang="en-US" altLang="zh-CN" dirty="0"/>
              <a:t>into</a:t>
            </a:r>
            <a:r>
              <a:rPr lang="en-US" altLang="zh-CN" dirty="0">
                <a:solidFill>
                  <a:srgbClr val="FF0000"/>
                </a:solidFill>
              </a:rPr>
              <a:t> the network</a:t>
            </a:r>
            <a:r>
              <a:rPr lang="en-US" altLang="zh-CN" i="1" dirty="0"/>
              <a:t> </a:t>
            </a:r>
            <a:r>
              <a:rPr lang="en-US" altLang="zh-CN" dirty="0"/>
              <a:t>over time</a:t>
            </a:r>
            <a:r>
              <a:rPr lang="en-US" altLang="zh-CN" i="1" dirty="0"/>
              <a:t>.</a:t>
            </a:r>
          </a:p>
          <a:p>
            <a:pPr eaLnBrk="1" hangingPunct="1"/>
            <a:r>
              <a:rPr lang="en-US" altLang="zh-CN" dirty="0"/>
              <a:t>    Because the term mobility has </a:t>
            </a:r>
            <a:r>
              <a:rPr lang="en-US" altLang="zh-CN" dirty="0">
                <a:solidFill>
                  <a:srgbClr val="FF0000"/>
                </a:solidFill>
              </a:rPr>
              <a:t>taken on</a:t>
            </a:r>
            <a:r>
              <a:rPr lang="en-US" altLang="zh-CN" dirty="0"/>
              <a:t> many meanings in both the computer and telephony worlds, </a:t>
            </a:r>
            <a:r>
              <a:rPr lang="en-US" altLang="zh-CN" dirty="0">
                <a:solidFill>
                  <a:srgbClr val="FF0000"/>
                </a:solidFill>
              </a:rPr>
              <a:t>it will serve us well </a:t>
            </a:r>
            <a:r>
              <a:rPr lang="en-US" altLang="zh-CN" dirty="0"/>
              <a:t>first to consider </a:t>
            </a:r>
            <a:r>
              <a:rPr lang="en-US" altLang="zh-CN" u="sng" dirty="0"/>
              <a:t>several dimensions of </a:t>
            </a:r>
            <a:r>
              <a:rPr lang="en-US" altLang="zh-CN" dirty="0"/>
              <a:t>mobility in some detail.   </a:t>
            </a:r>
          </a:p>
          <a:p>
            <a:pPr eaLnBrk="1" hangingPunct="1"/>
            <a:r>
              <a:rPr lang="en-US" altLang="zh-CN" dirty="0"/>
              <a:t>    </a:t>
            </a:r>
          </a:p>
          <a:p>
            <a:pPr eaLnBrk="1" hangingPunct="1"/>
            <a:r>
              <a:rPr lang="en-US" altLang="zh-CN" dirty="0"/>
              <a:t>    From the network layer's standpoint, how mobile is a user?</a:t>
            </a:r>
          </a:p>
          <a:p>
            <a:pPr eaLnBrk="1" hangingPunct="1"/>
            <a:r>
              <a:rPr lang="en-US" altLang="zh-CN" sz="1200" b="0" i="0" u="none" strike="noStrike" kern="1200" baseline="0" dirty="0">
                <a:solidFill>
                  <a:schemeClr val="tx1"/>
                </a:solidFill>
                <a:latin typeface="Times New Roman" pitchFamily="18" charset="0"/>
                <a:ea typeface="+mn-ea"/>
                <a:cs typeface="+mn-cs"/>
              </a:rPr>
              <a:t>    A physically mobile user will present a very different set of challenges to the network layer, depending</a:t>
            </a:r>
          </a:p>
          <a:p>
            <a:r>
              <a:rPr lang="en-US" altLang="zh-CN" sz="1200" b="0" i="0" u="none" strike="noStrike" kern="1200" baseline="0" dirty="0">
                <a:solidFill>
                  <a:schemeClr val="tx1"/>
                </a:solidFill>
                <a:latin typeface="Times New Roman" pitchFamily="18" charset="0"/>
                <a:ea typeface="+mn-ea"/>
                <a:cs typeface="+mn-cs"/>
              </a:rPr>
              <a:t>on how he or she moves between points of attachment to the network. </a:t>
            </a:r>
          </a:p>
          <a:p>
            <a:r>
              <a:rPr lang="en-US" altLang="zh-CN" sz="1200" b="0" i="0" u="none" strike="noStrike" kern="1200" baseline="0" dirty="0">
                <a:solidFill>
                  <a:schemeClr val="tx1"/>
                </a:solidFill>
                <a:latin typeface="Times New Roman" pitchFamily="18" charset="0"/>
                <a:ea typeface="+mn-ea"/>
                <a:cs typeface="+mn-cs"/>
              </a:rPr>
              <a:t>    At one end of the spectrum in Figure 7.21, a user may carry a laptop with a wireless network interface card around in a building. </a:t>
            </a:r>
          </a:p>
          <a:p>
            <a:r>
              <a:rPr lang="en-US" altLang="zh-CN" sz="1200" b="0" i="0" u="none" strike="noStrike" kern="1200" baseline="0" dirty="0">
                <a:solidFill>
                  <a:schemeClr val="tx1"/>
                </a:solidFill>
                <a:latin typeface="Times New Roman" pitchFamily="18" charset="0"/>
                <a:ea typeface="+mn-ea"/>
                <a:cs typeface="+mn-cs"/>
              </a:rPr>
              <a:t>    As we saw in Section 7.3.4, this user is not mobile from a network-layer perspective. </a:t>
            </a:r>
          </a:p>
          <a:p>
            <a:r>
              <a:rPr lang="en-US" altLang="zh-CN" sz="1200" b="0" i="0" u="none" strike="noStrike" kern="1200" baseline="0" dirty="0">
                <a:solidFill>
                  <a:schemeClr val="tx1"/>
                </a:solidFill>
                <a:latin typeface="Times New Roman" pitchFamily="18" charset="0"/>
                <a:ea typeface="+mn-ea"/>
                <a:cs typeface="+mn-cs"/>
              </a:rPr>
              <a:t>    Moreover, if the user associates with the same access point regardless of location, the user is </a:t>
            </a:r>
            <a:r>
              <a:rPr lang="en-US" altLang="zh-CN" sz="1200" b="0" i="0" u="sng" strike="noStrike" kern="1200" baseline="0" dirty="0">
                <a:solidFill>
                  <a:schemeClr val="tx1"/>
                </a:solidFill>
                <a:latin typeface="Times New Roman" pitchFamily="18" charset="0"/>
                <a:ea typeface="+mn-ea"/>
                <a:cs typeface="+mn-cs"/>
              </a:rPr>
              <a:t>not even</a:t>
            </a:r>
            <a:r>
              <a:rPr lang="en-US" altLang="zh-CN" sz="1200" b="0" i="0" u="none" strike="noStrike" kern="1200" baseline="0" dirty="0">
                <a:solidFill>
                  <a:schemeClr val="tx1"/>
                </a:solidFill>
                <a:latin typeface="Times New Roman" pitchFamily="18" charset="0"/>
                <a:ea typeface="+mn-ea"/>
                <a:cs typeface="+mn-cs"/>
              </a:rPr>
              <a:t> mobile</a:t>
            </a:r>
          </a:p>
          <a:p>
            <a:r>
              <a:rPr lang="en-US" altLang="zh-CN" sz="1200" b="0" i="0" u="none" strike="noStrike" kern="1200" baseline="0" dirty="0">
                <a:solidFill>
                  <a:schemeClr val="tx1"/>
                </a:solidFill>
                <a:latin typeface="Times New Roman" pitchFamily="18" charset="0"/>
                <a:ea typeface="+mn-ea"/>
                <a:cs typeface="+mn-cs"/>
              </a:rPr>
              <a:t>from the perspective of the link layer.</a:t>
            </a:r>
            <a:endParaRPr lang="zh-CN" altLang="en-US" sz="1200" b="0" i="0" u="none" strike="noStrike" kern="1200" baseline="0" dirty="0">
              <a:solidFill>
                <a:schemeClr val="tx1"/>
              </a:solidFill>
              <a:latin typeface="Times New Roman" pitchFamily="18" charset="0"/>
              <a:ea typeface="+mn-ea"/>
              <a:cs typeface="+mn-cs"/>
            </a:endParaRPr>
          </a:p>
          <a:p>
            <a:pPr eaLnBrk="1" hangingPunct="1"/>
            <a:endParaRPr lang="en-US" altLang="zh-CN" dirty="0"/>
          </a:p>
          <a:p>
            <a:r>
              <a:rPr lang="en-US" altLang="zh-CN" sz="1200" b="0" i="0" u="none" strike="noStrike" kern="1200" baseline="0" dirty="0">
                <a:solidFill>
                  <a:schemeClr val="tx1"/>
                </a:solidFill>
                <a:latin typeface="Times New Roman" pitchFamily="18" charset="0"/>
                <a:ea typeface="+mn-ea"/>
                <a:cs typeface="+mn-cs"/>
              </a:rPr>
              <a:t>    At the other end of the spectrum, consider the user zooming along the autobahn in a BMW at 150 kilometers per hour, passing through multiple wireless access networks and wanting to maintain an uninterrupted TCP connection to a remote application throughout the trip. </a:t>
            </a:r>
          </a:p>
          <a:p>
            <a:r>
              <a:rPr lang="en-US" altLang="zh-CN" sz="1200" b="0" i="0" u="none" strike="noStrike" kern="1200" baseline="0" dirty="0">
                <a:solidFill>
                  <a:schemeClr val="tx1"/>
                </a:solidFill>
                <a:latin typeface="Times New Roman" pitchFamily="18" charset="0"/>
                <a:ea typeface="+mn-ea"/>
                <a:cs typeface="+mn-cs"/>
              </a:rPr>
              <a:t>    This user is </a:t>
            </a:r>
            <a:r>
              <a:rPr lang="en-US" altLang="zh-CN" sz="1200" b="0" i="1" u="none" strike="noStrike" kern="1200" baseline="0" dirty="0">
                <a:solidFill>
                  <a:schemeClr val="tx1"/>
                </a:solidFill>
                <a:latin typeface="Times New Roman" pitchFamily="18" charset="0"/>
                <a:ea typeface="+mn-ea"/>
                <a:cs typeface="+mn-cs"/>
              </a:rPr>
              <a:t>definitely </a:t>
            </a:r>
            <a:r>
              <a:rPr lang="en-US" altLang="zh-CN" sz="1200" b="0" i="0" u="none" strike="noStrike" kern="1200" baseline="0" dirty="0">
                <a:solidFill>
                  <a:schemeClr val="tx1"/>
                </a:solidFill>
                <a:latin typeface="Times New Roman" pitchFamily="18" charset="0"/>
                <a:ea typeface="+mn-ea"/>
                <a:cs typeface="+mn-cs"/>
              </a:rPr>
              <a:t>mobile! In between these extremes is a user who takes a laptop from one location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office or </a:t>
            </a:r>
            <a:r>
              <a:rPr lang="en-US" altLang="zh-CN" sz="1200" b="0" i="0" u="none" strike="noStrike" kern="1200" baseline="0" dirty="0" smtClean="0">
                <a:solidFill>
                  <a:schemeClr val="tx1"/>
                </a:solidFill>
                <a:latin typeface="Times New Roman" pitchFamily="18" charset="0"/>
                <a:ea typeface="+mn-ea"/>
                <a:cs typeface="+mn-cs"/>
              </a:rPr>
              <a:t>dormitory) </a:t>
            </a:r>
            <a:r>
              <a:rPr lang="en-US" altLang="zh-CN" sz="1200" b="0" i="0" u="none" strike="noStrike" kern="1200" baseline="0" dirty="0">
                <a:solidFill>
                  <a:schemeClr val="tx1"/>
                </a:solidFill>
                <a:latin typeface="Times New Roman" pitchFamily="18" charset="0"/>
                <a:ea typeface="+mn-ea"/>
                <a:cs typeface="+mn-cs"/>
              </a:rPr>
              <a:t>into another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err="1">
                <a:solidFill>
                  <a:schemeClr val="tx1"/>
                </a:solidFill>
                <a:latin typeface="Times New Roman" pitchFamily="18" charset="0"/>
                <a:ea typeface="+mn-ea"/>
                <a:cs typeface="+mn-cs"/>
              </a:rPr>
              <a:t>coffeeshop</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classroom) </a:t>
            </a:r>
            <a:r>
              <a:rPr lang="en-US" altLang="zh-CN" sz="1200" b="0" i="0" u="none" strike="noStrike" kern="1200" baseline="0" dirty="0">
                <a:solidFill>
                  <a:schemeClr val="tx1"/>
                </a:solidFill>
                <a:latin typeface="Times New Roman" pitchFamily="18" charset="0"/>
                <a:ea typeface="+mn-ea"/>
                <a:cs typeface="+mn-cs"/>
              </a:rPr>
              <a:t>and wants to connect into the network in the new location. This user is also mobile </a:t>
            </a:r>
            <a:r>
              <a:rPr lang="en-US" altLang="zh-CN" sz="1200" b="0" i="0" u="none" strike="noStrike" kern="1200" baseline="0" dirty="0" smtClean="0">
                <a:solidFill>
                  <a:schemeClr val="tx1"/>
                </a:solidFill>
                <a:latin typeface="Times New Roman" pitchFamily="18" charset="0"/>
                <a:ea typeface="+mn-ea"/>
                <a:cs typeface="+mn-cs"/>
              </a:rPr>
              <a:t>(although </a:t>
            </a:r>
            <a:r>
              <a:rPr lang="en-US" altLang="zh-CN" sz="1200" b="0" i="0" u="none" strike="noStrike" kern="1200" baseline="0" dirty="0">
                <a:solidFill>
                  <a:schemeClr val="tx1"/>
                </a:solidFill>
                <a:latin typeface="Times New Roman" pitchFamily="18" charset="0"/>
                <a:ea typeface="+mn-ea"/>
                <a:cs typeface="+mn-cs"/>
              </a:rPr>
              <a:t>less so than the BMW driver</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but does not need to maintain an ongoing connection while moving between points of attachment to the network. </a:t>
            </a:r>
          </a:p>
          <a:p>
            <a:r>
              <a:rPr lang="en-US" altLang="zh-CN" sz="1200" b="0" i="0" u="none" strike="noStrike" kern="1200" baseline="0" dirty="0">
                <a:solidFill>
                  <a:schemeClr val="tx1"/>
                </a:solidFill>
                <a:latin typeface="Times New Roman" pitchFamily="18" charset="0"/>
                <a:ea typeface="+mn-ea"/>
                <a:cs typeface="+mn-cs"/>
              </a:rPr>
              <a:t>    Figure 7.21 illustrates this spectrum of user mobility from the network layer’s perspective.</a:t>
            </a:r>
            <a:endParaRPr lang="en-US" altLang="zh-CN" dirty="0"/>
          </a:p>
          <a:p>
            <a:pPr eaLnBrk="1" hangingPunct="1"/>
            <a:endParaRPr lang="en-US" altLang="zh-CN" dirty="0"/>
          </a:p>
        </p:txBody>
      </p:sp>
    </p:spTree>
    <p:extLst>
      <p:ext uri="{BB962C8B-B14F-4D97-AF65-F5344CB8AC3E}">
        <p14:creationId xmlns:p14="http://schemas.microsoft.com/office/powerpoint/2010/main" val="15934057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p:txBody>
          <a:bodyPr/>
          <a:lstStyle/>
          <a:p>
            <a:pPr>
              <a:defRPr/>
            </a:pPr>
            <a:fld id="{676D63C6-C9F6-452D-9884-B82198FFAFA5}" type="slidenum">
              <a:rPr lang="zh-CN" altLang="en-US" smtClean="0"/>
              <a:pPr>
                <a:defRPr/>
              </a:pPr>
              <a:t>120</a:t>
            </a:fld>
            <a:endParaRPr lang="en-US" altLang="zh-CN"/>
          </a:p>
        </p:txBody>
      </p:sp>
      <p:sp>
        <p:nvSpPr>
          <p:cNvPr id="324611"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1CC072F5-0926-475B-ABF3-F4EFA1AB24B3}" type="slidenum">
              <a:rPr lang="zh-CN" altLang="en-US" sz="1200">
                <a:latin typeface="Times New Roman" pitchFamily="18" charset="0"/>
              </a:rPr>
              <a:pPr algn="r" defTabSz="966788"/>
              <a:t>120</a:t>
            </a:fld>
            <a:endParaRPr lang="en-US" altLang="zh-CN" sz="1200">
              <a:latin typeface="Times New Roman" pitchFamily="18" charset="0"/>
            </a:endParaRPr>
          </a:p>
        </p:txBody>
      </p:sp>
      <p:sp>
        <p:nvSpPr>
          <p:cNvPr id="324612" name="Rectangle 2"/>
          <p:cNvSpPr>
            <a:spLocks noGrp="1" noRot="1" noChangeAspect="1" noChangeArrowheads="1" noTextEdit="1"/>
          </p:cNvSpPr>
          <p:nvPr>
            <p:ph type="sldImg"/>
          </p:nvPr>
        </p:nvSpPr>
        <p:spPr>
          <a:xfrm>
            <a:off x="1258888" y="719138"/>
            <a:ext cx="4800600" cy="3600450"/>
          </a:xfrm>
          <a:ln/>
        </p:spPr>
      </p:sp>
      <p:sp>
        <p:nvSpPr>
          <p:cNvPr id="324613" name="Rectangle 3"/>
          <p:cNvSpPr>
            <a:spLocks noGrp="1" noChangeArrowheads="1"/>
          </p:cNvSpPr>
          <p:nvPr>
            <p:ph type="body" idx="1"/>
          </p:nvPr>
        </p:nvSpPr>
        <p:spPr>
          <a:noFill/>
          <a:ln/>
        </p:spPr>
        <p:txBody>
          <a:bodyPr lIns="96649" tIns="48323" rIns="96649" bIns="48323"/>
          <a:lstStyle/>
          <a:p>
            <a:r>
              <a:rPr lang="en-US" altLang="zh-CN" sz="1200" b="0" i="1" u="none" strike="noStrike" kern="1200" baseline="0" dirty="0">
                <a:solidFill>
                  <a:schemeClr val="tx1"/>
                </a:solidFill>
                <a:latin typeface="Times New Roman" pitchFamily="18" charset="0"/>
                <a:ea typeface="+mn-ea"/>
                <a:cs typeface="+mn-cs"/>
              </a:rPr>
              <a:t>    </a:t>
            </a:r>
            <a:endParaRPr lang="zh-CN" altLang="en-US" sz="1200" b="0" i="0" u="none" strike="noStrike" kern="1200" baseline="0" dirty="0">
              <a:solidFill>
                <a:schemeClr val="tx1"/>
              </a:solidFill>
              <a:latin typeface="Times New Roman" pitchFamily="18" charset="0"/>
              <a:ea typeface="+mn-ea"/>
              <a:cs typeface="+mn-cs"/>
            </a:endParaRPr>
          </a:p>
          <a:p>
            <a:endParaRPr lang="zh-CN" altLang="en-US" dirty="0"/>
          </a:p>
        </p:txBody>
      </p:sp>
    </p:spTree>
    <p:extLst>
      <p:ext uri="{BB962C8B-B14F-4D97-AF65-F5344CB8AC3E}">
        <p14:creationId xmlns:p14="http://schemas.microsoft.com/office/powerpoint/2010/main" val="2058731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p:txBody>
          <a:bodyPr/>
          <a:lstStyle/>
          <a:p>
            <a:pPr>
              <a:defRPr/>
            </a:pPr>
            <a:fld id="{4C17279F-5300-4259-B863-481296C62D1F}" type="slidenum">
              <a:rPr lang="zh-CN" altLang="en-US" smtClean="0"/>
              <a:pPr>
                <a:defRPr/>
              </a:pPr>
              <a:t>121</a:t>
            </a:fld>
            <a:endParaRPr lang="en-US" altLang="zh-CN"/>
          </a:p>
        </p:txBody>
      </p:sp>
      <p:sp>
        <p:nvSpPr>
          <p:cNvPr id="325635"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CF70DFC3-CB60-448E-9229-8A0A99CD81D2}" type="slidenum">
              <a:rPr lang="zh-CN" altLang="en-US" sz="1200">
                <a:latin typeface="Times New Roman" pitchFamily="18" charset="0"/>
              </a:rPr>
              <a:pPr algn="r" defTabSz="966788"/>
              <a:t>121</a:t>
            </a:fld>
            <a:endParaRPr lang="en-US" altLang="zh-CN" sz="1200">
              <a:latin typeface="Times New Roman" pitchFamily="18" charset="0"/>
            </a:endParaRPr>
          </a:p>
        </p:txBody>
      </p:sp>
      <p:sp>
        <p:nvSpPr>
          <p:cNvPr id="325636" name="Rectangle 2"/>
          <p:cNvSpPr>
            <a:spLocks noGrp="1" noRot="1" noChangeAspect="1" noChangeArrowheads="1" noTextEdit="1"/>
          </p:cNvSpPr>
          <p:nvPr>
            <p:ph type="sldImg"/>
          </p:nvPr>
        </p:nvSpPr>
        <p:spPr>
          <a:xfrm>
            <a:off x="1258888" y="719138"/>
            <a:ext cx="4800600" cy="3600450"/>
          </a:xfrm>
          <a:ln/>
        </p:spPr>
      </p:sp>
      <p:sp>
        <p:nvSpPr>
          <p:cNvPr id="325637" name="Rectangle 3"/>
          <p:cNvSpPr>
            <a:spLocks noGrp="1" noChangeArrowheads="1"/>
          </p:cNvSpPr>
          <p:nvPr>
            <p:ph type="body" idx="1"/>
          </p:nvPr>
        </p:nvSpPr>
        <p:spPr>
          <a:noFill/>
          <a:ln/>
        </p:spPr>
        <p:txBody>
          <a:bodyPr lIns="96649" tIns="48323" rIns="96649" bIns="48323"/>
          <a:lstStyle/>
          <a:p>
            <a:pPr eaLnBrk="1" hangingPunct="1">
              <a:buNone/>
            </a:pPr>
            <a:r>
              <a:rPr lang="en-US" altLang="zh-CN" baseline="0" dirty="0"/>
              <a:t>  </a:t>
            </a:r>
            <a:r>
              <a:rPr lang="en-US" altLang="zh-CN" dirty="0"/>
              <a:t>How important is it </a:t>
            </a:r>
            <a:r>
              <a:rPr lang="en-US" altLang="zh-CN" dirty="0">
                <a:solidFill>
                  <a:srgbClr val="FF0000"/>
                </a:solidFill>
              </a:rPr>
              <a:t>for </a:t>
            </a:r>
            <a:r>
              <a:rPr lang="en-US" altLang="zh-CN" dirty="0"/>
              <a:t>the mobile node's address</a:t>
            </a:r>
            <a:r>
              <a:rPr lang="en-US" altLang="zh-CN" dirty="0">
                <a:solidFill>
                  <a:srgbClr val="FF0000"/>
                </a:solidFill>
              </a:rPr>
              <a:t> to </a:t>
            </a:r>
            <a:r>
              <a:rPr lang="en-US" altLang="zh-CN" dirty="0"/>
              <a:t>always remain the same? </a:t>
            </a:r>
          </a:p>
          <a:p>
            <a:pPr eaLnBrk="1" hangingPunct="1"/>
            <a:r>
              <a:rPr lang="en-US" altLang="zh-CN" dirty="0"/>
              <a:t>  If a mobile entity is able to maintain its IP address as it moves, mobility becomes invisible from the application standpoint.  </a:t>
            </a:r>
          </a:p>
          <a:p>
            <a:pPr eaLnBrk="1" hangingPunct="1"/>
            <a:r>
              <a:rPr lang="en-US" altLang="zh-CN" dirty="0"/>
              <a:t>  Mobile IP provides the transparency, allowing a mobile node to maintain </a:t>
            </a:r>
            <a:r>
              <a:rPr lang="en-US" altLang="zh-CN" dirty="0">
                <a:solidFill>
                  <a:srgbClr val="FF0000"/>
                </a:solidFill>
              </a:rPr>
              <a:t>its permanent IP address</a:t>
            </a:r>
            <a:r>
              <a:rPr lang="en-US" altLang="zh-CN" dirty="0"/>
              <a:t> while moving </a:t>
            </a:r>
            <a:r>
              <a:rPr lang="en-US" altLang="zh-CN" dirty="0">
                <a:solidFill>
                  <a:srgbClr val="FF0000"/>
                </a:solidFill>
              </a:rPr>
              <a:t>among</a:t>
            </a:r>
            <a:r>
              <a:rPr lang="en-US" altLang="zh-CN" dirty="0"/>
              <a:t> networks. </a:t>
            </a:r>
          </a:p>
          <a:p>
            <a:pPr eaLnBrk="1" hangingPunct="1"/>
            <a:endParaRPr lang="en-US" altLang="zh-CN" dirty="0"/>
          </a:p>
          <a:p>
            <a:pPr eaLnBrk="1" hangingPunct="1"/>
            <a:r>
              <a:rPr lang="en-US" altLang="zh-CN" baseline="0" dirty="0"/>
              <a:t>  On the other hand, a less glamorous mobile user might simply want to turn off an office laptop, bring that laptop home, power up, and work from home. </a:t>
            </a:r>
          </a:p>
          <a:p>
            <a:pPr eaLnBrk="1" hangingPunct="1"/>
            <a:r>
              <a:rPr lang="en-US" altLang="zh-CN" baseline="0" dirty="0"/>
              <a:t>  If that laptop functions primarily as a client in client-server applications </a:t>
            </a:r>
            <a:r>
              <a:rPr lang="en-US" altLang="zh-CN" baseline="0" dirty="0" smtClean="0"/>
              <a:t>(e.g</a:t>
            </a:r>
            <a:r>
              <a:rPr lang="en-US" altLang="zh-CN" baseline="0" dirty="0"/>
              <a:t>., send/read e-mail, browse the Web, Telnet to a remote </a:t>
            </a:r>
            <a:r>
              <a:rPr lang="en-US" altLang="zh-CN" baseline="0" dirty="0" smtClean="0"/>
              <a:t>host) </a:t>
            </a:r>
            <a:r>
              <a:rPr lang="en-US" altLang="zh-CN" baseline="0" dirty="0"/>
              <a:t>from home, the particular IP address used by the laptop is not that important. </a:t>
            </a:r>
          </a:p>
          <a:p>
            <a:pPr eaLnBrk="1" hangingPunct="1"/>
            <a:r>
              <a:rPr lang="en-US" altLang="zh-CN" baseline="0" dirty="0"/>
              <a:t>  In particular, one could </a:t>
            </a:r>
            <a:r>
              <a:rPr lang="en-US" altLang="zh-CN" u="sng" baseline="0" dirty="0"/>
              <a:t>get by fine with </a:t>
            </a:r>
            <a:r>
              <a:rPr lang="en-US" altLang="zh-CN" baseline="0" dirty="0"/>
              <a:t>an address that is temporarily allocated to the laptop by the ISP serving the home. </a:t>
            </a:r>
          </a:p>
          <a:p>
            <a:pPr eaLnBrk="1" hangingPunct="1"/>
            <a:r>
              <a:rPr lang="en-US" altLang="zh-CN" baseline="0" dirty="0"/>
              <a:t>  We saw in Section 4.4 that DHCP already provides this functionality.   </a:t>
            </a:r>
          </a:p>
          <a:p>
            <a:pPr eaLnBrk="1" hangingPunct="1"/>
            <a:r>
              <a:rPr lang="en-US" altLang="zh-CN" baseline="0" dirty="0"/>
              <a:t> </a:t>
            </a:r>
            <a:endParaRPr lang="en-US" altLang="zh-CN" dirty="0"/>
          </a:p>
          <a:p>
            <a:endParaRPr lang="zh-CN" altLang="en-US" dirty="0"/>
          </a:p>
        </p:txBody>
      </p:sp>
    </p:spTree>
    <p:extLst>
      <p:ext uri="{BB962C8B-B14F-4D97-AF65-F5344CB8AC3E}">
        <p14:creationId xmlns:p14="http://schemas.microsoft.com/office/powerpoint/2010/main" val="18988497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p:txBody>
          <a:bodyPr/>
          <a:lstStyle/>
          <a:p>
            <a:pPr>
              <a:defRPr/>
            </a:pPr>
            <a:fld id="{4C17279F-5300-4259-B863-481296C62D1F}" type="slidenum">
              <a:rPr lang="zh-CN" altLang="en-US" smtClean="0"/>
              <a:pPr>
                <a:defRPr/>
              </a:pPr>
              <a:t>122</a:t>
            </a:fld>
            <a:endParaRPr lang="en-US" altLang="zh-CN"/>
          </a:p>
        </p:txBody>
      </p:sp>
      <p:sp>
        <p:nvSpPr>
          <p:cNvPr id="325635"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CF70DFC3-CB60-448E-9229-8A0A99CD81D2}" type="slidenum">
              <a:rPr lang="zh-CN" altLang="en-US" sz="1200">
                <a:latin typeface="Times New Roman" pitchFamily="18" charset="0"/>
              </a:rPr>
              <a:pPr algn="r" defTabSz="966788"/>
              <a:t>122</a:t>
            </a:fld>
            <a:endParaRPr lang="en-US" altLang="zh-CN" sz="1200">
              <a:latin typeface="Times New Roman" pitchFamily="18" charset="0"/>
            </a:endParaRPr>
          </a:p>
        </p:txBody>
      </p:sp>
      <p:sp>
        <p:nvSpPr>
          <p:cNvPr id="325636" name="Rectangle 2"/>
          <p:cNvSpPr>
            <a:spLocks noGrp="1" noRot="1" noChangeAspect="1" noChangeArrowheads="1" noTextEdit="1"/>
          </p:cNvSpPr>
          <p:nvPr>
            <p:ph type="sldImg"/>
          </p:nvPr>
        </p:nvSpPr>
        <p:spPr>
          <a:xfrm>
            <a:off x="1258888" y="719138"/>
            <a:ext cx="4800600" cy="3600450"/>
          </a:xfrm>
          <a:ln/>
        </p:spPr>
      </p:sp>
      <p:sp>
        <p:nvSpPr>
          <p:cNvPr id="325637" name="Rectangle 3"/>
          <p:cNvSpPr>
            <a:spLocks noGrp="1" noChangeArrowheads="1"/>
          </p:cNvSpPr>
          <p:nvPr>
            <p:ph type="body" idx="1"/>
          </p:nvPr>
        </p:nvSpPr>
        <p:spPr>
          <a:noFill/>
          <a:ln/>
        </p:spPr>
        <p:txBody>
          <a:bodyPr lIns="96649" tIns="48323" rIns="96649" bIns="48323"/>
          <a:lstStyle/>
          <a:p>
            <a:pPr eaLnBrk="1" hangingPunct="1">
              <a:buNone/>
            </a:pPr>
            <a:r>
              <a:rPr lang="en-US" altLang="zh-CN" baseline="0" dirty="0"/>
              <a:t>    </a:t>
            </a:r>
            <a:r>
              <a:rPr lang="en-US" altLang="zh-CN" dirty="0"/>
              <a:t>What supporting wired infrastructure is available ?  </a:t>
            </a:r>
          </a:p>
          <a:p>
            <a:pPr eaLnBrk="1" hangingPunct="1"/>
            <a:r>
              <a:rPr lang="en-US" altLang="zh-CN" dirty="0"/>
              <a:t>    </a:t>
            </a:r>
            <a:r>
              <a:rPr lang="en-US" altLang="zh-CN" sz="1200" b="0" i="0" u="none" strike="noStrike" kern="1200" baseline="0" dirty="0">
                <a:solidFill>
                  <a:schemeClr val="tx1"/>
                </a:solidFill>
                <a:latin typeface="Times New Roman" pitchFamily="18" charset="0"/>
                <a:ea typeface="+mn-ea"/>
                <a:cs typeface="+mn-cs"/>
              </a:rPr>
              <a:t>In all of our scenarios above, </a:t>
            </a:r>
            <a:r>
              <a:rPr lang="en-US" altLang="zh-CN" dirty="0"/>
              <a:t>We‘re implicitly assumed that there is a fixed infrastructure to which the mobile user can connect — for example, the home ISP’s network, the wireless access network in the office, or the wireless access networks l</a:t>
            </a:r>
            <a:r>
              <a:rPr lang="en-US" altLang="zh-CN" i="0" u="sng" dirty="0"/>
              <a:t>ining </a:t>
            </a:r>
            <a:r>
              <a:rPr lang="en-US" altLang="zh-CN" i="0" u="sng" dirty="0" smtClean="0"/>
              <a:t>(line</a:t>
            </a:r>
            <a:r>
              <a:rPr lang="zh-CN" altLang="en-US" i="0" u="sng" dirty="0"/>
              <a:t>的现在</a:t>
            </a:r>
            <a:r>
              <a:rPr lang="zh-CN" altLang="en-US" i="0" u="sng" dirty="0" smtClean="0"/>
              <a:t>分词</a:t>
            </a:r>
            <a:r>
              <a:rPr lang="en-US" altLang="zh-CN" i="0" u="sng" dirty="0" smtClean="0"/>
              <a:t>) </a:t>
            </a:r>
            <a:r>
              <a:rPr lang="en-US" altLang="zh-CN" i="0" u="sng" dirty="0"/>
              <a:t>the autobahn</a:t>
            </a:r>
            <a:r>
              <a:rPr lang="en-US" altLang="zh-CN" dirty="0"/>
              <a:t>. </a:t>
            </a:r>
          </a:p>
          <a:p>
            <a:pPr eaLnBrk="1" hangingPunct="1"/>
            <a:r>
              <a:rPr lang="en-US" altLang="zh-CN" baseline="0" dirty="0"/>
              <a:t>    </a:t>
            </a:r>
            <a:r>
              <a:rPr lang="en-US" altLang="zh-CN" dirty="0"/>
              <a:t>If</a:t>
            </a:r>
            <a:r>
              <a:rPr lang="en-US" altLang="zh-CN" baseline="0" dirty="0"/>
              <a:t> two users are within communication proximity of each other, can they establish a network connection in the absence of any other network-layer infrastructure ? </a:t>
            </a:r>
          </a:p>
          <a:p>
            <a:pPr eaLnBrk="1" hangingPunct="1"/>
            <a:r>
              <a:rPr lang="en-US" altLang="zh-CN" baseline="0" dirty="0"/>
              <a:t>    Ad hoc networking provides precisely these capabilities. </a:t>
            </a:r>
          </a:p>
          <a:p>
            <a:pPr eaLnBrk="1" hangingPunct="1"/>
            <a:r>
              <a:rPr lang="en-US" altLang="zh-CN" baseline="0" dirty="0"/>
              <a:t>    This rapidly developing area is at the cutting edge of mobile networking research and is beyond the scope of this book. </a:t>
            </a:r>
            <a:endParaRPr lang="en-US" altLang="zh-CN" dirty="0"/>
          </a:p>
        </p:txBody>
      </p:sp>
    </p:spTree>
    <p:extLst>
      <p:ext uri="{BB962C8B-B14F-4D97-AF65-F5344CB8AC3E}">
        <p14:creationId xmlns:p14="http://schemas.microsoft.com/office/powerpoint/2010/main" val="42468268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123</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123</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1173909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p:txBody>
          <a:bodyPr/>
          <a:lstStyle/>
          <a:p>
            <a:pPr>
              <a:defRPr/>
            </a:pPr>
            <a:fld id="{FE6EEA69-705D-47ED-B931-F418605B9F56}" type="slidenum">
              <a:rPr lang="zh-CN" altLang="en-US" smtClean="0"/>
              <a:pPr>
                <a:defRPr/>
              </a:pPr>
              <a:t>124</a:t>
            </a:fld>
            <a:endParaRPr lang="en-US" altLang="zh-CN"/>
          </a:p>
        </p:txBody>
      </p:sp>
      <p:sp>
        <p:nvSpPr>
          <p:cNvPr id="326659" name="Rectangle 2"/>
          <p:cNvSpPr>
            <a:spLocks noGrp="1" noRot="1" noChangeAspect="1" noChangeArrowheads="1" noTextEdit="1"/>
          </p:cNvSpPr>
          <p:nvPr>
            <p:ph type="sldImg"/>
          </p:nvPr>
        </p:nvSpPr>
        <p:spPr>
          <a:xfrm>
            <a:off x="1258888" y="719138"/>
            <a:ext cx="4800600" cy="3600450"/>
          </a:xfrm>
          <a:ln/>
        </p:spPr>
      </p:sp>
      <p:sp>
        <p:nvSpPr>
          <p:cNvPr id="326660"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In order to illustrate the issues </a:t>
            </a:r>
            <a:r>
              <a:rPr lang="en-US" altLang="zh-CN" sz="1200" b="0" i="0" u="sng" strike="noStrike" kern="1200" baseline="0" dirty="0">
                <a:solidFill>
                  <a:schemeClr val="tx1"/>
                </a:solidFill>
                <a:latin typeface="Times New Roman" pitchFamily="18" charset="0"/>
                <a:ea typeface="+mn-ea"/>
                <a:cs typeface="+mn-cs"/>
              </a:rPr>
              <a:t>involved in</a:t>
            </a:r>
            <a:r>
              <a:rPr lang="en-US" altLang="zh-CN" sz="1200" b="0" i="0" u="none" strike="noStrike" kern="1200" baseline="0" dirty="0">
                <a:solidFill>
                  <a:schemeClr val="tx1"/>
                </a:solidFill>
                <a:latin typeface="Times New Roman" pitchFamily="18" charset="0"/>
                <a:ea typeface="+mn-ea"/>
                <a:cs typeface="+mn-cs"/>
              </a:rPr>
              <a:t> allowing a mobile user to maintain ongoing connections while moving between networks, let’s consider a human analogy. </a:t>
            </a:r>
          </a:p>
          <a:p>
            <a:r>
              <a:rPr lang="en-US" altLang="zh-CN" sz="1200" b="0" i="0" u="none" strike="noStrike" kern="1200" baseline="0" dirty="0">
                <a:solidFill>
                  <a:schemeClr val="tx1"/>
                </a:solidFill>
                <a:latin typeface="Times New Roman" pitchFamily="18" charset="0"/>
                <a:ea typeface="+mn-ea"/>
                <a:cs typeface="+mn-cs"/>
              </a:rPr>
              <a:t>    A twenty-something adult moving out of the family home becomes mobile, living in a series of dormitories and/or apartments, and often changing addresses. </a:t>
            </a:r>
          </a:p>
          <a:p>
            <a:r>
              <a:rPr lang="en-US" altLang="zh-CN" sz="1200" b="0" i="0" u="none" strike="noStrike" kern="1200" baseline="0" dirty="0">
                <a:solidFill>
                  <a:schemeClr val="tx1"/>
                </a:solidFill>
                <a:latin typeface="Times New Roman" pitchFamily="18" charset="0"/>
                <a:ea typeface="+mn-ea"/>
                <a:cs typeface="+mn-cs"/>
              </a:rPr>
              <a:t>    If an old friend wants to get in touch, how can that friend find the address of her mobile friend? </a:t>
            </a:r>
          </a:p>
          <a:p>
            <a:r>
              <a:rPr lang="en-US" altLang="zh-CN" sz="1200" b="0" i="0" u="none" strike="noStrike" kern="1200" baseline="0" dirty="0">
                <a:solidFill>
                  <a:schemeClr val="tx1"/>
                </a:solidFill>
                <a:latin typeface="Times New Roman" pitchFamily="18" charset="0"/>
                <a:ea typeface="+mn-ea"/>
                <a:cs typeface="+mn-cs"/>
              </a:rPr>
              <a:t>    One common way is to contact the family, since a mobile adult will often </a:t>
            </a:r>
            <a:r>
              <a:rPr lang="en-US" altLang="zh-CN" sz="1200" b="0" i="0" u="sng" strike="noStrike" kern="1200" baseline="0" dirty="0">
                <a:solidFill>
                  <a:schemeClr val="tx1"/>
                </a:solidFill>
                <a:latin typeface="Times New Roman" pitchFamily="18" charset="0"/>
                <a:ea typeface="+mn-ea"/>
                <a:cs typeface="+mn-cs"/>
              </a:rPr>
              <a:t>register</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登记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his or her current address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family </a:t>
            </a:r>
            <a:r>
              <a:rPr lang="en-US" altLang="zh-CN" sz="1200" b="0" i="0" u="none" strike="noStrike" kern="1200" baseline="0" dirty="0" smtClean="0">
                <a:solidFill>
                  <a:schemeClr val="tx1"/>
                </a:solidFill>
                <a:latin typeface="Times New Roman" pitchFamily="18" charset="0"/>
                <a:ea typeface="+mn-ea"/>
                <a:cs typeface="+mn-cs"/>
              </a:rPr>
              <a:t>(if </a:t>
            </a:r>
            <a:r>
              <a:rPr lang="en-US" altLang="zh-CN" sz="1200" b="0" i="0" u="none" strike="noStrike" kern="1200" baseline="0" dirty="0">
                <a:solidFill>
                  <a:schemeClr val="tx1"/>
                </a:solidFill>
                <a:latin typeface="Times New Roman" pitchFamily="18" charset="0"/>
                <a:ea typeface="+mn-ea"/>
                <a:cs typeface="+mn-cs"/>
              </a:rPr>
              <a:t>for no other reason than so that the parents can send money to help pay the rent</a:t>
            </a:r>
            <a:r>
              <a:rPr lang="en-US" altLang="zh-CN" sz="1200" b="0" i="0" u="none" strike="noStrike" kern="1200" baseline="0" dirty="0" smtClean="0">
                <a:solidFill>
                  <a:schemeClr val="tx1"/>
                </a:solidFill>
                <a:latin typeface="Times New Roman" pitchFamily="18" charset="0"/>
                <a:ea typeface="+mn-ea"/>
                <a:cs typeface="+mn-cs"/>
              </a:rPr>
              <a:t>!).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family home, with its permanent address, becomes that one place </a:t>
            </a:r>
            <a:r>
              <a:rPr lang="en-US" altLang="zh-CN" sz="1200" b="0" i="0" u="sng" strike="noStrike" kern="1200" baseline="0" dirty="0">
                <a:solidFill>
                  <a:schemeClr val="tx1"/>
                </a:solidFill>
                <a:latin typeface="Times New Roman" pitchFamily="18" charset="0"/>
                <a:ea typeface="+mn-ea"/>
                <a:cs typeface="+mn-cs"/>
              </a:rPr>
              <a:t>that others can go as a first step in communicating with the mobile adult. </a:t>
            </a:r>
          </a:p>
          <a:p>
            <a:r>
              <a:rPr lang="en-US" altLang="zh-CN" sz="1200" b="0" i="0" u="none" strike="noStrike" kern="1200" baseline="0" dirty="0">
                <a:solidFill>
                  <a:schemeClr val="tx1"/>
                </a:solidFill>
                <a:latin typeface="Times New Roman" pitchFamily="18" charset="0"/>
                <a:ea typeface="+mn-ea"/>
                <a:cs typeface="+mn-cs"/>
              </a:rPr>
              <a:t>    Later communication from the friend may be either indirect </a:t>
            </a:r>
            <a:r>
              <a:rPr lang="en-US" altLang="zh-CN" sz="1200" b="0" i="0" u="none" strike="noStrike" kern="1200" baseline="0" dirty="0" smtClean="0">
                <a:solidFill>
                  <a:schemeClr val="tx1"/>
                </a:solidFill>
                <a:latin typeface="Times New Roman" pitchFamily="18" charset="0"/>
                <a:ea typeface="+mn-ea"/>
                <a:cs typeface="+mn-cs"/>
              </a:rPr>
              <a:t>(for </a:t>
            </a:r>
            <a:r>
              <a:rPr lang="en-US" altLang="zh-CN" sz="1200" b="0" i="0" u="none" strike="noStrike" kern="1200" baseline="0" dirty="0">
                <a:solidFill>
                  <a:schemeClr val="tx1"/>
                </a:solidFill>
                <a:latin typeface="Times New Roman" pitchFamily="18" charset="0"/>
                <a:ea typeface="+mn-ea"/>
                <a:cs typeface="+mn-cs"/>
              </a:rPr>
              <a:t>example, with mail being sent first to the parents’ home and then forwarded to the mobile </a:t>
            </a:r>
            <a:r>
              <a:rPr lang="en-US" altLang="zh-CN" sz="1200" b="0" i="0" u="none" strike="noStrike" kern="1200" baseline="0" dirty="0" smtClean="0">
                <a:solidFill>
                  <a:schemeClr val="tx1"/>
                </a:solidFill>
                <a:latin typeface="Times New Roman" pitchFamily="18" charset="0"/>
                <a:ea typeface="+mn-ea"/>
                <a:cs typeface="+mn-cs"/>
              </a:rPr>
              <a:t>adult) </a:t>
            </a:r>
            <a:r>
              <a:rPr lang="en-US" altLang="zh-CN" sz="1200" b="0" i="0" u="none" strike="noStrike" kern="1200" baseline="0" dirty="0">
                <a:solidFill>
                  <a:schemeClr val="tx1"/>
                </a:solidFill>
                <a:latin typeface="Times New Roman" pitchFamily="18" charset="0"/>
                <a:ea typeface="+mn-ea"/>
                <a:cs typeface="+mn-cs"/>
              </a:rPr>
              <a:t>or direct </a:t>
            </a:r>
            <a:r>
              <a:rPr lang="en-US" altLang="zh-CN" sz="1200" b="0" i="0" u="none" strike="noStrike" kern="1200" baseline="0" dirty="0" smtClean="0">
                <a:solidFill>
                  <a:schemeClr val="tx1"/>
                </a:solidFill>
                <a:latin typeface="Times New Roman" pitchFamily="18" charset="0"/>
                <a:ea typeface="+mn-ea"/>
                <a:cs typeface="+mn-cs"/>
              </a:rPr>
              <a:t>(for </a:t>
            </a:r>
            <a:r>
              <a:rPr lang="en-US" altLang="zh-CN" sz="1200" b="0" i="0" u="none" strike="noStrike" kern="1200" baseline="0" dirty="0">
                <a:solidFill>
                  <a:schemeClr val="tx1"/>
                </a:solidFill>
                <a:latin typeface="Times New Roman" pitchFamily="18" charset="0"/>
                <a:ea typeface="+mn-ea"/>
                <a:cs typeface="+mn-cs"/>
              </a:rPr>
              <a:t>example,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friend </a:t>
            </a:r>
            <a:r>
              <a:rPr lang="en-US" altLang="zh-CN" sz="1200" b="0" i="0" u="sng" strike="noStrike" kern="1200" baseline="0" dirty="0">
                <a:solidFill>
                  <a:schemeClr val="tx1"/>
                </a:solidFill>
                <a:latin typeface="Times New Roman" pitchFamily="18" charset="0"/>
                <a:ea typeface="+mn-ea"/>
                <a:cs typeface="+mn-cs"/>
              </a:rPr>
              <a:t>using</a:t>
            </a:r>
            <a:r>
              <a:rPr lang="en-US" altLang="zh-CN" sz="1200" b="0" i="0" u="none" strike="noStrike" kern="1200" baseline="0" dirty="0">
                <a:solidFill>
                  <a:schemeClr val="tx1"/>
                </a:solidFill>
                <a:latin typeface="Times New Roman" pitchFamily="18" charset="0"/>
                <a:ea typeface="+mn-ea"/>
                <a:cs typeface="+mn-cs"/>
              </a:rPr>
              <a:t> the address </a:t>
            </a:r>
            <a:r>
              <a:rPr lang="en-US" altLang="zh-CN" sz="1200" b="0" i="0" u="sng" strike="noStrike" kern="1200" baseline="0" dirty="0">
                <a:solidFill>
                  <a:schemeClr val="tx1"/>
                </a:solidFill>
                <a:latin typeface="Times New Roman" pitchFamily="18" charset="0"/>
                <a:ea typeface="+mn-ea"/>
                <a:cs typeface="+mn-cs"/>
              </a:rPr>
              <a:t>obtained</a:t>
            </a:r>
            <a:r>
              <a:rPr lang="en-US" altLang="zh-CN" sz="1200" b="0" i="0" u="none" strike="noStrike" kern="1200" baseline="0" dirty="0">
                <a:solidFill>
                  <a:schemeClr val="tx1"/>
                </a:solidFill>
                <a:latin typeface="Times New Roman" pitchFamily="18" charset="0"/>
                <a:ea typeface="+mn-ea"/>
                <a:cs typeface="+mn-cs"/>
              </a:rPr>
              <a:t> from the parents to send mail directly to her mobile </a:t>
            </a:r>
            <a:r>
              <a:rPr lang="en-US" altLang="zh-CN" sz="1200" b="0" i="0" u="none" strike="noStrike" kern="1200" baseline="0" dirty="0" smtClean="0">
                <a:solidFill>
                  <a:schemeClr val="tx1"/>
                </a:solidFill>
                <a:latin typeface="Times New Roman" pitchFamily="18" charset="0"/>
                <a:ea typeface="+mn-ea"/>
                <a:cs typeface="+mn-cs"/>
              </a:rPr>
              <a:t>friend).</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a network setting, the permanent home of a mobile node </a:t>
            </a:r>
            <a:r>
              <a:rPr lang="en-US" altLang="zh-CN" sz="1200" b="0" i="0" u="none" strike="noStrike" kern="1200" baseline="0" dirty="0" smtClean="0">
                <a:solidFill>
                  <a:schemeClr val="tx1"/>
                </a:solidFill>
                <a:latin typeface="Times New Roman" pitchFamily="18" charset="0"/>
                <a:ea typeface="+mn-ea"/>
                <a:cs typeface="+mn-cs"/>
              </a:rPr>
              <a:t>(such </a:t>
            </a:r>
            <a:r>
              <a:rPr lang="en-US" altLang="zh-CN" sz="1200" b="0" i="0" u="none" strike="noStrike" kern="1200" baseline="0" dirty="0">
                <a:solidFill>
                  <a:schemeClr val="tx1"/>
                </a:solidFill>
                <a:latin typeface="Times New Roman" pitchFamily="18" charset="0"/>
                <a:ea typeface="+mn-ea"/>
                <a:cs typeface="+mn-cs"/>
              </a:rPr>
              <a:t>as a laptop or </a:t>
            </a:r>
            <a:r>
              <a:rPr lang="en-US" altLang="zh-CN" sz="1200" b="0" i="0" u="none" strike="noStrike" kern="1200" baseline="0" dirty="0" smtClean="0">
                <a:solidFill>
                  <a:schemeClr val="tx1"/>
                </a:solidFill>
                <a:latin typeface="Times New Roman" pitchFamily="18" charset="0"/>
                <a:ea typeface="+mn-ea"/>
                <a:cs typeface="+mn-cs"/>
              </a:rPr>
              <a:t>smartphone) </a:t>
            </a:r>
            <a:r>
              <a:rPr lang="en-US" altLang="zh-CN" sz="1200" b="0" i="0" u="none" strike="noStrike" kern="1200" baseline="0" dirty="0">
                <a:solidFill>
                  <a:schemeClr val="tx1"/>
                </a:solidFill>
                <a:latin typeface="Times New Roman" pitchFamily="18" charset="0"/>
                <a:ea typeface="+mn-ea"/>
                <a:cs typeface="+mn-cs"/>
              </a:rPr>
              <a:t>is known as the </a:t>
            </a:r>
            <a:r>
              <a:rPr lang="en-US" altLang="zh-CN" sz="1200" b="1" i="0" u="none" strike="noStrike" kern="1200" baseline="0" dirty="0">
                <a:solidFill>
                  <a:schemeClr val="tx1"/>
                </a:solidFill>
                <a:latin typeface="Times New Roman" pitchFamily="18" charset="0"/>
                <a:ea typeface="+mn-ea"/>
                <a:cs typeface="+mn-cs"/>
              </a:rPr>
              <a:t>home network</a:t>
            </a:r>
            <a:r>
              <a:rPr lang="en-US" altLang="zh-CN" sz="1200" b="0" i="0" u="none" strike="noStrike" kern="1200" baseline="0" dirty="0">
                <a:solidFill>
                  <a:schemeClr val="tx1"/>
                </a:solidFill>
                <a:latin typeface="Times New Roman" pitchFamily="18" charset="0"/>
                <a:ea typeface="+mn-ea"/>
                <a:cs typeface="+mn-cs"/>
              </a:rPr>
              <a:t>, and the entity within the home network </a:t>
            </a:r>
            <a:r>
              <a:rPr lang="en-US" altLang="zh-CN" sz="1200" b="0" i="0" u="sng" strike="noStrike" kern="1200" baseline="0" dirty="0">
                <a:solidFill>
                  <a:schemeClr val="tx1"/>
                </a:solidFill>
                <a:latin typeface="Times New Roman" pitchFamily="18" charset="0"/>
                <a:ea typeface="+mn-ea"/>
                <a:cs typeface="+mn-cs"/>
              </a:rPr>
              <a:t>that performs the mobility management functions</a:t>
            </a:r>
            <a:r>
              <a:rPr lang="en-US" altLang="zh-CN" sz="1200" b="0" i="0" u="none" strike="noStrike" kern="1200" baseline="0" dirty="0">
                <a:solidFill>
                  <a:schemeClr val="tx1"/>
                </a:solidFill>
                <a:latin typeface="Times New Roman" pitchFamily="18" charset="0"/>
                <a:ea typeface="+mn-ea"/>
                <a:cs typeface="+mn-cs"/>
              </a:rPr>
              <a:t> discussed below on behalf of the mobile node is known as the </a:t>
            </a:r>
            <a:r>
              <a:rPr lang="en-US" altLang="zh-CN" sz="1200" b="1" i="0" u="none" strike="noStrike" kern="1200" baseline="0" dirty="0">
                <a:solidFill>
                  <a:schemeClr val="tx1"/>
                </a:solidFill>
                <a:latin typeface="Times New Roman" pitchFamily="18" charset="0"/>
                <a:ea typeface="+mn-ea"/>
                <a:cs typeface="+mn-cs"/>
              </a:rPr>
              <a:t>home agent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network in which the mobile node is currently residing is known as the </a:t>
            </a:r>
            <a:r>
              <a:rPr lang="en-US" altLang="zh-CN" sz="1200" b="1" i="0" u="none" strike="noStrike" kern="1200" baseline="0" dirty="0">
                <a:solidFill>
                  <a:schemeClr val="tx1"/>
                </a:solidFill>
                <a:latin typeface="Times New Roman" pitchFamily="18" charset="0"/>
                <a:ea typeface="+mn-ea"/>
                <a:cs typeface="+mn-cs"/>
              </a:rPr>
              <a:t>foreign </a:t>
            </a:r>
            <a:r>
              <a:rPr lang="en-US" altLang="zh-CN" sz="1200" b="0" i="0" u="none" strike="noStrike" kern="1200" baseline="0" dirty="0" smtClean="0">
                <a:solidFill>
                  <a:schemeClr val="tx1"/>
                </a:solidFill>
                <a:latin typeface="Times New Roman" pitchFamily="18" charset="0"/>
                <a:ea typeface="+mn-ea"/>
                <a:cs typeface="+mn-cs"/>
              </a:rPr>
              <a:t>(or </a:t>
            </a:r>
            <a:r>
              <a:rPr lang="en-US" altLang="zh-CN" sz="1200" b="1" i="0" u="none" strike="noStrike" kern="1200" baseline="0" dirty="0" smtClean="0">
                <a:solidFill>
                  <a:schemeClr val="tx1"/>
                </a:solidFill>
                <a:latin typeface="Times New Roman" pitchFamily="18" charset="0"/>
                <a:ea typeface="+mn-ea"/>
                <a:cs typeface="+mn-cs"/>
              </a:rPr>
              <a:t>visited</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network</a:t>
            </a:r>
            <a:r>
              <a:rPr lang="en-US" altLang="zh-CN" sz="1200" b="0" i="0" u="none" strike="noStrike" kern="1200" baseline="0" dirty="0">
                <a:solidFill>
                  <a:schemeClr val="tx1"/>
                </a:solidFill>
                <a:latin typeface="Times New Roman" pitchFamily="18" charset="0"/>
                <a:ea typeface="+mn-ea"/>
                <a:cs typeface="+mn-cs"/>
              </a:rPr>
              <a:t>, and the entity within the foreign network that </a:t>
            </a:r>
            <a:r>
              <a:rPr lang="en-US" altLang="zh-CN" sz="1200" b="0" i="0" u="sng" strike="noStrike" kern="1200" baseline="0" dirty="0">
                <a:solidFill>
                  <a:schemeClr val="tx1"/>
                </a:solidFill>
                <a:latin typeface="Times New Roman" pitchFamily="18" charset="0"/>
                <a:ea typeface="+mn-ea"/>
                <a:cs typeface="+mn-cs"/>
              </a:rPr>
              <a:t>helps</a:t>
            </a:r>
            <a:r>
              <a:rPr lang="en-US" altLang="zh-CN" sz="1200" b="0" i="0" u="none" strike="noStrike" kern="1200" baseline="0" dirty="0">
                <a:solidFill>
                  <a:schemeClr val="tx1"/>
                </a:solidFill>
                <a:latin typeface="Times New Roman" pitchFamily="18" charset="0"/>
                <a:ea typeface="+mn-ea"/>
                <a:cs typeface="+mn-cs"/>
              </a:rPr>
              <a:t> the mobile node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mobility management functions discussed below is known as a </a:t>
            </a:r>
            <a:r>
              <a:rPr lang="en-US" altLang="zh-CN" sz="1200" b="1" i="0" u="none" strike="noStrike" kern="1200" baseline="0" dirty="0">
                <a:solidFill>
                  <a:schemeClr val="tx1"/>
                </a:solidFill>
                <a:latin typeface="Times New Roman" pitchFamily="18" charset="0"/>
                <a:ea typeface="+mn-ea"/>
                <a:cs typeface="+mn-cs"/>
              </a:rPr>
              <a:t>foreign agent</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For mobile professionals, their home network might likely be their company network, while the visited network might be the network of a colleague they are visiting.</a:t>
            </a:r>
          </a:p>
          <a:p>
            <a:r>
              <a:rPr lang="en-US" altLang="zh-CN" sz="1200" b="0" i="0" u="none" strike="noStrike" kern="1200" baseline="0" dirty="0">
                <a:solidFill>
                  <a:schemeClr val="tx1"/>
                </a:solidFill>
                <a:latin typeface="Times New Roman" pitchFamily="18" charset="0"/>
                <a:ea typeface="+mn-ea"/>
                <a:cs typeface="+mn-cs"/>
              </a:rPr>
              <a:t>    A </a:t>
            </a:r>
            <a:r>
              <a:rPr lang="en-US" altLang="zh-CN" sz="1200" b="1" i="0" u="none" strike="noStrike" kern="1200" baseline="0" dirty="0">
                <a:solidFill>
                  <a:schemeClr val="tx1"/>
                </a:solidFill>
                <a:latin typeface="Times New Roman" pitchFamily="18" charset="0"/>
                <a:ea typeface="+mn-ea"/>
                <a:cs typeface="+mn-cs"/>
              </a:rPr>
              <a:t>correspondent </a:t>
            </a:r>
            <a:r>
              <a:rPr lang="en-US" altLang="zh-CN" sz="1200" b="0" i="0" u="none" strike="noStrike" kern="1200" baseline="0" dirty="0">
                <a:solidFill>
                  <a:schemeClr val="tx1"/>
                </a:solidFill>
                <a:latin typeface="Times New Roman" pitchFamily="18" charset="0"/>
                <a:ea typeface="+mn-ea"/>
                <a:cs typeface="+mn-cs"/>
              </a:rPr>
              <a:t>is the entity wishing to communicate with the mobile node.</a:t>
            </a:r>
          </a:p>
          <a:p>
            <a:r>
              <a:rPr lang="en-US" altLang="zh-CN" sz="1200" b="0" i="0" u="none" strike="noStrike" kern="1200" baseline="0" dirty="0">
                <a:solidFill>
                  <a:schemeClr val="tx1"/>
                </a:solidFill>
                <a:latin typeface="Times New Roman" pitchFamily="18" charset="0"/>
                <a:ea typeface="+mn-ea"/>
                <a:cs typeface="+mn-cs"/>
              </a:rPr>
              <a:t>    Figure 7.22 illustrates these concepts, as well as addressing concepts considered below. </a:t>
            </a:r>
          </a:p>
          <a:p>
            <a:r>
              <a:rPr lang="en-US" altLang="zh-CN" sz="1200" b="0" i="0" u="none" strike="noStrike" kern="1200" baseline="0" dirty="0">
                <a:solidFill>
                  <a:schemeClr val="tx1"/>
                </a:solidFill>
                <a:latin typeface="Times New Roman" pitchFamily="18" charset="0"/>
                <a:ea typeface="+mn-ea"/>
                <a:cs typeface="+mn-cs"/>
              </a:rPr>
              <a:t>    In Figure 7.22, note that agents are shown as </a:t>
            </a:r>
            <a:r>
              <a:rPr lang="en-US" altLang="zh-CN" sz="1200" b="0" i="0" u="sng" strike="noStrike" kern="1200" baseline="0" dirty="0">
                <a:solidFill>
                  <a:schemeClr val="tx1"/>
                </a:solidFill>
                <a:latin typeface="Times New Roman" pitchFamily="18" charset="0"/>
                <a:ea typeface="+mn-ea"/>
                <a:cs typeface="+mn-cs"/>
              </a:rPr>
              <a:t>being collocated with</a:t>
            </a:r>
            <a:r>
              <a:rPr lang="en-US" altLang="zh-CN" sz="1200" b="0" i="0" u="none" strike="noStrike" kern="1200" baseline="0" dirty="0">
                <a:solidFill>
                  <a:schemeClr val="tx1"/>
                </a:solidFill>
                <a:latin typeface="Times New Roman" pitchFamily="18" charset="0"/>
                <a:ea typeface="+mn-ea"/>
                <a:cs typeface="+mn-cs"/>
              </a:rPr>
              <a:t> routers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as processes running on </a:t>
            </a:r>
            <a:r>
              <a:rPr lang="en-US" altLang="zh-CN" sz="1200" b="0" i="0" u="none" strike="noStrike" kern="1200" baseline="0" dirty="0" smtClean="0">
                <a:solidFill>
                  <a:schemeClr val="tx1"/>
                </a:solidFill>
                <a:latin typeface="Times New Roman" pitchFamily="18" charset="0"/>
                <a:ea typeface="+mn-ea"/>
                <a:cs typeface="+mn-cs"/>
              </a:rPr>
              <a:t>routers), </a:t>
            </a:r>
            <a:r>
              <a:rPr lang="en-US" altLang="zh-CN" sz="1200" b="0" i="0" u="none" strike="noStrike" kern="1200" baseline="0" dirty="0">
                <a:solidFill>
                  <a:schemeClr val="tx1"/>
                </a:solidFill>
                <a:latin typeface="Times New Roman" pitchFamily="18" charset="0"/>
                <a:ea typeface="+mn-ea"/>
                <a:cs typeface="+mn-cs"/>
              </a:rPr>
              <a:t>but alternatively they could be executing on other hosts or servers in the network.</a:t>
            </a:r>
            <a:endParaRPr lang="zh-CN" altLang="en-US" dirty="0"/>
          </a:p>
        </p:txBody>
      </p:sp>
    </p:spTree>
    <p:extLst>
      <p:ext uri="{BB962C8B-B14F-4D97-AF65-F5344CB8AC3E}">
        <p14:creationId xmlns:p14="http://schemas.microsoft.com/office/powerpoint/2010/main" val="220643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CFE9BE5-380C-4B2D-AAA6-1C3E6B421BBF}" type="slidenum">
              <a:rPr lang="en-US" altLang="zh-CN" smtClean="0"/>
              <a:pPr>
                <a:spcBef>
                  <a:spcPct val="0"/>
                </a:spcBef>
              </a:pPr>
              <a:t>11</a:t>
            </a:fld>
            <a:endParaRPr lang="en-US" altLang="zh-CN" smtClean="0"/>
          </a:p>
        </p:txBody>
      </p:sp>
      <p:sp>
        <p:nvSpPr>
          <p:cNvPr id="21507" name="Rectangle 2"/>
          <p:cNvSpPr>
            <a:spLocks noRo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   In ad hoc network, wireless hosts have no such infrastructure with which to connect. </a:t>
            </a:r>
          </a:p>
          <a:p>
            <a:r>
              <a:rPr lang="en-US" altLang="zh-CN" dirty="0" smtClean="0"/>
              <a:t>    In the absence of such infrastructure, the hosts themselves must provide for services such as routing, address assignment, DNS-like name translation, and more. </a:t>
            </a:r>
          </a:p>
          <a:p>
            <a:r>
              <a:rPr lang="en-US" altLang="zh-CN" dirty="0" smtClean="0"/>
              <a:t>    In this book, we'll focus our attention </a:t>
            </a:r>
            <a:r>
              <a:rPr lang="en-US" altLang="zh-CN" b="1" dirty="0" smtClean="0"/>
              <a:t>primarily</a:t>
            </a:r>
            <a:r>
              <a:rPr lang="en-US" altLang="zh-CN" dirty="0" smtClean="0"/>
              <a:t> on infrastructure-mode networks. </a:t>
            </a:r>
            <a:endParaRPr lang="zh-CN" altLang="zh-CN" dirty="0" smtClean="0"/>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979525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p:txBody>
          <a:bodyPr/>
          <a:lstStyle/>
          <a:p>
            <a:pPr>
              <a:defRPr/>
            </a:pPr>
            <a:fld id="{A446F5C5-519E-43D5-AD8D-EC8CBF166355}" type="slidenum">
              <a:rPr lang="zh-CN" altLang="en-US" smtClean="0"/>
              <a:pPr>
                <a:defRPr/>
              </a:pPr>
              <a:t>125</a:t>
            </a:fld>
            <a:endParaRPr lang="en-US" altLang="zh-CN"/>
          </a:p>
        </p:txBody>
      </p:sp>
      <p:sp>
        <p:nvSpPr>
          <p:cNvPr id="327683" name="Rectangle 2"/>
          <p:cNvSpPr>
            <a:spLocks noGrp="1" noRot="1" noChangeAspect="1" noChangeArrowheads="1" noTextEdit="1"/>
          </p:cNvSpPr>
          <p:nvPr>
            <p:ph type="sldImg"/>
          </p:nvPr>
        </p:nvSpPr>
        <p:spPr>
          <a:xfrm>
            <a:off x="1258888" y="719138"/>
            <a:ext cx="4800600" cy="3600450"/>
          </a:xfrm>
          <a:ln/>
        </p:spPr>
      </p:sp>
      <p:sp>
        <p:nvSpPr>
          <p:cNvPr id="327684"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0765980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p:txBody>
          <a:bodyPr/>
          <a:lstStyle/>
          <a:p>
            <a:pPr>
              <a:defRPr/>
            </a:pPr>
            <a:fld id="{EA3FD305-7F82-4A96-9C1D-24E24F3ABDA4}" type="slidenum">
              <a:rPr lang="zh-CN" altLang="en-US" smtClean="0"/>
              <a:pPr>
                <a:defRPr/>
              </a:pPr>
              <a:t>126</a:t>
            </a:fld>
            <a:endParaRPr lang="en-US" altLang="zh-CN"/>
          </a:p>
        </p:txBody>
      </p:sp>
      <p:sp>
        <p:nvSpPr>
          <p:cNvPr id="328707" name="Rectangle 2"/>
          <p:cNvSpPr>
            <a:spLocks noGrp="1" noRot="1" noChangeAspect="1" noChangeArrowheads="1" noTextEdit="1"/>
          </p:cNvSpPr>
          <p:nvPr>
            <p:ph type="sldImg"/>
          </p:nvPr>
        </p:nvSpPr>
        <p:spPr>
          <a:xfrm>
            <a:off x="1258888" y="719138"/>
            <a:ext cx="4800600" cy="3600450"/>
          </a:xfrm>
          <a:ln/>
        </p:spPr>
      </p:sp>
      <p:sp>
        <p:nvSpPr>
          <p:cNvPr id="328708"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5180523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p:txBody>
          <a:bodyPr/>
          <a:lstStyle/>
          <a:p>
            <a:pPr>
              <a:defRPr/>
            </a:pPr>
            <a:fld id="{290A4D2C-5BFD-4813-9144-8DA65765468D}" type="slidenum">
              <a:rPr lang="zh-CN" altLang="en-US" smtClean="0"/>
              <a:pPr>
                <a:defRPr/>
              </a:pPr>
              <a:t>127</a:t>
            </a:fld>
            <a:endParaRPr lang="en-US" altLang="zh-CN"/>
          </a:p>
        </p:txBody>
      </p:sp>
      <p:sp>
        <p:nvSpPr>
          <p:cNvPr id="329731" name="Rectangle 2"/>
          <p:cNvSpPr>
            <a:spLocks noGrp="1" noRot="1" noChangeAspect="1" noChangeArrowheads="1" noTextEdit="1"/>
          </p:cNvSpPr>
          <p:nvPr>
            <p:ph type="sldImg"/>
          </p:nvPr>
        </p:nvSpPr>
        <p:spPr>
          <a:xfrm>
            <a:off x="1258888" y="719138"/>
            <a:ext cx="4800600" cy="3600450"/>
          </a:xfrm>
          <a:ln/>
        </p:spPr>
      </p:sp>
      <p:sp>
        <p:nvSpPr>
          <p:cNvPr id="32973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We noted above that in order for user mobility to be transparent to network applications, it is desirable for a mobile node to keep its address as it moves from one network to another. </a:t>
            </a:r>
          </a:p>
          <a:p>
            <a:r>
              <a:rPr lang="en-US" altLang="zh-CN" sz="1200" b="0" i="0" u="none" strike="noStrike" kern="1200" baseline="0" dirty="0">
                <a:solidFill>
                  <a:schemeClr val="tx1"/>
                </a:solidFill>
                <a:latin typeface="Times New Roman" pitchFamily="18" charset="0"/>
                <a:ea typeface="+mn-ea"/>
                <a:cs typeface="+mn-cs"/>
              </a:rPr>
              <a:t>    When a mobile node is resident in a foreign network, all traffic </a:t>
            </a:r>
            <a:r>
              <a:rPr lang="en-US" altLang="zh-CN" sz="1200" b="0" i="0" u="sng" strike="noStrike" kern="1200" baseline="0" dirty="0">
                <a:solidFill>
                  <a:schemeClr val="tx1"/>
                </a:solidFill>
                <a:latin typeface="Times New Roman" pitchFamily="18" charset="0"/>
                <a:ea typeface="+mn-ea"/>
                <a:cs typeface="+mn-cs"/>
              </a:rPr>
              <a:t>addressed to the node’s permanent address</a:t>
            </a:r>
            <a:r>
              <a:rPr lang="en-US" altLang="zh-CN" sz="1200" b="0" i="0" u="none" strike="noStrike" kern="1200" baseline="0" dirty="0">
                <a:solidFill>
                  <a:schemeClr val="tx1"/>
                </a:solidFill>
                <a:latin typeface="Times New Roman" pitchFamily="18" charset="0"/>
                <a:ea typeface="+mn-ea"/>
                <a:cs typeface="+mn-cs"/>
              </a:rPr>
              <a:t> now needs to be routed to the foreign network. </a:t>
            </a:r>
          </a:p>
          <a:p>
            <a:r>
              <a:rPr lang="en-US" altLang="zh-CN" sz="1200" b="0" i="0" u="none" strike="noStrike" kern="1200" baseline="0" dirty="0">
                <a:solidFill>
                  <a:schemeClr val="tx1"/>
                </a:solidFill>
                <a:latin typeface="Times New Roman" pitchFamily="18" charset="0"/>
                <a:ea typeface="+mn-ea"/>
                <a:cs typeface="+mn-cs"/>
              </a:rPr>
              <a:t>    How can this be done? </a:t>
            </a:r>
          </a:p>
          <a:p>
            <a:r>
              <a:rPr lang="en-US" altLang="zh-CN" sz="1200" b="0" i="0" u="none" strike="noStrike" kern="1200" baseline="0" dirty="0">
                <a:solidFill>
                  <a:schemeClr val="tx1"/>
                </a:solidFill>
                <a:latin typeface="Times New Roman" pitchFamily="18" charset="0"/>
                <a:ea typeface="+mn-ea"/>
                <a:cs typeface="+mn-cs"/>
              </a:rPr>
              <a:t>    One option is for the foreign network to advertise to all other networks that the mobile node is resident in its network. </a:t>
            </a:r>
          </a:p>
          <a:p>
            <a:r>
              <a:rPr lang="en-US" altLang="zh-CN" sz="1200" b="0" i="0" u="none" strike="noStrike" kern="1200" baseline="0" dirty="0">
                <a:solidFill>
                  <a:schemeClr val="tx1"/>
                </a:solidFill>
                <a:latin typeface="Times New Roman" pitchFamily="18" charset="0"/>
                <a:ea typeface="+mn-ea"/>
                <a:cs typeface="+mn-cs"/>
              </a:rPr>
              <a:t>   This could be via the usual exchange of intradomain and interdomain routing information and would require few changes to the existing routing infrastructure. </a:t>
            </a:r>
          </a:p>
          <a:p>
            <a:r>
              <a:rPr lang="en-US" altLang="zh-CN" sz="1200" b="0" i="0" u="none" strike="noStrike" kern="1200" baseline="0" dirty="0">
                <a:solidFill>
                  <a:schemeClr val="tx1"/>
                </a:solidFill>
                <a:latin typeface="Times New Roman" pitchFamily="18" charset="0"/>
                <a:ea typeface="+mn-ea"/>
                <a:cs typeface="+mn-cs"/>
              </a:rPr>
              <a:t>   The foreign network could simply advertise to its neighbors that it has a highly specific route to the mobile node’s permanent address </a:t>
            </a:r>
            <a:r>
              <a:rPr lang="en-US" altLang="zh-CN" sz="1200" b="0" i="0" u="none" strike="noStrike" kern="1200" baseline="0" dirty="0" smtClean="0">
                <a:solidFill>
                  <a:schemeClr val="tx1"/>
                </a:solidFill>
                <a:latin typeface="Times New Roman" pitchFamily="18" charset="0"/>
                <a:ea typeface="+mn-ea"/>
                <a:cs typeface="+mn-cs"/>
              </a:rPr>
              <a:t>(that </a:t>
            </a:r>
            <a:r>
              <a:rPr lang="en-US" altLang="zh-CN" sz="1200" b="0" i="0" u="none" strike="noStrike" kern="1200" baseline="0" dirty="0">
                <a:solidFill>
                  <a:schemeClr val="tx1"/>
                </a:solidFill>
                <a:latin typeface="Times New Roman" pitchFamily="18" charset="0"/>
                <a:ea typeface="+mn-ea"/>
                <a:cs typeface="+mn-cs"/>
              </a:rPr>
              <a:t>is, essentially inform other networks that it has the correct path for routing datagrams to the mobile node’s permanent address; see Section </a:t>
            </a:r>
            <a:r>
              <a:rPr lang="en-US" altLang="zh-CN" sz="1200" b="0" i="0" u="none" strike="noStrike" kern="1200" baseline="0" dirty="0" smtClean="0">
                <a:solidFill>
                  <a:schemeClr val="tx1"/>
                </a:solidFill>
                <a:latin typeface="Times New Roman" pitchFamily="18" charset="0"/>
                <a:ea typeface="+mn-ea"/>
                <a:cs typeface="+mn-cs"/>
              </a:rPr>
              <a:t>4.4).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These neighbors would then propagate this routing information throughout the network </a:t>
            </a:r>
            <a:r>
              <a:rPr lang="en-US" altLang="zh-CN" sz="1200" b="0" i="0" u="sng" strike="noStrike" kern="1200" baseline="0" dirty="0">
                <a:solidFill>
                  <a:schemeClr val="tx1"/>
                </a:solidFill>
                <a:latin typeface="Times New Roman" pitchFamily="18" charset="0"/>
                <a:ea typeface="+mn-ea"/>
                <a:cs typeface="+mn-cs"/>
              </a:rPr>
              <a:t>as part of</a:t>
            </a:r>
            <a:r>
              <a:rPr lang="en-US" altLang="zh-CN" sz="1200" b="0" i="0" u="none" strike="noStrike" kern="1200" baseline="0" dirty="0">
                <a:solidFill>
                  <a:schemeClr val="tx1"/>
                </a:solidFill>
                <a:latin typeface="Times New Roman" pitchFamily="18" charset="0"/>
                <a:ea typeface="+mn-ea"/>
                <a:cs typeface="+mn-cs"/>
              </a:rPr>
              <a:t> the normal procedure of updating routing information and forwarding tables. </a:t>
            </a:r>
          </a:p>
          <a:p>
            <a:r>
              <a:rPr lang="en-US" altLang="zh-CN" sz="1200" b="0" i="0" u="none" strike="noStrike" kern="1200" baseline="0" dirty="0">
                <a:solidFill>
                  <a:schemeClr val="tx1"/>
                </a:solidFill>
                <a:latin typeface="Times New Roman" pitchFamily="18" charset="0"/>
                <a:ea typeface="+mn-ea"/>
                <a:cs typeface="+mn-cs"/>
              </a:rPr>
              <a:t>    When the mobile node leaves one foreign network and joins another, the new foreign network would advertise a new, highly specific</a:t>
            </a:r>
          </a:p>
          <a:p>
            <a:r>
              <a:rPr lang="en-US" altLang="zh-CN" sz="1200" b="0" i="0" u="none" strike="noStrike" kern="1200" baseline="0" dirty="0">
                <a:solidFill>
                  <a:schemeClr val="tx1"/>
                </a:solidFill>
                <a:latin typeface="Times New Roman" pitchFamily="18" charset="0"/>
                <a:ea typeface="+mn-ea"/>
                <a:cs typeface="+mn-cs"/>
              </a:rPr>
              <a:t>route to the mobile node, and the old foreign network would </a:t>
            </a:r>
            <a:r>
              <a:rPr lang="en-US" altLang="zh-CN" sz="1200" b="0" i="0" u="sng" strike="noStrike" kern="1200" baseline="0" dirty="0">
                <a:solidFill>
                  <a:schemeClr val="tx1"/>
                </a:solidFill>
                <a:latin typeface="Times New Roman" pitchFamily="18" charset="0"/>
                <a:ea typeface="+mn-ea"/>
                <a:cs typeface="+mn-cs"/>
              </a:rPr>
              <a:t>withdraw</a:t>
            </a:r>
            <a:r>
              <a:rPr lang="en-US" altLang="zh-CN" sz="1200" b="0" i="0" u="none" strike="noStrike" kern="1200" baseline="0" dirty="0">
                <a:solidFill>
                  <a:schemeClr val="tx1"/>
                </a:solidFill>
                <a:latin typeface="Times New Roman" pitchFamily="18" charset="0"/>
                <a:ea typeface="+mn-ea"/>
                <a:cs typeface="+mn-cs"/>
              </a:rPr>
              <a:t> its routing information regarding the mobile node.</a:t>
            </a:r>
            <a:endParaRPr lang="zh-CN" altLang="en-US" dirty="0"/>
          </a:p>
        </p:txBody>
      </p:sp>
    </p:spTree>
    <p:extLst>
      <p:ext uri="{BB962C8B-B14F-4D97-AF65-F5344CB8AC3E}">
        <p14:creationId xmlns:p14="http://schemas.microsoft.com/office/powerpoint/2010/main" val="10464783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p:txBody>
          <a:bodyPr/>
          <a:lstStyle/>
          <a:p>
            <a:pPr>
              <a:defRPr/>
            </a:pPr>
            <a:fld id="{491C1579-94B3-4F49-884E-392DD2D22456}" type="slidenum">
              <a:rPr lang="zh-CN" altLang="en-US" smtClean="0"/>
              <a:pPr>
                <a:defRPr/>
              </a:pPr>
              <a:t>128</a:t>
            </a:fld>
            <a:endParaRPr lang="en-US" altLang="zh-CN"/>
          </a:p>
        </p:txBody>
      </p:sp>
      <p:sp>
        <p:nvSpPr>
          <p:cNvPr id="330755" name="Rectangle 2"/>
          <p:cNvSpPr>
            <a:spLocks noGrp="1" noRot="1" noChangeAspect="1" noChangeArrowheads="1" noTextEdit="1"/>
          </p:cNvSpPr>
          <p:nvPr>
            <p:ph type="sldImg"/>
          </p:nvPr>
        </p:nvSpPr>
        <p:spPr>
          <a:xfrm>
            <a:off x="1258888" y="719138"/>
            <a:ext cx="4800600" cy="3600450"/>
          </a:xfrm>
          <a:ln/>
        </p:spPr>
      </p:sp>
      <p:sp>
        <p:nvSpPr>
          <p:cNvPr id="330756"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This solves two problems at once, and it does so without making significant changes to the network-layer infrastructure. </a:t>
            </a:r>
          </a:p>
          <a:p>
            <a:r>
              <a:rPr lang="en-US" altLang="zh-CN" sz="1200" b="0" i="0" u="none" strike="noStrike" kern="1200" baseline="0" dirty="0">
                <a:solidFill>
                  <a:schemeClr val="tx1"/>
                </a:solidFill>
                <a:latin typeface="Times New Roman" pitchFamily="18" charset="0"/>
                <a:ea typeface="+mn-ea"/>
                <a:cs typeface="+mn-cs"/>
              </a:rPr>
              <a:t>    Other networks know the location of the mobile node, and it is easy to route datagrams to the mobile node, since the forwarding</a:t>
            </a:r>
          </a:p>
          <a:p>
            <a:r>
              <a:rPr lang="en-US" altLang="zh-CN" sz="1200" b="0" i="0" u="none" strike="noStrike" kern="1200" baseline="0" dirty="0">
                <a:solidFill>
                  <a:schemeClr val="tx1"/>
                </a:solidFill>
                <a:latin typeface="Times New Roman" pitchFamily="18" charset="0"/>
                <a:ea typeface="+mn-ea"/>
                <a:cs typeface="+mn-cs"/>
              </a:rPr>
              <a:t>tables will direct datagrams to the foreign network. </a:t>
            </a:r>
          </a:p>
          <a:p>
            <a:r>
              <a:rPr lang="en-US" altLang="zh-CN" sz="1200" b="0" i="0" u="none" strike="noStrike" kern="1200" baseline="0" dirty="0">
                <a:solidFill>
                  <a:schemeClr val="tx1"/>
                </a:solidFill>
                <a:latin typeface="Times New Roman" pitchFamily="18" charset="0"/>
                <a:ea typeface="+mn-ea"/>
                <a:cs typeface="+mn-cs"/>
              </a:rPr>
              <a:t>    A significant drawback, however, is that of scalability. </a:t>
            </a:r>
          </a:p>
          <a:p>
            <a:r>
              <a:rPr lang="en-US" altLang="zh-CN" sz="1200" b="0" i="0" u="none" strike="noStrike" kern="1200" baseline="0" dirty="0">
                <a:solidFill>
                  <a:schemeClr val="tx1"/>
                </a:solidFill>
                <a:latin typeface="Times New Roman" pitchFamily="18" charset="0"/>
                <a:ea typeface="+mn-ea"/>
                <a:cs typeface="+mn-cs"/>
              </a:rPr>
              <a:t>    If mobility management were to be the responsibility of network routers, the routers </a:t>
            </a:r>
            <a:r>
              <a:rPr lang="en-US" altLang="zh-CN" sz="1200" b="0" i="0" u="sng" strike="noStrike" kern="1200" baseline="0" dirty="0">
                <a:solidFill>
                  <a:schemeClr val="tx1"/>
                </a:solidFill>
                <a:latin typeface="Times New Roman" pitchFamily="18" charset="0"/>
                <a:ea typeface="+mn-ea"/>
                <a:cs typeface="+mn-cs"/>
              </a:rPr>
              <a:t>would have to </a:t>
            </a:r>
            <a:r>
              <a:rPr lang="en-US" altLang="zh-CN" sz="1200" b="0" i="0" u="none" strike="noStrike" kern="1200" baseline="0" dirty="0">
                <a:solidFill>
                  <a:schemeClr val="tx1"/>
                </a:solidFill>
                <a:latin typeface="Times New Roman" pitchFamily="18" charset="0"/>
                <a:ea typeface="+mn-ea"/>
                <a:cs typeface="+mn-cs"/>
              </a:rPr>
              <a:t>maintain forwarding table entries for</a:t>
            </a:r>
          </a:p>
          <a:p>
            <a:r>
              <a:rPr lang="en-US" altLang="zh-CN" sz="1200" b="0" i="0" u="none" strike="noStrike" kern="1200" baseline="0" dirty="0">
                <a:solidFill>
                  <a:schemeClr val="tx1"/>
                </a:solidFill>
                <a:latin typeface="Times New Roman" pitchFamily="18" charset="0"/>
                <a:ea typeface="+mn-ea"/>
                <a:cs typeface="+mn-cs"/>
              </a:rPr>
              <a:t>potentially millions of mobile nodes, and update these entries as nodes move. </a:t>
            </a:r>
          </a:p>
          <a:p>
            <a:r>
              <a:rPr lang="en-US" altLang="zh-CN" sz="1200" b="0" i="0" u="none" strike="noStrike" kern="1200" baseline="0" dirty="0">
                <a:solidFill>
                  <a:schemeClr val="tx1"/>
                </a:solidFill>
                <a:latin typeface="Times New Roman" pitchFamily="18" charset="0"/>
                <a:ea typeface="+mn-ea"/>
                <a:cs typeface="+mn-cs"/>
              </a:rPr>
              <a:t>    Some additional drawbacks are explored in the problems at the end of this chapter.</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An alternative approach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0" i="0" u="none" strike="noStrike" kern="1200" baseline="0" dirty="0">
                <a:solidFill>
                  <a:schemeClr val="tx1"/>
                </a:solidFill>
                <a:latin typeface="Times New Roman" pitchFamily="18" charset="0"/>
                <a:ea typeface="+mn-ea"/>
                <a:cs typeface="+mn-cs"/>
              </a:rPr>
              <a:t>one that has been adopted in </a:t>
            </a:r>
            <a:r>
              <a:rPr lang="en-US" altLang="zh-CN" sz="1200" b="0" i="0" u="none" strike="noStrike" kern="1200" baseline="0" dirty="0" smtClean="0">
                <a:solidFill>
                  <a:schemeClr val="tx1"/>
                </a:solidFill>
                <a:latin typeface="Times New Roman" pitchFamily="18" charset="0"/>
                <a:ea typeface="+mn-ea"/>
                <a:cs typeface="+mn-cs"/>
              </a:rPr>
              <a:t>practice) </a:t>
            </a:r>
            <a:r>
              <a:rPr lang="en-US" altLang="zh-CN" sz="1200" b="0" i="0" u="none" strike="noStrike" kern="1200" baseline="0" dirty="0">
                <a:solidFill>
                  <a:schemeClr val="tx1"/>
                </a:solidFill>
                <a:latin typeface="Times New Roman" pitchFamily="18" charset="0"/>
                <a:ea typeface="+mn-ea"/>
                <a:cs typeface="+mn-cs"/>
              </a:rPr>
              <a:t>is to push mobility functionality from the network core to the network edge — a recurring theme in our study of Internet architecture. </a:t>
            </a:r>
          </a:p>
          <a:p>
            <a:r>
              <a:rPr lang="en-US" altLang="zh-CN" sz="1200" b="0" i="0" u="none" strike="noStrike" kern="1200" baseline="0" dirty="0">
                <a:solidFill>
                  <a:schemeClr val="tx1"/>
                </a:solidFill>
                <a:latin typeface="Times New Roman" pitchFamily="18" charset="0"/>
                <a:ea typeface="+mn-ea"/>
                <a:cs typeface="+mn-cs"/>
              </a:rPr>
              <a:t>    A natural way to do this is via the mobile node’s home network. </a:t>
            </a:r>
          </a:p>
          <a:p>
            <a:r>
              <a:rPr lang="en-US" altLang="zh-CN" sz="1200" b="0" i="0" u="none" strike="noStrike" kern="1200" baseline="0" dirty="0">
                <a:solidFill>
                  <a:schemeClr val="tx1"/>
                </a:solidFill>
                <a:latin typeface="Times New Roman" pitchFamily="18" charset="0"/>
                <a:ea typeface="+mn-ea"/>
                <a:cs typeface="+mn-cs"/>
              </a:rPr>
              <a:t>    In much the same way that parents of the mobile twenty-something track their child’s location, the home agent in the mobile node’s home network can </a:t>
            </a:r>
            <a:r>
              <a:rPr lang="en-US" altLang="zh-CN" sz="1200" b="0" i="0" u="sng" strike="noStrike" kern="1200" baseline="0" dirty="0">
                <a:solidFill>
                  <a:schemeClr val="tx1"/>
                </a:solidFill>
                <a:latin typeface="Times New Roman" pitchFamily="18" charset="0"/>
                <a:ea typeface="+mn-ea"/>
                <a:cs typeface="+mn-cs"/>
              </a:rPr>
              <a:t>track</a:t>
            </a:r>
            <a:r>
              <a:rPr lang="en-US" altLang="zh-CN" sz="1200" b="0" i="0" u="none" strike="noStrike" kern="1200" baseline="0" dirty="0">
                <a:solidFill>
                  <a:schemeClr val="tx1"/>
                </a:solidFill>
                <a:latin typeface="Times New Roman" pitchFamily="18" charset="0"/>
                <a:ea typeface="+mn-ea"/>
                <a:cs typeface="+mn-cs"/>
              </a:rPr>
              <a:t> the foreign network in which the mobile node resides. </a:t>
            </a:r>
          </a:p>
          <a:p>
            <a:r>
              <a:rPr lang="en-US" altLang="zh-CN" sz="1200" b="0" i="0" u="none" strike="noStrike" kern="1200" baseline="0" dirty="0">
                <a:solidFill>
                  <a:schemeClr val="tx1"/>
                </a:solidFill>
                <a:latin typeface="Times New Roman" pitchFamily="18" charset="0"/>
                <a:ea typeface="+mn-ea"/>
                <a:cs typeface="+mn-cs"/>
              </a:rPr>
              <a:t>    A protocol between the mobile node </a:t>
            </a:r>
            <a:r>
              <a:rPr lang="en-US" altLang="zh-CN" sz="1200" b="0" i="0" u="none" strike="noStrike" kern="1200" baseline="0" dirty="0" smtClean="0">
                <a:solidFill>
                  <a:schemeClr val="tx1"/>
                </a:solidFill>
                <a:latin typeface="Times New Roman" pitchFamily="18" charset="0"/>
                <a:ea typeface="+mn-ea"/>
                <a:cs typeface="+mn-cs"/>
              </a:rPr>
              <a:t>(or </a:t>
            </a:r>
            <a:r>
              <a:rPr lang="en-US" altLang="zh-CN" sz="1200" b="0" i="0" u="none" strike="noStrike" kern="1200" baseline="0" dirty="0">
                <a:solidFill>
                  <a:schemeClr val="tx1"/>
                </a:solidFill>
                <a:latin typeface="Times New Roman" pitchFamily="18" charset="0"/>
                <a:ea typeface="+mn-ea"/>
                <a:cs typeface="+mn-cs"/>
              </a:rPr>
              <a:t>a foreign agent </a:t>
            </a:r>
            <a:r>
              <a:rPr lang="en-US" altLang="zh-CN" sz="1200" b="0" i="0" u="sng" strike="noStrike" kern="1200" baseline="0" dirty="0">
                <a:solidFill>
                  <a:schemeClr val="tx1"/>
                </a:solidFill>
                <a:latin typeface="Times New Roman" pitchFamily="18" charset="0"/>
                <a:ea typeface="+mn-ea"/>
                <a:cs typeface="+mn-cs"/>
              </a:rPr>
              <a:t>representing the mobile </a:t>
            </a:r>
            <a:r>
              <a:rPr lang="en-US" altLang="zh-CN" sz="1200" b="0" i="0" u="sng" strike="noStrike" kern="1200" baseline="0" dirty="0" smtClean="0">
                <a:solidFill>
                  <a:schemeClr val="tx1"/>
                </a:solidFill>
                <a:latin typeface="Times New Roman" pitchFamily="18" charset="0"/>
                <a:ea typeface="+mn-ea"/>
                <a:cs typeface="+mn-cs"/>
              </a:rPr>
              <a:t>node</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and the home agent will certainly be needed to update the mobile node’s location.</a:t>
            </a:r>
            <a:endParaRPr lang="zh-CN" altLang="en-US" dirty="0"/>
          </a:p>
        </p:txBody>
      </p:sp>
    </p:spTree>
    <p:extLst>
      <p:ext uri="{BB962C8B-B14F-4D97-AF65-F5344CB8AC3E}">
        <p14:creationId xmlns:p14="http://schemas.microsoft.com/office/powerpoint/2010/main" val="8313325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p:txBody>
          <a:bodyPr/>
          <a:lstStyle/>
          <a:p>
            <a:pPr>
              <a:defRPr/>
            </a:pPr>
            <a:fld id="{A8896871-9BF7-463C-8414-00F1CE21EACA}" type="slidenum">
              <a:rPr lang="zh-CN" altLang="en-US" smtClean="0"/>
              <a:pPr>
                <a:defRPr/>
              </a:pPr>
              <a:t>129</a:t>
            </a:fld>
            <a:endParaRPr lang="en-US" altLang="zh-CN"/>
          </a:p>
        </p:txBody>
      </p:sp>
      <p:sp>
        <p:nvSpPr>
          <p:cNvPr id="331779" name="Rectangle 2"/>
          <p:cNvSpPr>
            <a:spLocks noGrp="1" noRot="1" noChangeAspect="1" noChangeArrowheads="1" noTextEdit="1"/>
          </p:cNvSpPr>
          <p:nvPr>
            <p:ph type="sldImg"/>
          </p:nvPr>
        </p:nvSpPr>
        <p:spPr>
          <a:xfrm>
            <a:off x="1258888" y="719138"/>
            <a:ext cx="4800600" cy="3600450"/>
          </a:xfrm>
          <a:ln/>
        </p:spPr>
      </p:sp>
      <p:sp>
        <p:nvSpPr>
          <p:cNvPr id="331780"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5130538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Let’s now consider the foreign agent in more detail. </a:t>
            </a:r>
          </a:p>
          <a:p>
            <a:r>
              <a:rPr lang="en-US" altLang="zh-CN" sz="1200" b="0" i="0" u="none" strike="noStrike" kern="1200" baseline="0" dirty="0">
                <a:solidFill>
                  <a:schemeClr val="tx1"/>
                </a:solidFill>
                <a:latin typeface="Times New Roman" pitchFamily="18" charset="0"/>
                <a:ea typeface="+mn-ea"/>
                <a:cs typeface="+mn-cs"/>
              </a:rPr>
              <a:t>    The conceptually simplest approach, shown in Figure 7.22, is to locate foreign agents at the edge routers in the foreign network. </a:t>
            </a:r>
          </a:p>
          <a:p>
            <a:r>
              <a:rPr lang="en-US" altLang="zh-CN" sz="1200" b="0" i="0" u="none" strike="noStrike" kern="1200" baseline="0" dirty="0">
                <a:solidFill>
                  <a:schemeClr val="tx1"/>
                </a:solidFill>
                <a:latin typeface="Times New Roman" pitchFamily="18" charset="0"/>
                <a:ea typeface="+mn-ea"/>
                <a:cs typeface="+mn-cs"/>
              </a:rPr>
              <a:t>    One role of the foreign agent is to create a so-called </a:t>
            </a:r>
            <a:r>
              <a:rPr lang="en-US" altLang="zh-CN" sz="1200" b="1" i="0" u="none" strike="noStrike" kern="1200" baseline="0" dirty="0">
                <a:solidFill>
                  <a:schemeClr val="tx1"/>
                </a:solidFill>
                <a:latin typeface="Times New Roman" pitchFamily="18" charset="0"/>
                <a:ea typeface="+mn-ea"/>
                <a:cs typeface="+mn-cs"/>
              </a:rPr>
              <a:t>care-of address </a:t>
            </a:r>
            <a:r>
              <a:rPr lang="en-US" altLang="zh-CN" sz="1200" b="1" i="0" u="none" strike="noStrike" kern="1200" baseline="0" dirty="0" smtClean="0">
                <a:solidFill>
                  <a:schemeClr val="tx1"/>
                </a:solidFill>
                <a:latin typeface="Times New Roman" pitchFamily="18" charset="0"/>
                <a:ea typeface="+mn-ea"/>
                <a:cs typeface="+mn-cs"/>
              </a:rPr>
              <a:t>(COA) </a:t>
            </a:r>
            <a:r>
              <a:rPr lang="en-US" altLang="zh-CN" sz="1200" b="0" i="0" u="none" strike="noStrike" kern="1200" baseline="0" dirty="0">
                <a:solidFill>
                  <a:schemeClr val="tx1"/>
                </a:solidFill>
                <a:latin typeface="Times New Roman" pitchFamily="18" charset="0"/>
                <a:ea typeface="+mn-ea"/>
                <a:cs typeface="+mn-cs"/>
              </a:rPr>
              <a:t>for the mobile node, with the network portion of the COA matching that of the foreign network. </a:t>
            </a:r>
          </a:p>
          <a:p>
            <a:r>
              <a:rPr lang="en-US" altLang="zh-CN" sz="1200" b="0" i="0" u="none" strike="noStrike" kern="1200" baseline="0" dirty="0">
                <a:solidFill>
                  <a:schemeClr val="tx1"/>
                </a:solidFill>
                <a:latin typeface="Times New Roman" pitchFamily="18" charset="0"/>
                <a:ea typeface="+mn-ea"/>
                <a:cs typeface="+mn-cs"/>
              </a:rPr>
              <a:t>    There are thus two addresses associated with a mobile node, its </a:t>
            </a:r>
            <a:r>
              <a:rPr lang="en-US" altLang="zh-CN" sz="1200" b="1" i="0" u="none" strike="noStrike" kern="1200" baseline="0" dirty="0">
                <a:solidFill>
                  <a:schemeClr val="tx1"/>
                </a:solidFill>
                <a:latin typeface="Times New Roman" pitchFamily="18" charset="0"/>
                <a:ea typeface="+mn-ea"/>
                <a:cs typeface="+mn-cs"/>
              </a:rPr>
              <a:t>permanent address </a:t>
            </a:r>
            <a:r>
              <a:rPr lang="en-US" altLang="zh-CN" sz="1200" b="0" i="0" u="none" strike="noStrike" kern="1200" baseline="0" dirty="0" smtClean="0">
                <a:solidFill>
                  <a:schemeClr val="tx1"/>
                </a:solidFill>
                <a:latin typeface="Times New Roman" pitchFamily="18" charset="0"/>
                <a:ea typeface="+mn-ea"/>
                <a:cs typeface="+mn-cs"/>
              </a:rPr>
              <a:t>(analogous </a:t>
            </a:r>
            <a:r>
              <a:rPr lang="en-US" altLang="zh-CN" sz="1200" b="0" i="0" u="none" strike="noStrike" kern="1200" baseline="0" dirty="0">
                <a:solidFill>
                  <a:schemeClr val="tx1"/>
                </a:solidFill>
                <a:latin typeface="Times New Roman" pitchFamily="18" charset="0"/>
                <a:ea typeface="+mn-ea"/>
                <a:cs typeface="+mn-cs"/>
              </a:rPr>
              <a:t>to our mobile youth’s family’s home </a:t>
            </a:r>
            <a:r>
              <a:rPr lang="en-US" altLang="zh-CN" sz="1200" b="0" i="0" u="none" strike="noStrike" kern="1200" baseline="0" dirty="0" smtClean="0">
                <a:solidFill>
                  <a:schemeClr val="tx1"/>
                </a:solidFill>
                <a:latin typeface="Times New Roman" pitchFamily="18" charset="0"/>
                <a:ea typeface="+mn-ea"/>
                <a:cs typeface="+mn-cs"/>
              </a:rPr>
              <a:t>address) </a:t>
            </a:r>
            <a:r>
              <a:rPr lang="en-US" altLang="zh-CN" sz="1200" b="0" i="0" u="none" strike="noStrike" kern="1200" baseline="0" dirty="0">
                <a:solidFill>
                  <a:schemeClr val="tx1"/>
                </a:solidFill>
                <a:latin typeface="Times New Roman" pitchFamily="18" charset="0"/>
                <a:ea typeface="+mn-ea"/>
                <a:cs typeface="+mn-cs"/>
              </a:rPr>
              <a:t>and its COA, sometimes known as a </a:t>
            </a:r>
            <a:r>
              <a:rPr lang="en-US" altLang="zh-CN" sz="1200" b="1" i="0" u="none" strike="noStrike" kern="1200" baseline="0" dirty="0">
                <a:solidFill>
                  <a:schemeClr val="tx1"/>
                </a:solidFill>
                <a:latin typeface="Times New Roman" pitchFamily="18" charset="0"/>
                <a:ea typeface="+mn-ea"/>
                <a:cs typeface="+mn-cs"/>
              </a:rPr>
              <a:t>foreign address </a:t>
            </a:r>
            <a:r>
              <a:rPr lang="en-US" altLang="zh-CN" sz="1200" b="0" i="0" u="none" strike="noStrike" kern="1200" baseline="0" dirty="0" smtClean="0">
                <a:solidFill>
                  <a:schemeClr val="tx1"/>
                </a:solidFill>
                <a:latin typeface="Times New Roman" pitchFamily="18" charset="0"/>
                <a:ea typeface="+mn-ea"/>
                <a:cs typeface="+mn-cs"/>
              </a:rPr>
              <a:t>(analogous </a:t>
            </a:r>
            <a:r>
              <a:rPr lang="en-US" altLang="zh-CN" sz="1200" b="0" i="0" u="none" strike="noStrike" kern="1200" baseline="0" dirty="0">
                <a:solidFill>
                  <a:schemeClr val="tx1"/>
                </a:solidFill>
                <a:latin typeface="Times New Roman" pitchFamily="18" charset="0"/>
                <a:ea typeface="+mn-ea"/>
                <a:cs typeface="+mn-cs"/>
              </a:rPr>
              <a:t>to the address of the house in which our mobile youth is currently </a:t>
            </a:r>
            <a:r>
              <a:rPr lang="en-US" altLang="zh-CN" sz="1200" b="0" i="0" u="none" strike="noStrike" kern="1200" baseline="0" dirty="0" smtClean="0">
                <a:solidFill>
                  <a:schemeClr val="tx1"/>
                </a:solidFill>
                <a:latin typeface="Times New Roman" pitchFamily="18" charset="0"/>
                <a:ea typeface="+mn-ea"/>
                <a:cs typeface="+mn-cs"/>
              </a:rPr>
              <a:t>residing).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the example in Figure 7.22, the permanent address of the mobile node is </a:t>
            </a:r>
            <a:r>
              <a:rPr lang="en-US" altLang="zh-CN" sz="1200" b="0" i="0" u="none" strike="noStrike" kern="1200" baseline="0" dirty="0" smtClean="0">
                <a:solidFill>
                  <a:schemeClr val="tx1"/>
                </a:solidFill>
                <a:latin typeface="Times New Roman" pitchFamily="18" charset="0"/>
                <a:ea typeface="+mn-ea"/>
                <a:cs typeface="+mn-cs"/>
              </a:rPr>
              <a:t>128.119.40.187.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When visiting network 79.129.13/24, the mobile node has a COA of 79.129.13.2. </a:t>
            </a:r>
          </a:p>
          <a:p>
            <a:r>
              <a:rPr lang="en-US" altLang="zh-CN" sz="1200" b="0" i="0" u="none" strike="noStrike" kern="1200" baseline="0" dirty="0">
                <a:solidFill>
                  <a:schemeClr val="tx1"/>
                </a:solidFill>
                <a:latin typeface="Times New Roman" pitchFamily="18" charset="0"/>
                <a:ea typeface="+mn-ea"/>
                <a:cs typeface="+mn-cs"/>
              </a:rPr>
              <a:t>    A second role of the foreign agent is to inform the home agent that the mobile node is resident in its </a:t>
            </a:r>
            <a:r>
              <a:rPr lang="en-US" altLang="zh-CN" sz="1200" b="0" i="0" u="none" strike="noStrike" kern="1200" baseline="0" dirty="0" smtClean="0">
                <a:solidFill>
                  <a:schemeClr val="tx1"/>
                </a:solidFill>
                <a:latin typeface="Times New Roman" pitchFamily="18" charset="0"/>
                <a:ea typeface="+mn-ea"/>
                <a:cs typeface="+mn-cs"/>
              </a:rPr>
              <a:t>(the </a:t>
            </a:r>
            <a:r>
              <a:rPr lang="en-US" altLang="zh-CN" sz="1200" b="0" i="0" u="none" strike="noStrike" kern="1200" baseline="0" dirty="0">
                <a:solidFill>
                  <a:schemeClr val="tx1"/>
                </a:solidFill>
                <a:latin typeface="Times New Roman" pitchFamily="18" charset="0"/>
                <a:ea typeface="+mn-ea"/>
                <a:cs typeface="+mn-cs"/>
              </a:rPr>
              <a:t>foreign </a:t>
            </a:r>
            <a:r>
              <a:rPr lang="en-US" altLang="zh-CN" sz="1200" b="0" i="0" u="none" strike="noStrike" kern="1200" baseline="0" dirty="0" smtClean="0">
                <a:solidFill>
                  <a:schemeClr val="tx1"/>
                </a:solidFill>
                <a:latin typeface="Times New Roman" pitchFamily="18" charset="0"/>
                <a:ea typeface="+mn-ea"/>
                <a:cs typeface="+mn-cs"/>
              </a:rPr>
              <a:t>agent’s) </a:t>
            </a:r>
            <a:r>
              <a:rPr lang="en-US" altLang="zh-CN" sz="1200" b="0" i="0" u="none" strike="noStrike" kern="1200" baseline="0" dirty="0">
                <a:solidFill>
                  <a:schemeClr val="tx1"/>
                </a:solidFill>
                <a:latin typeface="Times New Roman" pitchFamily="18" charset="0"/>
                <a:ea typeface="+mn-ea"/>
                <a:cs typeface="+mn-cs"/>
              </a:rPr>
              <a:t>network and has the given COA. </a:t>
            </a:r>
          </a:p>
          <a:p>
            <a:r>
              <a:rPr lang="en-US" altLang="zh-CN" sz="1200" b="0" i="0" u="none" strike="noStrike" kern="1200" baseline="0" dirty="0">
                <a:solidFill>
                  <a:schemeClr val="tx1"/>
                </a:solidFill>
                <a:latin typeface="Times New Roman" pitchFamily="18" charset="0"/>
                <a:ea typeface="+mn-ea"/>
                <a:cs typeface="+mn-cs"/>
              </a:rPr>
              <a:t>    We’ll see shortly that the COA will be used to “</a:t>
            </a:r>
            <a:r>
              <a:rPr lang="en-US" altLang="zh-CN" sz="1200" b="0" i="0" u="sng" strike="noStrike" kern="1200" baseline="0" dirty="0">
                <a:solidFill>
                  <a:schemeClr val="tx1"/>
                </a:solidFill>
                <a:latin typeface="Times New Roman" pitchFamily="18" charset="0"/>
                <a:ea typeface="+mn-ea"/>
                <a:cs typeface="+mn-cs"/>
              </a:rPr>
              <a:t>reroute</a:t>
            </a:r>
            <a:r>
              <a:rPr lang="en-US" altLang="zh-CN" sz="1200" b="0" i="0" u="none" strike="noStrike" kern="1200" baseline="0" dirty="0">
                <a:solidFill>
                  <a:schemeClr val="tx1"/>
                </a:solidFill>
                <a:latin typeface="Times New Roman" pitchFamily="18" charset="0"/>
                <a:ea typeface="+mn-ea"/>
                <a:cs typeface="+mn-cs"/>
              </a:rPr>
              <a:t>” datagrams </a:t>
            </a:r>
            <a:r>
              <a:rPr lang="en-US" altLang="zh-CN" sz="1200" b="0" i="0" u="sng"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mobile node via its foreign agent.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Although we have separated the functionality of the mobile node and the foreign agent, it is worth noting that the mobile node can also assume the responsibilities of the foreign agent. </a:t>
            </a:r>
          </a:p>
          <a:p>
            <a:r>
              <a:rPr lang="en-US" altLang="zh-CN" sz="1200" b="0" i="0" u="none" strike="noStrike" kern="1200" baseline="0" dirty="0">
                <a:solidFill>
                  <a:schemeClr val="tx1"/>
                </a:solidFill>
                <a:latin typeface="Times New Roman" pitchFamily="18" charset="0"/>
                <a:ea typeface="+mn-ea"/>
                <a:cs typeface="+mn-cs"/>
              </a:rPr>
              <a:t>    For example, the mobile node could obtain a COA in the foreign network </a:t>
            </a:r>
            <a:r>
              <a:rPr lang="en-US" altLang="zh-CN" sz="1200" b="0" i="0" u="none" strike="noStrike" kern="1200" baseline="0" dirty="0" smtClean="0">
                <a:solidFill>
                  <a:schemeClr val="tx1"/>
                </a:solidFill>
                <a:latin typeface="Times New Roman" pitchFamily="18" charset="0"/>
                <a:ea typeface="+mn-ea"/>
                <a:cs typeface="+mn-cs"/>
              </a:rPr>
              <a:t>(for </a:t>
            </a:r>
            <a:r>
              <a:rPr lang="en-US" altLang="zh-CN" sz="1200" b="0" i="0" u="none" strike="noStrike" kern="1200" baseline="0" dirty="0">
                <a:solidFill>
                  <a:schemeClr val="tx1"/>
                </a:solidFill>
                <a:latin typeface="Times New Roman" pitchFamily="18" charset="0"/>
                <a:ea typeface="+mn-ea"/>
                <a:cs typeface="+mn-cs"/>
              </a:rPr>
              <a:t>example, using a protocol such as </a:t>
            </a:r>
            <a:r>
              <a:rPr lang="en-US" altLang="zh-CN" sz="1200" b="0" i="0" u="none" strike="noStrike" kern="1200" baseline="0" dirty="0" smtClean="0">
                <a:solidFill>
                  <a:schemeClr val="tx1"/>
                </a:solidFill>
                <a:latin typeface="Times New Roman" pitchFamily="18" charset="0"/>
                <a:ea typeface="+mn-ea"/>
                <a:cs typeface="+mn-cs"/>
              </a:rPr>
              <a:t>DHCP) </a:t>
            </a:r>
            <a:r>
              <a:rPr lang="en-US" altLang="zh-CN" sz="1200" b="0" i="0" u="none" strike="noStrike" kern="1200" baseline="0" dirty="0">
                <a:solidFill>
                  <a:schemeClr val="tx1"/>
                </a:solidFill>
                <a:latin typeface="Times New Roman" pitchFamily="18" charset="0"/>
                <a:ea typeface="+mn-ea"/>
                <a:cs typeface="+mn-cs"/>
              </a:rPr>
              <a:t>and itself inform the home agent of its COA. </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130</a:t>
            </a:fld>
            <a:endParaRPr lang="en-US" altLang="zh-CN"/>
          </a:p>
        </p:txBody>
      </p:sp>
    </p:spTree>
    <p:extLst>
      <p:ext uri="{BB962C8B-B14F-4D97-AF65-F5344CB8AC3E}">
        <p14:creationId xmlns:p14="http://schemas.microsoft.com/office/powerpoint/2010/main" val="20024837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3FAE15FC-4D08-43A1-BF77-2635D0113877}" type="slidenum">
              <a:rPr lang="en-US" altLang="zh-CN" sz="1200">
                <a:latin typeface="Times New Roman" panose="02020603050405020304" pitchFamily="18" charset="0"/>
              </a:rPr>
              <a:pPr/>
              <a:t>131</a:t>
            </a:fld>
            <a:endParaRPr lang="en-US" altLang="zh-CN"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a:p>
        </p:txBody>
      </p:sp>
    </p:spTree>
    <p:extLst>
      <p:ext uri="{BB962C8B-B14F-4D97-AF65-F5344CB8AC3E}">
        <p14:creationId xmlns:p14="http://schemas.microsoft.com/office/powerpoint/2010/main" val="14157336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p:txBody>
          <a:bodyPr/>
          <a:lstStyle/>
          <a:p>
            <a:pPr>
              <a:defRPr/>
            </a:pPr>
            <a:fld id="{24CD3B17-C2CF-4BEC-A07F-640227A687FF}" type="slidenum">
              <a:rPr lang="zh-CN" altLang="en-US" smtClean="0"/>
              <a:pPr>
                <a:defRPr/>
              </a:pPr>
              <a:t>132</a:t>
            </a:fld>
            <a:endParaRPr lang="en-US" altLang="zh-CN"/>
          </a:p>
        </p:txBody>
      </p:sp>
      <p:sp>
        <p:nvSpPr>
          <p:cNvPr id="3328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B3F08750-BFD2-4B0A-B5B4-734DBE4F0926}" type="slidenum">
              <a:rPr lang="zh-CN" altLang="en-US" sz="1200">
                <a:latin typeface="Times New Roman" pitchFamily="18" charset="0"/>
              </a:rPr>
              <a:pPr algn="r" defTabSz="966788"/>
              <a:t>132</a:t>
            </a:fld>
            <a:endParaRPr lang="en-US" altLang="zh-CN" sz="1200">
              <a:latin typeface="Times New Roman" pitchFamily="18" charset="0"/>
            </a:endParaRPr>
          </a:p>
        </p:txBody>
      </p:sp>
      <p:sp>
        <p:nvSpPr>
          <p:cNvPr id="332804" name="Rectangle 2"/>
          <p:cNvSpPr>
            <a:spLocks noGrp="1" noRot="1" noChangeAspect="1" noChangeArrowheads="1" noTextEdit="1"/>
          </p:cNvSpPr>
          <p:nvPr>
            <p:ph type="sldImg"/>
          </p:nvPr>
        </p:nvSpPr>
        <p:spPr>
          <a:xfrm>
            <a:off x="1258888" y="719138"/>
            <a:ext cx="4800600" cy="3600450"/>
          </a:xfrm>
          <a:ln/>
        </p:spPr>
      </p:sp>
      <p:sp>
        <p:nvSpPr>
          <p:cNvPr id="332805" name="Rectangle 3"/>
          <p:cNvSpPr>
            <a:spLocks noGrp="1" noChangeArrowheads="1"/>
          </p:cNvSpPr>
          <p:nvPr>
            <p:ph type="body" idx="1"/>
          </p:nvPr>
        </p:nvSpPr>
        <p:spPr>
          <a:noFill/>
          <a:ln/>
        </p:spPr>
        <p:txBody>
          <a:bodyPr lIns="96649" tIns="48323" rIns="96649" bIns="48323"/>
          <a:lstStyle/>
          <a:p>
            <a:r>
              <a:rPr lang="en-US" altLang="zh-CN" sz="1200" b="0" i="0" u="none" strike="noStrike" kern="1200" baseline="0" dirty="0">
                <a:solidFill>
                  <a:schemeClr val="tx1"/>
                </a:solidFill>
                <a:latin typeface="Times New Roman" pitchFamily="18" charset="0"/>
                <a:ea typeface="+mn-ea"/>
                <a:cs typeface="+mn-cs"/>
              </a:rPr>
              <a:t>    We have now seen how a mobile node obtains a COA and how the home agent can be informed of that address. </a:t>
            </a:r>
          </a:p>
          <a:p>
            <a:r>
              <a:rPr lang="en-US" altLang="zh-CN" sz="1200" b="0" i="0" u="none" strike="noStrike" kern="1200" baseline="0" dirty="0">
                <a:solidFill>
                  <a:schemeClr val="tx1"/>
                </a:solidFill>
                <a:latin typeface="Times New Roman" pitchFamily="18" charset="0"/>
                <a:ea typeface="+mn-ea"/>
                <a:cs typeface="+mn-cs"/>
              </a:rPr>
              <a:t>    But having the home agent know the COA solves only part of the problem. </a:t>
            </a:r>
          </a:p>
          <a:p>
            <a:r>
              <a:rPr lang="en-US" altLang="zh-CN" sz="1200" b="0" i="0" u="none" strike="noStrike" kern="1200" baseline="0" dirty="0">
                <a:solidFill>
                  <a:schemeClr val="tx1"/>
                </a:solidFill>
                <a:latin typeface="Times New Roman" pitchFamily="18" charset="0"/>
                <a:ea typeface="+mn-ea"/>
                <a:cs typeface="+mn-cs"/>
              </a:rPr>
              <a:t>    How should datagrams be addressed and forwarded to the mobile node? </a:t>
            </a:r>
          </a:p>
          <a:p>
            <a:r>
              <a:rPr lang="en-US" altLang="zh-CN" sz="1200" b="0" i="0" u="none" strike="noStrike" kern="1200" baseline="0" dirty="0">
                <a:solidFill>
                  <a:schemeClr val="tx1"/>
                </a:solidFill>
                <a:latin typeface="Times New Roman" pitchFamily="18" charset="0"/>
                <a:ea typeface="+mn-ea"/>
                <a:cs typeface="+mn-cs"/>
              </a:rPr>
              <a:t>    Since only the home agent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0" i="0" u="none" strike="noStrike" kern="1200" baseline="0" dirty="0">
                <a:solidFill>
                  <a:schemeClr val="tx1"/>
                </a:solidFill>
                <a:latin typeface="Times New Roman" pitchFamily="18" charset="0"/>
                <a:ea typeface="+mn-ea"/>
                <a:cs typeface="+mn-cs"/>
              </a:rPr>
              <a:t>not network-wide </a:t>
            </a:r>
            <a:r>
              <a:rPr lang="en-US" altLang="zh-CN" sz="1200" b="0" i="0" u="none" strike="noStrike" kern="1200" baseline="0" dirty="0" smtClean="0">
                <a:solidFill>
                  <a:schemeClr val="tx1"/>
                </a:solidFill>
                <a:latin typeface="Times New Roman" pitchFamily="18" charset="0"/>
                <a:ea typeface="+mn-ea"/>
                <a:cs typeface="+mn-cs"/>
              </a:rPr>
              <a:t>routers) </a:t>
            </a:r>
            <a:r>
              <a:rPr lang="en-US" altLang="zh-CN" sz="1200" b="0" i="0" u="none" strike="noStrike" kern="1200" baseline="0" dirty="0">
                <a:solidFill>
                  <a:schemeClr val="tx1"/>
                </a:solidFill>
                <a:latin typeface="Times New Roman" pitchFamily="18" charset="0"/>
                <a:ea typeface="+mn-ea"/>
                <a:cs typeface="+mn-cs"/>
              </a:rPr>
              <a:t>knows the location of the mobile node, it will </a:t>
            </a:r>
            <a:r>
              <a:rPr lang="en-US" altLang="zh-CN" sz="1200" b="0" i="0" u="sng" strike="noStrike" kern="1200" baseline="0" dirty="0">
                <a:solidFill>
                  <a:schemeClr val="tx1"/>
                </a:solidFill>
                <a:latin typeface="Times New Roman" pitchFamily="18" charset="0"/>
                <a:ea typeface="+mn-ea"/>
                <a:cs typeface="+mn-cs"/>
              </a:rPr>
              <a:t>no longer</a:t>
            </a:r>
            <a:r>
              <a:rPr lang="en-US" altLang="zh-CN" sz="1200" b="0" i="0" u="none" strike="noStrike" kern="1200" baseline="0" dirty="0">
                <a:solidFill>
                  <a:schemeClr val="tx1"/>
                </a:solidFill>
                <a:latin typeface="Times New Roman" pitchFamily="18" charset="0"/>
                <a:ea typeface="+mn-ea"/>
                <a:cs typeface="+mn-cs"/>
              </a:rPr>
              <a:t> suffice to simply address a datagram to the mobile node’s permanent address and send it into the network-layer infrastructure.</a:t>
            </a:r>
          </a:p>
          <a:p>
            <a:r>
              <a:rPr lang="en-US" altLang="zh-CN" sz="1200" b="0" i="0" u="none" strike="noStrike" kern="1200" baseline="0" dirty="0">
                <a:solidFill>
                  <a:schemeClr val="tx1"/>
                </a:solidFill>
                <a:latin typeface="Times New Roman" pitchFamily="18" charset="0"/>
                <a:ea typeface="+mn-ea"/>
                <a:cs typeface="+mn-cs"/>
              </a:rPr>
              <a:t>    Something more must be done. </a:t>
            </a:r>
          </a:p>
          <a:p>
            <a:r>
              <a:rPr lang="en-US" altLang="zh-CN" sz="1200" b="0" i="0" u="none" strike="noStrike" kern="1200" baseline="0" dirty="0">
                <a:solidFill>
                  <a:schemeClr val="tx1"/>
                </a:solidFill>
                <a:latin typeface="Times New Roman" pitchFamily="18" charset="0"/>
                <a:ea typeface="+mn-ea"/>
                <a:cs typeface="+mn-cs"/>
              </a:rPr>
              <a:t>    Two approaches can be identified, which we will refer to as indirect and direct routing.</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first consider a correspondent that wants to send a datagram to a mobile node.</a:t>
            </a:r>
          </a:p>
          <a:p>
            <a:r>
              <a:rPr lang="en-US" altLang="zh-CN" sz="1200" b="0" i="0" u="none" strike="noStrike" kern="1200" baseline="0" dirty="0">
                <a:solidFill>
                  <a:schemeClr val="tx1"/>
                </a:solidFill>
                <a:latin typeface="Times New Roman" pitchFamily="18" charset="0"/>
                <a:ea typeface="+mn-ea"/>
                <a:cs typeface="+mn-cs"/>
              </a:rPr>
              <a:t>    In the </a:t>
            </a:r>
            <a:r>
              <a:rPr lang="en-US" altLang="zh-CN" sz="1200" b="1" i="0" u="none" strike="noStrike" kern="1200" baseline="0" dirty="0">
                <a:solidFill>
                  <a:schemeClr val="tx1"/>
                </a:solidFill>
                <a:latin typeface="Times New Roman" pitchFamily="18" charset="0"/>
                <a:ea typeface="+mn-ea"/>
                <a:cs typeface="+mn-cs"/>
              </a:rPr>
              <a:t>indirect routing </a:t>
            </a:r>
            <a:r>
              <a:rPr lang="en-US" altLang="zh-CN" sz="1200" b="0" i="0" u="none" strike="noStrike" kern="1200" baseline="0" dirty="0">
                <a:solidFill>
                  <a:schemeClr val="tx1"/>
                </a:solidFill>
                <a:latin typeface="Times New Roman" pitchFamily="18" charset="0"/>
                <a:ea typeface="+mn-ea"/>
                <a:cs typeface="+mn-cs"/>
              </a:rPr>
              <a:t>approach, the correspondent simply </a:t>
            </a:r>
            <a:r>
              <a:rPr lang="en-US" altLang="zh-CN" sz="1200" b="0" i="0" u="sng" strike="noStrike" kern="1200" baseline="0" dirty="0">
                <a:solidFill>
                  <a:schemeClr val="tx1"/>
                </a:solidFill>
                <a:latin typeface="Times New Roman" pitchFamily="18" charset="0"/>
                <a:ea typeface="+mn-ea"/>
                <a:cs typeface="+mn-cs"/>
              </a:rPr>
              <a:t>addresses</a:t>
            </a:r>
            <a:r>
              <a:rPr lang="en-US" altLang="zh-CN" sz="1200" b="0" i="0" u="none" strike="noStrike" kern="1200" baseline="0" dirty="0">
                <a:solidFill>
                  <a:schemeClr val="tx1"/>
                </a:solidFill>
                <a:latin typeface="Times New Roman" pitchFamily="18" charset="0"/>
                <a:ea typeface="+mn-ea"/>
                <a:cs typeface="+mn-cs"/>
              </a:rPr>
              <a:t> the datagram </a:t>
            </a:r>
            <a:r>
              <a:rPr lang="en-US" altLang="zh-CN" sz="1200" b="0" i="0" u="sng"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mobile node’s permanent address and sends the datagram into the network, </a:t>
            </a:r>
            <a:r>
              <a:rPr lang="en-US" altLang="zh-CN" sz="1200" b="0" i="0" u="sng" strike="noStrike" kern="1200" baseline="0" dirty="0">
                <a:solidFill>
                  <a:schemeClr val="tx1"/>
                </a:solidFill>
                <a:latin typeface="Times New Roman" pitchFamily="18" charset="0"/>
                <a:ea typeface="+mn-ea"/>
                <a:cs typeface="+mn-cs"/>
              </a:rPr>
              <a:t>blissfully</a:t>
            </a:r>
            <a:r>
              <a:rPr lang="en-US" altLang="zh-CN" sz="1200" b="0" i="0" u="none" strike="noStrike" kern="1200" baseline="0" dirty="0">
                <a:solidFill>
                  <a:schemeClr val="tx1"/>
                </a:solidFill>
                <a:latin typeface="Times New Roman" pitchFamily="18" charset="0"/>
                <a:ea typeface="+mn-ea"/>
                <a:cs typeface="+mn-cs"/>
              </a:rPr>
              <a:t> unaware of </a:t>
            </a:r>
            <a:r>
              <a:rPr lang="en-US" altLang="zh-CN" sz="1200" b="0" i="0" u="sng" strike="noStrike" kern="1200" baseline="0" dirty="0">
                <a:solidFill>
                  <a:schemeClr val="tx1"/>
                </a:solidFill>
                <a:latin typeface="Times New Roman" pitchFamily="18" charset="0"/>
                <a:ea typeface="+mn-ea"/>
                <a:cs typeface="+mn-cs"/>
              </a:rPr>
              <a:t>whether</a:t>
            </a:r>
            <a:r>
              <a:rPr lang="en-US" altLang="zh-CN" sz="1200" b="0" i="0" u="none" strike="noStrike" kern="1200" baseline="0" dirty="0">
                <a:solidFill>
                  <a:schemeClr val="tx1"/>
                </a:solidFill>
                <a:latin typeface="Times New Roman" pitchFamily="18" charset="0"/>
                <a:ea typeface="+mn-ea"/>
                <a:cs typeface="+mn-cs"/>
              </a:rPr>
              <a:t> the mobile node is resident in its home network </a:t>
            </a:r>
            <a:r>
              <a:rPr lang="en-US" altLang="zh-CN" sz="1200" b="0" i="0" u="sng"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is visiting a foreign network; mobility is thus completely transparent to the correspondent.</a:t>
            </a:r>
          </a:p>
          <a:p>
            <a:r>
              <a:rPr lang="en-US" altLang="zh-CN" sz="1200" b="0" i="0" u="none" strike="noStrike" kern="1200" baseline="0" dirty="0">
                <a:solidFill>
                  <a:schemeClr val="tx1"/>
                </a:solidFill>
                <a:latin typeface="Times New Roman" pitchFamily="18" charset="0"/>
                <a:ea typeface="+mn-ea"/>
                <a:cs typeface="+mn-cs"/>
              </a:rPr>
              <a:t>    Such datagrams are first routed, as usual, to the mobile node’s home network.</a:t>
            </a:r>
          </a:p>
          <a:p>
            <a:r>
              <a:rPr lang="en-US" altLang="zh-CN" sz="1200" b="0" i="0" u="none" strike="noStrike" kern="1200" baseline="0" dirty="0">
                <a:solidFill>
                  <a:schemeClr val="tx1"/>
                </a:solidFill>
                <a:latin typeface="Times New Roman" pitchFamily="18" charset="0"/>
                <a:ea typeface="+mn-ea"/>
                <a:cs typeface="+mn-cs"/>
              </a:rPr>
              <a:t>    This is illustrated in step 1 in Figure 7.23.</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now </a:t>
            </a:r>
            <a:r>
              <a:rPr lang="en-US" altLang="zh-CN" sz="1200" b="0" i="0" u="sng" strike="noStrike" kern="1200" baseline="0" dirty="0">
                <a:solidFill>
                  <a:schemeClr val="tx1"/>
                </a:solidFill>
                <a:latin typeface="Times New Roman" pitchFamily="18" charset="0"/>
                <a:ea typeface="+mn-ea"/>
                <a:cs typeface="+mn-cs"/>
              </a:rPr>
              <a:t>turn our attention to</a:t>
            </a:r>
            <a:r>
              <a:rPr lang="en-US" altLang="zh-CN" sz="1200" b="0" i="0" u="none" strike="noStrike" kern="1200" baseline="0" dirty="0">
                <a:solidFill>
                  <a:schemeClr val="tx1"/>
                </a:solidFill>
                <a:latin typeface="Times New Roman" pitchFamily="18" charset="0"/>
                <a:ea typeface="+mn-ea"/>
                <a:cs typeface="+mn-cs"/>
              </a:rPr>
              <a:t> the home agent. </a:t>
            </a:r>
          </a:p>
          <a:p>
            <a:r>
              <a:rPr lang="en-US" altLang="zh-CN" sz="1200" b="0" i="0" u="none" strike="noStrike" kern="1200" baseline="0" dirty="0">
                <a:solidFill>
                  <a:schemeClr val="tx1"/>
                </a:solidFill>
                <a:latin typeface="Times New Roman" pitchFamily="18" charset="0"/>
                <a:ea typeface="+mn-ea"/>
                <a:cs typeface="+mn-cs"/>
              </a:rPr>
              <a:t>    In addition to being responsible for interacting with a foreign agent to track the mobile node’s COA, the home agent has another very important function. </a:t>
            </a:r>
          </a:p>
          <a:p>
            <a:r>
              <a:rPr lang="en-US" altLang="zh-CN" sz="1200" b="0" i="0" u="none" strike="noStrike" kern="1200" baseline="0" dirty="0">
                <a:solidFill>
                  <a:schemeClr val="tx1"/>
                </a:solidFill>
                <a:latin typeface="Times New Roman" pitchFamily="18" charset="0"/>
                <a:ea typeface="+mn-ea"/>
                <a:cs typeface="+mn-cs"/>
              </a:rPr>
              <a:t>    Its second job is to be on the </a:t>
            </a:r>
            <a:r>
              <a:rPr lang="en-US" altLang="zh-CN" sz="1200" b="0" i="0" u="sng" strike="noStrike" kern="1200" baseline="0" dirty="0">
                <a:solidFill>
                  <a:schemeClr val="tx1"/>
                </a:solidFill>
                <a:latin typeface="Times New Roman" pitchFamily="18" charset="0"/>
                <a:ea typeface="+mn-ea"/>
                <a:cs typeface="+mn-cs"/>
              </a:rPr>
              <a:t>lookout for </a:t>
            </a:r>
            <a:r>
              <a:rPr lang="en-US" altLang="zh-CN" sz="1200" b="0" i="0" u="none" strike="noStrike" kern="1200" baseline="0" dirty="0">
                <a:solidFill>
                  <a:schemeClr val="tx1"/>
                </a:solidFill>
                <a:latin typeface="Times New Roman" pitchFamily="18" charset="0"/>
                <a:ea typeface="+mn-ea"/>
                <a:cs typeface="+mn-cs"/>
              </a:rPr>
              <a:t>arriving datagrams addressed to nodes </a:t>
            </a:r>
            <a:r>
              <a:rPr lang="en-US" altLang="zh-CN" sz="1200" b="0" i="0" u="sng" strike="noStrike" kern="1200" baseline="0" dirty="0">
                <a:solidFill>
                  <a:schemeClr val="tx1"/>
                </a:solidFill>
                <a:latin typeface="Times New Roman" pitchFamily="18" charset="0"/>
                <a:ea typeface="+mn-ea"/>
                <a:cs typeface="+mn-cs"/>
              </a:rPr>
              <a:t>whose home network is that of the home agent</a:t>
            </a:r>
            <a:r>
              <a:rPr lang="en-US" altLang="zh-CN" sz="1200" b="0" i="0" u="none" strike="noStrike" kern="1200" baseline="0" dirty="0">
                <a:solidFill>
                  <a:schemeClr val="tx1"/>
                </a:solidFill>
                <a:latin typeface="Times New Roman" pitchFamily="18" charset="0"/>
                <a:ea typeface="+mn-ea"/>
                <a:cs typeface="+mn-cs"/>
              </a:rPr>
              <a:t> but that are currently resident in a foreign network. </a:t>
            </a:r>
          </a:p>
          <a:p>
            <a:r>
              <a:rPr lang="en-US" altLang="zh-CN" sz="1200" b="0" i="0" u="none" strike="noStrike" kern="1200" baseline="0" dirty="0">
                <a:solidFill>
                  <a:schemeClr val="tx1"/>
                </a:solidFill>
                <a:latin typeface="Times New Roman" pitchFamily="18" charset="0"/>
                <a:ea typeface="+mn-ea"/>
                <a:cs typeface="+mn-cs"/>
              </a:rPr>
              <a:t>    The home agent intercepts these datagrams and then forwards them to a mobile node in a two-step process. </a:t>
            </a:r>
          </a:p>
          <a:p>
            <a:r>
              <a:rPr lang="en-US" altLang="zh-CN" sz="1200" b="0" i="0" u="none" strike="noStrike" kern="1200" baseline="0" dirty="0">
                <a:solidFill>
                  <a:schemeClr val="tx1"/>
                </a:solidFill>
                <a:latin typeface="Times New Roman" pitchFamily="18" charset="0"/>
                <a:ea typeface="+mn-ea"/>
                <a:cs typeface="+mn-cs"/>
              </a:rPr>
              <a:t>    The datagram is first forwarded to the foreign agent, using the mobile node’s COA </a:t>
            </a:r>
            <a:r>
              <a:rPr lang="en-US" altLang="zh-CN" sz="1200" b="0" i="0" u="none" strike="noStrike" kern="1200" baseline="0" dirty="0" smtClean="0">
                <a:solidFill>
                  <a:schemeClr val="tx1"/>
                </a:solidFill>
                <a:latin typeface="Times New Roman" pitchFamily="18" charset="0"/>
                <a:ea typeface="+mn-ea"/>
                <a:cs typeface="+mn-cs"/>
              </a:rPr>
              <a:t>(step </a:t>
            </a:r>
            <a:r>
              <a:rPr lang="en-US" altLang="zh-CN" sz="1200" b="0" i="0" u="none" strike="noStrike" kern="1200" baseline="0" dirty="0">
                <a:solidFill>
                  <a:schemeClr val="tx1"/>
                </a:solidFill>
                <a:latin typeface="Times New Roman" pitchFamily="18" charset="0"/>
                <a:ea typeface="+mn-ea"/>
                <a:cs typeface="+mn-cs"/>
              </a:rPr>
              <a:t>2 in Figure </a:t>
            </a:r>
            <a:r>
              <a:rPr lang="en-US" altLang="zh-CN" sz="1200" b="0" i="0" u="none" strike="noStrike" kern="1200" baseline="0" dirty="0" smtClean="0">
                <a:solidFill>
                  <a:schemeClr val="tx1"/>
                </a:solidFill>
                <a:latin typeface="Times New Roman" pitchFamily="18" charset="0"/>
                <a:ea typeface="+mn-ea"/>
                <a:cs typeface="+mn-cs"/>
              </a:rPr>
              <a:t>7.23), </a:t>
            </a:r>
            <a:r>
              <a:rPr lang="en-US" altLang="zh-CN" sz="1200" b="0" i="0" u="none" strike="noStrike" kern="1200" baseline="0" dirty="0">
                <a:solidFill>
                  <a:schemeClr val="tx1"/>
                </a:solidFill>
                <a:latin typeface="Times New Roman" pitchFamily="18" charset="0"/>
                <a:ea typeface="+mn-ea"/>
                <a:cs typeface="+mn-cs"/>
              </a:rPr>
              <a:t>and then forwarded from the foreign agent to the mobile node </a:t>
            </a:r>
            <a:r>
              <a:rPr lang="en-US" altLang="zh-CN" sz="1200" b="0" i="0" u="none" strike="noStrike" kern="1200" baseline="0" dirty="0" smtClean="0">
                <a:solidFill>
                  <a:schemeClr val="tx1"/>
                </a:solidFill>
                <a:latin typeface="Times New Roman" pitchFamily="18" charset="0"/>
                <a:ea typeface="+mn-ea"/>
                <a:cs typeface="+mn-cs"/>
              </a:rPr>
              <a:t>(step </a:t>
            </a:r>
            <a:r>
              <a:rPr lang="en-US" altLang="zh-CN" sz="1200" b="0" i="0" u="none" strike="noStrike" kern="1200" baseline="0" dirty="0">
                <a:solidFill>
                  <a:schemeClr val="tx1"/>
                </a:solidFill>
                <a:latin typeface="Times New Roman" pitchFamily="18" charset="0"/>
                <a:ea typeface="+mn-ea"/>
                <a:cs typeface="+mn-cs"/>
              </a:rPr>
              <a:t>3 in Figure </a:t>
            </a:r>
            <a:r>
              <a:rPr lang="en-US" altLang="zh-CN" sz="1200" b="0" i="0" u="none" strike="noStrike" kern="1200" baseline="0" dirty="0" smtClean="0">
                <a:solidFill>
                  <a:schemeClr val="tx1"/>
                </a:solidFill>
                <a:latin typeface="Times New Roman" pitchFamily="18" charset="0"/>
                <a:ea typeface="+mn-ea"/>
                <a:cs typeface="+mn-cs"/>
              </a:rPr>
              <a:t>7.23). </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It is instructive to consider this rerouting in more detail. </a:t>
            </a:r>
          </a:p>
          <a:p>
            <a:r>
              <a:rPr lang="en-US" altLang="zh-CN" sz="1200" b="0" i="0" u="none" strike="noStrike" kern="1200" baseline="0" dirty="0">
                <a:solidFill>
                  <a:schemeClr val="tx1"/>
                </a:solidFill>
                <a:latin typeface="Times New Roman" pitchFamily="18" charset="0"/>
                <a:ea typeface="+mn-ea"/>
                <a:cs typeface="+mn-cs"/>
              </a:rPr>
              <a:t>    The home agent will need to address the datagram using the mobile node’s COA, so that the network layer will route the datagram to the foreign network. </a:t>
            </a:r>
          </a:p>
          <a:p>
            <a:r>
              <a:rPr lang="en-US" altLang="zh-CN" sz="1200" b="0" i="0" u="none" strike="noStrike" kern="1200" baseline="0" dirty="0">
                <a:solidFill>
                  <a:schemeClr val="tx1"/>
                </a:solidFill>
                <a:latin typeface="Times New Roman" pitchFamily="18" charset="0"/>
                <a:ea typeface="+mn-ea"/>
                <a:cs typeface="+mn-cs"/>
              </a:rPr>
              <a:t>    On the other hand, it is desirable to leave the correspondent’s datagram intact, since the application receiving the datagram should be unaware that the datagram was forwarded via the home agent. </a:t>
            </a:r>
          </a:p>
          <a:p>
            <a:r>
              <a:rPr lang="en-US" altLang="zh-CN" sz="1200" b="0" i="0" u="none" strike="noStrike" kern="1200" baseline="0" dirty="0">
                <a:solidFill>
                  <a:schemeClr val="tx1"/>
                </a:solidFill>
                <a:latin typeface="Times New Roman" pitchFamily="18" charset="0"/>
                <a:ea typeface="+mn-ea"/>
                <a:cs typeface="+mn-cs"/>
              </a:rPr>
              <a:t>    Both goals can be satisfied by having the home agent </a:t>
            </a:r>
            <a:r>
              <a:rPr lang="en-US" altLang="zh-CN" sz="1200" b="1" i="0" u="none" strike="noStrike" kern="1200" baseline="0" dirty="0">
                <a:solidFill>
                  <a:schemeClr val="tx1"/>
                </a:solidFill>
                <a:latin typeface="Times New Roman" pitchFamily="18" charset="0"/>
                <a:ea typeface="+mn-ea"/>
                <a:cs typeface="+mn-cs"/>
              </a:rPr>
              <a:t>encapsulate </a:t>
            </a:r>
            <a:r>
              <a:rPr lang="en-US" altLang="zh-CN" sz="1200" b="0" i="0" u="none" strike="noStrike" kern="1200" baseline="0" dirty="0">
                <a:solidFill>
                  <a:schemeClr val="tx1"/>
                </a:solidFill>
                <a:latin typeface="Times New Roman" pitchFamily="18" charset="0"/>
                <a:ea typeface="+mn-ea"/>
                <a:cs typeface="+mn-cs"/>
              </a:rPr>
              <a:t>the correspondent’s original complete datagram within a new </a:t>
            </a:r>
            <a:r>
              <a:rPr lang="en-US" altLang="zh-CN" sz="1200" b="0" i="0" u="none" strike="noStrike" kern="1200" baseline="0" dirty="0" smtClean="0">
                <a:solidFill>
                  <a:schemeClr val="tx1"/>
                </a:solidFill>
                <a:latin typeface="Times New Roman" pitchFamily="18" charset="0"/>
                <a:ea typeface="+mn-ea"/>
                <a:cs typeface="+mn-cs"/>
              </a:rPr>
              <a:t>(larger) </a:t>
            </a:r>
            <a:r>
              <a:rPr lang="en-US" altLang="zh-CN" sz="1200" b="0" i="0" u="none" strike="noStrike" kern="1200" baseline="0" dirty="0">
                <a:solidFill>
                  <a:schemeClr val="tx1"/>
                </a:solidFill>
                <a:latin typeface="Times New Roman" pitchFamily="18" charset="0"/>
                <a:ea typeface="+mn-ea"/>
                <a:cs typeface="+mn-cs"/>
              </a:rPr>
              <a:t>datagram. </a:t>
            </a:r>
          </a:p>
          <a:p>
            <a:r>
              <a:rPr lang="en-US" altLang="zh-CN" sz="1200" b="0" i="0" u="none" strike="noStrike" kern="1200" baseline="0" dirty="0">
                <a:solidFill>
                  <a:schemeClr val="tx1"/>
                </a:solidFill>
                <a:latin typeface="Times New Roman" pitchFamily="18" charset="0"/>
                <a:ea typeface="+mn-ea"/>
                <a:cs typeface="+mn-cs"/>
              </a:rPr>
              <a:t>    This larger datagram is addressed and delivered to the mobile node’s COA. </a:t>
            </a:r>
          </a:p>
          <a:p>
            <a:r>
              <a:rPr lang="en-US" altLang="zh-CN" sz="1200" b="0" i="0" u="none" strike="noStrike" kern="1200" baseline="0" dirty="0">
                <a:solidFill>
                  <a:schemeClr val="tx1"/>
                </a:solidFill>
                <a:latin typeface="Times New Roman" pitchFamily="18" charset="0"/>
                <a:ea typeface="+mn-ea"/>
                <a:cs typeface="+mn-cs"/>
              </a:rPr>
              <a:t>    The foreign agent, who “owns” the COA, will receive and decapsulate the datagram — that is, </a:t>
            </a:r>
            <a:r>
              <a:rPr lang="en-US" altLang="zh-CN" sz="1200" b="0" i="0" u="sng" strike="noStrike" kern="1200" baseline="0" dirty="0">
                <a:solidFill>
                  <a:schemeClr val="tx1"/>
                </a:solidFill>
                <a:latin typeface="Times New Roman" pitchFamily="18" charset="0"/>
                <a:ea typeface="+mn-ea"/>
                <a:cs typeface="+mn-cs"/>
              </a:rPr>
              <a:t>remove</a:t>
            </a:r>
            <a:r>
              <a:rPr lang="en-US" altLang="zh-CN" sz="1200" b="0" i="0" u="none" strike="noStrike" kern="1200" baseline="0" dirty="0">
                <a:solidFill>
                  <a:schemeClr val="tx1"/>
                </a:solidFill>
                <a:latin typeface="Times New Roman" pitchFamily="18" charset="0"/>
                <a:ea typeface="+mn-ea"/>
                <a:cs typeface="+mn-cs"/>
              </a:rPr>
              <a:t> the correspondent’s original datagram </a:t>
            </a:r>
            <a:r>
              <a:rPr lang="en-US" altLang="zh-CN" sz="1200" b="0" i="0" u="sng" strike="noStrike" kern="1200" baseline="0" dirty="0">
                <a:solidFill>
                  <a:schemeClr val="tx1"/>
                </a:solidFill>
                <a:latin typeface="Times New Roman" pitchFamily="18" charset="0"/>
                <a:ea typeface="+mn-ea"/>
                <a:cs typeface="+mn-cs"/>
              </a:rPr>
              <a:t>from</a:t>
            </a:r>
            <a:r>
              <a:rPr lang="en-US" altLang="zh-CN" sz="1200" b="0" i="0" u="none" strike="noStrike" kern="1200" baseline="0" dirty="0">
                <a:solidFill>
                  <a:schemeClr val="tx1"/>
                </a:solidFill>
                <a:latin typeface="Times New Roman" pitchFamily="18" charset="0"/>
                <a:ea typeface="+mn-ea"/>
                <a:cs typeface="+mn-cs"/>
              </a:rPr>
              <a:t> within the larger encapsulating datagram and forward </a:t>
            </a:r>
            <a:r>
              <a:rPr lang="en-US" altLang="zh-CN" sz="1200" b="0" i="0" u="none" strike="noStrike" kern="1200" baseline="0" dirty="0" smtClean="0">
                <a:solidFill>
                  <a:schemeClr val="tx1"/>
                </a:solidFill>
                <a:latin typeface="Times New Roman" pitchFamily="18" charset="0"/>
                <a:ea typeface="+mn-ea"/>
                <a:cs typeface="+mn-cs"/>
              </a:rPr>
              <a:t>(step </a:t>
            </a:r>
            <a:r>
              <a:rPr lang="en-US" altLang="zh-CN" sz="1200" b="0" i="0" u="none" strike="noStrike" kern="1200" baseline="0" dirty="0">
                <a:solidFill>
                  <a:schemeClr val="tx1"/>
                </a:solidFill>
                <a:latin typeface="Times New Roman" pitchFamily="18" charset="0"/>
                <a:ea typeface="+mn-ea"/>
                <a:cs typeface="+mn-cs"/>
              </a:rPr>
              <a:t>3 in Figure </a:t>
            </a:r>
            <a:r>
              <a:rPr lang="en-US" altLang="zh-CN" sz="1200" b="0" i="0" u="none" strike="noStrike" kern="1200" baseline="0" dirty="0" smtClean="0">
                <a:solidFill>
                  <a:schemeClr val="tx1"/>
                </a:solidFill>
                <a:latin typeface="Times New Roman" pitchFamily="18" charset="0"/>
                <a:ea typeface="+mn-ea"/>
                <a:cs typeface="+mn-cs"/>
              </a:rPr>
              <a:t>7.23) </a:t>
            </a:r>
            <a:r>
              <a:rPr lang="en-US" altLang="zh-CN" sz="1200" b="0" i="0" u="none" strike="noStrike" kern="1200" baseline="0" dirty="0">
                <a:solidFill>
                  <a:schemeClr val="tx1"/>
                </a:solidFill>
                <a:latin typeface="Times New Roman" pitchFamily="18" charset="0"/>
                <a:ea typeface="+mn-ea"/>
                <a:cs typeface="+mn-cs"/>
              </a:rPr>
              <a:t>the original datagram to the mobile node.</a:t>
            </a:r>
          </a:p>
          <a:p>
            <a:r>
              <a:rPr lang="en-US" altLang="zh-CN" sz="1200" b="0" i="0" u="none" strike="noStrike" kern="1200" baseline="0" dirty="0">
                <a:solidFill>
                  <a:schemeClr val="tx1"/>
                </a:solidFill>
                <a:latin typeface="Times New Roman" pitchFamily="18" charset="0"/>
                <a:ea typeface="+mn-ea"/>
                <a:cs typeface="+mn-cs"/>
              </a:rPr>
              <a:t>    Figure 7.24 shows a correspondent’s original datagram being sent to the home network, an encapsulated datagram being sent to the foreign agent, and the original datagram being delivered to the mobile node. </a:t>
            </a:r>
          </a:p>
          <a:p>
            <a:r>
              <a:rPr lang="en-US" altLang="zh-CN" sz="1200" b="0" i="0" u="none" strike="noStrike" kern="1200" baseline="0" dirty="0">
                <a:solidFill>
                  <a:schemeClr val="tx1"/>
                </a:solidFill>
                <a:latin typeface="Times New Roman" pitchFamily="18" charset="0"/>
                <a:ea typeface="+mn-ea"/>
                <a:cs typeface="+mn-cs"/>
              </a:rPr>
              <a:t>    The sharp reader will note that the encapsulation / decapsulation described here is identical to the notion of tunneling, discussed in Chapter 4 in the context of IP multicast and </a:t>
            </a:r>
            <a:r>
              <a:rPr lang="en-US" altLang="zh-CN" sz="1200" b="0" i="0" u="none" strike="noStrike" kern="1200" baseline="0" dirty="0" smtClean="0">
                <a:solidFill>
                  <a:schemeClr val="tx1"/>
                </a:solidFill>
                <a:latin typeface="Times New Roman" pitchFamily="18" charset="0"/>
                <a:ea typeface="+mn-ea"/>
                <a:cs typeface="+mn-cs"/>
              </a:rPr>
              <a:t>IPv7. </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next consider how a mobile node sends datagrams to a correspondent.</a:t>
            </a:r>
          </a:p>
          <a:p>
            <a:r>
              <a:rPr lang="en-US" altLang="zh-CN" sz="1200" b="0" i="0" u="none" strike="noStrike" kern="1200" baseline="0" dirty="0">
                <a:solidFill>
                  <a:schemeClr val="tx1"/>
                </a:solidFill>
                <a:latin typeface="Times New Roman" pitchFamily="18" charset="0"/>
                <a:ea typeface="+mn-ea"/>
                <a:cs typeface="+mn-cs"/>
              </a:rPr>
              <a:t>    This is quite simple, as the mobile node can </a:t>
            </a:r>
            <a:r>
              <a:rPr lang="en-US" altLang="zh-CN" sz="1200" b="0" i="0" u="sng" strike="noStrike" kern="1200" baseline="0" dirty="0">
                <a:solidFill>
                  <a:schemeClr val="tx1"/>
                </a:solidFill>
                <a:latin typeface="Times New Roman" pitchFamily="18" charset="0"/>
                <a:ea typeface="+mn-ea"/>
                <a:cs typeface="+mn-cs"/>
              </a:rPr>
              <a:t>address</a:t>
            </a:r>
            <a:r>
              <a:rPr lang="en-US" altLang="zh-CN" sz="1200" b="0" i="0" u="none" strike="noStrike" kern="1200" baseline="0" dirty="0">
                <a:solidFill>
                  <a:schemeClr val="tx1"/>
                </a:solidFill>
                <a:latin typeface="Times New Roman" pitchFamily="18" charset="0"/>
                <a:ea typeface="+mn-ea"/>
                <a:cs typeface="+mn-cs"/>
              </a:rPr>
              <a:t> its datagram directly</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to the correspondent </a:t>
            </a:r>
            <a:r>
              <a:rPr lang="en-US" altLang="zh-CN" sz="1200" b="0" i="0" u="none" strike="noStrike" kern="1200" baseline="0" dirty="0" smtClean="0">
                <a:solidFill>
                  <a:schemeClr val="tx1"/>
                </a:solidFill>
                <a:latin typeface="Times New Roman" pitchFamily="18" charset="0"/>
                <a:ea typeface="+mn-ea"/>
                <a:cs typeface="+mn-cs"/>
              </a:rPr>
              <a:t>(using </a:t>
            </a:r>
            <a:r>
              <a:rPr lang="en-US" altLang="zh-CN" sz="1200" b="0" i="0" u="none" strike="noStrike" kern="1200" baseline="0" dirty="0">
                <a:solidFill>
                  <a:schemeClr val="tx1"/>
                </a:solidFill>
                <a:latin typeface="Times New Roman" pitchFamily="18" charset="0"/>
                <a:ea typeface="+mn-ea"/>
                <a:cs typeface="+mn-cs"/>
              </a:rPr>
              <a:t>its own permanent address as the source address, and the correspondent’s address as the destination </a:t>
            </a:r>
            <a:r>
              <a:rPr lang="en-US" altLang="zh-CN" sz="1200" b="0" i="0" u="none" strike="noStrike" kern="1200" baseline="0" dirty="0" smtClean="0">
                <a:solidFill>
                  <a:schemeClr val="tx1"/>
                </a:solidFill>
                <a:latin typeface="Times New Roman" pitchFamily="18" charset="0"/>
                <a:ea typeface="+mn-ea"/>
                <a:cs typeface="+mn-cs"/>
              </a:rPr>
              <a:t>address).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Since the mobile node knows the correspondent’s address, there is no need to route the datagram back through the home agent. </a:t>
            </a:r>
          </a:p>
          <a:p>
            <a:r>
              <a:rPr lang="en-US" altLang="zh-CN" sz="1200" b="0" i="0" u="none" strike="noStrike" kern="1200" baseline="0" dirty="0">
                <a:solidFill>
                  <a:schemeClr val="tx1"/>
                </a:solidFill>
                <a:latin typeface="Times New Roman" pitchFamily="18" charset="0"/>
                <a:ea typeface="+mn-ea"/>
                <a:cs typeface="+mn-cs"/>
              </a:rPr>
              <a:t>    This is shown as step 4 in Figure 7.23.</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en-US" dirty="0"/>
          </a:p>
        </p:txBody>
      </p:sp>
    </p:spTree>
    <p:extLst>
      <p:ext uri="{BB962C8B-B14F-4D97-AF65-F5344CB8AC3E}">
        <p14:creationId xmlns:p14="http://schemas.microsoft.com/office/powerpoint/2010/main" val="25427380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p:txBody>
          <a:bodyPr/>
          <a:lstStyle/>
          <a:p>
            <a:pPr>
              <a:defRPr/>
            </a:pPr>
            <a:fld id="{9F446F17-1543-4D7E-B0EB-4DC403E6D541}" type="slidenum">
              <a:rPr lang="zh-CN" altLang="en-US" smtClean="0"/>
              <a:pPr>
                <a:defRPr/>
              </a:pPr>
              <a:t>133</a:t>
            </a:fld>
            <a:endParaRPr lang="en-US" altLang="zh-CN"/>
          </a:p>
        </p:txBody>
      </p:sp>
      <p:sp>
        <p:nvSpPr>
          <p:cNvPr id="333827" name="Rectangle 2"/>
          <p:cNvSpPr>
            <a:spLocks noGrp="1" noRot="1" noChangeAspect="1" noChangeArrowheads="1" noTextEdit="1"/>
          </p:cNvSpPr>
          <p:nvPr>
            <p:ph type="sldImg"/>
          </p:nvPr>
        </p:nvSpPr>
        <p:spPr>
          <a:xfrm>
            <a:off x="1258888" y="719138"/>
            <a:ext cx="4800600" cy="3600450"/>
          </a:xfrm>
          <a:ln/>
        </p:spPr>
      </p:sp>
      <p:sp>
        <p:nvSpPr>
          <p:cNvPr id="333828"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Let’s summarize our discussion of indirect routing by listing the new </a:t>
            </a:r>
            <a:r>
              <a:rPr lang="en-US" altLang="zh-CN" sz="1200" b="0" i="0" u="none" strike="noStrike" kern="1200" baseline="0" dirty="0" err="1">
                <a:solidFill>
                  <a:schemeClr val="tx1"/>
                </a:solidFill>
                <a:latin typeface="Times New Roman" pitchFamily="18" charset="0"/>
                <a:ea typeface="+mn-ea"/>
                <a:cs typeface="+mn-cs"/>
              </a:rPr>
              <a:t>networklayer</a:t>
            </a:r>
            <a:r>
              <a:rPr lang="en-US" altLang="zh-CN" sz="1200" b="0" i="0" u="none" strike="noStrike" kern="1200" baseline="0" dirty="0">
                <a:solidFill>
                  <a:schemeClr val="tx1"/>
                </a:solidFill>
                <a:latin typeface="Times New Roman" pitchFamily="18" charset="0"/>
                <a:ea typeface="+mn-ea"/>
                <a:cs typeface="+mn-cs"/>
              </a:rPr>
              <a:t> functionality required to support mobility.</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mobile-node–to–foreign-agent protocol. </a:t>
            </a:r>
          </a:p>
          <a:p>
            <a:r>
              <a:rPr lang="en-US" altLang="zh-CN" sz="1200" b="0" i="0" u="none" strike="noStrike" kern="1200" baseline="0" dirty="0">
                <a:solidFill>
                  <a:schemeClr val="tx1"/>
                </a:solidFill>
                <a:latin typeface="Times New Roman" pitchFamily="18" charset="0"/>
                <a:ea typeface="+mn-ea"/>
                <a:cs typeface="+mn-cs"/>
              </a:rPr>
              <a:t>     The mobile node will register with the foreign agent when attaching to the foreign network. </a:t>
            </a:r>
          </a:p>
          <a:p>
            <a:r>
              <a:rPr lang="en-US" altLang="zh-CN" sz="1200" b="0" i="0" u="none" strike="noStrike" kern="1200" baseline="0" dirty="0">
                <a:solidFill>
                  <a:schemeClr val="tx1"/>
                </a:solidFill>
                <a:latin typeface="Times New Roman" pitchFamily="18" charset="0"/>
                <a:ea typeface="+mn-ea"/>
                <a:cs typeface="+mn-cs"/>
              </a:rPr>
              <a:t>     Similarly, a mobile node will deregister with the foreign agent when it leaves the foreign network.</a:t>
            </a:r>
          </a:p>
          <a:p>
            <a:r>
              <a:rPr lang="en-US" altLang="zh-CN" sz="1200" b="0" i="0" u="none" strike="noStrike" kern="1200" baseline="0" dirty="0">
                <a:solidFill>
                  <a:schemeClr val="tx1"/>
                </a:solidFill>
                <a:latin typeface="Times New Roman" pitchFamily="18" charset="0"/>
                <a:ea typeface="+mn-ea"/>
                <a:cs typeface="+mn-cs"/>
              </a:rPr>
              <a:t>• A foreign-agent–to–home-agent registration protocol. </a:t>
            </a: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foreign agent will register the mobile node’s COA with the home agent. </a:t>
            </a:r>
          </a:p>
          <a:p>
            <a:r>
              <a:rPr lang="en-US" altLang="zh-CN" sz="1200" b="0" i="0" u="none" strike="noStrike" kern="1200" baseline="0" dirty="0">
                <a:solidFill>
                  <a:schemeClr val="tx1"/>
                </a:solidFill>
                <a:latin typeface="Times New Roman" pitchFamily="18" charset="0"/>
                <a:ea typeface="+mn-ea"/>
                <a:cs typeface="+mn-cs"/>
              </a:rPr>
              <a:t>    A foreign agent need not explicitly deregister a COA when a mobile node leaves its network, because the</a:t>
            </a:r>
          </a:p>
          <a:p>
            <a:r>
              <a:rPr lang="en-US" altLang="zh-CN" sz="1200" b="0" i="0" u="none" strike="noStrike" kern="1200" baseline="0" dirty="0">
                <a:solidFill>
                  <a:schemeClr val="tx1"/>
                </a:solidFill>
                <a:latin typeface="Times New Roman" pitchFamily="18" charset="0"/>
                <a:ea typeface="+mn-ea"/>
                <a:cs typeface="+mn-cs"/>
              </a:rPr>
              <a:t>subsequent registration of a new COA, when the mobile node moves to a new network, will take care of this.</a:t>
            </a:r>
          </a:p>
          <a:p>
            <a:r>
              <a:rPr lang="en-US" altLang="zh-CN" sz="1200" b="0" i="0" u="none" strike="noStrike" kern="1200" baseline="0" dirty="0">
                <a:solidFill>
                  <a:schemeClr val="tx1"/>
                </a:solidFill>
                <a:latin typeface="Times New Roman" pitchFamily="18" charset="0"/>
                <a:ea typeface="+mn-ea"/>
                <a:cs typeface="+mn-cs"/>
              </a:rPr>
              <a:t>• A home-agent datagram encapsulation protocol. </a:t>
            </a: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Encapsulation and forwarding of the correspondent’s original datagram within a datagram addressed to</a:t>
            </a:r>
          </a:p>
          <a:p>
            <a:r>
              <a:rPr lang="en-US" altLang="zh-CN" sz="1200" b="0" i="0" u="none" strike="noStrike" kern="1200" baseline="0" dirty="0">
                <a:solidFill>
                  <a:schemeClr val="tx1"/>
                </a:solidFill>
                <a:latin typeface="Times New Roman" pitchFamily="18" charset="0"/>
                <a:ea typeface="+mn-ea"/>
                <a:cs typeface="+mn-cs"/>
              </a:rPr>
              <a:t>the COA.</a:t>
            </a:r>
          </a:p>
          <a:p>
            <a:r>
              <a:rPr lang="en-US" altLang="zh-CN" sz="1200" b="0" i="0" u="none" strike="noStrike" kern="1200" baseline="0" dirty="0">
                <a:solidFill>
                  <a:schemeClr val="tx1"/>
                </a:solidFill>
                <a:latin typeface="Times New Roman" pitchFamily="18" charset="0"/>
                <a:ea typeface="+mn-ea"/>
                <a:cs typeface="+mn-cs"/>
              </a:rPr>
              <a:t>• A foreign-agent decapsulation protocol. </a:t>
            </a:r>
          </a:p>
          <a:p>
            <a:r>
              <a:rPr lang="en-US" altLang="zh-CN" sz="1200" b="0" i="0" u="none" strike="noStrike" kern="1200" baseline="0" dirty="0">
                <a:solidFill>
                  <a:schemeClr val="tx1"/>
                </a:solidFill>
                <a:latin typeface="Times New Roman" pitchFamily="18" charset="0"/>
                <a:ea typeface="+mn-ea"/>
                <a:cs typeface="+mn-cs"/>
              </a:rPr>
              <a:t>   Extraction of the correspondent’s original datagram from the encapsulating datagram, and the forwarding of the original datagram to the mobile node.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en-US" dirty="0"/>
          </a:p>
        </p:txBody>
      </p:sp>
    </p:spTree>
    <p:extLst>
      <p:ext uri="{BB962C8B-B14F-4D97-AF65-F5344CB8AC3E}">
        <p14:creationId xmlns:p14="http://schemas.microsoft.com/office/powerpoint/2010/main" val="29611863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p:txBody>
          <a:bodyPr/>
          <a:lstStyle/>
          <a:p>
            <a:pPr>
              <a:defRPr/>
            </a:pPr>
            <a:fld id="{59A63BD3-5742-46D6-91D0-493FD4883215}" type="slidenum">
              <a:rPr lang="zh-CN" altLang="en-US" smtClean="0"/>
              <a:pPr>
                <a:defRPr/>
              </a:pPr>
              <a:t>134</a:t>
            </a:fld>
            <a:endParaRPr lang="en-US" altLang="zh-CN"/>
          </a:p>
        </p:txBody>
      </p:sp>
      <p:sp>
        <p:nvSpPr>
          <p:cNvPr id="334851" name="Rectangle 2"/>
          <p:cNvSpPr>
            <a:spLocks noGrp="1" noRot="1" noChangeAspect="1" noChangeArrowheads="1" noTextEdit="1"/>
          </p:cNvSpPr>
          <p:nvPr>
            <p:ph type="sldImg"/>
          </p:nvPr>
        </p:nvSpPr>
        <p:spPr>
          <a:xfrm>
            <a:off x="1258888" y="719138"/>
            <a:ext cx="4800600" cy="3600450"/>
          </a:xfrm>
          <a:ln/>
        </p:spPr>
      </p:sp>
      <p:sp>
        <p:nvSpPr>
          <p:cNvPr id="33485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The previous discussion provides all the pieces — foreign agents, the home agent, and indirect forwarding —needed for a mobile node to maintain an ongoing connection while moving among networks. </a:t>
            </a:r>
          </a:p>
          <a:p>
            <a:r>
              <a:rPr lang="en-US" altLang="zh-CN" sz="1200" b="0" i="0" u="none" strike="noStrike" kern="1200" baseline="0" dirty="0">
                <a:solidFill>
                  <a:schemeClr val="tx1"/>
                </a:solidFill>
                <a:latin typeface="Times New Roman" pitchFamily="18" charset="0"/>
                <a:ea typeface="+mn-ea"/>
                <a:cs typeface="+mn-cs"/>
              </a:rPr>
              <a:t>    As an example of how these pieces fit together, </a:t>
            </a:r>
            <a:r>
              <a:rPr lang="en-US" altLang="zh-CN" sz="1200" b="0" i="0" u="sng" strike="noStrike" kern="1200" baseline="0" dirty="0">
                <a:solidFill>
                  <a:schemeClr val="tx1"/>
                </a:solidFill>
                <a:latin typeface="Times New Roman" pitchFamily="18" charset="0"/>
                <a:ea typeface="+mn-ea"/>
                <a:cs typeface="+mn-cs"/>
              </a:rPr>
              <a:t>assume</a:t>
            </a:r>
            <a:r>
              <a:rPr lang="en-US" altLang="zh-CN" sz="1200" b="0" i="0" u="none" strike="noStrike" kern="1200" baseline="0" dirty="0">
                <a:solidFill>
                  <a:schemeClr val="tx1"/>
                </a:solidFill>
                <a:latin typeface="Times New Roman" pitchFamily="18" charset="0"/>
                <a:ea typeface="+mn-ea"/>
                <a:cs typeface="+mn-cs"/>
              </a:rPr>
              <a:t> the mobile node is attached to foreign network A</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has</a:t>
            </a:r>
          </a:p>
          <a:p>
            <a:r>
              <a:rPr lang="en-US" altLang="zh-CN" sz="1200" b="0" i="0" u="sng" strike="noStrike" kern="1200" baseline="0" dirty="0">
                <a:solidFill>
                  <a:schemeClr val="tx1"/>
                </a:solidFill>
                <a:latin typeface="Times New Roman" pitchFamily="18" charset="0"/>
                <a:ea typeface="+mn-ea"/>
                <a:cs typeface="+mn-cs"/>
              </a:rPr>
              <a:t>registered</a:t>
            </a:r>
            <a:r>
              <a:rPr lang="en-US" altLang="zh-CN" sz="1200" b="0" i="0" u="none" strike="noStrike" kern="1200" baseline="0" dirty="0">
                <a:solidFill>
                  <a:schemeClr val="tx1"/>
                </a:solidFill>
                <a:latin typeface="Times New Roman" pitchFamily="18" charset="0"/>
                <a:ea typeface="+mn-ea"/>
                <a:cs typeface="+mn-cs"/>
              </a:rPr>
              <a:t> a COA in network A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its home agent, and is receiving datagrams that are being indirectly routed through its home agent. </a:t>
            </a:r>
          </a:p>
          <a:p>
            <a:r>
              <a:rPr lang="en-US" altLang="zh-CN" sz="1200" b="0" i="0" u="none" strike="noStrike" kern="1200" baseline="0" dirty="0">
                <a:solidFill>
                  <a:schemeClr val="tx1"/>
                </a:solidFill>
                <a:latin typeface="Times New Roman" pitchFamily="18" charset="0"/>
                <a:ea typeface="+mn-ea"/>
                <a:cs typeface="+mn-cs"/>
              </a:rPr>
              <a:t>    The mobile node now moves to foreign network B and registers with the foreign agent in network B</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which informs the home agent of the mobile node’s new COA. </a:t>
            </a:r>
          </a:p>
          <a:p>
            <a:r>
              <a:rPr lang="en-US" altLang="zh-CN" sz="1200" b="0" i="0" u="none" strike="noStrike" kern="1200" baseline="0" dirty="0">
                <a:solidFill>
                  <a:schemeClr val="tx1"/>
                </a:solidFill>
                <a:latin typeface="Times New Roman" pitchFamily="18" charset="0"/>
                <a:ea typeface="+mn-ea"/>
                <a:cs typeface="+mn-cs"/>
              </a:rPr>
              <a:t>    From this point on, the home agent will reroute datagrams to foreign network B. </a:t>
            </a:r>
          </a:p>
          <a:p>
            <a:r>
              <a:rPr lang="en-US" altLang="zh-CN" sz="1200" b="0" i="0" u="none" strike="noStrike" kern="1200" baseline="0" dirty="0">
                <a:solidFill>
                  <a:schemeClr val="tx1"/>
                </a:solidFill>
                <a:latin typeface="Times New Roman" pitchFamily="18" charset="0"/>
                <a:ea typeface="+mn-ea"/>
                <a:cs typeface="+mn-cs"/>
              </a:rPr>
              <a:t>    As far as a correspondent is concerned, mobility is transparent — datagrams are routed via the</a:t>
            </a:r>
          </a:p>
          <a:p>
            <a:r>
              <a:rPr lang="en-US" altLang="zh-CN" sz="1200" b="0" i="0" u="none" strike="noStrike" kern="1200" baseline="0" dirty="0">
                <a:solidFill>
                  <a:schemeClr val="tx1"/>
                </a:solidFill>
                <a:latin typeface="Times New Roman" pitchFamily="18" charset="0"/>
                <a:ea typeface="+mn-ea"/>
                <a:cs typeface="+mn-cs"/>
              </a:rPr>
              <a:t>same home agent both before and after the move. </a:t>
            </a:r>
          </a:p>
          <a:p>
            <a:r>
              <a:rPr lang="en-US" altLang="zh-CN" sz="1200" b="0" i="0" u="none" strike="noStrike" kern="1200" baseline="0" dirty="0">
                <a:solidFill>
                  <a:schemeClr val="tx1"/>
                </a:solidFill>
                <a:latin typeface="Times New Roman" pitchFamily="18" charset="0"/>
                <a:ea typeface="+mn-ea"/>
                <a:cs typeface="+mn-cs"/>
              </a:rPr>
              <a:t>    As far as the home agent is concerned, there is no disruption in the flow of datagrams — arriving datagrams are</a:t>
            </a:r>
          </a:p>
          <a:p>
            <a:r>
              <a:rPr lang="en-US" altLang="zh-CN" sz="1200" b="0" i="0" u="none" strike="noStrike" kern="1200" baseline="0" dirty="0">
                <a:solidFill>
                  <a:schemeClr val="tx1"/>
                </a:solidFill>
                <a:latin typeface="Times New Roman" pitchFamily="18" charset="0"/>
                <a:ea typeface="+mn-ea"/>
                <a:cs typeface="+mn-cs"/>
              </a:rPr>
              <a:t>first forwarded to foreign network A; after the change in COA, datagrams are forwarded to foreign network B.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But will the mobile node see an interrupted flow of datagrams as it moves between networks? </a:t>
            </a:r>
          </a:p>
          <a:p>
            <a:r>
              <a:rPr lang="en-US" altLang="zh-CN" sz="1200" b="0" i="0" u="none" strike="noStrike" kern="1200" baseline="0" dirty="0">
                <a:solidFill>
                  <a:schemeClr val="tx1"/>
                </a:solidFill>
                <a:latin typeface="Times New Roman" pitchFamily="18" charset="0"/>
                <a:ea typeface="+mn-ea"/>
                <a:cs typeface="+mn-cs"/>
              </a:rPr>
              <a:t>    As long as the time between the mobile node’s disconnection from network A </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sng" strike="noStrike" kern="1200" baseline="0" dirty="0" smtClean="0">
                <a:solidFill>
                  <a:schemeClr val="tx1"/>
                </a:solidFill>
                <a:latin typeface="Times New Roman" pitchFamily="18" charset="0"/>
                <a:ea typeface="+mn-ea"/>
                <a:cs typeface="+mn-cs"/>
              </a:rPr>
              <a:t>at </a:t>
            </a:r>
            <a:r>
              <a:rPr lang="en-US" altLang="zh-CN" sz="1200" b="0" i="0" u="sng" strike="noStrike" kern="1200" baseline="0" dirty="0">
                <a:solidFill>
                  <a:schemeClr val="tx1"/>
                </a:solidFill>
                <a:latin typeface="Times New Roman" pitchFamily="18" charset="0"/>
                <a:ea typeface="+mn-ea"/>
                <a:cs typeface="+mn-cs"/>
              </a:rPr>
              <a:t>which point it can no longer receive datagrams via </a:t>
            </a:r>
            <a:r>
              <a:rPr lang="en-US" altLang="zh-CN" sz="1200" b="0" i="0" u="sng" strike="noStrike" kern="1200" baseline="0" dirty="0" smtClean="0">
                <a:solidFill>
                  <a:schemeClr val="tx1"/>
                </a:solidFill>
                <a:latin typeface="Times New Roman" pitchFamily="18" charset="0"/>
                <a:ea typeface="+mn-ea"/>
                <a:cs typeface="+mn-cs"/>
              </a:rPr>
              <a:t>A</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and its attachment to network B </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sng" strike="noStrike" kern="1200" baseline="0" dirty="0" smtClean="0">
                <a:solidFill>
                  <a:schemeClr val="tx1"/>
                </a:solidFill>
                <a:latin typeface="Times New Roman" pitchFamily="18" charset="0"/>
                <a:ea typeface="+mn-ea"/>
                <a:cs typeface="+mn-cs"/>
              </a:rPr>
              <a:t>at </a:t>
            </a:r>
            <a:r>
              <a:rPr lang="en-US" altLang="zh-CN" sz="1200" b="0" i="0" u="sng" strike="noStrike" kern="1200" baseline="0" dirty="0">
                <a:solidFill>
                  <a:schemeClr val="tx1"/>
                </a:solidFill>
                <a:latin typeface="Times New Roman" pitchFamily="18" charset="0"/>
                <a:ea typeface="+mn-ea"/>
                <a:cs typeface="+mn-cs"/>
              </a:rPr>
              <a:t>which point it will register a new COA with its home </a:t>
            </a:r>
            <a:r>
              <a:rPr lang="en-US" altLang="zh-CN" sz="1200" b="0" i="0" u="sng" strike="noStrike" kern="1200" baseline="0" dirty="0" smtClean="0">
                <a:solidFill>
                  <a:schemeClr val="tx1"/>
                </a:solidFill>
                <a:latin typeface="Times New Roman" pitchFamily="18" charset="0"/>
                <a:ea typeface="+mn-ea"/>
                <a:cs typeface="+mn-cs"/>
              </a:rPr>
              <a:t>agent</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is small, few datagrams will be lost.</a:t>
            </a:r>
          </a:p>
          <a:p>
            <a:r>
              <a:rPr lang="en-US" altLang="zh-CN" sz="1200" b="0" i="0" u="none" strike="noStrike" kern="1200" baseline="0" dirty="0">
                <a:solidFill>
                  <a:schemeClr val="tx1"/>
                </a:solidFill>
                <a:latin typeface="Times New Roman" pitchFamily="18" charset="0"/>
                <a:ea typeface="+mn-ea"/>
                <a:cs typeface="+mn-cs"/>
              </a:rPr>
              <a:t>    Recall from Chapter 3 that end-to-end connections can suffer datagram loss due to network congestion. </a:t>
            </a:r>
          </a:p>
          <a:p>
            <a:r>
              <a:rPr lang="en-US" altLang="zh-CN" sz="1200" b="0" i="0" u="none" strike="noStrike" kern="1200" baseline="0" dirty="0">
                <a:solidFill>
                  <a:schemeClr val="tx1"/>
                </a:solidFill>
                <a:latin typeface="Times New Roman" pitchFamily="18" charset="0"/>
                <a:ea typeface="+mn-ea"/>
                <a:cs typeface="+mn-cs"/>
              </a:rPr>
              <a:t>    Hence occasional datagram loss </a:t>
            </a:r>
            <a:r>
              <a:rPr lang="en-US" altLang="zh-CN" sz="1200" b="0" i="0" u="sng" strike="noStrike" kern="1200" baseline="0" dirty="0">
                <a:solidFill>
                  <a:schemeClr val="tx1"/>
                </a:solidFill>
                <a:latin typeface="Times New Roman" pitchFamily="18" charset="0"/>
                <a:ea typeface="+mn-ea"/>
                <a:cs typeface="+mn-cs"/>
              </a:rPr>
              <a:t>within a connection</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when a node moves between networks</a:t>
            </a:r>
            <a:r>
              <a:rPr lang="en-US" altLang="zh-CN" sz="1200" b="0" i="0" u="none" strike="noStrike" kern="1200" baseline="0" dirty="0">
                <a:solidFill>
                  <a:schemeClr val="tx1"/>
                </a:solidFill>
                <a:latin typeface="Times New Roman" pitchFamily="18" charset="0"/>
                <a:ea typeface="+mn-ea"/>
                <a:cs typeface="+mn-cs"/>
              </a:rPr>
              <a:t> is by no means a catastrophic problem.</a:t>
            </a:r>
          </a:p>
          <a:p>
            <a:r>
              <a:rPr lang="en-US" altLang="zh-CN" sz="1200" b="0" i="0" u="none" strike="noStrike" kern="1200" baseline="0" dirty="0">
                <a:solidFill>
                  <a:schemeClr val="tx1"/>
                </a:solidFill>
                <a:latin typeface="Times New Roman" pitchFamily="18" charset="0"/>
                <a:ea typeface="+mn-ea"/>
                <a:cs typeface="+mn-cs"/>
              </a:rPr>
              <a:t>    If loss-free communication is required, upper-layer mechanisms will recover from datagram loss, whether such loss results from network congestion or from user mobility.</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An indirect routing approach is used in the mobile IP standard [RFC 5944], as discussed in Section </a:t>
            </a:r>
            <a:r>
              <a:rPr lang="en-US" altLang="zh-CN" sz="1200" b="0" i="0" u="none" strike="noStrike" kern="1200" baseline="0" dirty="0" smtClean="0">
                <a:solidFill>
                  <a:schemeClr val="tx1"/>
                </a:solidFill>
                <a:latin typeface="Times New Roman" pitchFamily="18" charset="0"/>
                <a:ea typeface="+mn-ea"/>
                <a:cs typeface="+mn-cs"/>
              </a:rPr>
              <a:t>7.7.</a:t>
            </a:r>
            <a:endParaRPr lang="zh-CN" altLang="en-US" dirty="0"/>
          </a:p>
          <a:p>
            <a:endParaRPr lang="zh-CN" altLang="en-US" dirty="0"/>
          </a:p>
        </p:txBody>
      </p:sp>
    </p:spTree>
    <p:extLst>
      <p:ext uri="{BB962C8B-B14F-4D97-AF65-F5344CB8AC3E}">
        <p14:creationId xmlns:p14="http://schemas.microsoft.com/office/powerpoint/2010/main" val="56572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F646601-0261-4B1C-9A83-FA9BC62BBAB8}" type="slidenum">
              <a:rPr lang="en-US" altLang="zh-CN" smtClean="0"/>
              <a:pPr>
                <a:spcBef>
                  <a:spcPct val="0"/>
                </a:spcBef>
              </a:pPr>
              <a:t>13</a:t>
            </a:fld>
            <a:endParaRPr lang="en-US" altLang="zh-CN" smtClean="0"/>
          </a:p>
        </p:txBody>
      </p:sp>
      <p:sp>
        <p:nvSpPr>
          <p:cNvPr id="23555" name="Rectangle 2"/>
          <p:cNvSpPr>
            <a:spLocks noRo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When a mobile host moves </a:t>
            </a:r>
            <a:r>
              <a:rPr lang="en-US" altLang="zh-CN" sz="1200" b="0" i="0" u="sng" strike="noStrike" kern="1200" baseline="0" dirty="0" smtClean="0">
                <a:solidFill>
                  <a:schemeClr val="tx1"/>
                </a:solidFill>
                <a:latin typeface="Times New Roman" pitchFamily="18" charset="0"/>
                <a:ea typeface="+mn-ea"/>
                <a:cs typeface="+mn-cs"/>
              </a:rPr>
              <a:t>beyond</a:t>
            </a:r>
            <a:r>
              <a:rPr lang="en-US" altLang="zh-CN" sz="1200" b="0" i="0" u="none" strike="noStrike" kern="1200" baseline="0" dirty="0" smtClean="0">
                <a:solidFill>
                  <a:schemeClr val="tx1"/>
                </a:solidFill>
                <a:latin typeface="Times New Roman" pitchFamily="18" charset="0"/>
                <a:ea typeface="+mn-ea"/>
                <a:cs typeface="+mn-cs"/>
              </a:rPr>
              <a:t> the range of one base station and into the range of another, it will change its point of attachment into the larger network (i.e., change the base station with which it is associated) — a process referred to as </a:t>
            </a:r>
            <a:r>
              <a:rPr lang="en-US" altLang="zh-CN" sz="1200" b="1" i="0" u="none" strike="noStrike" kern="1200" baseline="0" dirty="0" smtClean="0">
                <a:solidFill>
                  <a:schemeClr val="tx1"/>
                </a:solidFill>
                <a:latin typeface="Times New Roman" pitchFamily="18" charset="0"/>
                <a:ea typeface="+mn-ea"/>
                <a:cs typeface="+mn-cs"/>
              </a:rPr>
              <a:t>handoff</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Such mobility raises many challenging questions. </a:t>
            </a:r>
          </a:p>
          <a:p>
            <a:r>
              <a:rPr lang="en-US" altLang="zh-CN" sz="1200" b="0" i="0" u="none" strike="noStrike" kern="1200" baseline="0" dirty="0" smtClean="0">
                <a:solidFill>
                  <a:schemeClr val="tx1"/>
                </a:solidFill>
                <a:latin typeface="Times New Roman" pitchFamily="18" charset="0"/>
                <a:ea typeface="+mn-ea"/>
                <a:cs typeface="+mn-cs"/>
              </a:rPr>
              <a:t>    If a host can move, how does one find the mobile host’s current location in the network so that data</a:t>
            </a:r>
          </a:p>
          <a:p>
            <a:r>
              <a:rPr lang="en-US" altLang="zh-CN" sz="1200" b="0" i="0" u="none" strike="noStrike" kern="1200" baseline="0" dirty="0" smtClean="0">
                <a:solidFill>
                  <a:schemeClr val="tx1"/>
                </a:solidFill>
                <a:latin typeface="Times New Roman" pitchFamily="18" charset="0"/>
                <a:ea typeface="+mn-ea"/>
                <a:cs typeface="+mn-cs"/>
              </a:rPr>
              <a:t>can be forwarded to that mobile host?</a:t>
            </a:r>
          </a:p>
          <a:p>
            <a:r>
              <a:rPr lang="en-US" altLang="zh-CN" sz="1200" b="0" i="0" u="none" strike="noStrike" kern="1200" baseline="0" dirty="0" smtClean="0">
                <a:solidFill>
                  <a:schemeClr val="tx1"/>
                </a:solidFill>
                <a:latin typeface="Times New Roman" pitchFamily="18" charset="0"/>
                <a:ea typeface="+mn-ea"/>
                <a:cs typeface="+mn-cs"/>
              </a:rPr>
              <a:t>    How is addressing performed, given that a host can be in one of many possible locations?</a:t>
            </a:r>
          </a:p>
          <a:p>
            <a:r>
              <a:rPr lang="en-US" altLang="zh-CN" sz="1200" b="0" i="0" u="none" strike="noStrike" kern="1200" baseline="0" dirty="0" smtClean="0">
                <a:solidFill>
                  <a:schemeClr val="tx1"/>
                </a:solidFill>
                <a:latin typeface="Times New Roman" pitchFamily="18" charset="0"/>
                <a:ea typeface="+mn-ea"/>
                <a:cs typeface="+mn-cs"/>
              </a:rPr>
              <a:t>    If the host moves during a TCP  connection or phone call, how is data routed so that the connection continues uninterrupted? </a:t>
            </a:r>
          </a:p>
          <a:p>
            <a:r>
              <a:rPr lang="en-US" altLang="zh-CN" sz="1200" b="0" i="0" u="none" strike="noStrike" kern="1200" baseline="0" dirty="0" smtClean="0">
                <a:solidFill>
                  <a:schemeClr val="tx1"/>
                </a:solidFill>
                <a:latin typeface="Times New Roman" pitchFamily="18" charset="0"/>
                <a:ea typeface="+mn-ea"/>
                <a:cs typeface="+mn-cs"/>
              </a:rPr>
              <a:t>    These and many (many!) other questions make wireless and mobile networking an area of exciting networking research.</a:t>
            </a:r>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5023984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The indirect routing approach illustrated in Figure 7.23 suffers from an inefficiency known as the triangle routing problem — datagrams addressed to the mobile node must be routed first to the home agent and then to the foreign network, even when a much more efficient route exists between the correspondent and the mobile node. </a:t>
            </a:r>
          </a:p>
          <a:p>
            <a:r>
              <a:rPr lang="en-US" altLang="zh-CN" sz="1200" b="0" i="0" u="none" strike="noStrike" kern="1200" baseline="0" dirty="0">
                <a:solidFill>
                  <a:schemeClr val="tx1"/>
                </a:solidFill>
                <a:latin typeface="Times New Roman" pitchFamily="18" charset="0"/>
                <a:ea typeface="+mn-ea"/>
                <a:cs typeface="+mn-cs"/>
              </a:rPr>
              <a:t>    In the worst case, imagine a mobile user </a:t>
            </a:r>
            <a:r>
              <a:rPr lang="en-US" altLang="zh-CN" sz="1200" b="0" i="0" u="sng" strike="noStrike" kern="1200" baseline="0" dirty="0">
                <a:solidFill>
                  <a:schemeClr val="tx1"/>
                </a:solidFill>
                <a:latin typeface="Times New Roman" pitchFamily="18" charset="0"/>
                <a:ea typeface="+mn-ea"/>
                <a:cs typeface="+mn-cs"/>
              </a:rPr>
              <a:t>who is visiting the foreign network of a colleague</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The two are sitting side by side and exchanging data over the network. </a:t>
            </a:r>
          </a:p>
          <a:p>
            <a:r>
              <a:rPr lang="en-US" altLang="zh-CN" sz="1200" b="0" i="0" u="none" strike="noStrike" kern="1200" baseline="0" dirty="0">
                <a:solidFill>
                  <a:schemeClr val="tx1"/>
                </a:solidFill>
                <a:latin typeface="Times New Roman" pitchFamily="18" charset="0"/>
                <a:ea typeface="+mn-ea"/>
                <a:cs typeface="+mn-cs"/>
              </a:rPr>
              <a:t>    Datagrams from the correspondent </a:t>
            </a:r>
            <a:r>
              <a:rPr lang="en-US" altLang="zh-CN" sz="1200" b="0" i="0" u="none" strike="noStrike" kern="1200" baseline="0" dirty="0" smtClean="0">
                <a:solidFill>
                  <a:schemeClr val="tx1"/>
                </a:solidFill>
                <a:latin typeface="Times New Roman" pitchFamily="18" charset="0"/>
                <a:ea typeface="+mn-ea"/>
                <a:cs typeface="+mn-cs"/>
              </a:rPr>
              <a:t>(in </a:t>
            </a:r>
            <a:r>
              <a:rPr lang="en-US" altLang="zh-CN" sz="1200" b="0" i="0" u="none" strike="noStrike" kern="1200" baseline="0" dirty="0">
                <a:solidFill>
                  <a:schemeClr val="tx1"/>
                </a:solidFill>
                <a:latin typeface="Times New Roman" pitchFamily="18" charset="0"/>
                <a:ea typeface="+mn-ea"/>
                <a:cs typeface="+mn-cs"/>
              </a:rPr>
              <a:t>this case the colleague of the </a:t>
            </a:r>
            <a:r>
              <a:rPr lang="en-US" altLang="zh-CN" sz="1200" b="0" i="0" u="none" strike="noStrike" kern="1200" baseline="0" dirty="0" smtClean="0">
                <a:solidFill>
                  <a:schemeClr val="tx1"/>
                </a:solidFill>
                <a:latin typeface="Times New Roman" pitchFamily="18" charset="0"/>
                <a:ea typeface="+mn-ea"/>
                <a:cs typeface="+mn-cs"/>
              </a:rPr>
              <a:t>visitor) </a:t>
            </a:r>
            <a:r>
              <a:rPr lang="en-US" altLang="zh-CN" sz="1200" b="0" i="0" u="none" strike="noStrike" kern="1200" baseline="0" dirty="0">
                <a:solidFill>
                  <a:schemeClr val="tx1"/>
                </a:solidFill>
                <a:latin typeface="Times New Roman" pitchFamily="18" charset="0"/>
                <a:ea typeface="+mn-ea"/>
                <a:cs typeface="+mn-cs"/>
              </a:rPr>
              <a:t>are routed to the mobile user’s home agent and then back again to the foreign network!</a:t>
            </a:r>
          </a:p>
          <a:p>
            <a:endParaRPr lang="en-US" altLang="zh-CN" sz="1200" b="1"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Direct routing overcomes the inefficiency of triangle routing, but does so at the cost of additional complexity. </a:t>
            </a:r>
          </a:p>
          <a:p>
            <a:r>
              <a:rPr lang="en-US" altLang="zh-CN" sz="1200" b="0" i="0" u="none" strike="noStrike" kern="1200" baseline="0" dirty="0">
                <a:solidFill>
                  <a:schemeClr val="tx1"/>
                </a:solidFill>
                <a:latin typeface="Times New Roman" pitchFamily="18" charset="0"/>
                <a:ea typeface="+mn-ea"/>
                <a:cs typeface="+mn-cs"/>
              </a:rPr>
              <a:t>    In the direct routing approach, a correspondent agent in the correspondent’s network first learns the COA of the mobile node. </a:t>
            </a:r>
          </a:p>
          <a:p>
            <a:r>
              <a:rPr lang="en-US" altLang="zh-CN" sz="1200" b="0" i="0" u="none" strike="noStrike" kern="1200" baseline="0" dirty="0">
                <a:solidFill>
                  <a:schemeClr val="tx1"/>
                </a:solidFill>
                <a:latin typeface="Times New Roman" pitchFamily="18" charset="0"/>
                <a:ea typeface="+mn-ea"/>
                <a:cs typeface="+mn-cs"/>
              </a:rPr>
              <a:t>   This can be done by having the correspondent agent query the home agent, assuming that </a:t>
            </a:r>
            <a:r>
              <a:rPr lang="en-US" altLang="zh-CN" sz="1200" b="0" i="0" u="none" strike="noStrike" kern="1200" baseline="0" dirty="0" smtClean="0">
                <a:solidFill>
                  <a:schemeClr val="tx1"/>
                </a:solidFill>
                <a:latin typeface="Times New Roman" pitchFamily="18" charset="0"/>
                <a:ea typeface="+mn-ea"/>
                <a:cs typeface="+mn-cs"/>
              </a:rPr>
              <a:t>(as </a:t>
            </a:r>
            <a:r>
              <a:rPr lang="en-US" altLang="zh-CN" sz="1200" b="0" i="0" u="none" strike="noStrike" kern="1200" baseline="0" dirty="0">
                <a:solidFill>
                  <a:schemeClr val="tx1"/>
                </a:solidFill>
                <a:latin typeface="Times New Roman" pitchFamily="18" charset="0"/>
                <a:ea typeface="+mn-ea"/>
                <a:cs typeface="+mn-cs"/>
              </a:rPr>
              <a:t>in the case of indirect </a:t>
            </a:r>
            <a:r>
              <a:rPr lang="en-US" altLang="zh-CN" sz="1200" b="0" i="0" u="none" strike="noStrike" kern="1200" baseline="0" dirty="0" smtClean="0">
                <a:solidFill>
                  <a:schemeClr val="tx1"/>
                </a:solidFill>
                <a:latin typeface="Times New Roman" pitchFamily="18" charset="0"/>
                <a:ea typeface="+mn-ea"/>
                <a:cs typeface="+mn-cs"/>
              </a:rPr>
              <a:t>routing) </a:t>
            </a:r>
            <a:r>
              <a:rPr lang="en-US" altLang="zh-CN" sz="1200" b="0" i="0" u="none" strike="noStrike" kern="1200" baseline="0" dirty="0">
                <a:solidFill>
                  <a:schemeClr val="tx1"/>
                </a:solidFill>
                <a:latin typeface="Times New Roman" pitchFamily="18" charset="0"/>
                <a:ea typeface="+mn-ea"/>
                <a:cs typeface="+mn-cs"/>
              </a:rPr>
              <a:t>the mobile node has an up-to-date value for its COA </a:t>
            </a:r>
            <a:r>
              <a:rPr lang="en-US" altLang="zh-CN" sz="1200" b="0" i="0" u="sng" strike="noStrike" kern="1200" baseline="0" dirty="0">
                <a:solidFill>
                  <a:schemeClr val="tx1"/>
                </a:solidFill>
                <a:latin typeface="Times New Roman" pitchFamily="18" charset="0"/>
                <a:ea typeface="+mn-ea"/>
                <a:cs typeface="+mn-cs"/>
              </a:rPr>
              <a:t>registered with its home agent. </a:t>
            </a:r>
          </a:p>
          <a:p>
            <a:r>
              <a:rPr lang="en-US" altLang="zh-CN" sz="1200" b="0" i="0" u="none" strike="noStrike" kern="1200" baseline="0" dirty="0">
                <a:solidFill>
                  <a:schemeClr val="tx1"/>
                </a:solidFill>
                <a:latin typeface="Times New Roman" pitchFamily="18" charset="0"/>
                <a:ea typeface="+mn-ea"/>
                <a:cs typeface="+mn-cs"/>
              </a:rPr>
              <a:t>    It is also possible for the correspondent itself to perform the function of the correspondent agent, just as a mobile node could perform the function of the foreign agent. </a:t>
            </a:r>
          </a:p>
          <a:p>
            <a:r>
              <a:rPr lang="en-US" altLang="zh-CN" sz="1200" b="0" i="0" u="none" strike="noStrike" kern="1200" baseline="0" dirty="0">
                <a:solidFill>
                  <a:schemeClr val="tx1"/>
                </a:solidFill>
                <a:latin typeface="Times New Roman" pitchFamily="18" charset="0"/>
                <a:ea typeface="+mn-ea"/>
                <a:cs typeface="+mn-cs"/>
              </a:rPr>
              <a:t>    This is shown as steps 1 and 2 in Figure 7.25. </a:t>
            </a:r>
          </a:p>
          <a:p>
            <a:r>
              <a:rPr lang="en-US" altLang="zh-CN" sz="1200" b="0" i="0" u="none" strike="noStrike" kern="1200" baseline="0" dirty="0">
                <a:solidFill>
                  <a:schemeClr val="tx1"/>
                </a:solidFill>
                <a:latin typeface="Times New Roman" pitchFamily="18" charset="0"/>
                <a:ea typeface="+mn-ea"/>
                <a:cs typeface="+mn-cs"/>
              </a:rPr>
              <a:t>    The correspondent agent then tunnels datagrams directly to the mobile node’s COA, in a manner analogous to the tunneling performed by the home agent, steps 3 and 4 in Figure 7.25.</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135</a:t>
            </a:fld>
            <a:endParaRPr lang="en-US" altLang="zh-CN"/>
          </a:p>
        </p:txBody>
      </p:sp>
    </p:spTree>
    <p:extLst>
      <p:ext uri="{BB962C8B-B14F-4D97-AF65-F5344CB8AC3E}">
        <p14:creationId xmlns:p14="http://schemas.microsoft.com/office/powerpoint/2010/main" val="35205589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p:txBody>
          <a:bodyPr/>
          <a:lstStyle/>
          <a:p>
            <a:pPr>
              <a:defRPr/>
            </a:pPr>
            <a:fld id="{DAEB9BF4-72C4-4841-949E-3EE9CD71C2EA}" type="slidenum">
              <a:rPr lang="zh-CN" altLang="en-US" smtClean="0"/>
              <a:pPr>
                <a:defRPr/>
              </a:pPr>
              <a:t>136</a:t>
            </a:fld>
            <a:endParaRPr lang="en-US" altLang="zh-CN"/>
          </a:p>
        </p:txBody>
      </p:sp>
      <p:sp>
        <p:nvSpPr>
          <p:cNvPr id="335875" name="Rectangle 2"/>
          <p:cNvSpPr>
            <a:spLocks noGrp="1" noRot="1" noChangeAspect="1" noChangeArrowheads="1" noTextEdit="1"/>
          </p:cNvSpPr>
          <p:nvPr>
            <p:ph type="sldImg"/>
          </p:nvPr>
        </p:nvSpPr>
        <p:spPr>
          <a:xfrm>
            <a:off x="1258888" y="719138"/>
            <a:ext cx="4800600" cy="3600450"/>
          </a:xfrm>
          <a:ln/>
        </p:spPr>
      </p:sp>
      <p:sp>
        <p:nvSpPr>
          <p:cNvPr id="335876"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The indirect routing approach illustrated in Figure 7.23 suffers from an inefficiency known as the triangle routing problem — datagrams addressed to the mobile node must be routed first to the home agent and then to the foreign network, even when a much more efficient route exists between the correspondent and the mobile node. </a:t>
            </a:r>
          </a:p>
          <a:p>
            <a:r>
              <a:rPr lang="en-US" altLang="zh-CN" sz="1200" b="0" i="0" u="none" strike="noStrike" kern="1200" baseline="0" dirty="0">
                <a:solidFill>
                  <a:schemeClr val="tx1"/>
                </a:solidFill>
                <a:latin typeface="Times New Roman" pitchFamily="18" charset="0"/>
                <a:ea typeface="+mn-ea"/>
                <a:cs typeface="+mn-cs"/>
              </a:rPr>
              <a:t>    In the worst case, imagine a mobile user </a:t>
            </a:r>
            <a:r>
              <a:rPr lang="en-US" altLang="zh-CN" sz="1200" b="0" i="0" u="sng" strike="noStrike" kern="1200" baseline="0" dirty="0">
                <a:solidFill>
                  <a:schemeClr val="tx1"/>
                </a:solidFill>
                <a:latin typeface="Times New Roman" pitchFamily="18" charset="0"/>
                <a:ea typeface="+mn-ea"/>
                <a:cs typeface="+mn-cs"/>
              </a:rPr>
              <a:t>who is visiting the foreign network of a colleague</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The two are sitting side by side and exchanging data over the network. </a:t>
            </a:r>
          </a:p>
          <a:p>
            <a:r>
              <a:rPr lang="en-US" altLang="zh-CN" sz="1200" b="0" i="0" u="none" strike="noStrike" kern="1200" baseline="0" dirty="0">
                <a:solidFill>
                  <a:schemeClr val="tx1"/>
                </a:solidFill>
                <a:latin typeface="Times New Roman" pitchFamily="18" charset="0"/>
                <a:ea typeface="+mn-ea"/>
                <a:cs typeface="+mn-cs"/>
              </a:rPr>
              <a:t>    Datagrams from the correspondent </a:t>
            </a:r>
            <a:r>
              <a:rPr lang="en-US" altLang="zh-CN" sz="1200" b="0" i="0" u="none" strike="noStrike" kern="1200" baseline="0" dirty="0" smtClean="0">
                <a:solidFill>
                  <a:schemeClr val="tx1"/>
                </a:solidFill>
                <a:latin typeface="Times New Roman" pitchFamily="18" charset="0"/>
                <a:ea typeface="+mn-ea"/>
                <a:cs typeface="+mn-cs"/>
              </a:rPr>
              <a:t>(in </a:t>
            </a:r>
            <a:r>
              <a:rPr lang="en-US" altLang="zh-CN" sz="1200" b="0" i="0" u="none" strike="noStrike" kern="1200" baseline="0" dirty="0">
                <a:solidFill>
                  <a:schemeClr val="tx1"/>
                </a:solidFill>
                <a:latin typeface="Times New Roman" pitchFamily="18" charset="0"/>
                <a:ea typeface="+mn-ea"/>
                <a:cs typeface="+mn-cs"/>
              </a:rPr>
              <a:t>this case the colleague of the </a:t>
            </a:r>
            <a:r>
              <a:rPr lang="en-US" altLang="zh-CN" sz="1200" b="0" i="0" u="none" strike="noStrike" kern="1200" baseline="0" dirty="0" smtClean="0">
                <a:solidFill>
                  <a:schemeClr val="tx1"/>
                </a:solidFill>
                <a:latin typeface="Times New Roman" pitchFamily="18" charset="0"/>
                <a:ea typeface="+mn-ea"/>
                <a:cs typeface="+mn-cs"/>
              </a:rPr>
              <a:t>visitor) </a:t>
            </a:r>
            <a:r>
              <a:rPr lang="en-US" altLang="zh-CN" sz="1200" b="0" i="0" u="none" strike="noStrike" kern="1200" baseline="0" dirty="0">
                <a:solidFill>
                  <a:schemeClr val="tx1"/>
                </a:solidFill>
                <a:latin typeface="Times New Roman" pitchFamily="18" charset="0"/>
                <a:ea typeface="+mn-ea"/>
                <a:cs typeface="+mn-cs"/>
              </a:rPr>
              <a:t>are routed to the mobile user’s home agent and then back again to the foreign network!</a:t>
            </a:r>
          </a:p>
          <a:p>
            <a:endParaRPr lang="en-US" altLang="zh-CN" sz="1200" b="1"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Direct routing overcomes the inefficiency of triangle routing, but does so at the cost of additional complexity. </a:t>
            </a:r>
          </a:p>
          <a:p>
            <a:r>
              <a:rPr lang="en-US" altLang="zh-CN" sz="1200" b="0" i="0" u="none" strike="noStrike" kern="1200" baseline="0" dirty="0">
                <a:solidFill>
                  <a:schemeClr val="tx1"/>
                </a:solidFill>
                <a:latin typeface="Times New Roman" pitchFamily="18" charset="0"/>
                <a:ea typeface="+mn-ea"/>
                <a:cs typeface="+mn-cs"/>
              </a:rPr>
              <a:t>    In the direct routing approach, a correspondent agent in the correspondent’s network first learns the COA of the mobile node. </a:t>
            </a:r>
          </a:p>
          <a:p>
            <a:r>
              <a:rPr lang="en-US" altLang="zh-CN" sz="1200" b="0" i="0" u="none" strike="noStrike" kern="1200" baseline="0" dirty="0">
                <a:solidFill>
                  <a:schemeClr val="tx1"/>
                </a:solidFill>
                <a:latin typeface="Times New Roman" pitchFamily="18" charset="0"/>
                <a:ea typeface="+mn-ea"/>
                <a:cs typeface="+mn-cs"/>
              </a:rPr>
              <a:t>   This can be done by having the correspondent agent query the home agent, assuming that </a:t>
            </a:r>
            <a:r>
              <a:rPr lang="en-US" altLang="zh-CN" sz="1200" b="0" i="0" u="none" strike="noStrike" kern="1200" baseline="0" dirty="0" smtClean="0">
                <a:solidFill>
                  <a:schemeClr val="tx1"/>
                </a:solidFill>
                <a:latin typeface="Times New Roman" pitchFamily="18" charset="0"/>
                <a:ea typeface="+mn-ea"/>
                <a:cs typeface="+mn-cs"/>
              </a:rPr>
              <a:t>(as </a:t>
            </a:r>
            <a:r>
              <a:rPr lang="en-US" altLang="zh-CN" sz="1200" b="0" i="0" u="none" strike="noStrike" kern="1200" baseline="0" dirty="0">
                <a:solidFill>
                  <a:schemeClr val="tx1"/>
                </a:solidFill>
                <a:latin typeface="Times New Roman" pitchFamily="18" charset="0"/>
                <a:ea typeface="+mn-ea"/>
                <a:cs typeface="+mn-cs"/>
              </a:rPr>
              <a:t>in the case of indirect </a:t>
            </a:r>
            <a:r>
              <a:rPr lang="en-US" altLang="zh-CN" sz="1200" b="0" i="0" u="none" strike="noStrike" kern="1200" baseline="0" dirty="0" smtClean="0">
                <a:solidFill>
                  <a:schemeClr val="tx1"/>
                </a:solidFill>
                <a:latin typeface="Times New Roman" pitchFamily="18" charset="0"/>
                <a:ea typeface="+mn-ea"/>
                <a:cs typeface="+mn-cs"/>
              </a:rPr>
              <a:t>routing) </a:t>
            </a:r>
            <a:r>
              <a:rPr lang="en-US" altLang="zh-CN" sz="1200" b="0" i="0" u="none" strike="noStrike" kern="1200" baseline="0" dirty="0">
                <a:solidFill>
                  <a:schemeClr val="tx1"/>
                </a:solidFill>
                <a:latin typeface="Times New Roman" pitchFamily="18" charset="0"/>
                <a:ea typeface="+mn-ea"/>
                <a:cs typeface="+mn-cs"/>
              </a:rPr>
              <a:t>the mobile node has an up-to-date value for its COA </a:t>
            </a:r>
            <a:r>
              <a:rPr lang="en-US" altLang="zh-CN" sz="1200" b="0" i="0" u="sng" strike="noStrike" kern="1200" baseline="0" dirty="0">
                <a:solidFill>
                  <a:schemeClr val="tx1"/>
                </a:solidFill>
                <a:latin typeface="Times New Roman" pitchFamily="18" charset="0"/>
                <a:ea typeface="+mn-ea"/>
                <a:cs typeface="+mn-cs"/>
              </a:rPr>
              <a:t>registered with its home agent. </a:t>
            </a:r>
          </a:p>
          <a:p>
            <a:r>
              <a:rPr lang="en-US" altLang="zh-CN" sz="1200" b="0" i="0" u="none" strike="noStrike" kern="1200" baseline="0" dirty="0">
                <a:solidFill>
                  <a:schemeClr val="tx1"/>
                </a:solidFill>
                <a:latin typeface="Times New Roman" pitchFamily="18" charset="0"/>
                <a:ea typeface="+mn-ea"/>
                <a:cs typeface="+mn-cs"/>
              </a:rPr>
              <a:t>    It is also possible for the correspondent itself to perform the function of the correspondent agent, just as a mobile node could perform the function of the foreign agent. </a:t>
            </a:r>
          </a:p>
          <a:p>
            <a:r>
              <a:rPr lang="en-US" altLang="zh-CN" sz="1200" b="0" i="0" u="none" strike="noStrike" kern="1200" baseline="0" dirty="0">
                <a:solidFill>
                  <a:schemeClr val="tx1"/>
                </a:solidFill>
                <a:latin typeface="Times New Roman" pitchFamily="18" charset="0"/>
                <a:ea typeface="+mn-ea"/>
                <a:cs typeface="+mn-cs"/>
              </a:rPr>
              <a:t>    This is shown as steps 1 and 2 in Figure 7.25. </a:t>
            </a:r>
          </a:p>
          <a:p>
            <a:r>
              <a:rPr lang="en-US" altLang="zh-CN" sz="1200" b="0" i="0" u="none" strike="noStrike" kern="1200" baseline="0" dirty="0">
                <a:solidFill>
                  <a:schemeClr val="tx1"/>
                </a:solidFill>
                <a:latin typeface="Times New Roman" pitchFamily="18" charset="0"/>
                <a:ea typeface="+mn-ea"/>
                <a:cs typeface="+mn-cs"/>
              </a:rPr>
              <a:t>    The correspondent agent then tunnels datagrams directly to the mobile node’s COA, in a manner analogous to the tunneling performed by the home agent, steps 3 and 4 in Figure 7.25.</a:t>
            </a:r>
            <a:endParaRPr lang="zh-CN" altLang="en-US" dirty="0"/>
          </a:p>
          <a:p>
            <a:endParaRPr lang="zh-CN" altLang="en-US" dirty="0"/>
          </a:p>
        </p:txBody>
      </p:sp>
    </p:spTree>
    <p:extLst>
      <p:ext uri="{BB962C8B-B14F-4D97-AF65-F5344CB8AC3E}">
        <p14:creationId xmlns:p14="http://schemas.microsoft.com/office/powerpoint/2010/main" val="6945134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p:txBody>
          <a:bodyPr/>
          <a:lstStyle/>
          <a:p>
            <a:pPr>
              <a:defRPr/>
            </a:pPr>
            <a:fld id="{FC11765C-DFA8-46A9-89C7-7E50629DD9CA}" type="slidenum">
              <a:rPr lang="zh-CN" altLang="en-US" smtClean="0"/>
              <a:pPr>
                <a:defRPr/>
              </a:pPr>
              <a:t>137</a:t>
            </a:fld>
            <a:endParaRPr lang="en-US" altLang="zh-CN"/>
          </a:p>
        </p:txBody>
      </p:sp>
      <p:sp>
        <p:nvSpPr>
          <p:cNvPr id="336899" name="Rectangle 2"/>
          <p:cNvSpPr>
            <a:spLocks noGrp="1" noRot="1" noChangeAspect="1" noChangeArrowheads="1" noTextEdit="1"/>
          </p:cNvSpPr>
          <p:nvPr>
            <p:ph type="sldImg"/>
          </p:nvPr>
        </p:nvSpPr>
        <p:spPr>
          <a:xfrm>
            <a:off x="1258888" y="719138"/>
            <a:ext cx="4800600" cy="3600450"/>
          </a:xfrm>
          <a:ln/>
        </p:spPr>
      </p:sp>
      <p:sp>
        <p:nvSpPr>
          <p:cNvPr id="336900"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While direct routing </a:t>
            </a:r>
            <a:r>
              <a:rPr lang="en-US" altLang="zh-CN" sz="1200" b="0" i="0" u="sng" strike="noStrike" kern="1200" baseline="0" dirty="0">
                <a:solidFill>
                  <a:schemeClr val="tx1"/>
                </a:solidFill>
                <a:latin typeface="Times New Roman" pitchFamily="18" charset="0"/>
                <a:ea typeface="+mn-ea"/>
                <a:cs typeface="+mn-cs"/>
              </a:rPr>
              <a:t>overcomes</a:t>
            </a:r>
            <a:r>
              <a:rPr lang="en-US" altLang="zh-CN" sz="1200" b="0" i="0" u="none" strike="noStrike" kern="1200" baseline="0" dirty="0">
                <a:solidFill>
                  <a:schemeClr val="tx1"/>
                </a:solidFill>
                <a:latin typeface="Times New Roman" pitchFamily="18" charset="0"/>
                <a:ea typeface="+mn-ea"/>
                <a:cs typeface="+mn-cs"/>
              </a:rPr>
              <a:t> the triangle routing problem, it </a:t>
            </a:r>
            <a:r>
              <a:rPr lang="en-US" altLang="zh-CN" sz="1200" b="0" i="0" u="sng" strike="noStrike" kern="1200" baseline="0" dirty="0">
                <a:solidFill>
                  <a:schemeClr val="tx1"/>
                </a:solidFill>
                <a:latin typeface="Times New Roman" pitchFamily="18" charset="0"/>
                <a:ea typeface="+mn-ea"/>
                <a:cs typeface="+mn-cs"/>
              </a:rPr>
              <a:t>introduces</a:t>
            </a:r>
            <a:r>
              <a:rPr lang="en-US" altLang="zh-CN" sz="1200" b="0" i="0" u="none" strike="noStrike" kern="1200" baseline="0" dirty="0">
                <a:solidFill>
                  <a:schemeClr val="tx1"/>
                </a:solidFill>
                <a:latin typeface="Times New Roman" pitchFamily="18" charset="0"/>
                <a:ea typeface="+mn-ea"/>
                <a:cs typeface="+mn-cs"/>
              </a:rPr>
              <a:t> two important additional challenges:</a:t>
            </a:r>
          </a:p>
          <a:p>
            <a:r>
              <a:rPr lang="en-US" altLang="zh-CN" sz="1200" b="0" i="0" u="none" strike="noStrike" kern="1200" baseline="0" dirty="0">
                <a:solidFill>
                  <a:schemeClr val="tx1"/>
                </a:solidFill>
                <a:latin typeface="Times New Roman" pitchFamily="18" charset="0"/>
                <a:ea typeface="+mn-ea"/>
                <a:cs typeface="+mn-cs"/>
              </a:rPr>
              <a:t>    • A </a:t>
            </a:r>
            <a:r>
              <a:rPr lang="en-US" altLang="zh-CN" sz="1200" b="1" i="0" u="none" strike="noStrike" kern="1200" baseline="0" dirty="0">
                <a:solidFill>
                  <a:schemeClr val="tx1"/>
                </a:solidFill>
                <a:latin typeface="Times New Roman" pitchFamily="18" charset="0"/>
                <a:ea typeface="+mn-ea"/>
                <a:cs typeface="+mn-cs"/>
              </a:rPr>
              <a:t>mobile-user location protocol </a:t>
            </a:r>
            <a:r>
              <a:rPr lang="en-US" altLang="zh-CN" sz="1200" b="0" i="0" u="none" strike="noStrike" kern="1200" baseline="0" dirty="0">
                <a:solidFill>
                  <a:schemeClr val="tx1"/>
                </a:solidFill>
                <a:latin typeface="Times New Roman" pitchFamily="18" charset="0"/>
                <a:ea typeface="+mn-ea"/>
                <a:cs typeface="+mn-cs"/>
              </a:rPr>
              <a:t>is needed for the correspondent agent to query the home agent to obtain the mobile node’s COA </a:t>
            </a:r>
            <a:r>
              <a:rPr lang="en-US" altLang="zh-CN" sz="1200" b="0" i="0" u="none" strike="noStrike" kern="1200" baseline="0" dirty="0" smtClean="0">
                <a:solidFill>
                  <a:schemeClr val="tx1"/>
                </a:solidFill>
                <a:latin typeface="Times New Roman" pitchFamily="18" charset="0"/>
                <a:ea typeface="+mn-ea"/>
                <a:cs typeface="+mn-cs"/>
              </a:rPr>
              <a:t>(steps </a:t>
            </a:r>
            <a:r>
              <a:rPr lang="en-US" altLang="zh-CN" sz="1200" b="0" i="0" u="none" strike="noStrike" kern="1200" baseline="0" dirty="0">
                <a:solidFill>
                  <a:schemeClr val="tx1"/>
                </a:solidFill>
                <a:latin typeface="Times New Roman" pitchFamily="18" charset="0"/>
                <a:ea typeface="+mn-ea"/>
                <a:cs typeface="+mn-cs"/>
              </a:rPr>
              <a:t>1 and 2 in Figure </a:t>
            </a:r>
            <a:r>
              <a:rPr lang="en-US" altLang="zh-CN" sz="1200" b="0" i="0" u="none" strike="noStrike" kern="1200" baseline="0" dirty="0" smtClean="0">
                <a:solidFill>
                  <a:schemeClr val="tx1"/>
                </a:solidFill>
                <a:latin typeface="Times New Roman" pitchFamily="18" charset="0"/>
                <a:ea typeface="+mn-ea"/>
                <a:cs typeface="+mn-cs"/>
              </a:rPr>
              <a:t>7.25).</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When the mobile node moves from one foreign network to another, how will data now be forwarded to the new foreign network? </a:t>
            </a:r>
          </a:p>
          <a:p>
            <a:r>
              <a:rPr lang="en-US" altLang="zh-CN" sz="1200" b="0" i="0" u="none" strike="noStrike" kern="1200" baseline="0" dirty="0">
                <a:solidFill>
                  <a:schemeClr val="tx1"/>
                </a:solidFill>
                <a:latin typeface="Times New Roman" pitchFamily="18" charset="0"/>
                <a:ea typeface="+mn-ea"/>
                <a:cs typeface="+mn-cs"/>
              </a:rPr>
              <a:t>    In the case of indirect routing, this problem was easily solved by updating the COA maintained by the home agent.   </a:t>
            </a:r>
          </a:p>
          <a:p>
            <a:r>
              <a:rPr lang="en-US" altLang="zh-CN" sz="1200" b="0" i="0" u="none" strike="noStrike" kern="1200" baseline="0" dirty="0">
                <a:solidFill>
                  <a:schemeClr val="tx1"/>
                </a:solidFill>
                <a:latin typeface="Times New Roman" pitchFamily="18" charset="0"/>
                <a:ea typeface="+mn-ea"/>
                <a:cs typeface="+mn-cs"/>
              </a:rPr>
              <a:t>    However, with direct routing, the home agent is queried for the COA by the correspondent agent only once, at the beginning of the session. </a:t>
            </a:r>
          </a:p>
          <a:p>
            <a:r>
              <a:rPr lang="en-US" altLang="zh-CN" sz="1200" b="0" i="0" u="none" strike="noStrike" kern="1200" baseline="0" dirty="0">
                <a:solidFill>
                  <a:schemeClr val="tx1"/>
                </a:solidFill>
                <a:latin typeface="Times New Roman" pitchFamily="18" charset="0"/>
                <a:ea typeface="+mn-ea"/>
                <a:cs typeface="+mn-cs"/>
              </a:rPr>
              <a:t>   Thus, updating the COA at the home agent, while necessary, will not be enough to solve the problem of routing data to the mobile node’s new foreign network.</a:t>
            </a:r>
            <a:endParaRPr lang="zh-CN" altLang="en-US" dirty="0"/>
          </a:p>
        </p:txBody>
      </p:sp>
    </p:spTree>
    <p:extLst>
      <p:ext uri="{BB962C8B-B14F-4D97-AF65-F5344CB8AC3E}">
        <p14:creationId xmlns:p14="http://schemas.microsoft.com/office/powerpoint/2010/main" val="20640539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p:txBody>
          <a:bodyPr/>
          <a:lstStyle/>
          <a:p>
            <a:pPr>
              <a:defRPr/>
            </a:pPr>
            <a:fld id="{C76BF02E-3115-4145-8987-BBBB908DB6A0}" type="slidenum">
              <a:rPr lang="zh-CN" altLang="en-US" smtClean="0"/>
              <a:pPr>
                <a:defRPr/>
              </a:pPr>
              <a:t>138</a:t>
            </a:fld>
            <a:endParaRPr lang="en-US" altLang="zh-CN"/>
          </a:p>
        </p:txBody>
      </p:sp>
      <p:sp>
        <p:nvSpPr>
          <p:cNvPr id="342019" name="Rectangle 2"/>
          <p:cNvSpPr>
            <a:spLocks noGrp="1" noRot="1" noChangeAspect="1" noChangeArrowheads="1" noTextEdit="1"/>
          </p:cNvSpPr>
          <p:nvPr>
            <p:ph type="sldImg"/>
          </p:nvPr>
        </p:nvSpPr>
        <p:spPr>
          <a:xfrm>
            <a:off x="1258888" y="719138"/>
            <a:ext cx="4800600" cy="3600450"/>
          </a:xfrm>
          <a:ln/>
        </p:spPr>
      </p:sp>
      <p:sp>
        <p:nvSpPr>
          <p:cNvPr id="342020"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One solution would be to create a new protocol to notify the correspondent of the changing COA. </a:t>
            </a:r>
          </a:p>
          <a:p>
            <a:r>
              <a:rPr lang="en-US" altLang="zh-CN" sz="1200" b="0" i="0" u="none" strike="noStrike" kern="1200" baseline="0" dirty="0">
                <a:solidFill>
                  <a:schemeClr val="tx1"/>
                </a:solidFill>
                <a:latin typeface="Times New Roman" pitchFamily="18" charset="0"/>
                <a:ea typeface="+mn-ea"/>
                <a:cs typeface="+mn-cs"/>
              </a:rPr>
              <a:t>    An alternate solution, and one that we’ll see adopted in practice in GSM networks, works as follows.   </a:t>
            </a:r>
          </a:p>
          <a:p>
            <a:r>
              <a:rPr lang="en-US" altLang="zh-CN" sz="1200" b="0" i="0" u="none" strike="noStrike" kern="1200" baseline="0" dirty="0">
                <a:solidFill>
                  <a:schemeClr val="tx1"/>
                </a:solidFill>
                <a:latin typeface="Times New Roman" pitchFamily="18" charset="0"/>
                <a:ea typeface="+mn-ea"/>
                <a:cs typeface="+mn-cs"/>
              </a:rPr>
              <a:t>    Suppose data is currently being forwarded to the mobile node in the foreign network </a:t>
            </a:r>
            <a:r>
              <a:rPr lang="en-US" altLang="zh-CN" sz="1200" b="0" i="0" u="sng" strike="noStrike" kern="1200" baseline="0" dirty="0">
                <a:solidFill>
                  <a:schemeClr val="tx1"/>
                </a:solidFill>
                <a:latin typeface="Times New Roman" pitchFamily="18" charset="0"/>
                <a:ea typeface="+mn-ea"/>
                <a:cs typeface="+mn-cs"/>
              </a:rPr>
              <a:t>where</a:t>
            </a:r>
            <a:r>
              <a:rPr lang="en-US" altLang="zh-CN" sz="1200" b="0" i="0" u="none" strike="noStrike" kern="1200" baseline="0" dirty="0">
                <a:solidFill>
                  <a:schemeClr val="tx1"/>
                </a:solidFill>
                <a:latin typeface="Times New Roman" pitchFamily="18" charset="0"/>
                <a:ea typeface="+mn-ea"/>
                <a:cs typeface="+mn-cs"/>
              </a:rPr>
              <a:t> the mobile node was located when the session first started </a:t>
            </a:r>
            <a:r>
              <a:rPr lang="en-US" altLang="zh-CN" sz="1200" b="0" i="0" u="none" strike="noStrike" kern="1200" baseline="0" dirty="0" smtClean="0">
                <a:solidFill>
                  <a:schemeClr val="tx1"/>
                </a:solidFill>
                <a:latin typeface="Times New Roman" pitchFamily="18" charset="0"/>
                <a:ea typeface="+mn-ea"/>
                <a:cs typeface="+mn-cs"/>
              </a:rPr>
              <a:t>(step </a:t>
            </a:r>
            <a:r>
              <a:rPr lang="en-US" altLang="zh-CN" sz="1200" b="0" i="0" u="none" strike="noStrike" kern="1200" baseline="0" dirty="0">
                <a:solidFill>
                  <a:schemeClr val="tx1"/>
                </a:solidFill>
                <a:latin typeface="Times New Roman" pitchFamily="18" charset="0"/>
                <a:ea typeface="+mn-ea"/>
                <a:cs typeface="+mn-cs"/>
              </a:rPr>
              <a:t>1 in Figure </a:t>
            </a:r>
            <a:r>
              <a:rPr lang="en-US" altLang="zh-CN" sz="1200" b="0" i="0" u="none" strike="noStrike" kern="1200" baseline="0" dirty="0" smtClean="0">
                <a:solidFill>
                  <a:schemeClr val="tx1"/>
                </a:solidFill>
                <a:latin typeface="Times New Roman" pitchFamily="18" charset="0"/>
                <a:ea typeface="+mn-ea"/>
                <a:cs typeface="+mn-cs"/>
              </a:rPr>
              <a:t>7.26).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We’ll </a:t>
            </a:r>
            <a:r>
              <a:rPr lang="en-US" altLang="zh-CN" sz="1200" b="0" i="0" u="sng" strike="noStrike" kern="1200" baseline="0" dirty="0">
                <a:solidFill>
                  <a:schemeClr val="tx1"/>
                </a:solidFill>
                <a:latin typeface="Times New Roman" pitchFamily="18" charset="0"/>
                <a:ea typeface="+mn-ea"/>
                <a:cs typeface="+mn-cs"/>
              </a:rPr>
              <a:t>identify</a:t>
            </a:r>
            <a:r>
              <a:rPr lang="en-US" altLang="zh-CN" sz="1200" b="0" i="0" u="none" strike="noStrike" kern="1200" baseline="0" dirty="0">
                <a:solidFill>
                  <a:schemeClr val="tx1"/>
                </a:solidFill>
                <a:latin typeface="Times New Roman" pitchFamily="18" charset="0"/>
                <a:ea typeface="+mn-ea"/>
                <a:cs typeface="+mn-cs"/>
              </a:rPr>
              <a:t> the foreign agent in that foreign network where the mobile node was first found </a:t>
            </a:r>
            <a:r>
              <a:rPr lang="en-US" altLang="zh-CN" sz="1200" b="0" i="0" u="sng"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the anchor foreign agent. </a:t>
            </a:r>
          </a:p>
          <a:p>
            <a:r>
              <a:rPr lang="en-US" altLang="zh-CN" sz="1200" b="0" i="0" u="none" strike="noStrike" kern="1200" baseline="0" dirty="0">
                <a:solidFill>
                  <a:schemeClr val="tx1"/>
                </a:solidFill>
                <a:latin typeface="Times New Roman" pitchFamily="18" charset="0"/>
                <a:ea typeface="+mn-ea"/>
                <a:cs typeface="+mn-cs"/>
              </a:rPr>
              <a:t>    When the mobile node moves to a new foreign network </a:t>
            </a:r>
            <a:r>
              <a:rPr lang="en-US" altLang="zh-CN" sz="1200" b="0" i="0" u="none" strike="noStrike" kern="1200" baseline="0" dirty="0" smtClean="0">
                <a:solidFill>
                  <a:schemeClr val="tx1"/>
                </a:solidFill>
                <a:latin typeface="Times New Roman" pitchFamily="18" charset="0"/>
                <a:ea typeface="+mn-ea"/>
                <a:cs typeface="+mn-cs"/>
              </a:rPr>
              <a:t>(step </a:t>
            </a:r>
            <a:r>
              <a:rPr lang="en-US" altLang="zh-CN" sz="1200" b="0" i="0" u="none" strike="noStrike" kern="1200" baseline="0" dirty="0">
                <a:solidFill>
                  <a:schemeClr val="tx1"/>
                </a:solidFill>
                <a:latin typeface="Times New Roman" pitchFamily="18" charset="0"/>
                <a:ea typeface="+mn-ea"/>
                <a:cs typeface="+mn-cs"/>
              </a:rPr>
              <a:t>2 in Figure </a:t>
            </a:r>
            <a:r>
              <a:rPr lang="en-US" altLang="zh-CN" sz="1200" b="0" i="0" u="none" strike="noStrike" kern="1200" baseline="0" dirty="0" smtClean="0">
                <a:solidFill>
                  <a:schemeClr val="tx1"/>
                </a:solidFill>
                <a:latin typeface="Times New Roman" pitchFamily="18" charset="0"/>
                <a:ea typeface="+mn-ea"/>
                <a:cs typeface="+mn-cs"/>
              </a:rPr>
              <a:t>7.26), </a:t>
            </a:r>
            <a:r>
              <a:rPr lang="en-US" altLang="zh-CN" sz="1200" b="0" i="0" u="none" strike="noStrike" kern="1200" baseline="0" dirty="0">
                <a:solidFill>
                  <a:schemeClr val="tx1"/>
                </a:solidFill>
                <a:latin typeface="Times New Roman" pitchFamily="18" charset="0"/>
                <a:ea typeface="+mn-ea"/>
                <a:cs typeface="+mn-cs"/>
              </a:rPr>
              <a:t>the mobile node registers with the new foreign agent </a:t>
            </a:r>
            <a:r>
              <a:rPr lang="en-US" altLang="zh-CN" sz="1200" b="0" i="0" u="none" strike="noStrike" kern="1200" baseline="0" dirty="0" smtClean="0">
                <a:solidFill>
                  <a:schemeClr val="tx1"/>
                </a:solidFill>
                <a:latin typeface="Times New Roman" pitchFamily="18" charset="0"/>
                <a:ea typeface="+mn-ea"/>
                <a:cs typeface="+mn-cs"/>
              </a:rPr>
              <a:t>(step 3), </a:t>
            </a:r>
            <a:r>
              <a:rPr lang="en-US" altLang="zh-CN" sz="1200" b="0" i="0" u="none" strike="noStrike" kern="1200" baseline="0" dirty="0">
                <a:solidFill>
                  <a:schemeClr val="tx1"/>
                </a:solidFill>
                <a:latin typeface="Times New Roman" pitchFamily="18" charset="0"/>
                <a:ea typeface="+mn-ea"/>
                <a:cs typeface="+mn-cs"/>
              </a:rPr>
              <a:t>and the new foreign agent provides the anchor foreign agent with the mobile node’s new COA </a:t>
            </a:r>
            <a:r>
              <a:rPr lang="en-US" altLang="zh-CN" sz="1200" b="0" i="0" u="none" strike="noStrike" kern="1200" baseline="0" dirty="0" smtClean="0">
                <a:solidFill>
                  <a:schemeClr val="tx1"/>
                </a:solidFill>
                <a:latin typeface="Times New Roman" pitchFamily="18" charset="0"/>
                <a:ea typeface="+mn-ea"/>
                <a:cs typeface="+mn-cs"/>
              </a:rPr>
              <a:t>(step 4).</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When the anchor foreign agent receives an </a:t>
            </a:r>
            <a:r>
              <a:rPr lang="en-US" altLang="zh-CN" sz="1200" b="0" i="0" u="sng" strike="noStrike" kern="1200" baseline="0" dirty="0">
                <a:solidFill>
                  <a:schemeClr val="tx1"/>
                </a:solidFill>
                <a:latin typeface="Times New Roman" pitchFamily="18" charset="0"/>
                <a:ea typeface="+mn-ea"/>
                <a:cs typeface="+mn-cs"/>
              </a:rPr>
              <a:t>encapsulated</a:t>
            </a:r>
            <a:r>
              <a:rPr lang="en-US" altLang="zh-CN" sz="1200" b="0" i="0" u="none" strike="noStrike" kern="1200" baseline="0" dirty="0">
                <a:solidFill>
                  <a:schemeClr val="tx1"/>
                </a:solidFill>
                <a:latin typeface="Times New Roman" pitchFamily="18" charset="0"/>
                <a:ea typeface="+mn-ea"/>
                <a:cs typeface="+mn-cs"/>
              </a:rPr>
              <a:t> datagram for a </a:t>
            </a:r>
            <a:r>
              <a:rPr lang="en-US" altLang="zh-CN" sz="1200" b="0" i="0" u="sng" strike="noStrike" kern="1200" baseline="0" dirty="0">
                <a:solidFill>
                  <a:schemeClr val="tx1"/>
                </a:solidFill>
                <a:latin typeface="Times New Roman" pitchFamily="18" charset="0"/>
                <a:ea typeface="+mn-ea"/>
                <a:cs typeface="+mn-cs"/>
              </a:rPr>
              <a:t>departed</a:t>
            </a:r>
            <a:r>
              <a:rPr lang="en-US" altLang="zh-CN" sz="1200" b="0" i="0" u="none" strike="noStrike" kern="1200" baseline="0" dirty="0">
                <a:solidFill>
                  <a:schemeClr val="tx1"/>
                </a:solidFill>
                <a:latin typeface="Times New Roman" pitchFamily="18" charset="0"/>
                <a:ea typeface="+mn-ea"/>
                <a:cs typeface="+mn-cs"/>
              </a:rPr>
              <a:t> mobile node, it can then re-encapsulate the datagram and forward it to the mobile node </a:t>
            </a:r>
            <a:r>
              <a:rPr lang="en-US" altLang="zh-CN" sz="1200" b="0" i="0" u="none" strike="noStrike" kern="1200" baseline="0" dirty="0" smtClean="0">
                <a:solidFill>
                  <a:schemeClr val="tx1"/>
                </a:solidFill>
                <a:latin typeface="Times New Roman" pitchFamily="18" charset="0"/>
                <a:ea typeface="+mn-ea"/>
                <a:cs typeface="+mn-cs"/>
              </a:rPr>
              <a:t>(step 5) </a:t>
            </a:r>
            <a:r>
              <a:rPr lang="en-US" altLang="zh-CN" sz="1200" b="0" i="0" u="none" strike="noStrike" kern="1200" baseline="0" dirty="0">
                <a:solidFill>
                  <a:schemeClr val="tx1"/>
                </a:solidFill>
                <a:latin typeface="Times New Roman" pitchFamily="18" charset="0"/>
                <a:ea typeface="+mn-ea"/>
                <a:cs typeface="+mn-cs"/>
              </a:rPr>
              <a:t>using the new COA. </a:t>
            </a:r>
          </a:p>
          <a:p>
            <a:r>
              <a:rPr lang="en-US" altLang="zh-CN" sz="1200" b="0" i="0" u="none" strike="noStrike" kern="1200" baseline="0" dirty="0">
                <a:solidFill>
                  <a:schemeClr val="tx1"/>
                </a:solidFill>
                <a:latin typeface="Times New Roman" pitchFamily="18" charset="0"/>
                <a:ea typeface="+mn-ea"/>
                <a:cs typeface="+mn-cs"/>
              </a:rPr>
              <a:t>    If the mobile node later moves yet again to a new foreign network, the foreign agent in that new visited network would then contact the anchor foreign agent in order to </a:t>
            </a:r>
            <a:r>
              <a:rPr lang="en-US" altLang="zh-CN" sz="1200" b="0" i="0" u="sng" strike="noStrike" kern="1200" baseline="0" dirty="0">
                <a:solidFill>
                  <a:schemeClr val="tx1"/>
                </a:solidFill>
                <a:latin typeface="Times New Roman" pitchFamily="18" charset="0"/>
                <a:ea typeface="+mn-ea"/>
                <a:cs typeface="+mn-cs"/>
              </a:rPr>
              <a:t>set up forwarding to</a:t>
            </a:r>
            <a:r>
              <a:rPr lang="en-US" altLang="zh-CN" sz="1200" b="0" i="0" u="none" strike="noStrike" kern="1200" baseline="0" dirty="0">
                <a:solidFill>
                  <a:schemeClr val="tx1"/>
                </a:solidFill>
                <a:latin typeface="Times New Roman" pitchFamily="18" charset="0"/>
                <a:ea typeface="+mn-ea"/>
                <a:cs typeface="+mn-cs"/>
              </a:rPr>
              <a:t> this new foreign network.</a:t>
            </a:r>
            <a:endParaRPr lang="zh-CN" altLang="en-US" dirty="0"/>
          </a:p>
          <a:p>
            <a:endParaRPr lang="zh-CN" altLang="en-US" dirty="0"/>
          </a:p>
        </p:txBody>
      </p:sp>
    </p:spTree>
    <p:extLst>
      <p:ext uri="{BB962C8B-B14F-4D97-AF65-F5344CB8AC3E}">
        <p14:creationId xmlns:p14="http://schemas.microsoft.com/office/powerpoint/2010/main" val="9893940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139</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139</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37472215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p:txBody>
          <a:bodyPr/>
          <a:lstStyle/>
          <a:p>
            <a:pPr>
              <a:defRPr/>
            </a:pPr>
            <a:fld id="{594C6432-1358-4DA5-A7E6-B18332A6A65A}" type="slidenum">
              <a:rPr lang="zh-CN" altLang="en-US" smtClean="0"/>
              <a:pPr>
                <a:defRPr/>
              </a:pPr>
              <a:t>140</a:t>
            </a:fld>
            <a:endParaRPr lang="en-US" altLang="zh-CN"/>
          </a:p>
        </p:txBody>
      </p:sp>
      <p:sp>
        <p:nvSpPr>
          <p:cNvPr id="344067"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6AFD0692-909C-4D0F-9159-B5830B0C850B}" type="slidenum">
              <a:rPr lang="zh-CN" altLang="en-US" sz="1200">
                <a:latin typeface="Times New Roman" pitchFamily="18" charset="0"/>
              </a:rPr>
              <a:pPr algn="r" defTabSz="966788"/>
              <a:t>140</a:t>
            </a:fld>
            <a:endParaRPr lang="en-US" altLang="zh-CN" sz="1200">
              <a:latin typeface="Times New Roman" pitchFamily="18" charset="0"/>
            </a:endParaRPr>
          </a:p>
        </p:txBody>
      </p:sp>
      <p:sp>
        <p:nvSpPr>
          <p:cNvPr id="344068" name="Rectangle 2"/>
          <p:cNvSpPr>
            <a:spLocks noGrp="1" noRot="1" noChangeAspect="1" noChangeArrowheads="1" noTextEdit="1"/>
          </p:cNvSpPr>
          <p:nvPr>
            <p:ph type="sldImg"/>
          </p:nvPr>
        </p:nvSpPr>
        <p:spPr>
          <a:xfrm>
            <a:off x="1258888" y="719138"/>
            <a:ext cx="4800600" cy="3600450"/>
          </a:xfrm>
          <a:ln/>
        </p:spPr>
      </p:sp>
      <p:sp>
        <p:nvSpPr>
          <p:cNvPr id="344069" name="Rectangle 3"/>
          <p:cNvSpPr>
            <a:spLocks noGrp="1" noChangeArrowheads="1"/>
          </p:cNvSpPr>
          <p:nvPr>
            <p:ph type="body" idx="1"/>
          </p:nvPr>
        </p:nvSpPr>
        <p:spPr>
          <a:noFill/>
          <a:ln/>
        </p:spPr>
        <p:txBody>
          <a:bodyPr lIns="96649" tIns="48323" rIns="96649" bIns="48323"/>
          <a:lstStyle/>
          <a:p>
            <a:r>
              <a:rPr lang="en-US" altLang="zh-CN" sz="1200" b="0" i="0" u="none" strike="noStrike" kern="1200" baseline="0" dirty="0">
                <a:solidFill>
                  <a:schemeClr val="tx1"/>
                </a:solidFill>
                <a:latin typeface="Times New Roman" pitchFamily="18" charset="0"/>
                <a:ea typeface="+mn-ea"/>
                <a:cs typeface="+mn-cs"/>
              </a:rPr>
              <a:t>    The Internet architecture and protocols for supporting mobility, collectively known as mobile IP, are defined primarily in RFC 5944 for IPv4. </a:t>
            </a:r>
          </a:p>
          <a:p>
            <a:r>
              <a:rPr lang="en-US" altLang="zh-CN" sz="1200" b="0" i="0" u="none" strike="noStrike" kern="1200" baseline="0" dirty="0">
                <a:solidFill>
                  <a:schemeClr val="tx1"/>
                </a:solidFill>
                <a:latin typeface="Times New Roman" pitchFamily="18" charset="0"/>
                <a:ea typeface="+mn-ea"/>
                <a:cs typeface="+mn-cs"/>
              </a:rPr>
              <a:t>    Mobile IP is a flexible standard, supporting many different modes of operation </a:t>
            </a:r>
            <a:r>
              <a:rPr lang="en-US" altLang="zh-CN" sz="1200" b="0" i="0" u="none" strike="noStrike" kern="1200" baseline="0" dirty="0" smtClean="0">
                <a:solidFill>
                  <a:schemeClr val="tx1"/>
                </a:solidFill>
                <a:latin typeface="Times New Roman" pitchFamily="18" charset="0"/>
                <a:ea typeface="+mn-ea"/>
                <a:cs typeface="+mn-cs"/>
              </a:rPr>
              <a:t>(for </a:t>
            </a:r>
            <a:r>
              <a:rPr lang="en-US" altLang="zh-CN" sz="1200" b="0" i="0" u="none" strike="noStrike" kern="1200" baseline="0" dirty="0">
                <a:solidFill>
                  <a:schemeClr val="tx1"/>
                </a:solidFill>
                <a:latin typeface="Times New Roman" pitchFamily="18" charset="0"/>
                <a:ea typeface="+mn-ea"/>
                <a:cs typeface="+mn-cs"/>
              </a:rPr>
              <a:t>example, operation with or without a foreign </a:t>
            </a:r>
            <a:r>
              <a:rPr lang="en-US" altLang="zh-CN" sz="1200" b="0" i="0" u="none" strike="noStrike" kern="1200" baseline="0" dirty="0" smtClean="0">
                <a:solidFill>
                  <a:schemeClr val="tx1"/>
                </a:solidFill>
                <a:latin typeface="Times New Roman" pitchFamily="18" charset="0"/>
                <a:ea typeface="+mn-ea"/>
                <a:cs typeface="+mn-cs"/>
              </a:rPr>
              <a:t>agent), </a:t>
            </a:r>
            <a:r>
              <a:rPr lang="en-US" altLang="zh-CN" sz="1200" b="0" i="0" u="none" strike="noStrike" kern="1200" baseline="0" dirty="0">
                <a:solidFill>
                  <a:schemeClr val="tx1"/>
                </a:solidFill>
                <a:latin typeface="Times New Roman" pitchFamily="18" charset="0"/>
                <a:ea typeface="+mn-ea"/>
                <a:cs typeface="+mn-cs"/>
              </a:rPr>
              <a:t>multiple ways for agents and mobile nodes to discover each other, use of single or multiple COAs, and multiple forms of encapsulation.</a:t>
            </a:r>
          </a:p>
          <a:p>
            <a:r>
              <a:rPr lang="en-US" altLang="zh-CN" sz="1200" b="0" i="0" u="none" strike="noStrike" kern="1200" baseline="0" dirty="0">
                <a:solidFill>
                  <a:schemeClr val="tx1"/>
                </a:solidFill>
                <a:latin typeface="Times New Roman" pitchFamily="18" charset="0"/>
                <a:ea typeface="+mn-ea"/>
                <a:cs typeface="+mn-cs"/>
              </a:rPr>
              <a:t>    As such, mobile IP is a complex standard, and would require an entire book to describe in detail; indeed one such book is [Perkins 1998b]. </a:t>
            </a:r>
          </a:p>
          <a:p>
            <a:r>
              <a:rPr lang="en-US" altLang="zh-CN" sz="1200" b="0" i="0" u="none" strike="noStrike" kern="1200" baseline="0" dirty="0">
                <a:solidFill>
                  <a:schemeClr val="tx1"/>
                </a:solidFill>
                <a:latin typeface="Times New Roman" pitchFamily="18" charset="0"/>
                <a:ea typeface="+mn-ea"/>
                <a:cs typeface="+mn-cs"/>
              </a:rPr>
              <a:t>    Our modest goal here is to provide an overview of the most important aspects of mobile IP and to illustrate its use in a few common-case scenarios. </a:t>
            </a:r>
          </a:p>
          <a:p>
            <a:endParaRPr lang="en-US" altLang="zh-CN" sz="1200" b="0" i="0" u="none" strike="noStrike" kern="1200" baseline="0" dirty="0">
              <a:solidFill>
                <a:schemeClr val="tx1"/>
              </a:solidFill>
              <a:latin typeface="Times New Roman" pitchFamily="18" charset="0"/>
              <a:ea typeface="+mn-ea"/>
              <a:cs typeface="+mn-cs"/>
            </a:endParaRPr>
          </a:p>
        </p:txBody>
      </p:sp>
    </p:spTree>
    <p:extLst>
      <p:ext uri="{BB962C8B-B14F-4D97-AF65-F5344CB8AC3E}">
        <p14:creationId xmlns:p14="http://schemas.microsoft.com/office/powerpoint/2010/main" val="31248302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p:txBody>
          <a:bodyPr/>
          <a:lstStyle/>
          <a:p>
            <a:pPr>
              <a:defRPr/>
            </a:pPr>
            <a:fld id="{84BE5818-0769-480A-9431-3A682328C07E}" type="slidenum">
              <a:rPr lang="zh-CN" altLang="en-US" smtClean="0"/>
              <a:pPr>
                <a:defRPr/>
              </a:pPr>
              <a:t>141</a:t>
            </a:fld>
            <a:endParaRPr lang="en-US" altLang="zh-CN"/>
          </a:p>
        </p:txBody>
      </p:sp>
      <p:sp>
        <p:nvSpPr>
          <p:cNvPr id="345091"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A3137B8F-AE40-407D-B264-6E74C80A0652}" type="slidenum">
              <a:rPr lang="zh-CN" altLang="en-US" sz="1200">
                <a:latin typeface="Times New Roman" pitchFamily="18" charset="0"/>
              </a:rPr>
              <a:pPr algn="r" defTabSz="966788"/>
              <a:t>141</a:t>
            </a:fld>
            <a:endParaRPr lang="en-US" altLang="zh-CN" sz="1200">
              <a:latin typeface="Times New Roman" pitchFamily="18" charset="0"/>
            </a:endParaRPr>
          </a:p>
        </p:txBody>
      </p:sp>
      <p:sp>
        <p:nvSpPr>
          <p:cNvPr id="345092" name="Rectangle 2"/>
          <p:cNvSpPr>
            <a:spLocks noGrp="1" noRot="1" noChangeAspect="1" noChangeArrowheads="1" noTextEdit="1"/>
          </p:cNvSpPr>
          <p:nvPr>
            <p:ph type="sldImg"/>
          </p:nvPr>
        </p:nvSpPr>
        <p:spPr>
          <a:xfrm>
            <a:off x="1258888" y="719138"/>
            <a:ext cx="4800600" cy="3600450"/>
          </a:xfrm>
          <a:ln/>
        </p:spPr>
      </p:sp>
      <p:sp>
        <p:nvSpPr>
          <p:cNvPr id="345093" name="Rectangle 3"/>
          <p:cNvSpPr>
            <a:spLocks noGrp="1" noChangeArrowheads="1"/>
          </p:cNvSpPr>
          <p:nvPr>
            <p:ph type="body" idx="1"/>
          </p:nvPr>
        </p:nvSpPr>
        <p:spPr>
          <a:noFill/>
          <a:ln/>
        </p:spPr>
        <p:txBody>
          <a:bodyPr lIns="96649" tIns="48323" rIns="96649" bIns="48323"/>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Times New Roman" pitchFamily="18" charset="0"/>
                <a:ea typeface="+mn-ea"/>
                <a:cs typeface="+mn-cs"/>
              </a:rPr>
              <a:t>    The mobile IP architecture contains many of the elements we have considered above, including the concepts of home agents, foreign agents, care-of addresses, and encapsulation/decapsulation.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Times New Roman" pitchFamily="18" charset="0"/>
                <a:ea typeface="+mn-ea"/>
                <a:cs typeface="+mn-cs"/>
              </a:rPr>
              <a:t>    The current standard [RFC 5944] specifies the use of indirect routing to the mobile node. </a:t>
            </a:r>
            <a:endParaRPr lang="zh-CN" altLang="en-US" dirty="0"/>
          </a:p>
          <a:p>
            <a:endParaRPr lang="en-US" altLang="zh-CN" dirty="0"/>
          </a:p>
          <a:p>
            <a:r>
              <a:rPr lang="en-US" altLang="zh-CN" sz="1200" b="0" i="0" u="none" strike="noStrike" kern="1200" baseline="0" dirty="0">
                <a:solidFill>
                  <a:schemeClr val="tx1"/>
                </a:solidFill>
                <a:latin typeface="Times New Roman" pitchFamily="18" charset="0"/>
                <a:ea typeface="+mn-ea"/>
                <a:cs typeface="+mn-cs"/>
              </a:rPr>
              <a:t>    The mobile IP standard consists of three main pieces:</a:t>
            </a:r>
          </a:p>
          <a:p>
            <a:r>
              <a:rPr lang="en-US" altLang="zh-CN" sz="1200" b="0" i="0" u="none" strike="noStrike" kern="1200" baseline="0" dirty="0">
                <a:solidFill>
                  <a:schemeClr val="tx1"/>
                </a:solidFill>
                <a:latin typeface="Times New Roman" pitchFamily="18" charset="0"/>
                <a:ea typeface="+mn-ea"/>
                <a:cs typeface="+mn-cs"/>
              </a:rPr>
              <a:t>    • Agent discovery. Mobile IP defines the protocols used by a home or foreign agent to advertise its services to mobile nodes, and protocols for mobile nodes to solicit the services of a foreign or home agent.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 Registration with the home agent. Mobile IP defines the protocols used by the mobile node and/or foreign agent to register and deregister COAs with a mobile node’s home agent.</a:t>
            </a:r>
          </a:p>
          <a:p>
            <a:r>
              <a:rPr lang="en-US" altLang="zh-CN" sz="1200" b="0" i="0" u="none" strike="noStrike" kern="1200" baseline="0" dirty="0">
                <a:solidFill>
                  <a:schemeClr val="tx1"/>
                </a:solidFill>
                <a:latin typeface="Times New Roman" pitchFamily="18" charset="0"/>
                <a:ea typeface="+mn-ea"/>
                <a:cs typeface="+mn-cs"/>
              </a:rPr>
              <a:t>    • Indirect routing of datagrams. The standard also defines the manner in which datagrams are forwarded to mobile nodes by a home agent, including rules for forwarding datagrams, rules for handling error conditions, and several forms of </a:t>
            </a:r>
            <a:r>
              <a:rPr lang="fr-FR" altLang="zh-CN" sz="1200" b="0" i="0" u="none" strike="noStrike" kern="1200" baseline="0" dirty="0">
                <a:solidFill>
                  <a:schemeClr val="tx1"/>
                </a:solidFill>
                <a:latin typeface="Times New Roman" pitchFamily="18" charset="0"/>
                <a:ea typeface="+mn-ea"/>
                <a:cs typeface="+mn-cs"/>
              </a:rPr>
              <a:t>encapsulation [RFC 2003, RFC 2004]</a:t>
            </a:r>
            <a:r>
              <a:rPr lang="en-US" altLang="zh-CN" sz="1200" b="0" i="0" u="none" strike="noStrike" kern="1200" baseline="0" dirty="0">
                <a:solidFill>
                  <a:schemeClr val="tx1"/>
                </a:solidFill>
                <a:latin typeface="Times New Roman" pitchFamily="18" charset="0"/>
                <a:ea typeface="+mn-ea"/>
                <a:cs typeface="+mn-cs"/>
              </a:rPr>
              <a:t>.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Security considerations are prominent throughout the mobile IP standard. </a:t>
            </a:r>
          </a:p>
          <a:p>
            <a:r>
              <a:rPr lang="en-US" altLang="zh-CN" sz="1200" b="0" i="0" u="none" strike="noStrike" kern="1200" baseline="0" dirty="0">
                <a:solidFill>
                  <a:schemeClr val="tx1"/>
                </a:solidFill>
                <a:latin typeface="Times New Roman" pitchFamily="18" charset="0"/>
                <a:ea typeface="+mn-ea"/>
                <a:cs typeface="+mn-cs"/>
              </a:rPr>
              <a:t>    For example, authentication of a mobile node is clearly needed to ensure that a malicious user does not register a bogus care-of address with a home agent, which could cause all datagrams addressed to an IP address to be redirected to the malicious user. </a:t>
            </a:r>
          </a:p>
          <a:p>
            <a:r>
              <a:rPr lang="en-US" altLang="zh-CN" sz="1200" b="0" i="0" u="none" strike="noStrike" kern="1200" baseline="0" dirty="0">
                <a:solidFill>
                  <a:schemeClr val="tx1"/>
                </a:solidFill>
                <a:latin typeface="Times New Roman" pitchFamily="18" charset="0"/>
                <a:ea typeface="+mn-ea"/>
                <a:cs typeface="+mn-cs"/>
              </a:rPr>
              <a:t>   Mobile IP achieves security using many of the mechanisms that we will examine in Chapter 8, so we will not address security considerations in our discussion below.</a:t>
            </a:r>
            <a:endParaRPr lang="zh-CN" altLang="en-US" dirty="0"/>
          </a:p>
          <a:p>
            <a:endParaRPr lang="zh-CN" altLang="en-US" dirty="0"/>
          </a:p>
        </p:txBody>
      </p:sp>
    </p:spTree>
    <p:extLst>
      <p:ext uri="{BB962C8B-B14F-4D97-AF65-F5344CB8AC3E}">
        <p14:creationId xmlns:p14="http://schemas.microsoft.com/office/powerpoint/2010/main" val="33073949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p:txBody>
          <a:bodyPr/>
          <a:lstStyle/>
          <a:p>
            <a:pPr>
              <a:defRPr/>
            </a:pPr>
            <a:fld id="{050F5FF0-233D-44D7-9F8B-1CA620AE2A78}" type="slidenum">
              <a:rPr lang="zh-CN" altLang="en-US" smtClean="0"/>
              <a:pPr>
                <a:defRPr/>
              </a:pPr>
              <a:t>142</a:t>
            </a:fld>
            <a:endParaRPr lang="en-US" altLang="zh-CN"/>
          </a:p>
        </p:txBody>
      </p:sp>
      <p:sp>
        <p:nvSpPr>
          <p:cNvPr id="350211" name="Rectangle 2"/>
          <p:cNvSpPr>
            <a:spLocks noGrp="1" noRot="1" noChangeAspect="1" noChangeArrowheads="1" noTextEdit="1"/>
          </p:cNvSpPr>
          <p:nvPr>
            <p:ph type="sldImg"/>
          </p:nvPr>
        </p:nvSpPr>
        <p:spPr>
          <a:xfrm>
            <a:off x="1258888" y="719138"/>
            <a:ext cx="4800600" cy="3600450"/>
          </a:xfrm>
          <a:ln/>
        </p:spPr>
      </p:sp>
      <p:sp>
        <p:nvSpPr>
          <p:cNvPr id="350212"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538360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p:txBody>
          <a:bodyPr/>
          <a:lstStyle/>
          <a:p>
            <a:pPr>
              <a:defRPr/>
            </a:pPr>
            <a:fld id="{31AAE043-B010-44DF-967A-9EE9AFCE9209}" type="slidenum">
              <a:rPr lang="zh-CN" altLang="en-US" smtClean="0"/>
              <a:pPr>
                <a:defRPr/>
              </a:pPr>
              <a:t>143</a:t>
            </a:fld>
            <a:endParaRPr lang="en-US" altLang="zh-CN"/>
          </a:p>
        </p:txBody>
      </p:sp>
      <p:sp>
        <p:nvSpPr>
          <p:cNvPr id="349187"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567950C4-6579-4D5F-94AA-7A3B4E1E8D50}" type="slidenum">
              <a:rPr lang="zh-CN" altLang="en-US" sz="1200">
                <a:latin typeface="Times New Roman" pitchFamily="18" charset="0"/>
              </a:rPr>
              <a:pPr algn="r" defTabSz="966788"/>
              <a:t>143</a:t>
            </a:fld>
            <a:endParaRPr lang="en-US" altLang="zh-CN" sz="1200">
              <a:latin typeface="Times New Roman" pitchFamily="18" charset="0"/>
            </a:endParaRPr>
          </a:p>
        </p:txBody>
      </p:sp>
      <p:sp>
        <p:nvSpPr>
          <p:cNvPr id="349188" name="Rectangle 2"/>
          <p:cNvSpPr>
            <a:spLocks noGrp="1" noRot="1" noChangeAspect="1" noChangeArrowheads="1" noTextEdit="1"/>
          </p:cNvSpPr>
          <p:nvPr>
            <p:ph type="sldImg"/>
          </p:nvPr>
        </p:nvSpPr>
        <p:spPr>
          <a:xfrm>
            <a:off x="1258888" y="719138"/>
            <a:ext cx="4800600" cy="3600450"/>
          </a:xfrm>
          <a:ln/>
        </p:spPr>
      </p:sp>
      <p:sp>
        <p:nvSpPr>
          <p:cNvPr id="349189" name="Rectangle 3"/>
          <p:cNvSpPr>
            <a:spLocks noGrp="1" noChangeArrowheads="1"/>
          </p:cNvSpPr>
          <p:nvPr>
            <p:ph type="body" idx="1"/>
          </p:nvPr>
        </p:nvSpPr>
        <p:spPr>
          <a:noFill/>
          <a:ln/>
        </p:spPr>
        <p:txBody>
          <a:bodyPr lIns="96649" tIns="48323" rIns="96649" bIns="48323"/>
          <a:lstStyle/>
          <a:p>
            <a:pPr eaLnBrk="1" hangingPunct="1"/>
            <a:r>
              <a:rPr lang="en-US" altLang="zh-CN" dirty="0">
                <a:latin typeface="Gill Sans MT" panose="020B0502020104020203" pitchFamily="34" charset="0"/>
              </a:rPr>
              <a:t>   A mobile IP node arriving to a new network, </a:t>
            </a:r>
            <a:r>
              <a:rPr lang="en-US" altLang="zh-CN" dirty="0">
                <a:solidFill>
                  <a:srgbClr val="FF0000"/>
                </a:solidFill>
                <a:latin typeface="Gill Sans MT" panose="020B0502020104020203" pitchFamily="34" charset="0"/>
              </a:rPr>
              <a:t>whether</a:t>
            </a:r>
            <a:r>
              <a:rPr lang="en-US" altLang="zh-CN" i="1" dirty="0">
                <a:solidFill>
                  <a:srgbClr val="FF0000"/>
                </a:solidFill>
                <a:latin typeface="Gill Sans MT" panose="020B0502020104020203" pitchFamily="34" charset="0"/>
              </a:rPr>
              <a:t> </a:t>
            </a:r>
            <a:r>
              <a:rPr lang="en-US" altLang="zh-CN" dirty="0">
                <a:latin typeface="Gill Sans MT" panose="020B0502020104020203" pitchFamily="34" charset="0"/>
              </a:rPr>
              <a:t>attaching to a foreign network </a:t>
            </a:r>
            <a:r>
              <a:rPr lang="en-US" altLang="zh-CN" dirty="0">
                <a:solidFill>
                  <a:srgbClr val="FF0000"/>
                </a:solidFill>
                <a:latin typeface="Gill Sans MT" panose="020B0502020104020203" pitchFamily="34" charset="0"/>
              </a:rPr>
              <a:t>or</a:t>
            </a:r>
            <a:r>
              <a:rPr lang="en-US" altLang="zh-CN" dirty="0">
                <a:latin typeface="Gill Sans MT" panose="020B0502020104020203" pitchFamily="34" charset="0"/>
              </a:rPr>
              <a:t> returning to its home network, must learn the identity of the </a:t>
            </a:r>
            <a:r>
              <a:rPr lang="en-US" altLang="zh-CN" u="sng" dirty="0">
                <a:latin typeface="Gill Sans MT" panose="020B0502020104020203" pitchFamily="34" charset="0"/>
              </a:rPr>
              <a:t>corresponding</a:t>
            </a:r>
            <a:r>
              <a:rPr lang="en-US" altLang="zh-CN" dirty="0">
                <a:latin typeface="Gill Sans MT" panose="020B0502020104020203" pitchFamily="34" charset="0"/>
              </a:rPr>
              <a:t> foreign or home agent. </a:t>
            </a:r>
          </a:p>
          <a:p>
            <a:pPr eaLnBrk="1" hangingPunct="1"/>
            <a:r>
              <a:rPr lang="en-US" altLang="zh-CN" dirty="0">
                <a:latin typeface="Gill Sans MT" panose="020B0502020104020203" pitchFamily="34" charset="0"/>
              </a:rPr>
              <a:t>   Indeed </a:t>
            </a:r>
            <a:r>
              <a:rPr lang="en-US" altLang="zh-CN" dirty="0">
                <a:solidFill>
                  <a:srgbClr val="FF0000"/>
                </a:solidFill>
                <a:latin typeface="Gill Sans MT" panose="020B0502020104020203" pitchFamily="34" charset="0"/>
              </a:rPr>
              <a:t>it is</a:t>
            </a:r>
            <a:r>
              <a:rPr lang="en-US" altLang="zh-CN" dirty="0">
                <a:latin typeface="Gill Sans MT" panose="020B0502020104020203" pitchFamily="34" charset="0"/>
              </a:rPr>
              <a:t> the discovery of a new foreign agent, with a new network address, </a:t>
            </a:r>
            <a:r>
              <a:rPr lang="en-US" altLang="zh-CN" dirty="0">
                <a:solidFill>
                  <a:srgbClr val="FF0000"/>
                </a:solidFill>
                <a:latin typeface="Gill Sans MT" panose="020B0502020104020203" pitchFamily="34" charset="0"/>
              </a:rPr>
              <a:t>that</a:t>
            </a:r>
            <a:r>
              <a:rPr lang="en-US" altLang="zh-CN" dirty="0">
                <a:latin typeface="Gill Sans MT" panose="020B0502020104020203" pitchFamily="34" charset="0"/>
              </a:rPr>
              <a:t> allows the network layer in a mobile node to learn that it has moved into a new foreign network.</a:t>
            </a:r>
          </a:p>
          <a:p>
            <a:pPr eaLnBrk="1" hangingPunct="1"/>
            <a:r>
              <a:rPr lang="en-US" altLang="zh-CN" dirty="0">
                <a:latin typeface="Gill Sans MT" panose="020B0502020104020203" pitchFamily="34" charset="0"/>
              </a:rPr>
              <a:t>   This process is known as agent discovery. </a:t>
            </a:r>
          </a:p>
          <a:p>
            <a:pPr eaLnBrk="1" hangingPunct="1"/>
            <a:r>
              <a:rPr lang="en-US" altLang="zh-CN" dirty="0">
                <a:latin typeface="Gill Sans MT" panose="020B0502020104020203" pitchFamily="34" charset="0"/>
              </a:rPr>
              <a:t>   Agent discovery can be accomplished in one of two ways: </a:t>
            </a:r>
            <a:r>
              <a:rPr lang="en-US" altLang="zh-CN" dirty="0">
                <a:solidFill>
                  <a:srgbClr val="FF0000"/>
                </a:solidFill>
                <a:latin typeface="Gill Sans MT" panose="020B0502020104020203" pitchFamily="34" charset="0"/>
              </a:rPr>
              <a:t>via agent advertisement </a:t>
            </a:r>
            <a:r>
              <a:rPr lang="en-US" altLang="zh-CN" dirty="0">
                <a:latin typeface="Gill Sans MT" panose="020B0502020104020203" pitchFamily="34" charset="0"/>
              </a:rPr>
              <a:t>or</a:t>
            </a:r>
            <a:r>
              <a:rPr lang="en-US" altLang="zh-CN" dirty="0">
                <a:solidFill>
                  <a:srgbClr val="FF0000"/>
                </a:solidFill>
                <a:latin typeface="Gill Sans MT" panose="020B0502020104020203" pitchFamily="34" charset="0"/>
              </a:rPr>
              <a:t> via agent solicitation. </a:t>
            </a:r>
          </a:p>
          <a:p>
            <a:endParaRPr lang="zh-CN" altLang="en-US" dirty="0"/>
          </a:p>
        </p:txBody>
      </p:sp>
    </p:spTree>
    <p:extLst>
      <p:ext uri="{BB962C8B-B14F-4D97-AF65-F5344CB8AC3E}">
        <p14:creationId xmlns:p14="http://schemas.microsoft.com/office/powerpoint/2010/main" val="652756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p:txBody>
          <a:bodyPr/>
          <a:lstStyle/>
          <a:p>
            <a:pPr>
              <a:defRPr/>
            </a:pPr>
            <a:fld id="{B37D6A82-4DCA-4AA6-8CFD-C2B3135AA1CF}" type="slidenum">
              <a:rPr lang="zh-CN" altLang="en-US" smtClean="0"/>
              <a:pPr>
                <a:defRPr/>
              </a:pPr>
              <a:t>144</a:t>
            </a:fld>
            <a:endParaRPr lang="en-US" altLang="zh-CN"/>
          </a:p>
        </p:txBody>
      </p:sp>
      <p:sp>
        <p:nvSpPr>
          <p:cNvPr id="355331" name="Rectangle 2"/>
          <p:cNvSpPr>
            <a:spLocks noGrp="1" noRot="1" noChangeAspect="1" noChangeArrowheads="1" noTextEdit="1"/>
          </p:cNvSpPr>
          <p:nvPr>
            <p:ph type="sldImg"/>
          </p:nvPr>
        </p:nvSpPr>
        <p:spPr>
          <a:xfrm>
            <a:off x="1258888" y="719138"/>
            <a:ext cx="4800600" cy="3600450"/>
          </a:xfrm>
          <a:ln/>
        </p:spPr>
      </p:sp>
      <p:sp>
        <p:nvSpPr>
          <p:cNvPr id="35533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With agent advertisement, a foreign or home agent advertises its services using an extension to the existing router discovery protocol [RFC 1256]. </a:t>
            </a:r>
          </a:p>
          <a:p>
            <a:r>
              <a:rPr lang="en-US" altLang="zh-CN" sz="1200" b="0" i="0" u="none" strike="noStrike" kern="1200" baseline="0" dirty="0">
                <a:solidFill>
                  <a:schemeClr val="tx1"/>
                </a:solidFill>
                <a:latin typeface="Times New Roman" pitchFamily="18" charset="0"/>
                <a:ea typeface="+mn-ea"/>
                <a:cs typeface="+mn-cs"/>
              </a:rPr>
              <a:t>    The agent periodically broadcasts an ICMP message with a type field of 9 </a:t>
            </a:r>
            <a:r>
              <a:rPr lang="en-US" altLang="zh-CN" sz="1200" b="0" i="0" u="none" strike="noStrike" kern="1200" baseline="0" dirty="0" smtClean="0">
                <a:solidFill>
                  <a:schemeClr val="tx1"/>
                </a:solidFill>
                <a:latin typeface="Times New Roman" pitchFamily="18" charset="0"/>
                <a:ea typeface="+mn-ea"/>
                <a:cs typeface="+mn-cs"/>
              </a:rPr>
              <a:t>(router discovery) </a:t>
            </a:r>
            <a:r>
              <a:rPr lang="en-US" altLang="zh-CN" sz="1200" b="0" i="0" u="none" strike="noStrike" kern="1200" baseline="0" dirty="0">
                <a:solidFill>
                  <a:schemeClr val="tx1"/>
                </a:solidFill>
                <a:latin typeface="Times New Roman" pitchFamily="18" charset="0"/>
                <a:ea typeface="+mn-ea"/>
                <a:cs typeface="+mn-cs"/>
              </a:rPr>
              <a:t>on all links to which it is connected. </a:t>
            </a:r>
          </a:p>
          <a:p>
            <a:r>
              <a:rPr lang="en-US" altLang="zh-CN" sz="1200" b="0" i="0" u="none" strike="noStrike" kern="1200" baseline="0" dirty="0">
                <a:solidFill>
                  <a:schemeClr val="tx1"/>
                </a:solidFill>
                <a:latin typeface="Times New Roman" pitchFamily="18" charset="0"/>
                <a:ea typeface="+mn-ea"/>
                <a:cs typeface="+mn-cs"/>
              </a:rPr>
              <a:t>    The router discovery message contains the IP address of the router </a:t>
            </a:r>
            <a:r>
              <a:rPr lang="en-US" altLang="zh-CN" sz="1200" b="0" i="0" u="none" strike="noStrike" kern="1200" baseline="0" dirty="0" smtClean="0">
                <a:solidFill>
                  <a:schemeClr val="tx1"/>
                </a:solidFill>
                <a:latin typeface="Times New Roman" pitchFamily="18" charset="0"/>
                <a:ea typeface="+mn-ea"/>
                <a:cs typeface="+mn-cs"/>
              </a:rPr>
              <a:t>(that </a:t>
            </a:r>
            <a:r>
              <a:rPr lang="en-US" altLang="zh-CN" sz="1200" b="0" i="0" u="none" strike="noStrike" kern="1200" baseline="0" dirty="0">
                <a:solidFill>
                  <a:schemeClr val="tx1"/>
                </a:solidFill>
                <a:latin typeface="Times New Roman" pitchFamily="18" charset="0"/>
                <a:ea typeface="+mn-ea"/>
                <a:cs typeface="+mn-cs"/>
              </a:rPr>
              <a:t>is, the </a:t>
            </a:r>
            <a:r>
              <a:rPr lang="en-US" altLang="zh-CN" sz="1200" b="0" i="0" u="none" strike="noStrike" kern="1200" baseline="0" dirty="0" smtClean="0">
                <a:solidFill>
                  <a:schemeClr val="tx1"/>
                </a:solidFill>
                <a:latin typeface="Times New Roman" pitchFamily="18" charset="0"/>
                <a:ea typeface="+mn-ea"/>
                <a:cs typeface="+mn-cs"/>
              </a:rPr>
              <a:t>agent), </a:t>
            </a:r>
            <a:r>
              <a:rPr lang="en-US" altLang="zh-CN" sz="1200" b="0" i="0" u="none" strike="noStrike" kern="1200" baseline="0" dirty="0">
                <a:solidFill>
                  <a:schemeClr val="tx1"/>
                </a:solidFill>
                <a:latin typeface="Times New Roman" pitchFamily="18" charset="0"/>
                <a:ea typeface="+mn-ea"/>
                <a:cs typeface="+mn-cs"/>
              </a:rPr>
              <a:t>thus allowing a mobile node to learn the agent’s IP address. </a:t>
            </a:r>
          </a:p>
          <a:p>
            <a:r>
              <a:rPr lang="en-US" altLang="zh-CN" sz="1200" b="0" i="0" u="none" strike="noStrike" kern="1200" baseline="0" dirty="0">
                <a:solidFill>
                  <a:schemeClr val="tx1"/>
                </a:solidFill>
                <a:latin typeface="Times New Roman" pitchFamily="18" charset="0"/>
                <a:ea typeface="+mn-ea"/>
                <a:cs typeface="+mn-cs"/>
              </a:rPr>
              <a:t>    The router discovery message also contains a mobility agent advertisement extension that contains additional information needed by the mobile node. </a:t>
            </a:r>
          </a:p>
          <a:p>
            <a:r>
              <a:rPr lang="en-US" altLang="zh-CN" sz="1200" b="0" i="0" u="none" strike="noStrike" kern="1200" baseline="0" dirty="0">
                <a:solidFill>
                  <a:schemeClr val="tx1"/>
                </a:solidFill>
                <a:latin typeface="Times New Roman" pitchFamily="18" charset="0"/>
                <a:ea typeface="+mn-ea"/>
                <a:cs typeface="+mn-cs"/>
              </a:rPr>
              <a:t>    Among the more important fields in the extension are the following:</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Home agent bit </a:t>
            </a:r>
            <a:r>
              <a:rPr lang="en-US" altLang="zh-CN" sz="1200" b="0" i="0" u="none" strike="noStrike" kern="1200" baseline="0" dirty="0" smtClean="0">
                <a:solidFill>
                  <a:schemeClr val="tx1"/>
                </a:solidFill>
                <a:latin typeface="Times New Roman" pitchFamily="18" charset="0"/>
                <a:ea typeface="+mn-ea"/>
                <a:cs typeface="+mn-cs"/>
              </a:rPr>
              <a:t>(H). </a:t>
            </a:r>
            <a:r>
              <a:rPr lang="en-US" altLang="zh-CN" sz="1200" b="0" i="0" u="none" strike="noStrike" kern="1200" baseline="0" dirty="0">
                <a:solidFill>
                  <a:schemeClr val="tx1"/>
                </a:solidFill>
                <a:latin typeface="Times New Roman" pitchFamily="18" charset="0"/>
                <a:ea typeface="+mn-ea"/>
                <a:cs typeface="+mn-cs"/>
              </a:rPr>
              <a:t>Indicates that the agent is a home agent for the network in which it resides.</a:t>
            </a:r>
          </a:p>
          <a:p>
            <a:r>
              <a:rPr lang="en-US" altLang="zh-CN" sz="1200" b="0" i="0" u="none" strike="noStrike" kern="1200" baseline="0" dirty="0">
                <a:solidFill>
                  <a:schemeClr val="tx1"/>
                </a:solidFill>
                <a:latin typeface="Times New Roman" pitchFamily="18" charset="0"/>
                <a:ea typeface="+mn-ea"/>
                <a:cs typeface="+mn-cs"/>
              </a:rPr>
              <a:t>   • Foreign agent bit </a:t>
            </a:r>
            <a:r>
              <a:rPr lang="en-US" altLang="zh-CN" sz="1200" b="0" i="0" u="none" strike="noStrike" kern="1200" baseline="0" dirty="0" smtClean="0">
                <a:solidFill>
                  <a:schemeClr val="tx1"/>
                </a:solidFill>
                <a:latin typeface="Times New Roman" pitchFamily="18" charset="0"/>
                <a:ea typeface="+mn-ea"/>
                <a:cs typeface="+mn-cs"/>
              </a:rPr>
              <a:t>(F). </a:t>
            </a:r>
            <a:r>
              <a:rPr lang="en-US" altLang="zh-CN" sz="1200" b="0" i="0" u="none" strike="noStrike" kern="1200" baseline="0" dirty="0">
                <a:solidFill>
                  <a:schemeClr val="tx1"/>
                </a:solidFill>
                <a:latin typeface="Times New Roman" pitchFamily="18" charset="0"/>
                <a:ea typeface="+mn-ea"/>
                <a:cs typeface="+mn-cs"/>
              </a:rPr>
              <a:t>Indicates that the agent is a foreign agent for the network in which it resides.</a:t>
            </a:r>
          </a:p>
          <a:p>
            <a:r>
              <a:rPr lang="en-US" altLang="zh-CN" sz="1200" b="0" i="0" u="none" strike="noStrike" kern="1200" baseline="0" dirty="0">
                <a:solidFill>
                  <a:schemeClr val="tx1"/>
                </a:solidFill>
                <a:latin typeface="Times New Roman" pitchFamily="18" charset="0"/>
                <a:ea typeface="+mn-ea"/>
                <a:cs typeface="+mn-cs"/>
              </a:rPr>
              <a:t>   • Registration required bit </a:t>
            </a:r>
            <a:r>
              <a:rPr lang="en-US" altLang="zh-CN" sz="1200" b="0" i="0" u="none" strike="noStrike" kern="1200" baseline="0" dirty="0" smtClean="0">
                <a:solidFill>
                  <a:schemeClr val="tx1"/>
                </a:solidFill>
                <a:latin typeface="Times New Roman" pitchFamily="18" charset="0"/>
                <a:ea typeface="+mn-ea"/>
                <a:cs typeface="+mn-cs"/>
              </a:rPr>
              <a:t>(R). </a:t>
            </a:r>
            <a:r>
              <a:rPr lang="en-US" altLang="zh-CN" sz="1200" b="0" i="0" u="none" strike="noStrike" kern="1200" baseline="0" dirty="0">
                <a:solidFill>
                  <a:schemeClr val="tx1"/>
                </a:solidFill>
                <a:latin typeface="Times New Roman" pitchFamily="18" charset="0"/>
                <a:ea typeface="+mn-ea"/>
                <a:cs typeface="+mn-cs"/>
              </a:rPr>
              <a:t>Indicates that a mobile user in this network must register with a foreign agent. </a:t>
            </a:r>
          </a:p>
          <a:p>
            <a:r>
              <a:rPr lang="en-US" altLang="zh-CN" sz="1200" b="0" i="0" u="none" strike="noStrike" kern="1200" baseline="0" dirty="0">
                <a:solidFill>
                  <a:schemeClr val="tx1"/>
                </a:solidFill>
                <a:latin typeface="Times New Roman" pitchFamily="18" charset="0"/>
                <a:ea typeface="+mn-ea"/>
                <a:cs typeface="+mn-cs"/>
              </a:rPr>
              <a:t>     In particular, a mobile user cannot obtain a care-of address in the foreign network </a:t>
            </a:r>
            <a:r>
              <a:rPr lang="en-US" altLang="zh-CN" sz="1200" b="0" i="0" u="none" strike="noStrike" kern="1200" baseline="0" dirty="0" smtClean="0">
                <a:solidFill>
                  <a:schemeClr val="tx1"/>
                </a:solidFill>
                <a:latin typeface="Times New Roman" pitchFamily="18" charset="0"/>
                <a:ea typeface="+mn-ea"/>
                <a:cs typeface="+mn-cs"/>
              </a:rPr>
              <a:t>(for </a:t>
            </a:r>
            <a:r>
              <a:rPr lang="en-US" altLang="zh-CN" sz="1200" b="0" i="0" u="none" strike="noStrike" kern="1200" baseline="0" dirty="0">
                <a:solidFill>
                  <a:schemeClr val="tx1"/>
                </a:solidFill>
                <a:latin typeface="Times New Roman" pitchFamily="18" charset="0"/>
                <a:ea typeface="+mn-ea"/>
                <a:cs typeface="+mn-cs"/>
              </a:rPr>
              <a:t>example, using </a:t>
            </a:r>
            <a:r>
              <a:rPr lang="en-US" altLang="zh-CN" sz="1200" b="0" i="0" u="none" strike="noStrike" kern="1200" baseline="0" dirty="0" smtClean="0">
                <a:solidFill>
                  <a:schemeClr val="tx1"/>
                </a:solidFill>
                <a:latin typeface="Times New Roman" pitchFamily="18" charset="0"/>
                <a:ea typeface="+mn-ea"/>
                <a:cs typeface="+mn-cs"/>
              </a:rPr>
              <a:t>DHCP) </a:t>
            </a:r>
            <a:r>
              <a:rPr lang="en-US" altLang="zh-CN" sz="1200" b="0" i="0" u="none" strike="noStrike" kern="1200" baseline="0" dirty="0">
                <a:solidFill>
                  <a:schemeClr val="tx1"/>
                </a:solidFill>
                <a:latin typeface="Times New Roman" pitchFamily="18" charset="0"/>
                <a:ea typeface="+mn-ea"/>
                <a:cs typeface="+mn-cs"/>
              </a:rPr>
              <a:t>and assume the functionality of the foreign agent for itself, without registering with the foreign agent. </a:t>
            </a:r>
          </a:p>
          <a:p>
            <a:r>
              <a:rPr lang="en-US" altLang="zh-CN" sz="1200" b="0" i="0" u="none" strike="noStrike" kern="1200" baseline="0" dirty="0">
                <a:solidFill>
                  <a:schemeClr val="tx1"/>
                </a:solidFill>
                <a:latin typeface="Times New Roman" pitchFamily="18" charset="0"/>
                <a:ea typeface="+mn-ea"/>
                <a:cs typeface="+mn-cs"/>
              </a:rPr>
              <a:t>   • M, G encapsulation bits</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Indicate whether a form of encapsulation other than IP-in-IP encapsulation will be used.</a:t>
            </a:r>
          </a:p>
          <a:p>
            <a:r>
              <a:rPr lang="en-US" altLang="zh-CN" sz="1200" b="0" i="0" u="none" strike="noStrike" kern="1200" baseline="0" dirty="0">
                <a:solidFill>
                  <a:schemeClr val="tx1"/>
                </a:solidFill>
                <a:latin typeface="Times New Roman" pitchFamily="18" charset="0"/>
                <a:ea typeface="+mn-ea"/>
                <a:cs typeface="+mn-cs"/>
              </a:rPr>
              <a:t>   • Care-of address </a:t>
            </a:r>
            <a:r>
              <a:rPr lang="en-US" altLang="zh-CN" sz="1200" b="0" i="0" u="none" strike="noStrike" kern="1200" baseline="0" dirty="0" smtClean="0">
                <a:solidFill>
                  <a:schemeClr val="tx1"/>
                </a:solidFill>
                <a:latin typeface="Times New Roman" pitchFamily="18" charset="0"/>
                <a:ea typeface="+mn-ea"/>
                <a:cs typeface="+mn-cs"/>
              </a:rPr>
              <a:t>(COA) </a:t>
            </a:r>
            <a:r>
              <a:rPr lang="en-US" altLang="zh-CN" sz="1200" b="0" i="0" u="none" strike="noStrike" kern="1200" baseline="0" dirty="0">
                <a:solidFill>
                  <a:schemeClr val="tx1"/>
                </a:solidFill>
                <a:latin typeface="Times New Roman" pitchFamily="18" charset="0"/>
                <a:ea typeface="+mn-ea"/>
                <a:cs typeface="+mn-cs"/>
              </a:rPr>
              <a:t>fields. A list of one or more care-of addresses provided by the foreign agent. </a:t>
            </a:r>
          </a:p>
          <a:p>
            <a:r>
              <a:rPr lang="en-US" altLang="zh-CN" sz="1200" b="0" i="0" u="none" strike="noStrike" kern="1200" baseline="0" dirty="0">
                <a:solidFill>
                  <a:schemeClr val="tx1"/>
                </a:solidFill>
                <a:latin typeface="Times New Roman" pitchFamily="18" charset="0"/>
                <a:ea typeface="+mn-ea"/>
                <a:cs typeface="+mn-cs"/>
              </a:rPr>
              <a:t>    In our example below, the COA will be associated with the foreign agent, who will receive datagrams sent to the COA and then forward them to the appropriate mobile node. </a:t>
            </a:r>
          </a:p>
          <a:p>
            <a:r>
              <a:rPr lang="en-US" altLang="zh-CN" sz="1200" b="0" i="0" u="none" strike="noStrike" kern="1200" baseline="0" dirty="0">
                <a:solidFill>
                  <a:schemeClr val="tx1"/>
                </a:solidFill>
                <a:latin typeface="Times New Roman" pitchFamily="18" charset="0"/>
                <a:ea typeface="+mn-ea"/>
                <a:cs typeface="+mn-cs"/>
              </a:rPr>
              <a:t>    The mobile user will select one of these addresses as its COA when registering with its home agent.</a:t>
            </a:r>
          </a:p>
          <a:p>
            <a:r>
              <a:rPr lang="en-US" altLang="zh-CN" sz="1200" b="0" i="0" u="none" strike="noStrike" kern="1200" baseline="0" dirty="0">
                <a:solidFill>
                  <a:schemeClr val="tx1"/>
                </a:solidFill>
                <a:latin typeface="Times New Roman" pitchFamily="18" charset="0"/>
                <a:ea typeface="+mn-ea"/>
                <a:cs typeface="+mn-cs"/>
              </a:rPr>
              <a:t>    Figure 7.27 illustrates some of the key fields in the agent advertisement message.</a:t>
            </a:r>
            <a:endParaRPr lang="zh-CN" altLang="en-US" i="0" dirty="0"/>
          </a:p>
        </p:txBody>
      </p:sp>
    </p:spTree>
    <p:extLst>
      <p:ext uri="{BB962C8B-B14F-4D97-AF65-F5344CB8AC3E}">
        <p14:creationId xmlns:p14="http://schemas.microsoft.com/office/powerpoint/2010/main" val="2430502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p:txBody>
          <a:bodyPr/>
          <a:lstStyle/>
          <a:p>
            <a:pPr>
              <a:defRPr/>
            </a:pPr>
            <a:fld id="{6E60744B-F403-45FF-A055-13A993ABD043}" type="slidenum">
              <a:rPr lang="zh-CN" altLang="en-US" smtClean="0"/>
              <a:pPr>
                <a:defRPr/>
              </a:pPr>
              <a:t>14</a:t>
            </a:fld>
            <a:endParaRPr lang="en-US" altLang="zh-CN"/>
          </a:p>
        </p:txBody>
      </p:sp>
      <p:sp>
        <p:nvSpPr>
          <p:cNvPr id="216067" name="Rectangle 2"/>
          <p:cNvSpPr>
            <a:spLocks noGrp="1" noRot="1" noChangeAspect="1" noChangeArrowheads="1" noTextEdit="1"/>
          </p:cNvSpPr>
          <p:nvPr>
            <p:ph type="sldImg"/>
          </p:nvPr>
        </p:nvSpPr>
        <p:spPr>
          <a:xfrm>
            <a:off x="1257300" y="720725"/>
            <a:ext cx="4800600" cy="3600450"/>
          </a:xfrm>
          <a:ln/>
        </p:spPr>
      </p:sp>
      <p:sp>
        <p:nvSpPr>
          <p:cNvPr id="216068"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3490181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146</a:t>
            </a:fld>
            <a:endParaRPr lang="en-US" altLang="zh-CN"/>
          </a:p>
        </p:txBody>
      </p:sp>
    </p:spTree>
    <p:extLst>
      <p:ext uri="{BB962C8B-B14F-4D97-AF65-F5344CB8AC3E}">
        <p14:creationId xmlns:p14="http://schemas.microsoft.com/office/powerpoint/2010/main" val="27261330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p:txBody>
          <a:bodyPr/>
          <a:lstStyle/>
          <a:p>
            <a:pPr>
              <a:defRPr/>
            </a:pPr>
            <a:fld id="{E01F418F-44A1-4E19-BBFF-F3324919DC2C}" type="slidenum">
              <a:rPr lang="zh-CN" altLang="en-US" smtClean="0"/>
              <a:pPr>
                <a:defRPr/>
              </a:pPr>
              <a:t>147</a:t>
            </a:fld>
            <a:endParaRPr lang="en-US" altLang="zh-CN"/>
          </a:p>
        </p:txBody>
      </p:sp>
      <p:sp>
        <p:nvSpPr>
          <p:cNvPr id="356355"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63E5C1B9-1695-4A00-8E30-DF59F4AD24C0}" type="slidenum">
              <a:rPr lang="zh-CN" altLang="en-US" sz="1200">
                <a:latin typeface="Times New Roman" pitchFamily="18" charset="0"/>
              </a:rPr>
              <a:pPr algn="r" defTabSz="966788"/>
              <a:t>147</a:t>
            </a:fld>
            <a:endParaRPr lang="en-US" altLang="zh-CN" sz="1200">
              <a:latin typeface="Times New Roman" pitchFamily="18" charset="0"/>
            </a:endParaRPr>
          </a:p>
        </p:txBody>
      </p:sp>
      <p:sp>
        <p:nvSpPr>
          <p:cNvPr id="356356" name="Rectangle 2"/>
          <p:cNvSpPr>
            <a:spLocks noGrp="1" noRot="1" noChangeAspect="1" noChangeArrowheads="1" noTextEdit="1"/>
          </p:cNvSpPr>
          <p:nvPr>
            <p:ph type="sldImg"/>
          </p:nvPr>
        </p:nvSpPr>
        <p:spPr>
          <a:xfrm>
            <a:off x="1258888" y="719138"/>
            <a:ext cx="4800600" cy="3600450"/>
          </a:xfrm>
          <a:ln/>
        </p:spPr>
      </p:sp>
      <p:sp>
        <p:nvSpPr>
          <p:cNvPr id="356357" name="Rectangle 3"/>
          <p:cNvSpPr>
            <a:spLocks noGrp="1" noChangeArrowheads="1"/>
          </p:cNvSpPr>
          <p:nvPr>
            <p:ph type="body" idx="1"/>
          </p:nvPr>
        </p:nvSpPr>
        <p:spPr>
          <a:noFill/>
          <a:ln/>
        </p:spPr>
        <p:txBody>
          <a:bodyPr lIns="96649" tIns="48323" rIns="96649" bIns="48323"/>
          <a:lstStyle/>
          <a:p>
            <a:pPr eaLnBrk="1" hangingPunct="1"/>
            <a:r>
              <a:rPr lang="en-US" altLang="zh-CN" baseline="0" dirty="0">
                <a:latin typeface="Gill Sans MT" panose="020B0502020104020203" pitchFamily="34" charset="0"/>
              </a:rPr>
              <a:t>    </a:t>
            </a:r>
            <a:r>
              <a:rPr lang="en-US" altLang="zh-CN" dirty="0">
                <a:latin typeface="Gill Sans MT" panose="020B0502020104020203" pitchFamily="34" charset="0"/>
              </a:rPr>
              <a:t>With agent solicitation, a mobile node </a:t>
            </a:r>
            <a:r>
              <a:rPr lang="en-US" altLang="zh-CN" i="1" dirty="0">
                <a:latin typeface="Gill Sans MT" panose="020B0502020104020203" pitchFamily="34" charset="0"/>
              </a:rPr>
              <a:t>wanting to learn about agents </a:t>
            </a:r>
            <a:r>
              <a:rPr lang="en-US" altLang="zh-CN" dirty="0">
                <a:solidFill>
                  <a:srgbClr val="FF0000"/>
                </a:solidFill>
                <a:latin typeface="Gill Sans MT" panose="020B0502020104020203" pitchFamily="34" charset="0"/>
              </a:rPr>
              <a:t>without waiting to receive an agent advertisement</a:t>
            </a:r>
            <a:r>
              <a:rPr lang="en-US" altLang="zh-CN" dirty="0">
                <a:latin typeface="Gill Sans MT" panose="020B0502020104020203" pitchFamily="34" charset="0"/>
              </a:rPr>
              <a:t> can broadcast an agent solicitation message, which is simply an ICMP message with type value 10.  </a:t>
            </a:r>
          </a:p>
          <a:p>
            <a:pPr eaLnBrk="1" hangingPunct="1"/>
            <a:r>
              <a:rPr lang="en-US" altLang="zh-CN" dirty="0">
                <a:latin typeface="Gill Sans MT" panose="020B0502020104020203" pitchFamily="34" charset="0"/>
              </a:rPr>
              <a:t>   An agent </a:t>
            </a:r>
            <a:r>
              <a:rPr lang="en-US" altLang="zh-CN" i="0" u="sng" dirty="0">
                <a:solidFill>
                  <a:srgbClr val="FF0000"/>
                </a:solidFill>
                <a:latin typeface="Gill Sans MT" panose="020B0502020104020203" pitchFamily="34" charset="0"/>
              </a:rPr>
              <a:t>receiving the solicitation</a:t>
            </a:r>
            <a:r>
              <a:rPr lang="en-US" altLang="zh-CN" i="0" u="none" dirty="0">
                <a:latin typeface="Gill Sans MT" panose="020B0502020104020203" pitchFamily="34" charset="0"/>
              </a:rPr>
              <a:t> </a:t>
            </a:r>
            <a:r>
              <a:rPr lang="en-US" altLang="zh-CN" dirty="0">
                <a:latin typeface="Gill Sans MT" panose="020B0502020104020203" pitchFamily="34" charset="0"/>
              </a:rPr>
              <a:t>will unicast an agent advertisement directly to the mobile node, which can then proceed as if it had received an unsolicited advertisement. 	</a:t>
            </a:r>
          </a:p>
          <a:p>
            <a:endParaRPr lang="zh-CN" altLang="en-US" dirty="0"/>
          </a:p>
        </p:txBody>
      </p:sp>
    </p:spTree>
    <p:extLst>
      <p:ext uri="{BB962C8B-B14F-4D97-AF65-F5344CB8AC3E}">
        <p14:creationId xmlns:p14="http://schemas.microsoft.com/office/powerpoint/2010/main" val="2722205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p:txBody>
          <a:bodyPr/>
          <a:lstStyle/>
          <a:p>
            <a:pPr>
              <a:defRPr/>
            </a:pPr>
            <a:fld id="{80028CF3-738B-48C2-AF61-72F0E2ECE650}" type="slidenum">
              <a:rPr lang="zh-CN" altLang="en-US" smtClean="0"/>
              <a:pPr>
                <a:defRPr/>
              </a:pPr>
              <a:t>148</a:t>
            </a:fld>
            <a:endParaRPr lang="en-US" altLang="zh-CN"/>
          </a:p>
        </p:txBody>
      </p:sp>
      <p:sp>
        <p:nvSpPr>
          <p:cNvPr id="357379"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4CFE317A-4206-488B-9AF6-B4854D4C57F3}" type="slidenum">
              <a:rPr lang="zh-CN" altLang="en-US" sz="1200">
                <a:latin typeface="Times New Roman" pitchFamily="18" charset="0"/>
              </a:rPr>
              <a:pPr algn="r" defTabSz="966788"/>
              <a:t>148</a:t>
            </a:fld>
            <a:endParaRPr lang="en-US" altLang="zh-CN" sz="1200">
              <a:latin typeface="Times New Roman" pitchFamily="18" charset="0"/>
            </a:endParaRPr>
          </a:p>
        </p:txBody>
      </p:sp>
      <p:sp>
        <p:nvSpPr>
          <p:cNvPr id="357380" name="Rectangle 2"/>
          <p:cNvSpPr>
            <a:spLocks noGrp="1" noRot="1" noChangeAspect="1" noChangeArrowheads="1" noTextEdit="1"/>
          </p:cNvSpPr>
          <p:nvPr>
            <p:ph type="sldImg"/>
          </p:nvPr>
        </p:nvSpPr>
        <p:spPr>
          <a:xfrm>
            <a:off x="1258888" y="719138"/>
            <a:ext cx="4800600" cy="3600450"/>
          </a:xfrm>
          <a:ln/>
        </p:spPr>
      </p:sp>
      <p:sp>
        <p:nvSpPr>
          <p:cNvPr id="357381" name="Rectangle 3"/>
          <p:cNvSpPr>
            <a:spLocks noGrp="1" noChangeArrowheads="1"/>
          </p:cNvSpPr>
          <p:nvPr>
            <p:ph type="body" idx="1"/>
          </p:nvPr>
        </p:nvSpPr>
        <p:spPr>
          <a:noFill/>
          <a:ln/>
        </p:spPr>
        <p:txBody>
          <a:bodyPr lIns="96649" tIns="48323" rIns="96649" bIns="48323"/>
          <a:lstStyle/>
          <a:p>
            <a:r>
              <a:rPr lang="en-US" altLang="zh-CN" sz="1200" b="0" i="0" u="none" strike="noStrike" kern="1200" baseline="0" dirty="0">
                <a:solidFill>
                  <a:schemeClr val="tx1"/>
                </a:solidFill>
                <a:latin typeface="Times New Roman" pitchFamily="18" charset="0"/>
                <a:ea typeface="+mn-ea"/>
                <a:cs typeface="+mn-cs"/>
              </a:rPr>
              <a:t>    Once a mobile IP node has received a COA, that address must be registered with the</a:t>
            </a:r>
          </a:p>
          <a:p>
            <a:r>
              <a:rPr lang="en-US" altLang="zh-CN" sz="1200" b="0" i="0" u="none" strike="noStrike" kern="1200" baseline="0" dirty="0">
                <a:solidFill>
                  <a:schemeClr val="tx1"/>
                </a:solidFill>
                <a:latin typeface="Times New Roman" pitchFamily="18" charset="0"/>
                <a:ea typeface="+mn-ea"/>
                <a:cs typeface="+mn-cs"/>
              </a:rPr>
              <a:t>home agent. </a:t>
            </a:r>
          </a:p>
          <a:p>
            <a:r>
              <a:rPr lang="en-US" altLang="zh-CN" sz="1200" b="0" i="0" u="none" strike="noStrike" kern="1200" baseline="0" dirty="0">
                <a:solidFill>
                  <a:schemeClr val="tx1"/>
                </a:solidFill>
                <a:latin typeface="Times New Roman" pitchFamily="18" charset="0"/>
                <a:ea typeface="+mn-ea"/>
                <a:cs typeface="+mn-cs"/>
              </a:rPr>
              <a:t>    This can be done either via the foreign agent </a:t>
            </a:r>
            <a:r>
              <a:rPr lang="en-US" altLang="zh-CN" sz="1200" b="0" i="0" u="none" strike="noStrike" kern="1200" baseline="0" dirty="0" smtClean="0">
                <a:solidFill>
                  <a:schemeClr val="tx1"/>
                </a:solidFill>
                <a:latin typeface="Times New Roman" pitchFamily="18" charset="0"/>
                <a:ea typeface="+mn-ea"/>
                <a:cs typeface="+mn-cs"/>
              </a:rPr>
              <a:t>(who </a:t>
            </a:r>
            <a:r>
              <a:rPr lang="en-US" altLang="zh-CN" sz="1200" b="0" i="0" u="none" strike="noStrike" kern="1200" baseline="0" dirty="0">
                <a:solidFill>
                  <a:schemeClr val="tx1"/>
                </a:solidFill>
                <a:latin typeface="Times New Roman" pitchFamily="18" charset="0"/>
                <a:ea typeface="+mn-ea"/>
                <a:cs typeface="+mn-cs"/>
              </a:rPr>
              <a:t>then registers the COA with the home </a:t>
            </a:r>
            <a:r>
              <a:rPr lang="en-US" altLang="zh-CN" sz="1200" b="0" i="0" u="none" strike="noStrike" kern="1200" baseline="0" dirty="0" smtClean="0">
                <a:solidFill>
                  <a:schemeClr val="tx1"/>
                </a:solidFill>
                <a:latin typeface="Times New Roman" pitchFamily="18" charset="0"/>
                <a:ea typeface="+mn-ea"/>
                <a:cs typeface="+mn-cs"/>
              </a:rPr>
              <a:t>agent) </a:t>
            </a:r>
            <a:r>
              <a:rPr lang="en-US" altLang="zh-CN" sz="1200" b="0" i="0" u="none" strike="noStrike" kern="1200" baseline="0" dirty="0">
                <a:solidFill>
                  <a:schemeClr val="tx1"/>
                </a:solidFill>
                <a:latin typeface="Times New Roman" pitchFamily="18" charset="0"/>
                <a:ea typeface="+mn-ea"/>
                <a:cs typeface="+mn-cs"/>
              </a:rPr>
              <a:t>or directly by the mobile IP node itself. </a:t>
            </a:r>
          </a:p>
          <a:p>
            <a:r>
              <a:rPr lang="en-US" altLang="zh-CN" sz="1200" b="0" i="0" u="none" strike="noStrike" kern="1200" baseline="0" dirty="0">
                <a:solidFill>
                  <a:schemeClr val="tx1"/>
                </a:solidFill>
                <a:latin typeface="Times New Roman" pitchFamily="18" charset="0"/>
                <a:ea typeface="+mn-ea"/>
                <a:cs typeface="+mn-cs"/>
              </a:rPr>
              <a:t>    We consider the former case below. Four steps are involved.</a:t>
            </a:r>
            <a:endParaRPr lang="zh-CN" altLang="en-US" dirty="0"/>
          </a:p>
        </p:txBody>
      </p:sp>
    </p:spTree>
    <p:extLst>
      <p:ext uri="{BB962C8B-B14F-4D97-AF65-F5344CB8AC3E}">
        <p14:creationId xmlns:p14="http://schemas.microsoft.com/office/powerpoint/2010/main" val="11613301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p:txBody>
          <a:bodyPr/>
          <a:lstStyle/>
          <a:p>
            <a:pPr>
              <a:defRPr/>
            </a:pPr>
            <a:fld id="{097DF467-344D-491D-B825-B5017A4E5279}" type="slidenum">
              <a:rPr lang="zh-CN" altLang="en-US" smtClean="0"/>
              <a:pPr>
                <a:defRPr/>
              </a:pPr>
              <a:t>149</a:t>
            </a:fld>
            <a:endParaRPr lang="en-US" altLang="zh-CN"/>
          </a:p>
        </p:txBody>
      </p:sp>
      <p:sp>
        <p:nvSpPr>
          <p:cNvPr id="360451" name="Rectangle 2"/>
          <p:cNvSpPr>
            <a:spLocks noGrp="1" noRot="1" noChangeAspect="1" noChangeArrowheads="1" noTextEdit="1"/>
          </p:cNvSpPr>
          <p:nvPr>
            <p:ph type="sldImg"/>
          </p:nvPr>
        </p:nvSpPr>
        <p:spPr>
          <a:xfrm>
            <a:off x="1258888" y="719138"/>
            <a:ext cx="4800600" cy="3600450"/>
          </a:xfrm>
          <a:ln/>
        </p:spPr>
      </p:sp>
      <p:sp>
        <p:nvSpPr>
          <p:cNvPr id="36045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1. Following the receipt of a foreign agent advertisement, a mobile node sends a mobile IP registration message to the foreign agent. </a:t>
            </a:r>
          </a:p>
          <a:p>
            <a:r>
              <a:rPr lang="en-US" altLang="zh-CN" sz="1200" b="0" i="0" u="none" strike="noStrike" kern="1200" baseline="0" dirty="0">
                <a:solidFill>
                  <a:schemeClr val="tx1"/>
                </a:solidFill>
                <a:latin typeface="Times New Roman" pitchFamily="18" charset="0"/>
                <a:ea typeface="+mn-ea"/>
                <a:cs typeface="+mn-cs"/>
              </a:rPr>
              <a:t>    The registration message is carried within a UDP datagram and sent to port 434. </a:t>
            </a:r>
          </a:p>
          <a:p>
            <a:r>
              <a:rPr lang="en-US" altLang="zh-CN" sz="1200" b="0" i="0" u="none" strike="noStrike" kern="1200" baseline="0" dirty="0">
                <a:solidFill>
                  <a:schemeClr val="tx1"/>
                </a:solidFill>
                <a:latin typeface="Times New Roman" pitchFamily="18" charset="0"/>
                <a:ea typeface="+mn-ea"/>
                <a:cs typeface="+mn-cs"/>
              </a:rPr>
              <a:t>    The registration message carries a COA advertised by the foreign agent, the address of the home agent </a:t>
            </a:r>
            <a:r>
              <a:rPr lang="en-US" altLang="zh-CN" sz="1200" b="0" i="0" u="none" strike="noStrike" kern="1200" baseline="0" dirty="0" smtClean="0">
                <a:solidFill>
                  <a:schemeClr val="tx1"/>
                </a:solidFill>
                <a:latin typeface="Times New Roman" pitchFamily="18" charset="0"/>
                <a:ea typeface="+mn-ea"/>
                <a:cs typeface="+mn-cs"/>
              </a:rPr>
              <a:t>(HA), </a:t>
            </a:r>
            <a:r>
              <a:rPr lang="en-US" altLang="zh-CN" sz="1200" b="0" i="0" u="none" strike="noStrike" kern="1200" baseline="0" dirty="0">
                <a:solidFill>
                  <a:schemeClr val="tx1"/>
                </a:solidFill>
                <a:latin typeface="Times New Roman" pitchFamily="18" charset="0"/>
                <a:ea typeface="+mn-ea"/>
                <a:cs typeface="+mn-cs"/>
              </a:rPr>
              <a:t>the permanent address of the mobile node </a:t>
            </a:r>
            <a:r>
              <a:rPr lang="en-US" altLang="zh-CN" sz="1200" b="0" i="0" u="none" strike="noStrike" kern="1200" baseline="0" dirty="0" smtClean="0">
                <a:solidFill>
                  <a:schemeClr val="tx1"/>
                </a:solidFill>
                <a:latin typeface="Times New Roman" pitchFamily="18" charset="0"/>
                <a:ea typeface="+mn-ea"/>
                <a:cs typeface="+mn-cs"/>
              </a:rPr>
              <a:t>(MA), </a:t>
            </a:r>
            <a:r>
              <a:rPr lang="en-US" altLang="zh-CN" sz="1200" b="0" i="0" u="none" strike="noStrike" kern="1200" baseline="0" dirty="0">
                <a:solidFill>
                  <a:schemeClr val="tx1"/>
                </a:solidFill>
                <a:latin typeface="Times New Roman" pitchFamily="18" charset="0"/>
                <a:ea typeface="+mn-ea"/>
                <a:cs typeface="+mn-cs"/>
              </a:rPr>
              <a:t>the requested lifetime of the registration, and a 64-bit registration identification. </a:t>
            </a:r>
          </a:p>
          <a:p>
            <a:r>
              <a:rPr lang="en-US" altLang="zh-CN" sz="1200" b="0" i="0" u="none" strike="noStrike" kern="1200" baseline="0" dirty="0">
                <a:solidFill>
                  <a:schemeClr val="tx1"/>
                </a:solidFill>
                <a:latin typeface="Times New Roman" pitchFamily="18" charset="0"/>
                <a:ea typeface="+mn-ea"/>
                <a:cs typeface="+mn-cs"/>
              </a:rPr>
              <a:t>    The requested registration lifetime is the number of seconds that the registration is to be valid. </a:t>
            </a:r>
          </a:p>
          <a:p>
            <a:r>
              <a:rPr lang="en-US" altLang="zh-CN" sz="1200" b="0" i="0" u="none" strike="noStrike" kern="1200" baseline="0" dirty="0">
                <a:solidFill>
                  <a:schemeClr val="tx1"/>
                </a:solidFill>
                <a:latin typeface="Times New Roman" pitchFamily="18" charset="0"/>
                <a:ea typeface="+mn-ea"/>
                <a:cs typeface="+mn-cs"/>
              </a:rPr>
              <a:t>    If the registration is not renewed at the home agent within the specified lifetime, the registration will become invalid. </a:t>
            </a:r>
          </a:p>
          <a:p>
            <a:r>
              <a:rPr lang="en-US" altLang="zh-CN" sz="1200" b="0" i="0" u="none" strike="noStrike" kern="1200" baseline="0" dirty="0">
                <a:solidFill>
                  <a:schemeClr val="tx1"/>
                </a:solidFill>
                <a:latin typeface="Times New Roman" pitchFamily="18" charset="0"/>
                <a:ea typeface="+mn-ea"/>
                <a:cs typeface="+mn-cs"/>
              </a:rPr>
              <a:t>    The registration identifier acts like a sequence number and serves to match a received registration reply with a registration request, as discussed below.</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2. The foreign agent receives the registration message and records the mobile node’s permanent IP address. </a:t>
            </a:r>
          </a:p>
          <a:p>
            <a:r>
              <a:rPr lang="en-US" altLang="zh-CN" sz="1200" b="0" i="0" u="none" strike="noStrike" kern="1200" baseline="0" dirty="0">
                <a:solidFill>
                  <a:schemeClr val="tx1"/>
                </a:solidFill>
                <a:latin typeface="Times New Roman" pitchFamily="18" charset="0"/>
                <a:ea typeface="+mn-ea"/>
                <a:cs typeface="+mn-cs"/>
              </a:rPr>
              <a:t>    The foreign agent now knows that it should be looking for datagrams containing an encapsulated datagram whose destination address matches the permanent address of the mobile node. </a:t>
            </a:r>
          </a:p>
          <a:p>
            <a:r>
              <a:rPr lang="en-US" altLang="zh-CN" sz="1200" b="0" i="0" u="none" strike="noStrike" kern="1200" baseline="0" dirty="0">
                <a:solidFill>
                  <a:schemeClr val="tx1"/>
                </a:solidFill>
                <a:latin typeface="Times New Roman" pitchFamily="18" charset="0"/>
                <a:ea typeface="+mn-ea"/>
                <a:cs typeface="+mn-cs"/>
              </a:rPr>
              <a:t>    The foreign agent then sends a mobile IP registration message </a:t>
            </a:r>
            <a:r>
              <a:rPr lang="en-US" altLang="zh-CN" sz="1200" b="0" i="0" u="none" strike="noStrike" kern="1200" baseline="0" dirty="0" smtClean="0">
                <a:solidFill>
                  <a:schemeClr val="tx1"/>
                </a:solidFill>
                <a:latin typeface="Times New Roman" pitchFamily="18" charset="0"/>
                <a:ea typeface="+mn-ea"/>
                <a:cs typeface="+mn-cs"/>
              </a:rPr>
              <a:t>(again</a:t>
            </a:r>
            <a:r>
              <a:rPr lang="en-US" altLang="zh-CN" sz="1200" b="0" i="0" u="none" strike="noStrike" kern="1200" baseline="0" dirty="0">
                <a:solidFill>
                  <a:schemeClr val="tx1"/>
                </a:solidFill>
                <a:latin typeface="Times New Roman" pitchFamily="18" charset="0"/>
                <a:ea typeface="+mn-ea"/>
                <a:cs typeface="+mn-cs"/>
              </a:rPr>
              <a:t>, within a UDP </a:t>
            </a:r>
            <a:r>
              <a:rPr lang="en-US" altLang="zh-CN" sz="1200" b="0" i="0" u="none" strike="noStrike" kern="1200" baseline="0" dirty="0" smtClean="0">
                <a:solidFill>
                  <a:schemeClr val="tx1"/>
                </a:solidFill>
                <a:latin typeface="Times New Roman" pitchFamily="18" charset="0"/>
                <a:ea typeface="+mn-ea"/>
                <a:cs typeface="+mn-cs"/>
              </a:rPr>
              <a:t>datagram) </a:t>
            </a:r>
            <a:r>
              <a:rPr lang="en-US" altLang="zh-CN" sz="1200" b="0" i="0" u="none" strike="noStrike" kern="1200" baseline="0" dirty="0">
                <a:solidFill>
                  <a:schemeClr val="tx1"/>
                </a:solidFill>
                <a:latin typeface="Times New Roman" pitchFamily="18" charset="0"/>
                <a:ea typeface="+mn-ea"/>
                <a:cs typeface="+mn-cs"/>
              </a:rPr>
              <a:t>to port 434 of the home agent. </a:t>
            </a:r>
          </a:p>
          <a:p>
            <a:r>
              <a:rPr lang="en-US" altLang="zh-CN" sz="1200" b="0" i="0" u="none" strike="noStrike" kern="1200" baseline="0" dirty="0">
                <a:solidFill>
                  <a:schemeClr val="tx1"/>
                </a:solidFill>
                <a:latin typeface="Times New Roman" pitchFamily="18" charset="0"/>
                <a:ea typeface="+mn-ea"/>
                <a:cs typeface="+mn-cs"/>
              </a:rPr>
              <a:t>    The message contains the COA, HA, MA, encapsulation format requested, requested registration lifetime, and registration identification.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3. The home agent receives the registration request and checks for authenticity and correctness. </a:t>
            </a:r>
          </a:p>
          <a:p>
            <a:r>
              <a:rPr lang="en-US" altLang="zh-CN" sz="1200" b="0" i="0" u="none" strike="noStrike" kern="1200" baseline="0" dirty="0">
                <a:solidFill>
                  <a:schemeClr val="tx1"/>
                </a:solidFill>
                <a:latin typeface="Times New Roman" pitchFamily="18" charset="0"/>
                <a:ea typeface="+mn-ea"/>
                <a:cs typeface="+mn-cs"/>
              </a:rPr>
              <a:t>    The home agent binds the mobile node’s permanent IP address with the COA; in the future, datagrams arriving at the home agent and addressed to the mobile node will now be encapsulated and tunneled to the COA. </a:t>
            </a:r>
          </a:p>
          <a:p>
            <a:r>
              <a:rPr lang="en-US" altLang="zh-CN" sz="1200" b="0" i="0" u="none" strike="noStrike" kern="1200" baseline="0" dirty="0">
                <a:solidFill>
                  <a:schemeClr val="tx1"/>
                </a:solidFill>
                <a:latin typeface="Times New Roman" pitchFamily="18" charset="0"/>
                <a:ea typeface="+mn-ea"/>
                <a:cs typeface="+mn-cs"/>
              </a:rPr>
              <a:t>    The home agent sends a mobile IP registration reply containing the HA, MA, actual registration lifetime, and the registration identification of the request that is being satisfied with this reply.</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4. The foreign agent receives the registration reply and then forwards it to the mobile node.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this point, registration is complete, and the mobile node can receive datagrams sent to its permanent address.   </a:t>
            </a:r>
          </a:p>
          <a:p>
            <a:r>
              <a:rPr lang="en-US" altLang="zh-CN" sz="1200" b="0" i="0" u="none" strike="noStrike" kern="1200" baseline="0" dirty="0">
                <a:solidFill>
                  <a:schemeClr val="tx1"/>
                </a:solidFill>
                <a:latin typeface="Times New Roman" pitchFamily="18" charset="0"/>
                <a:ea typeface="+mn-ea"/>
                <a:cs typeface="+mn-cs"/>
              </a:rPr>
              <a:t>    Figure 7.28 illustrates these steps. </a:t>
            </a:r>
          </a:p>
          <a:p>
            <a:r>
              <a:rPr lang="en-US" altLang="zh-CN" sz="1200" b="0" i="0" u="none" strike="noStrike" kern="1200" baseline="0" dirty="0">
                <a:solidFill>
                  <a:schemeClr val="tx1"/>
                </a:solidFill>
                <a:latin typeface="Times New Roman" pitchFamily="18" charset="0"/>
                <a:ea typeface="+mn-ea"/>
                <a:cs typeface="+mn-cs"/>
              </a:rPr>
              <a:t>    Note that the home agent specifies a lifetime that is smaller than the lifetime requested by the mobile node.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foreign agent need not explicitly deregister a COA when a mobile node leaves its network. </a:t>
            </a:r>
          </a:p>
          <a:p>
            <a:r>
              <a:rPr lang="en-US" altLang="zh-CN" sz="1200" b="0" i="0" u="none" strike="noStrike" kern="1200" baseline="0" dirty="0">
                <a:solidFill>
                  <a:schemeClr val="tx1"/>
                </a:solidFill>
                <a:latin typeface="Times New Roman" pitchFamily="18" charset="0"/>
                <a:ea typeface="+mn-ea"/>
                <a:cs typeface="+mn-cs"/>
              </a:rPr>
              <a:t>    This will occur automatically, when the mobile node moves to a new network </a:t>
            </a:r>
            <a:r>
              <a:rPr lang="en-US" altLang="zh-CN" sz="1200" b="0" i="0" u="none" strike="noStrike" kern="1200" baseline="0" dirty="0" smtClean="0">
                <a:solidFill>
                  <a:schemeClr val="tx1"/>
                </a:solidFill>
                <a:latin typeface="Times New Roman" pitchFamily="18" charset="0"/>
                <a:ea typeface="+mn-ea"/>
                <a:cs typeface="+mn-cs"/>
              </a:rPr>
              <a:t>(whether </a:t>
            </a:r>
            <a:r>
              <a:rPr lang="en-US" altLang="zh-CN" sz="1200" b="0" i="0" u="none" strike="noStrike" kern="1200" baseline="0" dirty="0">
                <a:solidFill>
                  <a:schemeClr val="tx1"/>
                </a:solidFill>
                <a:latin typeface="Times New Roman" pitchFamily="18" charset="0"/>
                <a:ea typeface="+mn-ea"/>
                <a:cs typeface="+mn-cs"/>
              </a:rPr>
              <a:t>another foreign network or its home </a:t>
            </a:r>
            <a:r>
              <a:rPr lang="en-US" altLang="zh-CN" sz="1200" b="0" i="0" u="none" strike="noStrike" kern="1200" baseline="0" dirty="0" smtClean="0">
                <a:solidFill>
                  <a:schemeClr val="tx1"/>
                </a:solidFill>
                <a:latin typeface="Times New Roman" pitchFamily="18" charset="0"/>
                <a:ea typeface="+mn-ea"/>
                <a:cs typeface="+mn-cs"/>
              </a:rPr>
              <a:t>network) </a:t>
            </a:r>
            <a:r>
              <a:rPr lang="en-US" altLang="zh-CN" sz="1200" b="0" i="0" u="none" strike="noStrike" kern="1200" baseline="0" dirty="0">
                <a:solidFill>
                  <a:schemeClr val="tx1"/>
                </a:solidFill>
                <a:latin typeface="Times New Roman" pitchFamily="18" charset="0"/>
                <a:ea typeface="+mn-ea"/>
                <a:cs typeface="+mn-cs"/>
              </a:rPr>
              <a:t>and registers a new COA.</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mobile IP standard allows many additional scenarios and capabilities in addition to those described previously. </a:t>
            </a:r>
          </a:p>
          <a:p>
            <a:r>
              <a:rPr lang="en-US" altLang="zh-CN" sz="1200" b="0" i="0" u="none" strike="noStrike" kern="1200" baseline="0" dirty="0">
                <a:solidFill>
                  <a:schemeClr val="tx1"/>
                </a:solidFill>
                <a:latin typeface="Times New Roman" pitchFamily="18" charset="0"/>
                <a:ea typeface="+mn-ea"/>
                <a:cs typeface="+mn-cs"/>
              </a:rPr>
              <a:t>    The interested reader should consult [Perkins 1998b; RFC 5944].</a:t>
            </a:r>
            <a:endParaRPr lang="zh-CN" altLang="en-US" dirty="0"/>
          </a:p>
        </p:txBody>
      </p:sp>
    </p:spTree>
    <p:extLst>
      <p:ext uri="{BB962C8B-B14F-4D97-AF65-F5344CB8AC3E}">
        <p14:creationId xmlns:p14="http://schemas.microsoft.com/office/powerpoint/2010/main" val="37368238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37FDD-6C23-4602-8F54-8AF710626EFF}" type="slidenum">
              <a:rPr lang="en-US" altLang="zh-CN"/>
              <a:pPr/>
              <a:t>150</a:t>
            </a:fld>
            <a:endParaRPr lang="en-US" altLang="zh-CN"/>
          </a:p>
        </p:txBody>
      </p:sp>
      <p:sp>
        <p:nvSpPr>
          <p:cNvPr id="2212866" name="Rectangle 2"/>
          <p:cNvSpPr>
            <a:spLocks noGrp="1" noRot="1" noChangeAspect="1" noChangeArrowheads="1" noTextEdit="1"/>
          </p:cNvSpPr>
          <p:nvPr>
            <p:ph type="sldImg"/>
          </p:nvPr>
        </p:nvSpPr>
        <p:spPr>
          <a:ln/>
        </p:spPr>
      </p:sp>
      <p:sp>
        <p:nvSpPr>
          <p:cNvPr id="2212867" name="Rectangle 3"/>
          <p:cNvSpPr>
            <a:spLocks noGrp="1" noChangeArrowheads="1"/>
          </p:cNvSpPr>
          <p:nvPr>
            <p:ph type="body" idx="1"/>
          </p:nvPr>
        </p:nvSpPr>
        <p:spPr/>
        <p:txBody>
          <a:bodyPr/>
          <a:lstStyle/>
          <a:p>
            <a:pPr>
              <a:lnSpc>
                <a:spcPct val="80000"/>
              </a:lnSpc>
            </a:pPr>
            <a:r>
              <a:rPr lang="en-US" altLang="zh-CN" sz="1000" b="1" dirty="0"/>
              <a:t>From</a:t>
            </a:r>
            <a:r>
              <a:rPr lang="en-US" altLang="zh-CN" sz="1000" b="1" baseline="0" dirty="0"/>
              <a:t> a systems approach</a:t>
            </a:r>
            <a:endParaRPr lang="en-US" altLang="zh-CN" sz="1000" b="1" dirty="0"/>
          </a:p>
          <a:p>
            <a:pPr>
              <a:lnSpc>
                <a:spcPct val="80000"/>
              </a:lnSpc>
            </a:pPr>
            <a:r>
              <a:rPr lang="en-US" altLang="zh-CN" sz="1000" dirty="0"/>
              <a:t>   Both home and foreign agents periodically announce their presence on the networks to which they are attached using agent advertisement messages. </a:t>
            </a:r>
          </a:p>
          <a:p>
            <a:pPr>
              <a:lnSpc>
                <a:spcPct val="80000"/>
              </a:lnSpc>
            </a:pPr>
            <a:r>
              <a:rPr lang="en-US" altLang="zh-CN" sz="1000" dirty="0"/>
              <a:t>   A mobile host may also solicit an advertisement when it attaches to a new network. </a:t>
            </a:r>
          </a:p>
          <a:p>
            <a:pPr>
              <a:lnSpc>
                <a:spcPct val="80000"/>
              </a:lnSpc>
            </a:pPr>
            <a:r>
              <a:rPr lang="en-US" altLang="zh-CN" sz="1000" dirty="0"/>
              <a:t>   The advertisement by the home agent enables a mobile host to learn the address of its home agent before it leaves its home network. </a:t>
            </a:r>
          </a:p>
          <a:p>
            <a:pPr>
              <a:lnSpc>
                <a:spcPct val="80000"/>
              </a:lnSpc>
            </a:pPr>
            <a:r>
              <a:rPr lang="en-US" altLang="zh-CN" sz="1000" dirty="0"/>
              <a:t>   When the mobile host attaches to a foreign network, it hears an advertisement from a foreign agent and registers with the agent, providing the address of its home agent. </a:t>
            </a:r>
          </a:p>
          <a:p>
            <a:pPr>
              <a:lnSpc>
                <a:spcPct val="80000"/>
              </a:lnSpc>
            </a:pPr>
            <a:r>
              <a:rPr lang="en-US" altLang="zh-CN" sz="1000" dirty="0"/>
              <a:t>   The foreign agent then contacts the home agent, providing a care-of address. </a:t>
            </a:r>
          </a:p>
          <a:p>
            <a:pPr>
              <a:lnSpc>
                <a:spcPct val="80000"/>
              </a:lnSpc>
            </a:pPr>
            <a:r>
              <a:rPr lang="en-US" altLang="zh-CN" sz="1000" dirty="0"/>
              <a:t>   This is usually the IP address of the foreign agent. </a:t>
            </a:r>
          </a:p>
          <a:p>
            <a:pPr>
              <a:lnSpc>
                <a:spcPct val="80000"/>
              </a:lnSpc>
            </a:pPr>
            <a:endParaRPr lang="en-US" altLang="zh-CN" sz="1000" dirty="0"/>
          </a:p>
          <a:p>
            <a:pPr>
              <a:lnSpc>
                <a:spcPct val="80000"/>
              </a:lnSpc>
            </a:pPr>
            <a:r>
              <a:rPr lang="en-US" altLang="zh-CN" sz="1000" dirty="0"/>
              <a:t>   </a:t>
            </a:r>
          </a:p>
        </p:txBody>
      </p:sp>
    </p:spTree>
    <p:extLst>
      <p:ext uri="{BB962C8B-B14F-4D97-AF65-F5344CB8AC3E}">
        <p14:creationId xmlns:p14="http://schemas.microsoft.com/office/powerpoint/2010/main" val="39812704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AFCA59-6021-4AE4-AB72-A7B68C8F472E}" type="slidenum">
              <a:rPr lang="en-US" altLang="zh-CN"/>
              <a:pPr/>
              <a:t>151</a:t>
            </a:fld>
            <a:endParaRPr lang="en-US" altLang="zh-CN"/>
          </a:p>
        </p:txBody>
      </p:sp>
      <p:sp>
        <p:nvSpPr>
          <p:cNvPr id="2216962" name="Rectangle 2"/>
          <p:cNvSpPr>
            <a:spLocks noGrp="1" noRot="1" noChangeAspect="1" noChangeArrowheads="1" noTextEdit="1"/>
          </p:cNvSpPr>
          <p:nvPr>
            <p:ph type="sldImg"/>
          </p:nvPr>
        </p:nvSpPr>
        <p:spPr>
          <a:ln/>
        </p:spPr>
      </p:sp>
      <p:sp>
        <p:nvSpPr>
          <p:cNvPr id="2216963" name="Rectangle 3"/>
          <p:cNvSpPr>
            <a:spLocks noGrp="1" noChangeArrowheads="1"/>
          </p:cNvSpPr>
          <p:nvPr>
            <p:ph type="body" idx="1"/>
          </p:nvPr>
        </p:nvSpPr>
        <p:spPr/>
        <p:txBody>
          <a:bodyPr/>
          <a:lstStyle/>
          <a:p>
            <a:pPr marL="0" marR="0" indent="0" algn="l" defTabSz="914400" rtl="0" eaLnBrk="0" fontAlgn="base" latinLnBrk="0" hangingPunct="0">
              <a:lnSpc>
                <a:spcPct val="80000"/>
              </a:lnSpc>
              <a:spcBef>
                <a:spcPct val="30000"/>
              </a:spcBef>
              <a:spcAft>
                <a:spcPct val="0"/>
              </a:spcAft>
              <a:buClrTx/>
              <a:buSzTx/>
              <a:buFontTx/>
              <a:buNone/>
              <a:tabLst/>
              <a:defRPr/>
            </a:pPr>
            <a:r>
              <a:rPr lang="en-US" altLang="zh-CN" sz="800" b="1" dirty="0"/>
              <a:t>From</a:t>
            </a:r>
            <a:r>
              <a:rPr lang="en-US" altLang="zh-CN" sz="800" b="1" baseline="0" dirty="0"/>
              <a:t> a systems approach</a:t>
            </a:r>
            <a:r>
              <a:rPr lang="en-US" altLang="zh-CN" sz="800" dirty="0"/>
              <a:t>   </a:t>
            </a:r>
          </a:p>
          <a:p>
            <a:pPr>
              <a:lnSpc>
                <a:spcPct val="80000"/>
              </a:lnSpc>
            </a:pPr>
            <a:r>
              <a:rPr lang="en-US" altLang="zh-CN" sz="800" dirty="0"/>
              <a:t>   At this point, we can see that any host </a:t>
            </a:r>
            <a:r>
              <a:rPr lang="en-US" altLang="zh-CN" sz="800" u="sng" dirty="0"/>
              <a:t>that tries to send a packet to the mobile host</a:t>
            </a:r>
            <a:r>
              <a:rPr lang="en-US" altLang="zh-CN" sz="800" dirty="0"/>
              <a:t> will send it with a destination address equal to the home address of that node. </a:t>
            </a:r>
          </a:p>
          <a:p>
            <a:pPr>
              <a:lnSpc>
                <a:spcPct val="80000"/>
              </a:lnSpc>
            </a:pPr>
            <a:r>
              <a:rPr lang="en-US" altLang="zh-CN" sz="800" dirty="0"/>
              <a:t>   Normal IP forwarding will cause that packet to arrive on the home network of the mobile node, on which the home agent is sitting. </a:t>
            </a:r>
          </a:p>
          <a:p>
            <a:pPr>
              <a:lnSpc>
                <a:spcPct val="80000"/>
              </a:lnSpc>
            </a:pPr>
            <a:r>
              <a:rPr lang="en-US" altLang="zh-CN" sz="800" dirty="0"/>
              <a:t>   Thus, we can divide the problem of delivering the packet to the mobile node into three parts: </a:t>
            </a:r>
          </a:p>
          <a:p>
            <a:pPr>
              <a:lnSpc>
                <a:spcPct val="80000"/>
              </a:lnSpc>
            </a:pPr>
            <a:r>
              <a:rPr lang="en-US" altLang="zh-CN" sz="800" dirty="0"/>
              <a:t>   1. How does the home agent intercept a packet that is destined for the mobile node?</a:t>
            </a:r>
          </a:p>
          <a:p>
            <a:pPr>
              <a:lnSpc>
                <a:spcPct val="80000"/>
              </a:lnSpc>
            </a:pPr>
            <a:r>
              <a:rPr lang="en-US" altLang="zh-CN" sz="800" dirty="0"/>
              <a:t>   2. How does the home agent then deliver the packet to the foreign agent?</a:t>
            </a:r>
          </a:p>
          <a:p>
            <a:pPr>
              <a:lnSpc>
                <a:spcPct val="80000"/>
              </a:lnSpc>
            </a:pPr>
            <a:r>
              <a:rPr lang="en-US" altLang="zh-CN" sz="800" dirty="0"/>
              <a:t>   3. How does the foreign agent deliver the packet to the mobile node?</a:t>
            </a:r>
          </a:p>
          <a:p>
            <a:pPr>
              <a:lnSpc>
                <a:spcPct val="80000"/>
              </a:lnSpc>
            </a:pPr>
            <a:endParaRPr lang="en-US" altLang="zh-CN" sz="800" dirty="0"/>
          </a:p>
          <a:p>
            <a:pPr>
              <a:lnSpc>
                <a:spcPct val="80000"/>
              </a:lnSpc>
            </a:pPr>
            <a:r>
              <a:rPr lang="en-US" altLang="zh-CN" sz="800" dirty="0"/>
              <a:t>   The first problem might look easy if you just look at Figure 4.22, in which the home agent is clearly the only path between the sending host and the home network, and thus must receive packets that are destined to the mobile node. </a:t>
            </a:r>
          </a:p>
          <a:p>
            <a:pPr>
              <a:lnSpc>
                <a:spcPct val="80000"/>
              </a:lnSpc>
            </a:pPr>
            <a:r>
              <a:rPr lang="en-US" altLang="zh-CN" sz="800" dirty="0"/>
              <a:t>   But what if the sending node were on network 18, or what if there were another router connected to network 18 that tried to deliver the packet without its passing through the home agent? </a:t>
            </a:r>
          </a:p>
          <a:p>
            <a:pPr>
              <a:lnSpc>
                <a:spcPct val="80000"/>
              </a:lnSpc>
            </a:pPr>
            <a:r>
              <a:rPr lang="en-US" altLang="zh-CN" sz="800" dirty="0"/>
              <a:t>   To address this problem, the home agent actually impersonates the mobile node, using a technique called "proxy ARP." </a:t>
            </a:r>
          </a:p>
          <a:p>
            <a:pPr>
              <a:lnSpc>
                <a:spcPct val="80000"/>
              </a:lnSpc>
            </a:pPr>
            <a:r>
              <a:rPr lang="en-US" altLang="zh-CN" sz="800" dirty="0"/>
              <a:t>   This works just like ARP as described in Section 4.1.5, except that the home agent inserts the IP address of the mobile node, rather than its own, in the ARP messages </a:t>
            </a:r>
            <a:r>
              <a:rPr lang="en-US" altLang="zh-CN" sz="800" dirty="0" smtClean="0"/>
              <a:t>(</a:t>
            </a:r>
            <a:r>
              <a:rPr lang="zh-CN" altLang="en-US" sz="800" dirty="0" smtClean="0"/>
              <a:t>这里</a:t>
            </a:r>
            <a:r>
              <a:rPr lang="zh-CN" altLang="en-US" sz="800" dirty="0"/>
              <a:t>指的是响应报文</a:t>
            </a:r>
            <a:r>
              <a:rPr lang="en-US" altLang="zh-CN" sz="800" dirty="0"/>
              <a:t>, </a:t>
            </a:r>
            <a:r>
              <a:rPr lang="zh-CN" altLang="en-US" sz="800" dirty="0"/>
              <a:t>请求报文是由上游结点发出</a:t>
            </a:r>
            <a:r>
              <a:rPr lang="zh-CN" altLang="en-US" sz="800" dirty="0" smtClean="0"/>
              <a:t>的</a:t>
            </a:r>
            <a:r>
              <a:rPr lang="en-US" altLang="zh-CN" sz="800" dirty="0" smtClean="0"/>
              <a:t>). </a:t>
            </a:r>
            <a:endParaRPr lang="en-US" altLang="zh-CN" sz="800" dirty="0"/>
          </a:p>
          <a:p>
            <a:pPr>
              <a:lnSpc>
                <a:spcPct val="80000"/>
              </a:lnSpc>
            </a:pPr>
            <a:r>
              <a:rPr lang="en-US" altLang="zh-CN" sz="800" dirty="0"/>
              <a:t>   It uses its own hardware address, so that all the nodes on the same network learn to associate the hardware address of the home agent with the IP address of the mobile node. </a:t>
            </a:r>
          </a:p>
          <a:p>
            <a:pPr>
              <a:lnSpc>
                <a:spcPct val="80000"/>
              </a:lnSpc>
            </a:pPr>
            <a:r>
              <a:rPr lang="en-US" altLang="zh-CN" sz="800" dirty="0"/>
              <a:t>   One subtle aspect of this process is the fact that ARP information may be cached in other nodes on the network. </a:t>
            </a:r>
          </a:p>
          <a:p>
            <a:pPr>
              <a:lnSpc>
                <a:spcPct val="80000"/>
              </a:lnSpc>
            </a:pPr>
            <a:r>
              <a:rPr lang="en-US" altLang="zh-CN" sz="800" dirty="0"/>
              <a:t>   To make sure that these caches are invalidated in a timely way, the home agent issues an ARP message as soon as the mobile node registers with a foreign agent. </a:t>
            </a:r>
          </a:p>
          <a:p>
            <a:pPr>
              <a:lnSpc>
                <a:spcPct val="80000"/>
              </a:lnSpc>
            </a:pPr>
            <a:r>
              <a:rPr lang="en-US" altLang="zh-CN" sz="800" dirty="0"/>
              <a:t>   Because the ARP message is not a response to a normal ARP request, it is termed a "gratuitous ARP." </a:t>
            </a:r>
          </a:p>
          <a:p>
            <a:pPr>
              <a:lnSpc>
                <a:spcPct val="80000"/>
              </a:lnSpc>
            </a:pPr>
            <a:endParaRPr lang="en-US" altLang="zh-CN" sz="800" dirty="0"/>
          </a:p>
          <a:p>
            <a:pPr>
              <a:lnSpc>
                <a:spcPct val="80000"/>
              </a:lnSpc>
            </a:pPr>
            <a:r>
              <a:rPr lang="en-US" altLang="zh-CN" sz="800" dirty="0"/>
              <a:t>   The second problem is the delivery of the intercepted packet to the foreign agent. </a:t>
            </a:r>
          </a:p>
          <a:p>
            <a:pPr>
              <a:lnSpc>
                <a:spcPct val="80000"/>
              </a:lnSpc>
            </a:pPr>
            <a:r>
              <a:rPr lang="en-US" altLang="zh-CN" sz="800" dirty="0"/>
              <a:t>   Here we use the </a:t>
            </a:r>
            <a:r>
              <a:rPr lang="en-US" altLang="zh-CN" sz="800" u="sng" dirty="0"/>
              <a:t>tunneling technique</a:t>
            </a:r>
            <a:r>
              <a:rPr lang="en-US" altLang="zh-CN" sz="800" b="0" i="0" u="none" dirty="0"/>
              <a:t> </a:t>
            </a:r>
            <a:r>
              <a:rPr lang="en-US" altLang="zh-CN" sz="800" dirty="0"/>
              <a:t>described in Section 4.1.8. </a:t>
            </a:r>
          </a:p>
          <a:p>
            <a:pPr>
              <a:lnSpc>
                <a:spcPct val="80000"/>
              </a:lnSpc>
            </a:pPr>
            <a:r>
              <a:rPr lang="en-US" altLang="zh-CN" sz="800" dirty="0"/>
              <a:t>   The home agent simply "wraps" the packet inside an IP header that is destined for the foreign agent and transmits it into the internetwork. </a:t>
            </a:r>
          </a:p>
          <a:p>
            <a:pPr>
              <a:lnSpc>
                <a:spcPct val="80000"/>
              </a:lnSpc>
            </a:pPr>
            <a:r>
              <a:rPr lang="en-US" altLang="zh-CN" sz="800" dirty="0"/>
              <a:t>   All the intervening routers just see an IP packet destined for the IP address of the foreign agent. </a:t>
            </a:r>
          </a:p>
          <a:p>
            <a:pPr>
              <a:lnSpc>
                <a:spcPct val="80000"/>
              </a:lnSpc>
            </a:pPr>
            <a:r>
              <a:rPr lang="en-US" altLang="zh-CN" sz="800" dirty="0"/>
              <a:t>   Another way of looking at this is that an IP tunnel is established between the home agent and the foreign agent, and the home agent just drops packets destined for the mobile node into that tunnel. </a:t>
            </a:r>
          </a:p>
          <a:p>
            <a:pPr>
              <a:lnSpc>
                <a:spcPct val="80000"/>
              </a:lnSpc>
            </a:pPr>
            <a:r>
              <a:rPr lang="en-US" altLang="zh-CN" sz="800" dirty="0"/>
              <a:t>   </a:t>
            </a:r>
          </a:p>
          <a:p>
            <a:pPr>
              <a:lnSpc>
                <a:spcPct val="80000"/>
              </a:lnSpc>
            </a:pPr>
            <a:r>
              <a:rPr lang="en-US" altLang="zh-CN" sz="800" dirty="0"/>
              <a:t>   When a packet finally arrives at the foreign agent, it strips the extra IP header and finds </a:t>
            </a:r>
            <a:r>
              <a:rPr lang="en-US" altLang="zh-CN" sz="800" u="sng" dirty="0">
                <a:effectLst>
                  <a:outerShdw blurRad="38100" dist="38100" dir="2700000" algn="tl">
                    <a:srgbClr val="000000">
                      <a:alpha val="43137"/>
                    </a:srgbClr>
                  </a:outerShdw>
                </a:effectLst>
              </a:rPr>
              <a:t>inside</a:t>
            </a:r>
            <a:r>
              <a:rPr lang="en-US" altLang="zh-CN" sz="800" dirty="0"/>
              <a:t> an IP packet </a:t>
            </a:r>
            <a:r>
              <a:rPr lang="en-US" altLang="zh-CN" sz="800" i="0" dirty="0"/>
              <a:t>destined for the mobile node. </a:t>
            </a:r>
          </a:p>
          <a:p>
            <a:pPr>
              <a:lnSpc>
                <a:spcPct val="80000"/>
              </a:lnSpc>
            </a:pPr>
            <a:r>
              <a:rPr lang="en-US" altLang="zh-CN" sz="800" dirty="0"/>
              <a:t>   Clearly, the foreign agent </a:t>
            </a:r>
            <a:r>
              <a:rPr lang="en-US" altLang="zh-CN" sz="800" u="sng" dirty="0"/>
              <a:t>cannot</a:t>
            </a:r>
            <a:r>
              <a:rPr lang="en-US" altLang="zh-CN" sz="800" dirty="0"/>
              <a:t> treat this like any old IP packet </a:t>
            </a:r>
            <a:r>
              <a:rPr lang="en-US" altLang="zh-CN" sz="800" i="1" dirty="0"/>
              <a:t>because this would cause it to send it back to the home network. </a:t>
            </a:r>
          </a:p>
          <a:p>
            <a:pPr>
              <a:lnSpc>
                <a:spcPct val="80000"/>
              </a:lnSpc>
            </a:pPr>
            <a:r>
              <a:rPr lang="en-US" altLang="zh-CN" sz="800" dirty="0"/>
              <a:t>   Instead, it has to recognize</a:t>
            </a:r>
            <a:r>
              <a:rPr lang="en-US" altLang="zh-CN" sz="800" b="1" dirty="0"/>
              <a:t> </a:t>
            </a:r>
            <a:r>
              <a:rPr lang="en-US" altLang="zh-CN" sz="800" dirty="0"/>
              <a:t>the address as that of a registered mobile node. </a:t>
            </a:r>
          </a:p>
          <a:p>
            <a:pPr>
              <a:lnSpc>
                <a:spcPct val="80000"/>
              </a:lnSpc>
            </a:pPr>
            <a:r>
              <a:rPr lang="en-US" altLang="zh-CN" sz="800" dirty="0"/>
              <a:t>   It then delivers the packet to the hardware address of the mobile node </a:t>
            </a:r>
            <a:r>
              <a:rPr lang="en-US" altLang="zh-CN" sz="800" dirty="0" smtClean="0"/>
              <a:t>(e.g</a:t>
            </a:r>
            <a:r>
              <a:rPr lang="en-US" altLang="zh-CN" sz="800" dirty="0"/>
              <a:t>., its Ethernet </a:t>
            </a:r>
            <a:r>
              <a:rPr lang="en-US" altLang="zh-CN" sz="800" dirty="0" smtClean="0"/>
              <a:t>address), </a:t>
            </a:r>
            <a:r>
              <a:rPr lang="en-US" altLang="zh-CN" sz="800" dirty="0"/>
              <a:t>which was learned as part of the registration process. </a:t>
            </a:r>
          </a:p>
          <a:p>
            <a:pPr>
              <a:lnSpc>
                <a:spcPct val="80000"/>
              </a:lnSpc>
            </a:pPr>
            <a:endParaRPr lang="en-US" altLang="zh-CN" sz="800" dirty="0"/>
          </a:p>
          <a:p>
            <a:pPr>
              <a:lnSpc>
                <a:spcPct val="80000"/>
              </a:lnSpc>
            </a:pPr>
            <a:r>
              <a:rPr lang="en-US" altLang="zh-CN" sz="800" dirty="0"/>
              <a:t>   One observation </a:t>
            </a:r>
            <a:r>
              <a:rPr lang="en-US" altLang="zh-CN" sz="800" u="sng" dirty="0"/>
              <a:t>that can be made about these procedures</a:t>
            </a:r>
            <a:r>
              <a:rPr lang="en-US" altLang="zh-CN" sz="800" u="none" dirty="0"/>
              <a:t> </a:t>
            </a:r>
            <a:r>
              <a:rPr lang="en-US" altLang="zh-CN" sz="800" dirty="0"/>
              <a:t>is that it is possible for the foreign agent and the mobile node to be in the same box; that is, a mobile node can perform the foreign agent function itself. </a:t>
            </a:r>
          </a:p>
          <a:p>
            <a:pPr>
              <a:lnSpc>
                <a:spcPct val="80000"/>
              </a:lnSpc>
            </a:pPr>
            <a:r>
              <a:rPr lang="en-US" altLang="zh-CN" sz="800" dirty="0"/>
              <a:t>   To make this work, however, the mobile node must be able to dynamically acquire an IP address that is located in the address space of the foreign network. </a:t>
            </a:r>
          </a:p>
          <a:p>
            <a:pPr>
              <a:lnSpc>
                <a:spcPct val="80000"/>
              </a:lnSpc>
            </a:pPr>
            <a:r>
              <a:rPr lang="en-US" altLang="zh-CN" sz="800" dirty="0"/>
              <a:t>   This address will then be used as the care-of address. </a:t>
            </a:r>
          </a:p>
          <a:p>
            <a:pPr>
              <a:lnSpc>
                <a:spcPct val="80000"/>
              </a:lnSpc>
            </a:pPr>
            <a:r>
              <a:rPr lang="en-US" altLang="zh-CN" sz="800" dirty="0"/>
              <a:t>   In our example, this would have to be an address with a network number of 12. </a:t>
            </a:r>
          </a:p>
          <a:p>
            <a:pPr>
              <a:lnSpc>
                <a:spcPct val="80000"/>
              </a:lnSpc>
            </a:pPr>
            <a:r>
              <a:rPr lang="en-US" altLang="zh-CN" sz="800" dirty="0"/>
              <a:t>   We have already seen one way in which a host can dynamically acquire a correct IP address, using DHCP </a:t>
            </a:r>
            <a:r>
              <a:rPr lang="en-US" altLang="zh-CN" sz="800" dirty="0" smtClean="0"/>
              <a:t>(Section 4.1.6). </a:t>
            </a:r>
            <a:endParaRPr lang="en-US" altLang="zh-CN" sz="800" dirty="0"/>
          </a:p>
          <a:p>
            <a:pPr>
              <a:lnSpc>
                <a:spcPct val="80000"/>
              </a:lnSpc>
            </a:pPr>
            <a:r>
              <a:rPr lang="en-US" altLang="zh-CN" sz="800" dirty="0"/>
              <a:t>   This approach has the desirable feature of allowing mobile nodes to attach to networks that don't have foreign agents; thus, mobility can be achieved with only the addition of a home agent and some new software on the mobile node </a:t>
            </a:r>
            <a:r>
              <a:rPr lang="en-US" altLang="zh-CN" sz="800" dirty="0" smtClean="0"/>
              <a:t>(Assuming </a:t>
            </a:r>
            <a:r>
              <a:rPr lang="en-US" altLang="zh-CN" sz="800" dirty="0"/>
              <a:t>DHCP is used on the foreign </a:t>
            </a:r>
            <a:r>
              <a:rPr lang="en-US" altLang="zh-CN" sz="800" dirty="0" smtClean="0"/>
              <a:t>network). </a:t>
            </a:r>
            <a:endParaRPr lang="en-US" altLang="zh-CN" sz="800" dirty="0"/>
          </a:p>
          <a:p>
            <a:pPr>
              <a:lnSpc>
                <a:spcPct val="80000"/>
              </a:lnSpc>
            </a:pPr>
            <a:endParaRPr lang="en-US" altLang="zh-CN" sz="800" dirty="0"/>
          </a:p>
          <a:p>
            <a:pPr>
              <a:lnSpc>
                <a:spcPct val="80000"/>
              </a:lnSpc>
            </a:pPr>
            <a:r>
              <a:rPr lang="en-US" altLang="zh-CN" sz="800" dirty="0"/>
              <a:t>   What about traffic in the other direction </a:t>
            </a:r>
            <a:r>
              <a:rPr lang="en-US" altLang="zh-CN" sz="800" dirty="0" smtClean="0"/>
              <a:t>(i.e</a:t>
            </a:r>
            <a:r>
              <a:rPr lang="en-US" altLang="zh-CN" sz="800" dirty="0"/>
              <a:t>., from mobile node to fixed </a:t>
            </a:r>
            <a:r>
              <a:rPr lang="en-US" altLang="zh-CN" sz="800" dirty="0" smtClean="0"/>
              <a:t>node)? </a:t>
            </a:r>
            <a:endParaRPr lang="en-US" altLang="zh-CN" sz="800" dirty="0"/>
          </a:p>
          <a:p>
            <a:pPr>
              <a:lnSpc>
                <a:spcPct val="80000"/>
              </a:lnSpc>
            </a:pPr>
            <a:r>
              <a:rPr lang="en-US" altLang="zh-CN" sz="800" dirty="0"/>
              <a:t>   This turns out to be much easier. </a:t>
            </a:r>
          </a:p>
          <a:p>
            <a:pPr>
              <a:lnSpc>
                <a:spcPct val="80000"/>
              </a:lnSpc>
            </a:pPr>
            <a:r>
              <a:rPr lang="en-US" altLang="zh-CN" sz="800" dirty="0"/>
              <a:t>   The mobile node just puts the IP address of the fixed node in the destination field of its IP packets, while putting its permanent address in the source field, and the packets are forwarded to the fixed node using normal means. </a:t>
            </a:r>
          </a:p>
          <a:p>
            <a:pPr>
              <a:lnSpc>
                <a:spcPct val="80000"/>
              </a:lnSpc>
            </a:pPr>
            <a:r>
              <a:rPr lang="en-US" altLang="zh-CN" sz="800" dirty="0"/>
              <a:t>   Of course, if both nodes in a conversation are mobile, then the procedures described above are used in each direction.</a:t>
            </a:r>
          </a:p>
          <a:p>
            <a:pPr>
              <a:lnSpc>
                <a:spcPct val="80000"/>
              </a:lnSpc>
            </a:pPr>
            <a:endParaRPr lang="en-US" altLang="zh-CN" sz="800" dirty="0"/>
          </a:p>
          <a:p>
            <a:pPr>
              <a:lnSpc>
                <a:spcPct val="80000"/>
              </a:lnSpc>
            </a:pPr>
            <a:endParaRPr lang="en-US" altLang="zh-CN" sz="800" dirty="0"/>
          </a:p>
        </p:txBody>
      </p:sp>
    </p:spTree>
    <p:extLst>
      <p:ext uri="{BB962C8B-B14F-4D97-AF65-F5344CB8AC3E}">
        <p14:creationId xmlns:p14="http://schemas.microsoft.com/office/powerpoint/2010/main" val="22704046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F8E4AF38-87DE-432D-99A7-61ADACEEF6A4}" type="slidenum">
              <a:rPr lang="zh-CN" altLang="en-US"/>
              <a:pPr/>
              <a:t>152</a:t>
            </a:fld>
            <a:endParaRPr lang="en-US" altLang="zh-CN"/>
          </a:p>
        </p:txBody>
      </p:sp>
      <p:sp>
        <p:nvSpPr>
          <p:cNvPr id="339971"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eaLnBrk="1" hangingPunct="1"/>
            <a:fld id="{D8E5C575-4F65-40EB-A947-C61D31900ECA}" type="slidenum">
              <a:rPr lang="zh-CN" altLang="en-US" sz="1300" i="0">
                <a:latin typeface="Times New Roman" pitchFamily="18" charset="0"/>
              </a:rPr>
              <a:pPr algn="r" defTabSz="966788" eaLnBrk="1" hangingPunct="1"/>
              <a:t>152</a:t>
            </a:fld>
            <a:endParaRPr lang="en-US" altLang="zh-CN" sz="1300" i="0">
              <a:latin typeface="Times New Roman" pitchFamily="18" charset="0"/>
            </a:endParaRPr>
          </a:p>
        </p:txBody>
      </p:sp>
      <p:sp>
        <p:nvSpPr>
          <p:cNvPr id="339972" name="Rectangle 2"/>
          <p:cNvSpPr>
            <a:spLocks noGrp="1" noRot="1" noChangeAspect="1" noChangeArrowheads="1" noTextEdit="1"/>
          </p:cNvSpPr>
          <p:nvPr>
            <p:ph type="sldImg"/>
          </p:nvPr>
        </p:nvSpPr>
        <p:spPr>
          <a:xfrm>
            <a:off x="1257300" y="720725"/>
            <a:ext cx="4800600" cy="3600450"/>
          </a:xfrm>
          <a:ln/>
        </p:spPr>
      </p:sp>
      <p:sp>
        <p:nvSpPr>
          <p:cNvPr id="339973" name="Rectangle 3"/>
          <p:cNvSpPr>
            <a:spLocks noGrp="1" noChangeArrowheads="1"/>
          </p:cNvSpPr>
          <p:nvPr>
            <p:ph type="body" idx="1"/>
          </p:nvPr>
        </p:nvSpPr>
        <p:spPr>
          <a:xfrm>
            <a:off x="731838" y="4560888"/>
            <a:ext cx="5851525" cy="4319587"/>
          </a:xfrm>
          <a:noFill/>
          <a:ln/>
        </p:spPr>
        <p:txBody>
          <a:bodyPr lIns="96661" tIns="48331" rIns="96661" bIns="48331"/>
          <a:lstStyle/>
          <a:p>
            <a:pPr eaLnBrk="1" hangingPunct="1"/>
            <a:endParaRPr lang="zh-CN" altLang="en-US"/>
          </a:p>
        </p:txBody>
      </p:sp>
    </p:spTree>
    <p:extLst>
      <p:ext uri="{BB962C8B-B14F-4D97-AF65-F5344CB8AC3E}">
        <p14:creationId xmlns:p14="http://schemas.microsoft.com/office/powerpoint/2010/main" val="4053766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154</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154</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7681415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p:txBody>
          <a:bodyPr/>
          <a:lstStyle/>
          <a:p>
            <a:pPr>
              <a:defRPr/>
            </a:pPr>
            <a:fld id="{8390B356-627E-4B22-B503-B0744DE91643}" type="slidenum">
              <a:rPr lang="zh-CN" altLang="en-US" smtClean="0"/>
              <a:pPr>
                <a:defRPr/>
              </a:pPr>
              <a:t>155</a:t>
            </a:fld>
            <a:endParaRPr lang="en-US" altLang="zh-CN"/>
          </a:p>
        </p:txBody>
      </p:sp>
      <p:sp>
        <p:nvSpPr>
          <p:cNvPr id="364547" name="Rectangle 2"/>
          <p:cNvSpPr>
            <a:spLocks noGrp="1" noRot="1" noChangeAspect="1" noChangeArrowheads="1" noTextEdit="1"/>
          </p:cNvSpPr>
          <p:nvPr>
            <p:ph type="sldImg"/>
          </p:nvPr>
        </p:nvSpPr>
        <p:spPr>
          <a:xfrm>
            <a:off x="1258888" y="719138"/>
            <a:ext cx="4800600" cy="3600450"/>
          </a:xfrm>
          <a:ln/>
        </p:spPr>
      </p:sp>
      <p:sp>
        <p:nvSpPr>
          <p:cNvPr id="364548"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41027005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p:txBody>
          <a:bodyPr/>
          <a:lstStyle/>
          <a:p>
            <a:pPr>
              <a:defRPr/>
            </a:pPr>
            <a:fld id="{B52FC8E7-EE32-4E68-AA2C-8737C14F73D2}" type="slidenum">
              <a:rPr lang="zh-CN" altLang="en-US" smtClean="0"/>
              <a:pPr>
                <a:defRPr/>
              </a:pPr>
              <a:t>156</a:t>
            </a:fld>
            <a:endParaRPr lang="en-US" altLang="zh-CN"/>
          </a:p>
        </p:txBody>
      </p:sp>
      <p:sp>
        <p:nvSpPr>
          <p:cNvPr id="365571"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97D3FDCB-346E-44B6-A716-71A49E778768}" type="slidenum">
              <a:rPr lang="zh-CN" altLang="en-US" sz="1200">
                <a:latin typeface="Times New Roman" pitchFamily="18" charset="0"/>
              </a:rPr>
              <a:pPr algn="r" defTabSz="966788"/>
              <a:t>156</a:t>
            </a:fld>
            <a:endParaRPr lang="en-US" altLang="zh-CN" sz="1200">
              <a:latin typeface="Times New Roman" pitchFamily="18" charset="0"/>
            </a:endParaRPr>
          </a:p>
        </p:txBody>
      </p:sp>
      <p:sp>
        <p:nvSpPr>
          <p:cNvPr id="365572" name="Rectangle 2"/>
          <p:cNvSpPr>
            <a:spLocks noGrp="1" noRot="1" noChangeAspect="1" noChangeArrowheads="1" noTextEdit="1"/>
          </p:cNvSpPr>
          <p:nvPr>
            <p:ph type="sldImg"/>
          </p:nvPr>
        </p:nvSpPr>
        <p:spPr>
          <a:xfrm>
            <a:off x="1258888" y="719138"/>
            <a:ext cx="4800600" cy="3600450"/>
          </a:xfrm>
          <a:ln/>
        </p:spPr>
      </p:sp>
      <p:sp>
        <p:nvSpPr>
          <p:cNvPr id="365573"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81378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p:txBody>
          <a:bodyPr/>
          <a:lstStyle/>
          <a:p>
            <a:pPr>
              <a:defRPr/>
            </a:pPr>
            <a:fld id="{E117F73E-ADD4-4161-911B-F681E802DCCB}" type="slidenum">
              <a:rPr lang="zh-CN" altLang="en-US" smtClean="0"/>
              <a:pPr>
                <a:defRPr/>
              </a:pPr>
              <a:t>15</a:t>
            </a:fld>
            <a:endParaRPr lang="en-US" altLang="zh-CN"/>
          </a:p>
        </p:txBody>
      </p:sp>
      <p:sp>
        <p:nvSpPr>
          <p:cNvPr id="218115" name="Rectangle 2"/>
          <p:cNvSpPr>
            <a:spLocks noGrp="1" noRot="1" noChangeAspect="1" noChangeArrowheads="1" noTextEdit="1"/>
          </p:cNvSpPr>
          <p:nvPr>
            <p:ph type="sldImg"/>
          </p:nvPr>
        </p:nvSpPr>
        <p:spPr>
          <a:xfrm>
            <a:off x="1258888" y="719138"/>
            <a:ext cx="4800600" cy="3600450"/>
          </a:xfrm>
          <a:ln/>
        </p:spPr>
      </p:sp>
      <p:sp>
        <p:nvSpPr>
          <p:cNvPr id="218116"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Having </a:t>
            </a:r>
            <a:r>
              <a:rPr lang="en-US" altLang="zh-CN" sz="1200" b="0" i="0" u="none" strike="noStrike" kern="1200" baseline="0" dirty="0">
                <a:solidFill>
                  <a:schemeClr val="tx1"/>
                </a:solidFill>
                <a:latin typeface="Times New Roman" pitchFamily="18" charset="0"/>
                <a:ea typeface="+mn-ea"/>
                <a:cs typeface="+mn-cs"/>
              </a:rPr>
              <a:t>discussed the “pieces” of a wireless network, we note that these pieces can be combined in many different ways to form different types of wireless networks. </a:t>
            </a:r>
          </a:p>
          <a:p>
            <a:r>
              <a:rPr lang="en-US" altLang="zh-CN" sz="1200" b="0" i="0" u="none" strike="noStrike" kern="1200" baseline="0" dirty="0">
                <a:solidFill>
                  <a:schemeClr val="tx1"/>
                </a:solidFill>
                <a:latin typeface="Times New Roman" pitchFamily="18" charset="0"/>
                <a:ea typeface="+mn-ea"/>
                <a:cs typeface="+mn-cs"/>
              </a:rPr>
              <a:t>    You may find a taxonomy of these types of wireless networks useful as you read on in this chapter, or read/learn more about wireless networks beyond this book. </a:t>
            </a:r>
          </a:p>
          <a:p>
            <a:r>
              <a:rPr lang="en-US" altLang="zh-CN" sz="1200" b="0" i="0" u="none" strike="noStrike" kern="1200" baseline="0" dirty="0">
                <a:solidFill>
                  <a:schemeClr val="tx1"/>
                </a:solidFill>
                <a:latin typeface="Times New Roman" pitchFamily="18" charset="0"/>
                <a:ea typeface="+mn-ea"/>
                <a:cs typeface="+mn-cs"/>
              </a:rPr>
              <a:t>    At the highest level we can classify wireless networks according to two criteria: </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whether a packet in the wireless network crosses exactly one wireless hop or multiple wireless hops, and </a:t>
            </a:r>
            <a:r>
              <a:rPr lang="en-US" altLang="zh-CN" sz="1200" b="0" i="0" u="none" strike="noStrike" kern="1200" baseline="0" dirty="0" smtClean="0">
                <a:solidFill>
                  <a:schemeClr val="tx1"/>
                </a:solidFill>
                <a:latin typeface="Times New Roman" pitchFamily="18" charset="0"/>
                <a:ea typeface="+mn-ea"/>
                <a:cs typeface="+mn-cs"/>
              </a:rPr>
              <a:t>(ii) </a:t>
            </a:r>
            <a:r>
              <a:rPr lang="en-US" altLang="zh-CN" sz="1200" b="0" i="0" u="none" strike="noStrike" kern="1200" baseline="0" dirty="0">
                <a:solidFill>
                  <a:schemeClr val="tx1"/>
                </a:solidFill>
                <a:latin typeface="Times New Roman" pitchFamily="18" charset="0"/>
                <a:ea typeface="+mn-ea"/>
                <a:cs typeface="+mn-cs"/>
              </a:rPr>
              <a:t>whether there </a:t>
            </a:r>
            <a:r>
              <a:rPr lang="en-US" altLang="zh-CN" sz="1200" b="0" i="0" u="none" strike="noStrike" kern="1200" baseline="0" dirty="0" smtClean="0">
                <a:solidFill>
                  <a:schemeClr val="tx1"/>
                </a:solidFill>
                <a:latin typeface="Times New Roman" pitchFamily="18" charset="0"/>
                <a:ea typeface="+mn-ea"/>
                <a:cs typeface="+mn-cs"/>
              </a:rPr>
              <a:t>is infrastructure </a:t>
            </a:r>
            <a:r>
              <a:rPr lang="en-US" altLang="zh-CN" sz="1200" b="0" i="0" u="none" strike="noStrike" kern="1200" baseline="0" dirty="0">
                <a:solidFill>
                  <a:schemeClr val="tx1"/>
                </a:solidFill>
                <a:latin typeface="Times New Roman" pitchFamily="18" charset="0"/>
                <a:ea typeface="+mn-ea"/>
                <a:cs typeface="+mn-cs"/>
              </a:rPr>
              <a:t>such as a </a:t>
            </a:r>
            <a:r>
              <a:rPr lang="en-US" altLang="zh-CN" sz="1200" b="0" i="0" u="none" strike="noStrike" kern="1200" baseline="0" dirty="0" smtClean="0">
                <a:solidFill>
                  <a:schemeClr val="tx1"/>
                </a:solidFill>
                <a:latin typeface="Times New Roman" pitchFamily="18" charset="0"/>
                <a:ea typeface="+mn-ea"/>
                <a:cs typeface="+mn-cs"/>
              </a:rPr>
              <a:t>base station </a:t>
            </a:r>
            <a:r>
              <a:rPr lang="en-US" altLang="zh-CN" sz="1200" b="0" i="0" u="none" strike="noStrike" kern="1200" baseline="0" dirty="0">
                <a:solidFill>
                  <a:schemeClr val="tx1"/>
                </a:solidFill>
                <a:latin typeface="Times New Roman" pitchFamily="18" charset="0"/>
                <a:ea typeface="+mn-ea"/>
                <a:cs typeface="+mn-cs"/>
              </a:rPr>
              <a:t>in the network:</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 Single-hop, infrastructure-based.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These </a:t>
            </a:r>
            <a:r>
              <a:rPr lang="en-US" altLang="zh-CN" sz="1200" b="0" i="0" u="none" strike="noStrike" kern="1200" baseline="0" dirty="0">
                <a:solidFill>
                  <a:schemeClr val="tx1"/>
                </a:solidFill>
                <a:latin typeface="Times New Roman" pitchFamily="18" charset="0"/>
                <a:ea typeface="+mn-ea"/>
                <a:cs typeface="+mn-cs"/>
              </a:rPr>
              <a:t>networks have a base station that is connected to a larger wired network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the </a:t>
            </a:r>
            <a:r>
              <a:rPr lang="en-US" altLang="zh-CN" sz="1200" b="0" i="0" u="none" strike="noStrike" kern="1200" baseline="0" dirty="0" smtClean="0">
                <a:solidFill>
                  <a:schemeClr val="tx1"/>
                </a:solidFill>
                <a:latin typeface="Times New Roman" pitchFamily="18" charset="0"/>
                <a:ea typeface="+mn-ea"/>
                <a:cs typeface="+mn-cs"/>
              </a:rPr>
              <a:t>Internet).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Furthermore, all communication is between this base station and a wireless host over a single wireless hop. </a:t>
            </a:r>
          </a:p>
          <a:p>
            <a:r>
              <a:rPr lang="en-US" altLang="zh-CN" sz="1200" b="0" i="0" u="none" strike="noStrike" kern="1200" baseline="0" dirty="0">
                <a:solidFill>
                  <a:schemeClr val="tx1"/>
                </a:solidFill>
                <a:latin typeface="Times New Roman" pitchFamily="18" charset="0"/>
                <a:ea typeface="+mn-ea"/>
                <a:cs typeface="+mn-cs"/>
              </a:rPr>
              <a:t>    The </a:t>
            </a:r>
            <a:r>
              <a:rPr lang="en-US" altLang="zh-CN" sz="1200" b="0" i="0" u="none" strike="noStrike" kern="1200" baseline="0" dirty="0" smtClean="0">
                <a:solidFill>
                  <a:schemeClr val="tx1"/>
                </a:solidFill>
                <a:latin typeface="Times New Roman" pitchFamily="18" charset="0"/>
                <a:ea typeface="+mn-ea"/>
                <a:cs typeface="+mn-cs"/>
              </a:rPr>
              <a:t>802.11 networks you use in the classroom, café, or library; and the 4G LTE </a:t>
            </a:r>
            <a:r>
              <a:rPr lang="en-US" altLang="zh-CN" sz="1200" b="0" i="0" u="none" strike="noStrike" kern="1200" baseline="0" dirty="0">
                <a:solidFill>
                  <a:schemeClr val="tx1"/>
                </a:solidFill>
                <a:latin typeface="Times New Roman" pitchFamily="18" charset="0"/>
                <a:ea typeface="+mn-ea"/>
                <a:cs typeface="+mn-cs"/>
              </a:rPr>
              <a:t>data networks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we will learn about shortly all </a:t>
            </a:r>
            <a:r>
              <a:rPr lang="en-US" altLang="zh-CN" sz="1200" b="1" i="0" u="none" strike="noStrike" kern="1200" baseline="0" dirty="0">
                <a:solidFill>
                  <a:schemeClr val="tx1"/>
                </a:solidFill>
                <a:latin typeface="Times New Roman" pitchFamily="18" charset="0"/>
                <a:ea typeface="+mn-ea"/>
                <a:cs typeface="+mn-cs"/>
              </a:rPr>
              <a:t>fall in </a:t>
            </a:r>
            <a:r>
              <a:rPr lang="en-US" altLang="zh-CN" sz="1200" b="0" i="0" u="none" strike="noStrike" kern="1200" baseline="0" dirty="0">
                <a:solidFill>
                  <a:schemeClr val="tx1"/>
                </a:solidFill>
                <a:latin typeface="Times New Roman" pitchFamily="18" charset="0"/>
                <a:ea typeface="+mn-ea"/>
                <a:cs typeface="+mn-cs"/>
              </a:rPr>
              <a:t>this category.</a:t>
            </a:r>
          </a:p>
          <a:p>
            <a:endParaRPr lang="en-US" altLang="zh-CN" sz="1200" b="0" i="0" u="none" strike="noStrike" kern="1200" baseline="0" dirty="0">
              <a:solidFill>
                <a:schemeClr val="tx1"/>
              </a:solidFill>
              <a:latin typeface="Times New Roman" pitchFamily="18" charset="0"/>
              <a:ea typeface="+mn-ea"/>
              <a:cs typeface="+mn-cs"/>
            </a:endParaRP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 Single-hop, infrastructure-less. </a:t>
            </a:r>
            <a:endParaRPr lang="en-US" altLang="zh-CN" sz="1200" b="0" i="0" u="none" strike="noStrike" kern="1200" baseline="0" dirty="0" smtClean="0">
              <a:solidFill>
                <a:schemeClr val="tx1"/>
              </a:solidFill>
              <a:latin typeface="Times New Roman" pitchFamily="18" charset="0"/>
              <a:ea typeface="+mn-ea"/>
              <a:cs typeface="+mn-cs"/>
            </a:endParaRPr>
          </a:p>
          <a:p>
            <a:pPr marL="0" indent="0">
              <a:buFont typeface="Arial" panose="020B0604020202020204" pitchFamily="34" charset="0"/>
              <a:buNone/>
            </a:pPr>
            <a:r>
              <a:rPr lang="en-US" altLang="zh-CN" sz="1200" b="0" i="0" u="none" strike="noStrike" kern="1200" baseline="0" dirty="0" smtClean="0">
                <a:solidFill>
                  <a:schemeClr val="tx1"/>
                </a:solidFill>
                <a:latin typeface="Times New Roman" pitchFamily="18" charset="0"/>
                <a:ea typeface="+mn-ea"/>
                <a:cs typeface="+mn-cs"/>
              </a:rPr>
              <a:t>    In </a:t>
            </a:r>
            <a:r>
              <a:rPr lang="en-US" altLang="zh-CN" sz="1200" b="0" i="0" u="none" strike="noStrike" kern="1200" baseline="0" dirty="0">
                <a:solidFill>
                  <a:schemeClr val="tx1"/>
                </a:solidFill>
                <a:latin typeface="Times New Roman" pitchFamily="18" charset="0"/>
                <a:ea typeface="+mn-ea"/>
                <a:cs typeface="+mn-cs"/>
              </a:rPr>
              <a:t>these networks, there is no base station that is connected to a wireless network.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However, as we will see, one of the nodes in this single-hop network may coordinate the transmissions of the other nodes.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Bluetooth networks </a:t>
            </a:r>
            <a:r>
              <a:rPr lang="en-US" altLang="zh-CN" sz="1200" b="0" i="0" u="none" strike="noStrike" kern="1200" baseline="0" dirty="0" smtClean="0">
                <a:solidFill>
                  <a:schemeClr val="tx1"/>
                </a:solidFill>
                <a:latin typeface="Times New Roman" pitchFamily="18" charset="0"/>
                <a:ea typeface="+mn-ea"/>
                <a:cs typeface="+mn-cs"/>
              </a:rPr>
              <a:t>(which </a:t>
            </a:r>
            <a:r>
              <a:rPr lang="en-US" altLang="zh-CN" sz="1200" b="0" i="0" u="none" strike="noStrike" kern="1200" baseline="0" dirty="0">
                <a:solidFill>
                  <a:schemeClr val="tx1"/>
                </a:solidFill>
                <a:latin typeface="Times New Roman" pitchFamily="18" charset="0"/>
                <a:ea typeface="+mn-ea"/>
                <a:cs typeface="+mn-cs"/>
              </a:rPr>
              <a:t>we will study in Section </a:t>
            </a:r>
            <a:r>
              <a:rPr lang="en-US" altLang="zh-CN" sz="1200" b="0" i="0" u="none" strike="noStrike" kern="1200" baseline="0" dirty="0" smtClean="0">
                <a:solidFill>
                  <a:schemeClr val="tx1"/>
                </a:solidFill>
                <a:latin typeface="Times New Roman" pitchFamily="18" charset="0"/>
                <a:ea typeface="+mn-ea"/>
                <a:cs typeface="+mn-cs"/>
              </a:rPr>
              <a:t>7.3.6) </a:t>
            </a:r>
            <a:r>
              <a:rPr lang="en-US" altLang="zh-CN" sz="1200" b="0" i="0" u="none" strike="noStrike" kern="1200" baseline="0" dirty="0">
                <a:solidFill>
                  <a:schemeClr val="tx1"/>
                </a:solidFill>
                <a:latin typeface="Times New Roman" pitchFamily="18" charset="0"/>
                <a:ea typeface="+mn-ea"/>
                <a:cs typeface="+mn-cs"/>
              </a:rPr>
              <a:t>and 802.11 networks in ad hoc mode are single-hop, infrastructure-less networks.</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 Multi-hop, infrastructure-based.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a:t>
            </a:r>
            <a:r>
              <a:rPr lang="en-US" altLang="zh-CN" sz="1200" b="0" i="0" u="none" strike="noStrike" kern="1200" baseline="0" dirty="0">
                <a:solidFill>
                  <a:schemeClr val="tx1"/>
                </a:solidFill>
                <a:latin typeface="Times New Roman" pitchFamily="18" charset="0"/>
                <a:ea typeface="+mn-ea"/>
                <a:cs typeface="+mn-cs"/>
              </a:rPr>
              <a:t>these networks, a base station is present that is wired to the larger network.   </a:t>
            </a:r>
          </a:p>
          <a:p>
            <a:r>
              <a:rPr lang="en-US" altLang="zh-CN" sz="1200" b="0" i="0" u="none" strike="noStrike" kern="1200" baseline="0" dirty="0">
                <a:solidFill>
                  <a:schemeClr val="tx1"/>
                </a:solidFill>
                <a:latin typeface="Times New Roman" pitchFamily="18" charset="0"/>
                <a:ea typeface="+mn-ea"/>
                <a:cs typeface="+mn-cs"/>
              </a:rPr>
              <a:t>    However, some wireless nodes may have to </a:t>
            </a:r>
            <a:r>
              <a:rPr lang="en-US" altLang="zh-CN" sz="1200" b="0" i="0" u="sng" strike="noStrike" kern="1200" baseline="0" dirty="0">
                <a:solidFill>
                  <a:schemeClr val="tx1"/>
                </a:solidFill>
                <a:latin typeface="Times New Roman" pitchFamily="18" charset="0"/>
                <a:ea typeface="+mn-ea"/>
                <a:cs typeface="+mn-cs"/>
              </a:rPr>
              <a:t>relay</a:t>
            </a:r>
            <a:r>
              <a:rPr lang="en-US" altLang="zh-CN" sz="1200" b="0" i="0" u="none" strike="noStrike" kern="1200" baseline="0" dirty="0">
                <a:solidFill>
                  <a:schemeClr val="tx1"/>
                </a:solidFill>
                <a:latin typeface="Times New Roman" pitchFamily="18" charset="0"/>
                <a:ea typeface="+mn-ea"/>
                <a:cs typeface="+mn-cs"/>
              </a:rPr>
              <a:t> their communication </a:t>
            </a:r>
            <a:r>
              <a:rPr lang="en-US" altLang="zh-CN" sz="1200" b="0" i="0" u="sng" strike="noStrike" kern="1200" baseline="0" dirty="0">
                <a:solidFill>
                  <a:schemeClr val="tx1"/>
                </a:solidFill>
                <a:latin typeface="Times New Roman" pitchFamily="18" charset="0"/>
                <a:ea typeface="+mn-ea"/>
                <a:cs typeface="+mn-cs"/>
              </a:rPr>
              <a:t>through</a:t>
            </a:r>
            <a:r>
              <a:rPr lang="en-US" altLang="zh-CN" sz="1200" b="0" i="0" u="none" strike="noStrike" kern="1200" baseline="0" dirty="0">
                <a:solidFill>
                  <a:schemeClr val="tx1"/>
                </a:solidFill>
                <a:latin typeface="Times New Roman" pitchFamily="18" charset="0"/>
                <a:ea typeface="+mn-ea"/>
                <a:cs typeface="+mn-cs"/>
              </a:rPr>
              <a:t> other wireless nodes </a:t>
            </a:r>
            <a:r>
              <a:rPr lang="en-US" altLang="zh-CN" sz="1200" b="0" i="0" u="sng" strike="noStrike" kern="1200" baseline="0" dirty="0">
                <a:solidFill>
                  <a:schemeClr val="tx1"/>
                </a:solidFill>
                <a:latin typeface="Times New Roman" pitchFamily="18" charset="0"/>
                <a:ea typeface="+mn-ea"/>
                <a:cs typeface="+mn-cs"/>
              </a:rPr>
              <a:t>in order to</a:t>
            </a:r>
            <a:r>
              <a:rPr lang="en-US" altLang="zh-CN" sz="1200" b="0" i="0" u="none" strike="noStrike" kern="1200" baseline="0" dirty="0">
                <a:solidFill>
                  <a:schemeClr val="tx1"/>
                </a:solidFill>
                <a:latin typeface="Times New Roman" pitchFamily="18" charset="0"/>
                <a:ea typeface="+mn-ea"/>
                <a:cs typeface="+mn-cs"/>
              </a:rPr>
              <a:t> communicate via the base station. </a:t>
            </a:r>
          </a:p>
          <a:p>
            <a:r>
              <a:rPr lang="en-US" altLang="zh-CN" sz="1200" b="0" i="0" u="none" strike="noStrike" kern="1200" baseline="0" dirty="0">
                <a:solidFill>
                  <a:schemeClr val="tx1"/>
                </a:solidFill>
                <a:latin typeface="Times New Roman" pitchFamily="18" charset="0"/>
                <a:ea typeface="+mn-ea"/>
                <a:cs typeface="+mn-cs"/>
              </a:rPr>
              <a:t>    Some wireless sensor networks and so-called wireless mesh networks fall in this category.</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Multi-hop, infrastructure-less.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There </a:t>
            </a:r>
            <a:r>
              <a:rPr lang="en-US" altLang="zh-CN" sz="1200" b="0" i="0" u="none" strike="noStrike" kern="1200" baseline="0" dirty="0">
                <a:solidFill>
                  <a:schemeClr val="tx1"/>
                </a:solidFill>
                <a:latin typeface="Times New Roman" pitchFamily="18" charset="0"/>
                <a:ea typeface="+mn-ea"/>
                <a:cs typeface="+mn-cs"/>
              </a:rPr>
              <a:t>is no base station in these networks, and nodes may have to relay messages among several other nodes in order to reach a destination. </a:t>
            </a:r>
          </a:p>
          <a:p>
            <a:r>
              <a:rPr lang="en-US" altLang="zh-CN" sz="1200" b="0" i="0" u="none" strike="noStrike" kern="1200" baseline="0" dirty="0">
                <a:solidFill>
                  <a:schemeClr val="tx1"/>
                </a:solidFill>
                <a:latin typeface="Times New Roman" pitchFamily="18" charset="0"/>
                <a:ea typeface="+mn-ea"/>
                <a:cs typeface="+mn-cs"/>
              </a:rPr>
              <a:t>    Nodes may also be mobile, with connectivity changing among nodes — a class of networks known as mobile ad hoc networks </a:t>
            </a:r>
            <a:r>
              <a:rPr lang="en-US" altLang="zh-CN" sz="1200" b="0" i="0" u="none" strike="noStrike" kern="1200" baseline="0" dirty="0" smtClean="0">
                <a:solidFill>
                  <a:schemeClr val="tx1"/>
                </a:solidFill>
                <a:latin typeface="Times New Roman" pitchFamily="18" charset="0"/>
                <a:ea typeface="+mn-ea"/>
                <a:cs typeface="+mn-cs"/>
              </a:rPr>
              <a:t>(MANETs).</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If the mobile nodes are vehicles, the network is a </a:t>
            </a:r>
            <a:r>
              <a:rPr lang="en-US" altLang="zh-CN" sz="1200" b="0" i="0" u="sng" strike="noStrike" kern="1200" baseline="0" dirty="0">
                <a:solidFill>
                  <a:schemeClr val="tx1"/>
                </a:solidFill>
                <a:latin typeface="Times New Roman" pitchFamily="18" charset="0"/>
                <a:ea typeface="+mn-ea"/>
                <a:cs typeface="+mn-cs"/>
              </a:rPr>
              <a:t>vehicular ad hoc network</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(VANET).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As you might imagine, the development of protocols for such networks is challenging and is the subject of much ongoing </a:t>
            </a:r>
            <a:r>
              <a:rPr lang="en-US" altLang="zh-CN" sz="1200" b="0" i="0" u="none" strike="noStrike" kern="1200" baseline="0" dirty="0" smtClean="0">
                <a:solidFill>
                  <a:schemeClr val="tx1"/>
                </a:solidFill>
                <a:latin typeface="Times New Roman" pitchFamily="18" charset="0"/>
                <a:ea typeface="+mn-ea"/>
                <a:cs typeface="+mn-cs"/>
              </a:rPr>
              <a:t>research.</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a:t>
            </a:r>
            <a:r>
              <a:rPr lang="en-US" altLang="zh-CN" sz="1200" b="0" i="0" u="none" strike="noStrike" kern="1200" baseline="0" dirty="0">
                <a:solidFill>
                  <a:schemeClr val="tx1"/>
                </a:solidFill>
                <a:latin typeface="Times New Roman" pitchFamily="18" charset="0"/>
                <a:ea typeface="+mn-ea"/>
                <a:cs typeface="+mn-cs"/>
              </a:rPr>
              <a:t>this chapter, we’ll mostly confine ourselves to single-hop networks, and then mostly to infrastructure-based networks.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now dig deeper into the technical challenges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arise in wireless </a:t>
            </a:r>
            <a:r>
              <a:rPr lang="en-US" altLang="zh-CN" sz="1200" b="0" i="0" u="none" strike="noStrike" kern="1200" baseline="0" dirty="0" smtClean="0">
                <a:solidFill>
                  <a:schemeClr val="tx1"/>
                </a:solidFill>
                <a:latin typeface="Times New Roman" pitchFamily="18" charset="0"/>
                <a:ea typeface="+mn-ea"/>
                <a:cs typeface="+mn-cs"/>
              </a:rPr>
              <a:t>and mobile </a:t>
            </a:r>
            <a:r>
              <a:rPr lang="en-US" altLang="zh-CN" sz="1200" b="0" i="0" u="none" strike="noStrike" kern="1200" baseline="0" dirty="0">
                <a:solidFill>
                  <a:schemeClr val="tx1"/>
                </a:solidFill>
                <a:latin typeface="Times New Roman" pitchFamily="18" charset="0"/>
                <a:ea typeface="+mn-ea"/>
                <a:cs typeface="+mn-cs"/>
              </a:rPr>
              <a:t>networks.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We’ll </a:t>
            </a:r>
            <a:r>
              <a:rPr lang="en-US" altLang="zh-CN" sz="1200" b="0" i="0" u="none" strike="noStrike" kern="1200" baseline="0" dirty="0">
                <a:solidFill>
                  <a:schemeClr val="tx1"/>
                </a:solidFill>
                <a:latin typeface="Times New Roman" pitchFamily="18" charset="0"/>
                <a:ea typeface="+mn-ea"/>
                <a:cs typeface="+mn-cs"/>
              </a:rPr>
              <a:t>begin by first considering the individual wireless link, </a:t>
            </a:r>
            <a:r>
              <a:rPr lang="en-US" altLang="zh-CN" sz="1200" b="0" i="0" u="none" strike="noStrike" kern="1200" baseline="0" dirty="0" smtClean="0">
                <a:solidFill>
                  <a:schemeClr val="tx1"/>
                </a:solidFill>
                <a:latin typeface="Times New Roman" pitchFamily="18" charset="0"/>
                <a:ea typeface="+mn-ea"/>
                <a:cs typeface="+mn-cs"/>
              </a:rPr>
              <a:t>deferring our </a:t>
            </a:r>
            <a:r>
              <a:rPr lang="en-US" altLang="zh-CN" sz="1200" b="0" i="0" u="none" strike="noStrike" kern="1200" baseline="0" dirty="0">
                <a:solidFill>
                  <a:schemeClr val="tx1"/>
                </a:solidFill>
                <a:latin typeface="Times New Roman" pitchFamily="18" charset="0"/>
                <a:ea typeface="+mn-ea"/>
                <a:cs typeface="+mn-cs"/>
              </a:rPr>
              <a:t>discussion of mobility until later in this chapter.</a:t>
            </a:r>
            <a:endParaRPr lang="zh-CN" altLang="en-US" i="0" dirty="0"/>
          </a:p>
        </p:txBody>
      </p:sp>
    </p:spTree>
    <p:extLst>
      <p:ext uri="{BB962C8B-B14F-4D97-AF65-F5344CB8AC3E}">
        <p14:creationId xmlns:p14="http://schemas.microsoft.com/office/powerpoint/2010/main" val="21484522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p:txBody>
          <a:bodyPr/>
          <a:lstStyle/>
          <a:p>
            <a:pPr>
              <a:defRPr/>
            </a:pPr>
            <a:fld id="{6886D63E-4E85-4237-8E65-84BE7C5265B7}" type="slidenum">
              <a:rPr lang="zh-CN" altLang="en-US" smtClean="0"/>
              <a:pPr>
                <a:defRPr/>
              </a:pPr>
              <a:t>157</a:t>
            </a:fld>
            <a:endParaRPr lang="en-US" altLang="zh-CN"/>
          </a:p>
        </p:txBody>
      </p:sp>
      <p:sp>
        <p:nvSpPr>
          <p:cNvPr id="366595"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AD8268EB-C1BC-495D-B4B1-9F97021B2AA6}" type="slidenum">
              <a:rPr lang="zh-CN" altLang="en-US" sz="1200">
                <a:latin typeface="Times New Roman" pitchFamily="18" charset="0"/>
              </a:rPr>
              <a:pPr algn="r" defTabSz="966788"/>
              <a:t>157</a:t>
            </a:fld>
            <a:endParaRPr lang="en-US" altLang="zh-CN" sz="1200">
              <a:latin typeface="Times New Roman" pitchFamily="18" charset="0"/>
            </a:endParaRPr>
          </a:p>
        </p:txBody>
      </p:sp>
      <p:sp>
        <p:nvSpPr>
          <p:cNvPr id="366596" name="Rectangle 2"/>
          <p:cNvSpPr>
            <a:spLocks noGrp="1" noRot="1" noChangeAspect="1" noChangeArrowheads="1" noTextEdit="1"/>
          </p:cNvSpPr>
          <p:nvPr>
            <p:ph type="sldImg"/>
          </p:nvPr>
        </p:nvSpPr>
        <p:spPr>
          <a:xfrm>
            <a:off x="1258888" y="719138"/>
            <a:ext cx="4800600" cy="3600450"/>
          </a:xfrm>
          <a:ln/>
        </p:spPr>
      </p:sp>
      <p:sp>
        <p:nvSpPr>
          <p:cNvPr id="366597"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41233943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p:txBody>
          <a:bodyPr/>
          <a:lstStyle/>
          <a:p>
            <a:pPr>
              <a:defRPr/>
            </a:pPr>
            <a:fld id="{6886D63E-4E85-4237-8E65-84BE7C5265B7}" type="slidenum">
              <a:rPr lang="zh-CN" altLang="en-US" smtClean="0"/>
              <a:pPr>
                <a:defRPr/>
              </a:pPr>
              <a:t>158</a:t>
            </a:fld>
            <a:endParaRPr lang="en-US" altLang="zh-CN"/>
          </a:p>
        </p:txBody>
      </p:sp>
      <p:sp>
        <p:nvSpPr>
          <p:cNvPr id="366595"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AD8268EB-C1BC-495D-B4B1-9F97021B2AA6}" type="slidenum">
              <a:rPr lang="zh-CN" altLang="en-US" sz="1200">
                <a:latin typeface="Times New Roman" pitchFamily="18" charset="0"/>
              </a:rPr>
              <a:pPr algn="r" defTabSz="966788"/>
              <a:t>158</a:t>
            </a:fld>
            <a:endParaRPr lang="en-US" altLang="zh-CN" sz="1200">
              <a:latin typeface="Times New Roman" pitchFamily="18" charset="0"/>
            </a:endParaRPr>
          </a:p>
        </p:txBody>
      </p:sp>
      <p:sp>
        <p:nvSpPr>
          <p:cNvPr id="366596" name="Rectangle 2"/>
          <p:cNvSpPr>
            <a:spLocks noGrp="1" noRot="1" noChangeAspect="1" noChangeArrowheads="1" noTextEdit="1"/>
          </p:cNvSpPr>
          <p:nvPr>
            <p:ph type="sldImg"/>
          </p:nvPr>
        </p:nvSpPr>
        <p:spPr>
          <a:xfrm>
            <a:off x="1258888" y="719138"/>
            <a:ext cx="4800600" cy="3600450"/>
          </a:xfrm>
          <a:ln/>
        </p:spPr>
      </p:sp>
      <p:sp>
        <p:nvSpPr>
          <p:cNvPr id="366597"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9880400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p:txBody>
          <a:bodyPr/>
          <a:lstStyle/>
          <a:p>
            <a:pPr>
              <a:defRPr/>
            </a:pPr>
            <a:fld id="{B2B10A90-BFDE-4905-97D1-34EFEAC11D7E}" type="slidenum">
              <a:rPr lang="zh-CN" altLang="en-US" smtClean="0"/>
              <a:pPr>
                <a:defRPr/>
              </a:pPr>
              <a:t>159</a:t>
            </a:fld>
            <a:endParaRPr lang="en-US" altLang="zh-CN"/>
          </a:p>
        </p:txBody>
      </p:sp>
      <p:sp>
        <p:nvSpPr>
          <p:cNvPr id="367619" name="Rectangle 2"/>
          <p:cNvSpPr>
            <a:spLocks noGrp="1" noRot="1" noChangeAspect="1" noChangeArrowheads="1" noTextEdit="1"/>
          </p:cNvSpPr>
          <p:nvPr>
            <p:ph type="sldImg"/>
          </p:nvPr>
        </p:nvSpPr>
        <p:spPr>
          <a:xfrm>
            <a:off x="1258888" y="719138"/>
            <a:ext cx="4800600" cy="3600450"/>
          </a:xfrm>
          <a:ln/>
        </p:spPr>
      </p:sp>
      <p:sp>
        <p:nvSpPr>
          <p:cNvPr id="367620" name="Rectangle 3"/>
          <p:cNvSpPr>
            <a:spLocks noGrp="1" noChangeArrowheads="1"/>
          </p:cNvSpPr>
          <p:nvPr>
            <p:ph type="body" idx="1"/>
          </p:nvPr>
        </p:nvSpPr>
        <p:spPr>
          <a:noFill/>
          <a:ln/>
        </p:spPr>
        <p:txBody>
          <a:bodyPr/>
          <a:lstStyle/>
          <a:p>
            <a:pPr>
              <a:spcBef>
                <a:spcPct val="0"/>
              </a:spcBef>
            </a:pPr>
            <a:r>
              <a:rPr lang="en-US" altLang="zh-CN"/>
              <a:t>Placing a call to a mobile user: indirect routing </a:t>
            </a:r>
          </a:p>
          <a:p>
            <a:endParaRPr lang="zh-CN" altLang="en-US"/>
          </a:p>
        </p:txBody>
      </p:sp>
    </p:spTree>
    <p:extLst>
      <p:ext uri="{BB962C8B-B14F-4D97-AF65-F5344CB8AC3E}">
        <p14:creationId xmlns:p14="http://schemas.microsoft.com/office/powerpoint/2010/main" val="4281168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p:txBody>
          <a:bodyPr/>
          <a:lstStyle/>
          <a:p>
            <a:pPr>
              <a:defRPr/>
            </a:pPr>
            <a:fld id="{46C4F139-110A-4F3B-8ADD-13823E7BB610}" type="slidenum">
              <a:rPr lang="zh-CN" altLang="en-US" smtClean="0"/>
              <a:pPr>
                <a:defRPr/>
              </a:pPr>
              <a:t>160</a:t>
            </a:fld>
            <a:endParaRPr lang="en-US" altLang="zh-CN"/>
          </a:p>
        </p:txBody>
      </p:sp>
      <p:sp>
        <p:nvSpPr>
          <p:cNvPr id="36864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4E2D8DFC-7DCD-42F0-843F-8AC33ECEA5A0}" type="slidenum">
              <a:rPr lang="zh-CN" altLang="en-US" sz="1200">
                <a:latin typeface="Times New Roman" pitchFamily="18" charset="0"/>
              </a:rPr>
              <a:pPr algn="r" defTabSz="966788"/>
              <a:t>160</a:t>
            </a:fld>
            <a:endParaRPr lang="en-US" altLang="zh-CN" sz="1200">
              <a:latin typeface="Times New Roman" pitchFamily="18" charset="0"/>
            </a:endParaRPr>
          </a:p>
        </p:txBody>
      </p:sp>
      <p:sp>
        <p:nvSpPr>
          <p:cNvPr id="368644" name="Rectangle 2"/>
          <p:cNvSpPr>
            <a:spLocks noGrp="1" noRot="1" noChangeAspect="1" noChangeArrowheads="1" noTextEdit="1"/>
          </p:cNvSpPr>
          <p:nvPr>
            <p:ph type="sldImg"/>
          </p:nvPr>
        </p:nvSpPr>
        <p:spPr>
          <a:xfrm>
            <a:off x="1258888" y="719138"/>
            <a:ext cx="4800600" cy="3600450"/>
          </a:xfrm>
          <a:ln/>
        </p:spPr>
      </p:sp>
      <p:sp>
        <p:nvSpPr>
          <p:cNvPr id="36864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420496858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p:txBody>
          <a:bodyPr/>
          <a:lstStyle/>
          <a:p>
            <a:pPr>
              <a:defRPr/>
            </a:pPr>
            <a:fld id="{E81DEF41-E6A6-4A5D-9330-0AC4367B48DD}" type="slidenum">
              <a:rPr lang="zh-CN" altLang="en-US" smtClean="0"/>
              <a:pPr>
                <a:defRPr/>
              </a:pPr>
              <a:t>161</a:t>
            </a:fld>
            <a:endParaRPr lang="en-US" altLang="zh-CN"/>
          </a:p>
        </p:txBody>
      </p:sp>
      <p:sp>
        <p:nvSpPr>
          <p:cNvPr id="369667"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2D656BAF-22C1-4E1C-A97F-B8755AD077F4}" type="slidenum">
              <a:rPr lang="zh-CN" altLang="en-US" sz="1200">
                <a:latin typeface="Times New Roman" pitchFamily="18" charset="0"/>
              </a:rPr>
              <a:pPr algn="r" defTabSz="966788"/>
              <a:t>161</a:t>
            </a:fld>
            <a:endParaRPr lang="en-US" altLang="zh-CN" sz="1200">
              <a:latin typeface="Times New Roman" pitchFamily="18" charset="0"/>
            </a:endParaRPr>
          </a:p>
        </p:txBody>
      </p:sp>
      <p:sp>
        <p:nvSpPr>
          <p:cNvPr id="369668" name="Rectangle 2"/>
          <p:cNvSpPr>
            <a:spLocks noGrp="1" noRot="1" noChangeAspect="1" noChangeArrowheads="1" noTextEdit="1"/>
          </p:cNvSpPr>
          <p:nvPr>
            <p:ph type="sldImg"/>
          </p:nvPr>
        </p:nvSpPr>
        <p:spPr>
          <a:xfrm>
            <a:off x="1258888" y="719138"/>
            <a:ext cx="4800600" cy="3600450"/>
          </a:xfrm>
          <a:ln/>
        </p:spPr>
      </p:sp>
      <p:sp>
        <p:nvSpPr>
          <p:cNvPr id="369669"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54591254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162</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162</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1108307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p:txBody>
          <a:bodyPr/>
          <a:lstStyle/>
          <a:p>
            <a:pPr>
              <a:defRPr/>
            </a:pPr>
            <a:fld id="{42974F5C-D01E-40AD-9E0A-ECE98398EB6E}" type="slidenum">
              <a:rPr lang="zh-CN" altLang="en-US" smtClean="0"/>
              <a:pPr>
                <a:defRPr/>
              </a:pPr>
              <a:t>163</a:t>
            </a:fld>
            <a:endParaRPr lang="en-US" altLang="zh-CN"/>
          </a:p>
        </p:txBody>
      </p:sp>
      <p:sp>
        <p:nvSpPr>
          <p:cNvPr id="370691" name="Rectangle 2"/>
          <p:cNvSpPr>
            <a:spLocks noGrp="1" noRot="1" noChangeAspect="1" noChangeArrowheads="1" noTextEdit="1"/>
          </p:cNvSpPr>
          <p:nvPr>
            <p:ph type="sldImg"/>
          </p:nvPr>
        </p:nvSpPr>
        <p:spPr>
          <a:xfrm>
            <a:off x="1258888" y="719138"/>
            <a:ext cx="4800600" cy="3600450"/>
          </a:xfrm>
          <a:ln/>
        </p:spPr>
      </p:sp>
      <p:sp>
        <p:nvSpPr>
          <p:cNvPr id="370692"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8717531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p:txBody>
          <a:bodyPr/>
          <a:lstStyle/>
          <a:p>
            <a:pPr>
              <a:defRPr/>
            </a:pPr>
            <a:fld id="{B003F8CB-D99F-4EFB-AD6A-40F0821A0FC8}" type="slidenum">
              <a:rPr lang="zh-CN" altLang="en-US" smtClean="0"/>
              <a:pPr>
                <a:defRPr/>
              </a:pPr>
              <a:t>164</a:t>
            </a:fld>
            <a:endParaRPr lang="en-US" altLang="zh-CN"/>
          </a:p>
        </p:txBody>
      </p:sp>
      <p:sp>
        <p:nvSpPr>
          <p:cNvPr id="371715" name="Rectangle 2"/>
          <p:cNvSpPr>
            <a:spLocks noGrp="1" noRot="1" noChangeAspect="1" noChangeArrowheads="1" noTextEdit="1"/>
          </p:cNvSpPr>
          <p:nvPr>
            <p:ph type="sldImg"/>
          </p:nvPr>
        </p:nvSpPr>
        <p:spPr>
          <a:xfrm>
            <a:off x="1258888" y="719138"/>
            <a:ext cx="4800600" cy="3600450"/>
          </a:xfrm>
          <a:ln/>
        </p:spPr>
      </p:sp>
      <p:sp>
        <p:nvSpPr>
          <p:cNvPr id="3717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16284658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p:txBody>
          <a:bodyPr/>
          <a:lstStyle/>
          <a:p>
            <a:pPr>
              <a:defRPr/>
            </a:pPr>
            <a:fld id="{B79FB098-D83C-4C0C-85E2-E75E0871A5AF}" type="slidenum">
              <a:rPr lang="zh-CN" altLang="en-US" smtClean="0"/>
              <a:pPr>
                <a:defRPr/>
              </a:pPr>
              <a:t>165</a:t>
            </a:fld>
            <a:endParaRPr lang="en-US" altLang="zh-CN"/>
          </a:p>
        </p:txBody>
      </p:sp>
      <p:sp>
        <p:nvSpPr>
          <p:cNvPr id="372739" name="Rectangle 2"/>
          <p:cNvSpPr>
            <a:spLocks noGrp="1" noRot="1" noChangeAspect="1" noChangeArrowheads="1" noTextEdit="1"/>
          </p:cNvSpPr>
          <p:nvPr>
            <p:ph type="sldImg"/>
          </p:nvPr>
        </p:nvSpPr>
        <p:spPr>
          <a:xfrm>
            <a:off x="1258888" y="719138"/>
            <a:ext cx="4800600" cy="3600450"/>
          </a:xfrm>
          <a:ln/>
        </p:spPr>
      </p:sp>
      <p:sp>
        <p:nvSpPr>
          <p:cNvPr id="372740"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5448578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p:txBody>
          <a:bodyPr/>
          <a:lstStyle/>
          <a:p>
            <a:pPr>
              <a:defRPr/>
            </a:pPr>
            <a:fld id="{123888A6-15E0-4932-97EF-73B8D69E101F}" type="slidenum">
              <a:rPr lang="zh-CN" altLang="en-US" smtClean="0"/>
              <a:pPr>
                <a:defRPr/>
              </a:pPr>
              <a:t>166</a:t>
            </a:fld>
            <a:endParaRPr lang="en-US" altLang="zh-CN"/>
          </a:p>
        </p:txBody>
      </p:sp>
      <p:sp>
        <p:nvSpPr>
          <p:cNvPr id="37376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2A6F5EF9-7EDA-4775-9542-85B024955A3B}" type="slidenum">
              <a:rPr lang="zh-CN" altLang="en-US" sz="1200">
                <a:latin typeface="Times New Roman" pitchFamily="18" charset="0"/>
              </a:rPr>
              <a:pPr algn="r" defTabSz="966788"/>
              <a:t>166</a:t>
            </a:fld>
            <a:endParaRPr lang="en-US" altLang="zh-CN" sz="1200">
              <a:latin typeface="Times New Roman" pitchFamily="18" charset="0"/>
            </a:endParaRPr>
          </a:p>
        </p:txBody>
      </p:sp>
      <p:sp>
        <p:nvSpPr>
          <p:cNvPr id="373764" name="Rectangle 2"/>
          <p:cNvSpPr>
            <a:spLocks noGrp="1" noRot="1" noChangeAspect="1" noChangeArrowheads="1" noTextEdit="1"/>
          </p:cNvSpPr>
          <p:nvPr>
            <p:ph type="sldImg"/>
          </p:nvPr>
        </p:nvSpPr>
        <p:spPr>
          <a:xfrm>
            <a:off x="1258888" y="719138"/>
            <a:ext cx="4800600" cy="3600450"/>
          </a:xfrm>
          <a:ln/>
        </p:spPr>
      </p:sp>
      <p:sp>
        <p:nvSpPr>
          <p:cNvPr id="37376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1390172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16</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16</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dirty="0"/>
          </a:p>
        </p:txBody>
      </p:sp>
    </p:spTree>
    <p:extLst>
      <p:ext uri="{BB962C8B-B14F-4D97-AF65-F5344CB8AC3E}">
        <p14:creationId xmlns:p14="http://schemas.microsoft.com/office/powerpoint/2010/main" val="142027564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p:txBody>
          <a:bodyPr/>
          <a:lstStyle/>
          <a:p>
            <a:pPr>
              <a:defRPr/>
            </a:pPr>
            <a:fld id="{BAFBA36D-699D-4743-BA9C-C3124D752CD2}" type="slidenum">
              <a:rPr lang="zh-CN" altLang="en-US" smtClean="0"/>
              <a:pPr>
                <a:defRPr/>
              </a:pPr>
              <a:t>167</a:t>
            </a:fld>
            <a:endParaRPr lang="en-US" altLang="zh-CN"/>
          </a:p>
        </p:txBody>
      </p:sp>
      <p:sp>
        <p:nvSpPr>
          <p:cNvPr id="374787" name="Rectangle 2"/>
          <p:cNvSpPr>
            <a:spLocks noGrp="1" noRot="1" noChangeAspect="1" noChangeArrowheads="1" noTextEdit="1"/>
          </p:cNvSpPr>
          <p:nvPr>
            <p:ph type="sldImg"/>
          </p:nvPr>
        </p:nvSpPr>
        <p:spPr>
          <a:xfrm>
            <a:off x="1258888" y="719138"/>
            <a:ext cx="4800600" cy="3600450"/>
          </a:xfrm>
          <a:ln/>
        </p:spPr>
      </p:sp>
      <p:sp>
        <p:nvSpPr>
          <p:cNvPr id="374788"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548573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168</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168</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15759474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p:txBody>
          <a:bodyPr/>
          <a:lstStyle/>
          <a:p>
            <a:pPr>
              <a:defRPr/>
            </a:pPr>
            <a:fld id="{02647E27-D659-4492-BFCD-034AB6CF8305}" type="slidenum">
              <a:rPr lang="zh-CN" altLang="en-US" smtClean="0"/>
              <a:pPr>
                <a:defRPr/>
              </a:pPr>
              <a:t>169</a:t>
            </a:fld>
            <a:endParaRPr lang="en-US" altLang="zh-CN"/>
          </a:p>
        </p:txBody>
      </p:sp>
      <p:sp>
        <p:nvSpPr>
          <p:cNvPr id="376835" name="Rectangle 2"/>
          <p:cNvSpPr>
            <a:spLocks noGrp="1" noRot="1" noChangeAspect="1" noChangeArrowheads="1" noTextEdit="1"/>
          </p:cNvSpPr>
          <p:nvPr>
            <p:ph type="sldImg"/>
          </p:nvPr>
        </p:nvSpPr>
        <p:spPr>
          <a:xfrm>
            <a:off x="1258888" y="719138"/>
            <a:ext cx="4800600" cy="3600450"/>
          </a:xfrm>
          <a:ln/>
        </p:spPr>
      </p:sp>
      <p:sp>
        <p:nvSpPr>
          <p:cNvPr id="37683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9317652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171</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171</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559799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p:txBody>
          <a:bodyPr/>
          <a:lstStyle/>
          <a:p>
            <a:pPr>
              <a:defRPr/>
            </a:pPr>
            <a:fld id="{B6DDC404-38A7-4E7A-83D6-CC549B329D6E}" type="slidenum">
              <a:rPr lang="zh-CN" altLang="en-US" smtClean="0"/>
              <a:pPr>
                <a:defRPr/>
              </a:pPr>
              <a:t>172</a:t>
            </a:fld>
            <a:endParaRPr lang="en-US" altLang="zh-CN"/>
          </a:p>
        </p:txBody>
      </p:sp>
      <p:sp>
        <p:nvSpPr>
          <p:cNvPr id="377859" name="Rectangle 2"/>
          <p:cNvSpPr>
            <a:spLocks noGrp="1" noRot="1" noChangeAspect="1" noChangeArrowheads="1" noTextEdit="1"/>
          </p:cNvSpPr>
          <p:nvPr>
            <p:ph type="sldImg"/>
          </p:nvPr>
        </p:nvSpPr>
        <p:spPr>
          <a:xfrm>
            <a:off x="1258888" y="719138"/>
            <a:ext cx="4800600" cy="3600450"/>
          </a:xfrm>
          <a:ln/>
        </p:spPr>
      </p:sp>
      <p:sp>
        <p:nvSpPr>
          <p:cNvPr id="377860"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37408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81EA2DF-67C9-4DD9-A06F-C52055769B44}" type="slidenum">
              <a:rPr lang="en-US" altLang="zh-CN" smtClean="0"/>
              <a:pPr>
                <a:spcBef>
                  <a:spcPct val="0"/>
                </a:spcBef>
              </a:pPr>
              <a:t>17</a:t>
            </a:fld>
            <a:endParaRPr lang="en-US" altLang="zh-CN" smtClean="0"/>
          </a:p>
        </p:txBody>
      </p:sp>
      <p:sp>
        <p:nvSpPr>
          <p:cNvPr id="25603" name="Rectangle 2"/>
          <p:cNvSpPr>
            <a:spLocks noRo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Let’s begin by considering a simple wired network, say a home network, with a wired Ethernet switch (see Section 7.4) interconnecting the hosts. </a:t>
            </a:r>
          </a:p>
          <a:p>
            <a:r>
              <a:rPr lang="en-US" altLang="zh-CN" sz="1200" b="0" i="0" u="none" strike="noStrike" kern="1200" baseline="0" dirty="0" smtClean="0">
                <a:solidFill>
                  <a:schemeClr val="tx1"/>
                </a:solidFill>
                <a:latin typeface="Times New Roman" pitchFamily="18" charset="0"/>
                <a:ea typeface="+mn-ea"/>
                <a:cs typeface="+mn-cs"/>
              </a:rPr>
              <a:t>    If we replace the wired Ethernet with a wireless 802.11 network, a wireless network interface would replace the host’s wired Ethernet interface, and an access point would replace the Ethernet switch, </a:t>
            </a:r>
            <a:r>
              <a:rPr lang="en-US" altLang="zh-CN" sz="1200" b="0" i="0" u="sng" strike="noStrike" kern="1200" baseline="0" dirty="0" smtClean="0">
                <a:solidFill>
                  <a:schemeClr val="tx1"/>
                </a:solidFill>
                <a:latin typeface="Times New Roman" pitchFamily="18" charset="0"/>
                <a:ea typeface="+mn-ea"/>
                <a:cs typeface="+mn-cs"/>
              </a:rPr>
              <a:t>but virtually no changes would be needed at the network layer or above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suggests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we focus our attention on the link layer </a:t>
            </a:r>
            <a:r>
              <a:rPr lang="en-US" altLang="zh-CN" sz="1200" b="0" i="0" u="sng" strike="noStrike" kern="1200" baseline="0" dirty="0" smtClean="0">
                <a:solidFill>
                  <a:schemeClr val="tx1"/>
                </a:solidFill>
                <a:latin typeface="Times New Roman" pitchFamily="18" charset="0"/>
                <a:ea typeface="+mn-ea"/>
                <a:cs typeface="+mn-cs"/>
              </a:rPr>
              <a:t>when looking for important differences between wired and wireless networks</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Indeed, we can find a number of important differences between a wired link and a wireless link: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Decreasing signal strength. </a:t>
            </a:r>
          </a:p>
          <a:p>
            <a:r>
              <a:rPr lang="en-US" altLang="zh-CN" sz="1200" b="0" i="0" u="none" strike="noStrike" kern="1200" baseline="0" dirty="0" smtClean="0">
                <a:solidFill>
                  <a:schemeClr val="tx1"/>
                </a:solidFill>
                <a:latin typeface="Times New Roman" pitchFamily="18" charset="0"/>
                <a:ea typeface="+mn-ea"/>
                <a:cs typeface="+mn-cs"/>
              </a:rPr>
              <a:t>    Electromagnetic radiation attenuates as it passes matter (e.g., a radio signal passing through a wall). </a:t>
            </a:r>
          </a:p>
          <a:p>
            <a:r>
              <a:rPr lang="en-US" altLang="zh-CN" sz="1200" b="0" i="0" u="none" strike="noStrike" kern="1200" baseline="0" dirty="0" smtClean="0">
                <a:solidFill>
                  <a:schemeClr val="tx1"/>
                </a:solidFill>
                <a:latin typeface="Times New Roman" pitchFamily="18" charset="0"/>
                <a:ea typeface="+mn-ea"/>
                <a:cs typeface="+mn-cs"/>
              </a:rPr>
              <a:t>    Even in free space, the signal will disperse, resulting in decreased signal strength (sometimes referred to as </a:t>
            </a:r>
            <a:r>
              <a:rPr lang="en-US" altLang="zh-CN" sz="1200" b="1" i="0" u="none" strike="noStrike" kern="1200" baseline="0" dirty="0" smtClean="0">
                <a:solidFill>
                  <a:schemeClr val="tx1"/>
                </a:solidFill>
                <a:latin typeface="Times New Roman" pitchFamily="18" charset="0"/>
                <a:ea typeface="+mn-ea"/>
                <a:cs typeface="+mn-cs"/>
              </a:rPr>
              <a:t>path loss</a:t>
            </a:r>
            <a:r>
              <a:rPr lang="en-US" altLang="zh-CN" sz="1200" b="0" i="0" u="none" strike="noStrike" kern="1200" baseline="0" dirty="0" smtClean="0">
                <a:solidFill>
                  <a:schemeClr val="tx1"/>
                </a:solidFill>
                <a:latin typeface="Times New Roman" pitchFamily="18" charset="0"/>
                <a:ea typeface="+mn-ea"/>
                <a:cs typeface="+mn-cs"/>
              </a:rPr>
              <a:t>) as the distance between sender and receiver increases.</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Interference from other sources. </a:t>
            </a:r>
          </a:p>
          <a:p>
            <a:r>
              <a:rPr lang="en-US" altLang="zh-CN" sz="1200" b="0" i="0" u="none" strike="noStrike" kern="1200" baseline="0" dirty="0" smtClean="0">
                <a:solidFill>
                  <a:schemeClr val="tx1"/>
                </a:solidFill>
                <a:latin typeface="Times New Roman" pitchFamily="18" charset="0"/>
                <a:ea typeface="+mn-ea"/>
                <a:cs typeface="+mn-cs"/>
              </a:rPr>
              <a:t>    Radio sources transmitting in the same frequency band will interfere with each other.   </a:t>
            </a:r>
          </a:p>
          <a:p>
            <a:r>
              <a:rPr lang="en-US" altLang="zh-CN" sz="1200" b="0" i="0" u="none" strike="noStrike" kern="1200" baseline="0" dirty="0" smtClean="0">
                <a:solidFill>
                  <a:schemeClr val="tx1"/>
                </a:solidFill>
                <a:latin typeface="Times New Roman" pitchFamily="18" charset="0"/>
                <a:ea typeface="+mn-ea"/>
                <a:cs typeface="+mn-cs"/>
              </a:rPr>
              <a:t>    For example, 2.4 GHz wireless phones and 802.11b wireless LANs transmit in the same frequency band. </a:t>
            </a:r>
          </a:p>
          <a:p>
            <a:r>
              <a:rPr lang="en-US" altLang="zh-CN" sz="1200" b="0" i="0" u="none" strike="noStrike" kern="1200" baseline="0" dirty="0" smtClean="0">
                <a:solidFill>
                  <a:schemeClr val="tx1"/>
                </a:solidFill>
                <a:latin typeface="Times New Roman" pitchFamily="18" charset="0"/>
                <a:ea typeface="+mn-ea"/>
                <a:cs typeface="+mn-cs"/>
              </a:rPr>
              <a:t>    Thus, the 802.11b wireless LAN user </a:t>
            </a:r>
            <a:r>
              <a:rPr lang="en-US" altLang="zh-CN" sz="1200" b="0" i="0" u="sng" strike="noStrike" kern="1200" baseline="0" dirty="0" smtClean="0">
                <a:solidFill>
                  <a:schemeClr val="tx1"/>
                </a:solidFill>
                <a:latin typeface="Times New Roman" pitchFamily="18" charset="0"/>
                <a:ea typeface="+mn-ea"/>
                <a:cs typeface="+mn-cs"/>
              </a:rPr>
              <a:t>talking on a 2.4 GHz wireless phone</a:t>
            </a:r>
            <a:r>
              <a:rPr lang="en-US" altLang="zh-CN" sz="1200" b="0" i="0" u="none" strike="noStrike" kern="1200" baseline="0" dirty="0" smtClean="0">
                <a:solidFill>
                  <a:schemeClr val="tx1"/>
                </a:solidFill>
                <a:latin typeface="Times New Roman" pitchFamily="18" charset="0"/>
                <a:ea typeface="+mn-ea"/>
                <a:cs typeface="+mn-cs"/>
              </a:rPr>
              <a:t> can expect that neither the network nor the phone will perform particularly well. </a:t>
            </a:r>
          </a:p>
          <a:p>
            <a:r>
              <a:rPr lang="en-US" altLang="zh-CN" sz="1200" b="0" i="0" u="none" strike="noStrike" kern="1200" baseline="0" dirty="0" smtClean="0">
                <a:solidFill>
                  <a:schemeClr val="tx1"/>
                </a:solidFill>
                <a:latin typeface="Times New Roman" pitchFamily="18" charset="0"/>
                <a:ea typeface="+mn-ea"/>
                <a:cs typeface="+mn-cs"/>
              </a:rPr>
              <a:t>    In addition to interference from transmitting sources, electromagnetic noise within the environment (e.g., a nearby motor, a microwave) can result in interference.</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Multipath propagation. </a:t>
            </a:r>
          </a:p>
          <a:p>
            <a:r>
              <a:rPr lang="en-US" altLang="zh-CN" sz="1200" b="0" i="0" u="none" strike="noStrike" kern="1200" baseline="0" dirty="0" smtClean="0">
                <a:solidFill>
                  <a:schemeClr val="tx1"/>
                </a:solidFill>
                <a:latin typeface="Times New Roman" pitchFamily="18" charset="0"/>
                <a:ea typeface="+mn-ea"/>
                <a:cs typeface="+mn-cs"/>
              </a:rPr>
              <a:t>    Multipath propagation occurs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portions of the electromagnetic wave reflect off objects and the ground, taking paths of different lengths between a sender and receiver. </a:t>
            </a:r>
          </a:p>
          <a:p>
            <a:r>
              <a:rPr lang="en-US" altLang="zh-CN" sz="1200" b="0" i="0" u="none" strike="noStrike" kern="1200" baseline="0" dirty="0" smtClean="0">
                <a:solidFill>
                  <a:schemeClr val="tx1"/>
                </a:solidFill>
                <a:latin typeface="Times New Roman" pitchFamily="18" charset="0"/>
                <a:ea typeface="+mn-ea"/>
                <a:cs typeface="+mn-cs"/>
              </a:rPr>
              <a:t>    This results in the blurring of the received signal at the receiver. </a:t>
            </a:r>
          </a:p>
          <a:p>
            <a:r>
              <a:rPr lang="en-US" altLang="zh-CN" sz="1200" b="0" i="0" u="none" strike="noStrike" kern="1200" baseline="0" dirty="0" smtClean="0">
                <a:solidFill>
                  <a:schemeClr val="tx1"/>
                </a:solidFill>
                <a:latin typeface="Times New Roman" pitchFamily="18" charset="0"/>
                <a:ea typeface="+mn-ea"/>
                <a:cs typeface="+mn-cs"/>
              </a:rPr>
              <a:t>    Moving objects between the sender and receiver can </a:t>
            </a:r>
            <a:r>
              <a:rPr lang="en-US" altLang="zh-CN" sz="1200" b="1" i="0" u="none" strike="noStrike" kern="1200" baseline="0" dirty="0" smtClean="0">
                <a:solidFill>
                  <a:schemeClr val="tx1"/>
                </a:solidFill>
                <a:latin typeface="Times New Roman" pitchFamily="18" charset="0"/>
                <a:ea typeface="+mn-ea"/>
                <a:cs typeface="+mn-cs"/>
              </a:rPr>
              <a:t>cause</a:t>
            </a:r>
            <a:r>
              <a:rPr lang="en-US" altLang="zh-CN" sz="1200" b="0" i="0" u="none" strike="noStrike" kern="1200" baseline="0" dirty="0" smtClean="0">
                <a:solidFill>
                  <a:schemeClr val="tx1"/>
                </a:solidFill>
                <a:latin typeface="Times New Roman" pitchFamily="18" charset="0"/>
                <a:ea typeface="+mn-ea"/>
                <a:cs typeface="+mn-cs"/>
              </a:rPr>
              <a:t> multipath propagation to </a:t>
            </a:r>
            <a:r>
              <a:rPr lang="en-US" altLang="zh-CN" sz="1200" b="1" i="0" u="none" strike="noStrike" kern="1200" baseline="0" dirty="0" smtClean="0">
                <a:solidFill>
                  <a:schemeClr val="tx1"/>
                </a:solidFill>
                <a:latin typeface="Times New Roman" pitchFamily="18" charset="0"/>
                <a:ea typeface="+mn-ea"/>
                <a:cs typeface="+mn-cs"/>
              </a:rPr>
              <a:t>change</a:t>
            </a:r>
            <a:r>
              <a:rPr lang="en-US" altLang="zh-CN" sz="1200" b="0" i="0" u="none" strike="noStrike" kern="1200" baseline="0" dirty="0" smtClean="0">
                <a:solidFill>
                  <a:schemeClr val="tx1"/>
                </a:solidFill>
                <a:latin typeface="Times New Roman" pitchFamily="18" charset="0"/>
                <a:ea typeface="+mn-ea"/>
                <a:cs typeface="+mn-cs"/>
              </a:rPr>
              <a:t> over time.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For a detailed discussion of wireless channel characteristics, models, and measurements, see [Anderson 1995].</a:t>
            </a:r>
          </a:p>
          <a:p>
            <a:r>
              <a:rPr lang="en-US" altLang="zh-CN" sz="1200" b="0" i="0" u="none" strike="noStrike" kern="1200" baseline="0" dirty="0" smtClean="0">
                <a:solidFill>
                  <a:schemeClr val="tx1"/>
                </a:solidFill>
                <a:latin typeface="Times New Roman" pitchFamily="18" charset="0"/>
                <a:ea typeface="+mn-ea"/>
                <a:cs typeface="+mn-cs"/>
              </a:rPr>
              <a:t>    The discussion above suggests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bit errors will be more common in wireless links than in wired links. </a:t>
            </a:r>
          </a:p>
          <a:p>
            <a:r>
              <a:rPr lang="en-US" altLang="zh-CN" sz="1200" b="0" i="0" u="none" strike="noStrike" kern="1200" baseline="0" dirty="0" smtClean="0">
                <a:solidFill>
                  <a:schemeClr val="tx1"/>
                </a:solidFill>
                <a:latin typeface="Times New Roman" pitchFamily="18" charset="0"/>
                <a:ea typeface="+mn-ea"/>
                <a:cs typeface="+mn-cs"/>
              </a:rPr>
              <a:t>    For this reason, it is perhaps not surprising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wireless link protocols (such as the 802.11 protocol we’ll examine in the following section) </a:t>
            </a:r>
            <a:r>
              <a:rPr lang="en-US" altLang="zh-CN" sz="1200" b="1" i="0" u="none" strike="noStrike" kern="1200" baseline="0" dirty="0" smtClean="0">
                <a:solidFill>
                  <a:schemeClr val="tx1"/>
                </a:solidFill>
                <a:latin typeface="Times New Roman" pitchFamily="18" charset="0"/>
                <a:ea typeface="+mn-ea"/>
                <a:cs typeface="+mn-cs"/>
              </a:rPr>
              <a:t>employ</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not only</a:t>
            </a:r>
            <a:r>
              <a:rPr lang="en-US" altLang="zh-CN" sz="1200" b="0" i="0" u="none" strike="noStrike" kern="1200" baseline="0" dirty="0" smtClean="0">
                <a:solidFill>
                  <a:schemeClr val="tx1"/>
                </a:solidFill>
                <a:latin typeface="Times New Roman" pitchFamily="18" charset="0"/>
                <a:ea typeface="+mn-ea"/>
                <a:cs typeface="+mn-cs"/>
              </a:rPr>
              <a:t> powerful CRC error detection codes, </a:t>
            </a:r>
            <a:r>
              <a:rPr lang="en-US" altLang="zh-CN" sz="1200" b="0" i="0" u="sng" strike="noStrike" kern="1200" baseline="0" dirty="0" smtClean="0">
                <a:solidFill>
                  <a:schemeClr val="tx1"/>
                </a:solidFill>
                <a:latin typeface="Times New Roman" pitchFamily="18" charset="0"/>
                <a:ea typeface="+mn-ea"/>
                <a:cs typeface="+mn-cs"/>
              </a:rPr>
              <a:t>but also</a:t>
            </a:r>
            <a:r>
              <a:rPr lang="en-US" altLang="zh-CN" sz="1200" b="0" i="0" u="none" strike="noStrike" kern="1200" baseline="0" dirty="0" smtClean="0">
                <a:solidFill>
                  <a:schemeClr val="tx1"/>
                </a:solidFill>
                <a:latin typeface="Times New Roman" pitchFamily="18" charset="0"/>
                <a:ea typeface="+mn-ea"/>
                <a:cs typeface="+mn-cs"/>
              </a:rPr>
              <a:t> link-level reliable data-transfer protocols that retransmit corrupted frames.</a:t>
            </a:r>
            <a:endParaRPr lang="zh-CN" altLang="zh-CN" i="0" dirty="0" smtClean="0"/>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61344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Having considered the impairments that can occur on a wireless channel, let’s next turn our attention to the host receiving the wireless signal. </a:t>
            </a:r>
          </a:p>
          <a:p>
            <a:r>
              <a:rPr lang="en-US" altLang="zh-CN" sz="1200" b="0" i="0" u="none" strike="noStrike" kern="1200" baseline="0" dirty="0" smtClean="0">
                <a:solidFill>
                  <a:schemeClr val="tx1"/>
                </a:solidFill>
                <a:latin typeface="Times New Roman" pitchFamily="18" charset="0"/>
                <a:ea typeface="+mn-ea"/>
                <a:cs typeface="+mn-cs"/>
              </a:rPr>
              <a:t>    This host receives an electromagnetic signal that is a combination </a:t>
            </a:r>
            <a:r>
              <a:rPr lang="en-US" altLang="zh-CN" sz="1200" b="1" i="0" u="none" strike="noStrike" kern="1200" baseline="0" dirty="0" smtClean="0">
                <a:solidFill>
                  <a:schemeClr val="tx1"/>
                </a:solidFill>
                <a:latin typeface="Times New Roman" pitchFamily="18" charset="0"/>
                <a:ea typeface="+mn-ea"/>
                <a:cs typeface="+mn-cs"/>
              </a:rPr>
              <a:t>of</a:t>
            </a:r>
            <a:r>
              <a:rPr lang="en-US" altLang="zh-CN" sz="1200" b="0" i="0" u="none" strike="noStrike" kern="1200" baseline="0" dirty="0" smtClean="0">
                <a:solidFill>
                  <a:schemeClr val="tx1"/>
                </a:solidFill>
                <a:latin typeface="Times New Roman" pitchFamily="18" charset="0"/>
                <a:ea typeface="+mn-ea"/>
                <a:cs typeface="+mn-cs"/>
              </a:rPr>
              <a:t> a degraded form of the original signal transmitted by the sender (degraded due to the attenuation and multipath propagation effects that we discussed above, among others) and background noise in the environment.</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signal-to-noise ratio (SNR) </a:t>
            </a:r>
            <a:r>
              <a:rPr lang="en-US" altLang="zh-CN" sz="1200" b="0" i="0" u="none" strike="noStrike" kern="1200" baseline="0" dirty="0" smtClean="0">
                <a:solidFill>
                  <a:schemeClr val="tx1"/>
                </a:solidFill>
                <a:latin typeface="Times New Roman" pitchFamily="18" charset="0"/>
                <a:ea typeface="+mn-ea"/>
                <a:cs typeface="+mn-cs"/>
              </a:rPr>
              <a:t>is a relative measure of the strength of the received signal (i.e., the information being transmitted) and this noise. </a:t>
            </a:r>
          </a:p>
          <a:p>
            <a:r>
              <a:rPr lang="en-US" altLang="zh-CN" sz="1200" b="0" i="0" u="none" strike="noStrike" kern="1200" baseline="0" dirty="0" smtClean="0">
                <a:solidFill>
                  <a:schemeClr val="tx1"/>
                </a:solidFill>
                <a:latin typeface="Times New Roman" pitchFamily="18" charset="0"/>
                <a:ea typeface="+mn-ea"/>
                <a:cs typeface="+mn-cs"/>
              </a:rPr>
              <a:t>    The SNR is typically measured in units of decibels (dB), a unit of measure that some think is used by electrical engineers primarily to confuse computer scientists. </a:t>
            </a:r>
          </a:p>
          <a:p>
            <a:r>
              <a:rPr lang="en-US" altLang="zh-CN" sz="1200" b="0" i="0" u="none" strike="noStrike" kern="1200" baseline="0" dirty="0" smtClean="0">
                <a:solidFill>
                  <a:schemeClr val="tx1"/>
                </a:solidFill>
                <a:latin typeface="Times New Roman" pitchFamily="18" charset="0"/>
                <a:ea typeface="+mn-ea"/>
                <a:cs typeface="+mn-cs"/>
              </a:rPr>
              <a:t>    The SNR, measured in dB, is twenty times </a:t>
            </a:r>
            <a:r>
              <a:rPr lang="en-US" altLang="zh-CN" sz="1200" b="1" i="0" u="none" strike="noStrike" kern="1200" baseline="0" dirty="0" smtClean="0">
                <a:solidFill>
                  <a:schemeClr val="tx1"/>
                </a:solidFill>
                <a:latin typeface="Times New Roman" pitchFamily="18" charset="0"/>
                <a:ea typeface="+mn-ea"/>
                <a:cs typeface="+mn-cs"/>
              </a:rPr>
              <a:t>the ratio of </a:t>
            </a:r>
            <a:r>
              <a:rPr lang="en-US" altLang="zh-CN" sz="1200" b="0" i="0" u="none" strike="noStrike" kern="1200" baseline="0" dirty="0" smtClean="0">
                <a:solidFill>
                  <a:schemeClr val="tx1"/>
                </a:solidFill>
                <a:latin typeface="Times New Roman" pitchFamily="18" charset="0"/>
                <a:ea typeface="+mn-ea"/>
                <a:cs typeface="+mn-cs"/>
              </a:rPr>
              <a:t>the base-10 logarithm of the amplitude of the received signal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amplitude of the noise. </a:t>
            </a:r>
          </a:p>
          <a:p>
            <a:r>
              <a:rPr lang="en-US" altLang="zh-CN" sz="1200" b="0" i="0" u="none" strike="noStrike" kern="1200" baseline="0" dirty="0" smtClean="0">
                <a:solidFill>
                  <a:schemeClr val="tx1"/>
                </a:solidFill>
                <a:latin typeface="Times New Roman" pitchFamily="18" charset="0"/>
                <a:ea typeface="+mn-ea"/>
                <a:cs typeface="+mn-cs"/>
              </a:rPr>
              <a:t>    For our purposes here, we need only know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a larger SNR makes it easier for the receiver to extract the transmitted signal from the background noise.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7.3 (adapted from [Holland 2001]) shows the bit error rate (BER) — roughly speaking, the probability that a transmitted bit is received in error at the receiver — versus the SNR for three different modulation techniques for encoding information </a:t>
            </a:r>
            <a:r>
              <a:rPr lang="en-US" altLang="zh-CN" sz="1200" b="0" i="0" u="sng" strike="noStrike" kern="1200" baseline="0" dirty="0" smtClean="0">
                <a:solidFill>
                  <a:schemeClr val="tx1"/>
                </a:solidFill>
                <a:latin typeface="Times New Roman" pitchFamily="18" charset="0"/>
                <a:ea typeface="+mn-ea"/>
                <a:cs typeface="+mn-cs"/>
              </a:rPr>
              <a:t>for transmission on an idealized wireless channel</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theory of modulation and coding, as well as signal extraction and BER, is well beyond the scope of this text (see [Schwartz 1980] for a discussion of these topics). </a:t>
            </a:r>
          </a:p>
          <a:p>
            <a:r>
              <a:rPr lang="en-US" altLang="zh-CN" sz="1200" b="0" i="0" u="none" strike="noStrike" kern="1200" baseline="0" dirty="0" smtClean="0">
                <a:solidFill>
                  <a:schemeClr val="tx1"/>
                </a:solidFill>
                <a:latin typeface="Times New Roman" pitchFamily="18" charset="0"/>
                <a:ea typeface="+mn-ea"/>
                <a:cs typeface="+mn-cs"/>
              </a:rPr>
              <a:t>    Nonetheless, Figure 7.3 illustrates several physical-layer characteristics that are important in understanding higher-layer wireless communication protocols: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For a given modulation scheme, the higher the SNR, the lower the BER</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Since a sender can increase the SNR by increasing its transmission power, a sender can decrease the probability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a frame is received in error by increasing its transmission power. </a:t>
            </a:r>
          </a:p>
          <a:p>
            <a:r>
              <a:rPr lang="en-US" altLang="zh-CN" sz="1200" b="0" i="0" u="none" strike="noStrike" kern="1200" baseline="0" dirty="0" smtClean="0">
                <a:solidFill>
                  <a:schemeClr val="tx1"/>
                </a:solidFill>
                <a:latin typeface="Times New Roman" pitchFamily="18" charset="0"/>
                <a:ea typeface="+mn-ea"/>
                <a:cs typeface="+mn-cs"/>
              </a:rPr>
              <a:t>    Note, however, that there is arguably little practical gain in increasing the power beyond a certain threshold, say to decrease the BER from 10</a:t>
            </a:r>
            <a:r>
              <a:rPr lang="en-US" altLang="zh-CN" sz="1200" b="0" i="0" u="none" strike="noStrike" kern="1200" baseline="30000" dirty="0" smtClean="0">
                <a:solidFill>
                  <a:schemeClr val="tx1"/>
                </a:solidFill>
                <a:latin typeface="Times New Roman" pitchFamily="18" charset="0"/>
                <a:ea typeface="+mn-ea"/>
                <a:cs typeface="+mn-cs"/>
              </a:rPr>
              <a:t>-12</a:t>
            </a:r>
            <a:r>
              <a:rPr lang="en-US" altLang="zh-CN" sz="1200" b="0" i="0" u="none" strike="noStrike" kern="1200" baseline="0" dirty="0" smtClean="0">
                <a:solidFill>
                  <a:schemeClr val="tx1"/>
                </a:solidFill>
                <a:latin typeface="Times New Roman" pitchFamily="18" charset="0"/>
                <a:ea typeface="+mn-ea"/>
                <a:cs typeface="+mn-cs"/>
              </a:rPr>
              <a:t> to 10</a:t>
            </a:r>
            <a:r>
              <a:rPr lang="en-US" altLang="zh-CN" sz="1200" b="0" i="0" u="none" strike="noStrike" kern="1200" baseline="30000" dirty="0" smtClean="0">
                <a:solidFill>
                  <a:schemeClr val="tx1"/>
                </a:solidFill>
                <a:latin typeface="Times New Roman" pitchFamily="18" charset="0"/>
                <a:ea typeface="+mn-ea"/>
                <a:cs typeface="+mn-cs"/>
              </a:rPr>
              <a:t>-13</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There are also disadvantages associated with increasing the transmission power: More energy must be expended by the sender (an important concern for battery-powered mobile users), and the sender’s transmissions are more likely to interfere with the transmissions of another sender (see Figure 7.4(b)).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For a given SNR, a modulation technique with a higher bit transmission rate </a:t>
            </a:r>
            <a:r>
              <a:rPr lang="en-US" altLang="zh-CN" sz="1200" b="0" i="0" u="none" strike="noStrike" kern="1200" baseline="0" dirty="0" smtClean="0">
                <a:solidFill>
                  <a:schemeClr val="tx1"/>
                </a:solidFill>
                <a:latin typeface="Times New Roman" pitchFamily="18" charset="0"/>
                <a:ea typeface="+mn-ea"/>
                <a:cs typeface="+mn-cs"/>
              </a:rPr>
              <a:t>(whether in error or not) </a:t>
            </a:r>
            <a:r>
              <a:rPr lang="en-US" altLang="zh-CN" sz="1200" b="1" i="0" u="none" strike="noStrike" kern="1200" baseline="0" dirty="0" smtClean="0">
                <a:solidFill>
                  <a:schemeClr val="tx1"/>
                </a:solidFill>
                <a:latin typeface="Times New Roman" pitchFamily="18" charset="0"/>
                <a:ea typeface="+mn-ea"/>
                <a:cs typeface="+mn-cs"/>
              </a:rPr>
              <a:t>will have a higher BER.</a:t>
            </a:r>
            <a:r>
              <a:rPr lang="en-US" altLang="zh-CN" sz="1200" b="0" i="0" u="sng"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For example, in Figure 7.3, with an SNR of 10 dB, BPSK modulation with a transmission rate of 1 Mbps has a BER of less than 10</a:t>
            </a:r>
            <a:r>
              <a:rPr lang="en-US" altLang="zh-CN" sz="1200" b="0" i="0" u="none" strike="noStrike" kern="1200" baseline="30000" dirty="0" smtClean="0">
                <a:solidFill>
                  <a:schemeClr val="tx1"/>
                </a:solidFill>
                <a:latin typeface="Times New Roman" pitchFamily="18" charset="0"/>
                <a:ea typeface="+mn-ea"/>
                <a:cs typeface="+mn-cs"/>
              </a:rPr>
              <a:t>-7</a:t>
            </a:r>
            <a:r>
              <a:rPr lang="en-US" altLang="zh-CN" sz="1200" b="0" i="0" u="none" strike="noStrike" kern="1200" baseline="0" dirty="0" smtClean="0">
                <a:solidFill>
                  <a:schemeClr val="tx1"/>
                </a:solidFill>
                <a:latin typeface="Times New Roman" pitchFamily="18" charset="0"/>
                <a:ea typeface="+mn-ea"/>
                <a:cs typeface="+mn-cs"/>
              </a:rPr>
              <a:t>, while with QAM16 modulation with a transmission rate of 4 Mbps, the BER is 10</a:t>
            </a:r>
            <a:r>
              <a:rPr lang="en-US" altLang="zh-CN" sz="1200" b="0" i="0" u="none" strike="noStrike" kern="1200" baseline="30000" dirty="0" smtClean="0">
                <a:solidFill>
                  <a:schemeClr val="tx1"/>
                </a:solidFill>
                <a:latin typeface="Times New Roman" pitchFamily="18" charset="0"/>
                <a:ea typeface="+mn-ea"/>
                <a:cs typeface="+mn-cs"/>
              </a:rPr>
              <a:t>-1</a:t>
            </a:r>
            <a:r>
              <a:rPr lang="en-US" altLang="zh-CN" sz="1200" b="0" i="0" u="none" strike="noStrike" kern="1200" baseline="0" dirty="0" smtClean="0">
                <a:solidFill>
                  <a:schemeClr val="tx1"/>
                </a:solidFill>
                <a:latin typeface="Times New Roman" pitchFamily="18" charset="0"/>
                <a:ea typeface="+mn-ea"/>
                <a:cs typeface="+mn-cs"/>
              </a:rPr>
              <a:t>, far too high to be practically useful.</a:t>
            </a:r>
          </a:p>
          <a:p>
            <a:r>
              <a:rPr lang="en-US" altLang="zh-CN" sz="1200" b="0" i="0" u="none" strike="noStrike" kern="1200" baseline="0" dirty="0" smtClean="0">
                <a:solidFill>
                  <a:schemeClr val="tx1"/>
                </a:solidFill>
                <a:latin typeface="Times New Roman" pitchFamily="18" charset="0"/>
                <a:ea typeface="+mn-ea"/>
                <a:cs typeface="+mn-cs"/>
              </a:rPr>
              <a:t>    However, with an SNR of 20 dB, QAM16 modulation has a transmission rate of 4 Mbps and a BER of 10</a:t>
            </a:r>
            <a:r>
              <a:rPr lang="en-US" altLang="zh-CN" sz="1200" b="0" i="0" u="none" strike="noStrike" kern="1200" baseline="30000" dirty="0" smtClean="0">
                <a:solidFill>
                  <a:schemeClr val="tx1"/>
                </a:solidFill>
                <a:latin typeface="Times New Roman" pitchFamily="18" charset="0"/>
                <a:ea typeface="+mn-ea"/>
                <a:cs typeface="+mn-cs"/>
              </a:rPr>
              <a:t>-7</a:t>
            </a:r>
            <a:r>
              <a:rPr lang="en-US" altLang="zh-CN" sz="1200" b="0" i="0" u="none" strike="noStrike" kern="1200" baseline="0" dirty="0" smtClean="0">
                <a:solidFill>
                  <a:schemeClr val="tx1"/>
                </a:solidFill>
                <a:latin typeface="Times New Roman" pitchFamily="18" charset="0"/>
                <a:ea typeface="+mn-ea"/>
                <a:cs typeface="+mn-cs"/>
              </a:rPr>
              <a:t>, while BPSK modulation has a transmission rate of only 1 Mbps and a BER that is so low as to be (literally) “off the charts.” </a:t>
            </a:r>
          </a:p>
          <a:p>
            <a:r>
              <a:rPr lang="en-US" altLang="zh-CN" sz="1200" b="0" i="0" u="none" strike="noStrike" kern="1200" baseline="0" dirty="0" smtClean="0">
                <a:solidFill>
                  <a:schemeClr val="tx1"/>
                </a:solidFill>
                <a:latin typeface="Times New Roman" pitchFamily="18" charset="0"/>
                <a:ea typeface="+mn-ea"/>
                <a:cs typeface="+mn-cs"/>
              </a:rPr>
              <a:t>    If one can tolerate a BER of 10</a:t>
            </a:r>
            <a:r>
              <a:rPr lang="en-US" altLang="zh-CN" sz="1200" b="0" i="0" u="none" strike="noStrike" kern="1200" baseline="30000" dirty="0" smtClean="0">
                <a:solidFill>
                  <a:schemeClr val="tx1"/>
                </a:solidFill>
                <a:latin typeface="Times New Roman" pitchFamily="18" charset="0"/>
                <a:ea typeface="+mn-ea"/>
                <a:cs typeface="+mn-cs"/>
              </a:rPr>
              <a:t>-7</a:t>
            </a:r>
            <a:r>
              <a:rPr lang="en-US" altLang="zh-CN" sz="1200" b="0" i="0" u="none" strike="noStrike" kern="1200" baseline="0" dirty="0" smtClean="0">
                <a:solidFill>
                  <a:schemeClr val="tx1"/>
                </a:solidFill>
                <a:latin typeface="Times New Roman" pitchFamily="18" charset="0"/>
                <a:ea typeface="+mn-ea"/>
                <a:cs typeface="+mn-cs"/>
              </a:rPr>
              <a:t>, the higher transmission rate offered by QAM16 would make it the preferred modulation technique in this situation. </a:t>
            </a:r>
          </a:p>
          <a:p>
            <a:r>
              <a:rPr lang="en-US" altLang="zh-CN" sz="1200" b="0" i="0" u="none" strike="noStrike" kern="1200" baseline="0" dirty="0" smtClean="0">
                <a:solidFill>
                  <a:schemeClr val="tx1"/>
                </a:solidFill>
                <a:latin typeface="Times New Roman" pitchFamily="18" charset="0"/>
                <a:ea typeface="+mn-ea"/>
                <a:cs typeface="+mn-cs"/>
              </a:rPr>
              <a:t>   These considerations </a:t>
            </a:r>
            <a:r>
              <a:rPr lang="en-US" altLang="zh-CN" sz="1200" b="1" i="0" u="none" strike="noStrike" kern="1200" baseline="0" dirty="0" smtClean="0">
                <a:solidFill>
                  <a:schemeClr val="tx1"/>
                </a:solidFill>
                <a:latin typeface="Times New Roman" pitchFamily="18" charset="0"/>
                <a:ea typeface="+mn-ea"/>
                <a:cs typeface="+mn-cs"/>
              </a:rPr>
              <a:t>give rise to </a:t>
            </a:r>
            <a:r>
              <a:rPr lang="en-US" altLang="zh-CN" sz="1200" b="0" i="0" u="none" strike="noStrike" kern="1200" baseline="0" dirty="0" smtClean="0">
                <a:solidFill>
                  <a:schemeClr val="tx1"/>
                </a:solidFill>
                <a:latin typeface="Times New Roman" pitchFamily="18" charset="0"/>
                <a:ea typeface="+mn-ea"/>
                <a:cs typeface="+mn-cs"/>
              </a:rPr>
              <a:t>the final characteristic, described next.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Dynamic selection of the physical-layer modulation technique can be used to </a:t>
            </a:r>
            <a:r>
              <a:rPr lang="en-US" altLang="zh-CN" sz="1200" b="1" i="0" u="sng" strike="noStrike" kern="1200" baseline="0" dirty="0" smtClean="0">
                <a:solidFill>
                  <a:schemeClr val="tx1"/>
                </a:solidFill>
                <a:latin typeface="Times New Roman" pitchFamily="18" charset="0"/>
                <a:ea typeface="+mn-ea"/>
                <a:cs typeface="+mn-cs"/>
              </a:rPr>
              <a:t>adapt</a:t>
            </a:r>
            <a:r>
              <a:rPr lang="en-US" altLang="zh-CN" sz="1200" b="1" i="0" u="none" strike="noStrike" kern="1200" baseline="0" dirty="0" smtClean="0">
                <a:solidFill>
                  <a:schemeClr val="tx1"/>
                </a:solidFill>
                <a:latin typeface="Times New Roman" pitchFamily="18" charset="0"/>
                <a:ea typeface="+mn-ea"/>
                <a:cs typeface="+mn-cs"/>
              </a:rPr>
              <a:t> the modulation technique </a:t>
            </a:r>
            <a:r>
              <a:rPr lang="en-US" altLang="zh-CN" sz="1200" b="1" i="0" u="sng" strike="noStrike" kern="1200" baseline="0" dirty="0" smtClean="0">
                <a:solidFill>
                  <a:schemeClr val="tx1"/>
                </a:solidFill>
                <a:latin typeface="Times New Roman" pitchFamily="18" charset="0"/>
                <a:ea typeface="+mn-ea"/>
                <a:cs typeface="+mn-cs"/>
              </a:rPr>
              <a:t>to</a:t>
            </a:r>
            <a:r>
              <a:rPr lang="en-US" altLang="zh-CN" sz="1200" b="1" i="0" u="none" strike="noStrike" kern="1200" baseline="0" dirty="0" smtClean="0">
                <a:solidFill>
                  <a:schemeClr val="tx1"/>
                </a:solidFill>
                <a:latin typeface="Times New Roman" pitchFamily="18" charset="0"/>
                <a:ea typeface="+mn-ea"/>
                <a:cs typeface="+mn-cs"/>
              </a:rPr>
              <a:t> channel conditions.</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SNR (and hence the BER) may change as a result of mobility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due to changes in the environment.</a:t>
            </a:r>
          </a:p>
          <a:p>
            <a:r>
              <a:rPr lang="en-US" altLang="zh-CN" sz="1200" b="0" i="0" u="none" strike="noStrike" kern="1200" baseline="0" dirty="0" smtClean="0">
                <a:solidFill>
                  <a:schemeClr val="tx1"/>
                </a:solidFill>
                <a:latin typeface="Times New Roman" pitchFamily="18" charset="0"/>
                <a:ea typeface="+mn-ea"/>
                <a:cs typeface="+mn-cs"/>
              </a:rPr>
              <a:t>    Adaptive modulation and coding are used in cellular data systems and in the 802.11 WiFi and 4G cellular data networks that we’ll study in Sections 7.3 and 7.4. </a:t>
            </a:r>
          </a:p>
          <a:p>
            <a:r>
              <a:rPr lang="en-US" altLang="zh-CN" sz="1200" b="0" i="0" u="none" strike="noStrike" kern="1200" baseline="0" dirty="0" smtClean="0">
                <a:solidFill>
                  <a:schemeClr val="tx1"/>
                </a:solidFill>
                <a:latin typeface="Times New Roman" pitchFamily="18" charset="0"/>
                <a:ea typeface="+mn-ea"/>
                <a:cs typeface="+mn-cs"/>
              </a:rPr>
              <a:t>    This allows, for example, the selection of a modulation technique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provides the highest transmission rate </a:t>
            </a:r>
            <a:r>
              <a:rPr lang="en-US" altLang="zh-CN" sz="1200" b="1" i="0" u="none" strike="noStrike" kern="1200" baseline="0" dirty="0" smtClean="0">
                <a:solidFill>
                  <a:schemeClr val="tx1"/>
                </a:solidFill>
                <a:latin typeface="Times New Roman" pitchFamily="18" charset="0"/>
                <a:ea typeface="+mn-ea"/>
                <a:cs typeface="+mn-cs"/>
              </a:rPr>
              <a:t>possible</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subject to a constraint </a:t>
            </a:r>
            <a:r>
              <a:rPr lang="en-US" altLang="zh-CN" sz="1200" b="0" i="0" u="none" strike="noStrike" kern="1200" baseline="0" dirty="0" smtClean="0">
                <a:solidFill>
                  <a:schemeClr val="tx1"/>
                </a:solidFill>
                <a:latin typeface="Times New Roman" pitchFamily="18" charset="0"/>
                <a:ea typeface="+mn-ea"/>
                <a:cs typeface="+mn-cs"/>
              </a:rPr>
              <a:t>on the BER, for given channel characteristics.</a:t>
            </a:r>
            <a:endParaRPr lang="zh-CN" altLang="en-US" dirty="0" smtClean="0">
              <a:latin typeface="Arial" panose="020B0604020202020204" pitchFamily="34" charset="0"/>
            </a:endParaRPr>
          </a:p>
        </p:txBody>
      </p:sp>
      <p:sp>
        <p:nvSpPr>
          <p:cNvPr id="27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169A6D-E592-4BAC-A8BD-D238C05C23D6}" type="slidenum">
              <a:rPr lang="en-US" altLang="zh-CN" smtClean="0"/>
              <a:pPr/>
              <a:t>18</a:t>
            </a:fld>
            <a:endParaRPr lang="en-US" altLang="zh-CN" smtClean="0"/>
          </a:p>
        </p:txBody>
      </p:sp>
    </p:spTree>
    <p:extLst>
      <p:ext uri="{BB962C8B-B14F-4D97-AF65-F5344CB8AC3E}">
        <p14:creationId xmlns:p14="http://schemas.microsoft.com/office/powerpoint/2010/main" val="1669609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E8495D79-0CDF-441F-B96A-6376DA44E9A2}" type="slidenum">
              <a:rPr lang="en-US" altLang="zh-CN" sz="1200">
                <a:latin typeface="Times New Roman" panose="02020603050405020304" pitchFamily="18" charset="0"/>
              </a:rPr>
              <a:pPr/>
              <a:t>19</a:t>
            </a:fld>
            <a:endParaRPr lang="en-US" altLang="zh-CN"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Having considered the impairments that can occur on a wireless channel, let’s next turn our attention to the host receiving the wireless signal. </a:t>
            </a:r>
          </a:p>
          <a:p>
            <a:r>
              <a:rPr lang="en-US" altLang="zh-CN" sz="1200" b="0" i="0" u="none" strike="noStrike" kern="1200" baseline="0" dirty="0">
                <a:solidFill>
                  <a:schemeClr val="tx1"/>
                </a:solidFill>
                <a:latin typeface="Times New Roman" pitchFamily="18" charset="0"/>
                <a:ea typeface="+mn-ea"/>
                <a:cs typeface="+mn-cs"/>
              </a:rPr>
              <a:t>    This host receives an electromagnetic signal that is a combination </a:t>
            </a:r>
            <a:r>
              <a:rPr lang="en-US" altLang="zh-CN" sz="1200" b="1" i="0" u="none" strike="noStrike" kern="1200" baseline="0" dirty="0">
                <a:solidFill>
                  <a:schemeClr val="tx1"/>
                </a:solidFill>
                <a:latin typeface="Times New Roman" pitchFamily="18" charset="0"/>
                <a:ea typeface="+mn-ea"/>
                <a:cs typeface="+mn-cs"/>
              </a:rPr>
              <a:t>of</a:t>
            </a:r>
            <a:r>
              <a:rPr lang="en-US" altLang="zh-CN" sz="1200" b="0" i="0" u="none" strike="noStrike" kern="1200" baseline="0" dirty="0">
                <a:solidFill>
                  <a:schemeClr val="tx1"/>
                </a:solidFill>
                <a:latin typeface="Times New Roman" pitchFamily="18" charset="0"/>
                <a:ea typeface="+mn-ea"/>
                <a:cs typeface="+mn-cs"/>
              </a:rPr>
              <a:t> a degraded form of the original signal transmitted by the sender </a:t>
            </a:r>
            <a:r>
              <a:rPr lang="en-US" altLang="zh-CN" sz="1200" b="0" i="0" u="none" strike="noStrike" kern="1200" baseline="0" dirty="0" smtClean="0">
                <a:solidFill>
                  <a:schemeClr val="tx1"/>
                </a:solidFill>
                <a:latin typeface="Times New Roman" pitchFamily="18" charset="0"/>
                <a:ea typeface="+mn-ea"/>
                <a:cs typeface="+mn-cs"/>
              </a:rPr>
              <a:t>(degraded </a:t>
            </a:r>
            <a:r>
              <a:rPr lang="en-US" altLang="zh-CN" sz="1200" b="0" i="0" u="none" strike="noStrike" kern="1200" baseline="0" dirty="0">
                <a:solidFill>
                  <a:schemeClr val="tx1"/>
                </a:solidFill>
                <a:latin typeface="Times New Roman" pitchFamily="18" charset="0"/>
                <a:ea typeface="+mn-ea"/>
                <a:cs typeface="+mn-cs"/>
              </a:rPr>
              <a:t>due to the attenuation and multipath propagation effects that we discussed above, among </a:t>
            </a:r>
            <a:r>
              <a:rPr lang="en-US" altLang="zh-CN" sz="1200" b="0" i="0" u="none" strike="noStrike" kern="1200" baseline="0" dirty="0" smtClean="0">
                <a:solidFill>
                  <a:schemeClr val="tx1"/>
                </a:solidFill>
                <a:latin typeface="Times New Roman" pitchFamily="18" charset="0"/>
                <a:ea typeface="+mn-ea"/>
                <a:cs typeface="+mn-cs"/>
              </a:rPr>
              <a:t>others) </a:t>
            </a:r>
            <a:r>
              <a:rPr lang="en-US" altLang="zh-CN" sz="1200" b="0" i="0" u="none" strike="noStrike" kern="1200" baseline="0" dirty="0">
                <a:solidFill>
                  <a:schemeClr val="tx1"/>
                </a:solidFill>
                <a:latin typeface="Times New Roman" pitchFamily="18" charset="0"/>
                <a:ea typeface="+mn-ea"/>
                <a:cs typeface="+mn-cs"/>
              </a:rPr>
              <a:t>and background noise in the environment.</a:t>
            </a:r>
          </a:p>
          <a:p>
            <a:r>
              <a:rPr lang="en-US" altLang="zh-CN" sz="1200" b="0" i="0" u="none" strike="noStrike" kern="1200" baseline="0" dirty="0">
                <a:solidFill>
                  <a:schemeClr val="tx1"/>
                </a:solidFill>
                <a:latin typeface="Times New Roman" pitchFamily="18" charset="0"/>
                <a:ea typeface="+mn-ea"/>
                <a:cs typeface="+mn-cs"/>
              </a:rPr>
              <a:t>    The </a:t>
            </a:r>
            <a:r>
              <a:rPr lang="en-US" altLang="zh-CN" sz="1200" b="1" i="0" u="none" strike="noStrike" kern="1200" baseline="0" dirty="0">
                <a:solidFill>
                  <a:schemeClr val="tx1"/>
                </a:solidFill>
                <a:latin typeface="Times New Roman" pitchFamily="18" charset="0"/>
                <a:ea typeface="+mn-ea"/>
                <a:cs typeface="+mn-cs"/>
              </a:rPr>
              <a:t>signal-to-noise ratio </a:t>
            </a:r>
            <a:r>
              <a:rPr lang="en-US" altLang="zh-CN" sz="1200" b="1" i="0" u="none" strike="noStrike" kern="1200" baseline="0" dirty="0" smtClean="0">
                <a:solidFill>
                  <a:schemeClr val="tx1"/>
                </a:solidFill>
                <a:latin typeface="Times New Roman" pitchFamily="18" charset="0"/>
                <a:ea typeface="+mn-ea"/>
                <a:cs typeface="+mn-cs"/>
              </a:rPr>
              <a:t>(SNR) </a:t>
            </a:r>
            <a:r>
              <a:rPr lang="en-US" altLang="zh-CN" sz="1200" b="0" i="0" u="none" strike="noStrike" kern="1200" baseline="0" dirty="0">
                <a:solidFill>
                  <a:schemeClr val="tx1"/>
                </a:solidFill>
                <a:latin typeface="Times New Roman" pitchFamily="18" charset="0"/>
                <a:ea typeface="+mn-ea"/>
                <a:cs typeface="+mn-cs"/>
              </a:rPr>
              <a:t>is a relative measure of the strength of the received signal </a:t>
            </a:r>
            <a:r>
              <a:rPr lang="en-US" altLang="zh-CN" sz="1200" b="0" i="0" u="none" strike="noStrike" kern="1200" baseline="0" dirty="0" smtClean="0">
                <a:solidFill>
                  <a:schemeClr val="tx1"/>
                </a:solidFill>
                <a:latin typeface="Times New Roman" pitchFamily="18" charset="0"/>
                <a:ea typeface="+mn-ea"/>
                <a:cs typeface="+mn-cs"/>
              </a:rPr>
              <a:t>(i.e</a:t>
            </a:r>
            <a:r>
              <a:rPr lang="en-US" altLang="zh-CN" sz="1200" b="0" i="0" u="none" strike="noStrike" kern="1200" baseline="0" dirty="0">
                <a:solidFill>
                  <a:schemeClr val="tx1"/>
                </a:solidFill>
                <a:latin typeface="Times New Roman" pitchFamily="18" charset="0"/>
                <a:ea typeface="+mn-ea"/>
                <a:cs typeface="+mn-cs"/>
              </a:rPr>
              <a:t>., the information being </a:t>
            </a:r>
            <a:r>
              <a:rPr lang="en-US" altLang="zh-CN" sz="1200" b="0" i="0" u="none" strike="noStrike" kern="1200" baseline="0" dirty="0" smtClean="0">
                <a:solidFill>
                  <a:schemeClr val="tx1"/>
                </a:solidFill>
                <a:latin typeface="Times New Roman" pitchFamily="18" charset="0"/>
                <a:ea typeface="+mn-ea"/>
                <a:cs typeface="+mn-cs"/>
              </a:rPr>
              <a:t>transmitted) </a:t>
            </a:r>
            <a:r>
              <a:rPr lang="en-US" altLang="zh-CN" sz="1200" b="0" i="0" u="none" strike="noStrike" kern="1200" baseline="0" dirty="0">
                <a:solidFill>
                  <a:schemeClr val="tx1"/>
                </a:solidFill>
                <a:latin typeface="Times New Roman" pitchFamily="18" charset="0"/>
                <a:ea typeface="+mn-ea"/>
                <a:cs typeface="+mn-cs"/>
              </a:rPr>
              <a:t>and this noise. </a:t>
            </a:r>
          </a:p>
          <a:p>
            <a:r>
              <a:rPr lang="en-US" altLang="zh-CN" sz="1200" b="0" i="0" u="none" strike="noStrike" kern="1200" baseline="0" dirty="0">
                <a:solidFill>
                  <a:schemeClr val="tx1"/>
                </a:solidFill>
                <a:latin typeface="Times New Roman" pitchFamily="18" charset="0"/>
                <a:ea typeface="+mn-ea"/>
                <a:cs typeface="+mn-cs"/>
              </a:rPr>
              <a:t>    The SNR is typically measured in units of decibels </a:t>
            </a:r>
            <a:r>
              <a:rPr lang="en-US" altLang="zh-CN" sz="1200" b="0" i="0" u="none" strike="noStrike" kern="1200" baseline="0" dirty="0" smtClean="0">
                <a:solidFill>
                  <a:schemeClr val="tx1"/>
                </a:solidFill>
                <a:latin typeface="Times New Roman" pitchFamily="18" charset="0"/>
                <a:ea typeface="+mn-ea"/>
                <a:cs typeface="+mn-cs"/>
              </a:rPr>
              <a:t>(dB), </a:t>
            </a:r>
            <a:r>
              <a:rPr lang="en-US" altLang="zh-CN" sz="1200" b="0" i="0" u="none" strike="noStrike" kern="1200" baseline="0" dirty="0">
                <a:solidFill>
                  <a:schemeClr val="tx1"/>
                </a:solidFill>
                <a:latin typeface="Times New Roman" pitchFamily="18" charset="0"/>
                <a:ea typeface="+mn-ea"/>
                <a:cs typeface="+mn-cs"/>
              </a:rPr>
              <a:t>a unit of measure that some think is used by electrical engineers primarily to confuse computer scientists. </a:t>
            </a:r>
          </a:p>
          <a:p>
            <a:r>
              <a:rPr lang="en-US" altLang="zh-CN" sz="1200" b="0" i="0" u="none" strike="noStrike" kern="1200" baseline="0" dirty="0">
                <a:solidFill>
                  <a:schemeClr val="tx1"/>
                </a:solidFill>
                <a:latin typeface="Times New Roman" pitchFamily="18" charset="0"/>
                <a:ea typeface="+mn-ea"/>
                <a:cs typeface="+mn-cs"/>
              </a:rPr>
              <a:t>    The SNR, measured in dB, is twenty times </a:t>
            </a:r>
            <a:r>
              <a:rPr lang="en-US" altLang="zh-CN" sz="1200" b="1" i="0" u="none" strike="noStrike" kern="1200" baseline="0" dirty="0">
                <a:solidFill>
                  <a:schemeClr val="tx1"/>
                </a:solidFill>
                <a:latin typeface="Times New Roman" pitchFamily="18" charset="0"/>
                <a:ea typeface="+mn-ea"/>
                <a:cs typeface="+mn-cs"/>
              </a:rPr>
              <a:t>the ratio of </a:t>
            </a:r>
            <a:r>
              <a:rPr lang="en-US" altLang="zh-CN" sz="1200" b="0" i="0" u="none" strike="noStrike" kern="1200" baseline="0" dirty="0">
                <a:solidFill>
                  <a:schemeClr val="tx1"/>
                </a:solidFill>
                <a:latin typeface="Times New Roman" pitchFamily="18" charset="0"/>
                <a:ea typeface="+mn-ea"/>
                <a:cs typeface="+mn-cs"/>
              </a:rPr>
              <a:t>the base-10 logarithm of the amplitude of the received signal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amplitude of the noise. </a:t>
            </a:r>
          </a:p>
          <a:p>
            <a:r>
              <a:rPr lang="en-US" altLang="zh-CN" sz="1200" b="0" i="0" u="none" strike="noStrike" kern="1200" baseline="0" dirty="0">
                <a:solidFill>
                  <a:schemeClr val="tx1"/>
                </a:solidFill>
                <a:latin typeface="Times New Roman" pitchFamily="18" charset="0"/>
                <a:ea typeface="+mn-ea"/>
                <a:cs typeface="+mn-cs"/>
              </a:rPr>
              <a:t>    For our purposes here, we need only know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 larger SNR makes it easier for the receiver to extract the transmitted signal from the background noise.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7.3 </a:t>
            </a:r>
            <a:r>
              <a:rPr lang="en-US" altLang="zh-CN" sz="1200" b="0" i="0" u="none" strike="noStrike" kern="1200" baseline="0" dirty="0" smtClean="0">
                <a:solidFill>
                  <a:schemeClr val="tx1"/>
                </a:solidFill>
                <a:latin typeface="Times New Roman" pitchFamily="18" charset="0"/>
                <a:ea typeface="+mn-ea"/>
                <a:cs typeface="+mn-cs"/>
              </a:rPr>
              <a:t>(adapted </a:t>
            </a:r>
            <a:r>
              <a:rPr lang="en-US" altLang="zh-CN" sz="1200" b="0" i="0" u="none" strike="noStrike" kern="1200" baseline="0" dirty="0">
                <a:solidFill>
                  <a:schemeClr val="tx1"/>
                </a:solidFill>
                <a:latin typeface="Times New Roman" pitchFamily="18" charset="0"/>
                <a:ea typeface="+mn-ea"/>
                <a:cs typeface="+mn-cs"/>
              </a:rPr>
              <a:t>from [Holland 2001</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shows the bit error rate </a:t>
            </a:r>
            <a:r>
              <a:rPr lang="en-US" altLang="zh-CN" sz="1200" b="0" i="0" u="none" strike="noStrike" kern="1200" baseline="0" dirty="0" smtClean="0">
                <a:solidFill>
                  <a:schemeClr val="tx1"/>
                </a:solidFill>
                <a:latin typeface="Times New Roman" pitchFamily="18" charset="0"/>
                <a:ea typeface="+mn-ea"/>
                <a:cs typeface="+mn-cs"/>
              </a:rPr>
              <a:t>(BER) </a:t>
            </a:r>
            <a:r>
              <a:rPr lang="en-US" altLang="zh-CN" sz="1200" b="0" i="0" u="none" strike="noStrike" kern="1200" baseline="0" dirty="0">
                <a:solidFill>
                  <a:schemeClr val="tx1"/>
                </a:solidFill>
                <a:latin typeface="Times New Roman" pitchFamily="18" charset="0"/>
                <a:ea typeface="+mn-ea"/>
                <a:cs typeface="+mn-cs"/>
              </a:rPr>
              <a:t>— roughly speaking, the probability that a transmitted bit is received in error at the receiver — versus the SNR for three different modulation techniques for encoding information </a:t>
            </a:r>
            <a:r>
              <a:rPr lang="en-US" altLang="zh-CN" sz="1200" b="0" i="0" u="sng" strike="noStrike" kern="1200" baseline="0" dirty="0">
                <a:solidFill>
                  <a:schemeClr val="tx1"/>
                </a:solidFill>
                <a:latin typeface="Times New Roman" pitchFamily="18" charset="0"/>
                <a:ea typeface="+mn-ea"/>
                <a:cs typeface="+mn-cs"/>
              </a:rPr>
              <a:t>for transmission on an idealized wireless channel</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theory of modulation and coding, as well as signal extraction and BER, is well beyond the scope of this text </a:t>
            </a:r>
            <a:r>
              <a:rPr lang="en-US" altLang="zh-CN" sz="1200" b="0" i="0" u="none" strike="noStrike" kern="1200" baseline="0" dirty="0" smtClean="0">
                <a:solidFill>
                  <a:schemeClr val="tx1"/>
                </a:solidFill>
                <a:latin typeface="Times New Roman" pitchFamily="18" charset="0"/>
                <a:ea typeface="+mn-ea"/>
                <a:cs typeface="+mn-cs"/>
              </a:rPr>
              <a:t>(see </a:t>
            </a:r>
            <a:r>
              <a:rPr lang="en-US" altLang="zh-CN" sz="1200" b="0" i="0" u="none" strike="noStrike" kern="1200" baseline="0" dirty="0">
                <a:solidFill>
                  <a:schemeClr val="tx1"/>
                </a:solidFill>
                <a:latin typeface="Times New Roman" pitchFamily="18" charset="0"/>
                <a:ea typeface="+mn-ea"/>
                <a:cs typeface="+mn-cs"/>
              </a:rPr>
              <a:t>[Schwartz 1980] for a discussion of these </a:t>
            </a:r>
            <a:r>
              <a:rPr lang="en-US" altLang="zh-CN" sz="1200" b="0" i="0" u="none" strike="noStrike" kern="1200" baseline="0" dirty="0" smtClean="0">
                <a:solidFill>
                  <a:schemeClr val="tx1"/>
                </a:solidFill>
                <a:latin typeface="Times New Roman" pitchFamily="18" charset="0"/>
                <a:ea typeface="+mn-ea"/>
                <a:cs typeface="+mn-cs"/>
              </a:rPr>
              <a:t>topics).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Nonetheless, Figure 7.3 illustrates several physical-layer characteristics that are important in understanding higher-layer wireless communication protocols: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For a given modulation scheme, the higher the SNR, the lower the BER</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Since a sender can increase the SNR by increasing its transmission power, a sender can decrease the probability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 frame is received in error by increasing its transmission power. </a:t>
            </a:r>
          </a:p>
          <a:p>
            <a:r>
              <a:rPr lang="en-US" altLang="zh-CN" sz="1200" b="0" i="0" u="none" strike="noStrike" kern="1200" baseline="0" dirty="0">
                <a:solidFill>
                  <a:schemeClr val="tx1"/>
                </a:solidFill>
                <a:latin typeface="Times New Roman" pitchFamily="18" charset="0"/>
                <a:ea typeface="+mn-ea"/>
                <a:cs typeface="+mn-cs"/>
              </a:rPr>
              <a:t>    Note, however, that there is arguably little practical gain in increasing the power beyond a certain threshold, say to decrease the BER from 10</a:t>
            </a:r>
            <a:r>
              <a:rPr lang="en-US" altLang="zh-CN" sz="1200" b="0" i="0" u="none" strike="noStrike" kern="1200" baseline="30000" dirty="0">
                <a:solidFill>
                  <a:schemeClr val="tx1"/>
                </a:solidFill>
                <a:latin typeface="Times New Roman" pitchFamily="18" charset="0"/>
                <a:ea typeface="+mn-ea"/>
                <a:cs typeface="+mn-cs"/>
              </a:rPr>
              <a:t>-12</a:t>
            </a:r>
            <a:r>
              <a:rPr lang="en-US" altLang="zh-CN" sz="1200" b="0" i="0" u="none" strike="noStrike" kern="1200" baseline="0" dirty="0">
                <a:solidFill>
                  <a:schemeClr val="tx1"/>
                </a:solidFill>
                <a:latin typeface="Times New Roman" pitchFamily="18" charset="0"/>
                <a:ea typeface="+mn-ea"/>
                <a:cs typeface="+mn-cs"/>
              </a:rPr>
              <a:t> to 10</a:t>
            </a:r>
            <a:r>
              <a:rPr lang="en-US" altLang="zh-CN" sz="1200" b="0" i="0" u="none" strike="noStrike" kern="1200" baseline="30000" dirty="0">
                <a:solidFill>
                  <a:schemeClr val="tx1"/>
                </a:solidFill>
                <a:latin typeface="Times New Roman" pitchFamily="18" charset="0"/>
                <a:ea typeface="+mn-ea"/>
                <a:cs typeface="+mn-cs"/>
              </a:rPr>
              <a:t>-13</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There are also disadvantages associated with increasing the transmission power: More energy must be expended by the sender </a:t>
            </a:r>
            <a:r>
              <a:rPr lang="en-US" altLang="zh-CN" sz="1200" b="0" i="0" u="none" strike="noStrike" kern="1200" baseline="0" dirty="0" smtClean="0">
                <a:solidFill>
                  <a:schemeClr val="tx1"/>
                </a:solidFill>
                <a:latin typeface="Times New Roman" pitchFamily="18" charset="0"/>
                <a:ea typeface="+mn-ea"/>
                <a:cs typeface="+mn-cs"/>
              </a:rPr>
              <a:t>(an </a:t>
            </a:r>
            <a:r>
              <a:rPr lang="en-US" altLang="zh-CN" sz="1200" b="0" i="0" u="none" strike="noStrike" kern="1200" baseline="0" dirty="0">
                <a:solidFill>
                  <a:schemeClr val="tx1"/>
                </a:solidFill>
                <a:latin typeface="Times New Roman" pitchFamily="18" charset="0"/>
                <a:ea typeface="+mn-ea"/>
                <a:cs typeface="+mn-cs"/>
              </a:rPr>
              <a:t>important concern for battery-powered mobile </a:t>
            </a:r>
            <a:r>
              <a:rPr lang="en-US" altLang="zh-CN" sz="1200" b="0" i="0" u="none" strike="noStrike" kern="1200" baseline="0" dirty="0" smtClean="0">
                <a:solidFill>
                  <a:schemeClr val="tx1"/>
                </a:solidFill>
                <a:latin typeface="Times New Roman" pitchFamily="18" charset="0"/>
                <a:ea typeface="+mn-ea"/>
                <a:cs typeface="+mn-cs"/>
              </a:rPr>
              <a:t>users), </a:t>
            </a:r>
            <a:r>
              <a:rPr lang="en-US" altLang="zh-CN" sz="1200" b="0" i="0" u="none" strike="noStrike" kern="1200" baseline="0" dirty="0">
                <a:solidFill>
                  <a:schemeClr val="tx1"/>
                </a:solidFill>
                <a:latin typeface="Times New Roman" pitchFamily="18" charset="0"/>
                <a:ea typeface="+mn-ea"/>
                <a:cs typeface="+mn-cs"/>
              </a:rPr>
              <a:t>and the sender’s transmissions are more likely to interfere with the transmissions of another sender </a:t>
            </a:r>
            <a:r>
              <a:rPr lang="en-US" altLang="zh-CN" sz="1200" b="0" i="0" u="none" strike="noStrike" kern="1200" baseline="0" dirty="0" smtClean="0">
                <a:solidFill>
                  <a:schemeClr val="tx1"/>
                </a:solidFill>
                <a:latin typeface="Times New Roman" pitchFamily="18" charset="0"/>
                <a:ea typeface="+mn-ea"/>
                <a:cs typeface="+mn-cs"/>
              </a:rPr>
              <a:t>(see </a:t>
            </a:r>
            <a:r>
              <a:rPr lang="en-US" altLang="zh-CN" sz="1200" b="0" i="0" u="none" strike="noStrike" kern="1200" baseline="0" dirty="0">
                <a:solidFill>
                  <a:schemeClr val="tx1"/>
                </a:solidFill>
                <a:latin typeface="Times New Roman" pitchFamily="18" charset="0"/>
                <a:ea typeface="+mn-ea"/>
                <a:cs typeface="+mn-cs"/>
              </a:rPr>
              <a:t>Figure </a:t>
            </a:r>
            <a:r>
              <a:rPr lang="en-US" altLang="zh-CN" sz="1200" b="0" i="0" u="none" strike="noStrike" kern="1200" baseline="0" dirty="0" smtClean="0">
                <a:solidFill>
                  <a:schemeClr val="tx1"/>
                </a:solidFill>
                <a:latin typeface="Times New Roman" pitchFamily="18" charset="0"/>
                <a:ea typeface="+mn-ea"/>
                <a:cs typeface="+mn-cs"/>
              </a:rPr>
              <a:t>7.4(b)). </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For a given SNR, a modulation technique with a higher bit transmission rate </a:t>
            </a:r>
            <a:r>
              <a:rPr lang="en-US" altLang="zh-CN" sz="1200" b="0" i="0" u="none" strike="noStrike" kern="1200" baseline="0" dirty="0" smtClean="0">
                <a:solidFill>
                  <a:schemeClr val="tx1"/>
                </a:solidFill>
                <a:latin typeface="Times New Roman" pitchFamily="18" charset="0"/>
                <a:ea typeface="+mn-ea"/>
                <a:cs typeface="+mn-cs"/>
              </a:rPr>
              <a:t>(whether </a:t>
            </a:r>
            <a:r>
              <a:rPr lang="en-US" altLang="zh-CN" sz="1200" b="0" i="0" u="none" strike="noStrike" kern="1200" baseline="0" dirty="0">
                <a:solidFill>
                  <a:schemeClr val="tx1"/>
                </a:solidFill>
                <a:latin typeface="Times New Roman" pitchFamily="18" charset="0"/>
                <a:ea typeface="+mn-ea"/>
                <a:cs typeface="+mn-cs"/>
              </a:rPr>
              <a:t>in error or </a:t>
            </a:r>
            <a:r>
              <a:rPr lang="en-US" altLang="zh-CN" sz="1200" b="0" i="0" u="none" strike="noStrike" kern="1200" baseline="0" dirty="0" smtClean="0">
                <a:solidFill>
                  <a:schemeClr val="tx1"/>
                </a:solidFill>
                <a:latin typeface="Times New Roman" pitchFamily="18" charset="0"/>
                <a:ea typeface="+mn-ea"/>
                <a:cs typeface="+mn-cs"/>
              </a:rPr>
              <a:t>not) </a:t>
            </a:r>
            <a:r>
              <a:rPr lang="en-US" altLang="zh-CN" sz="1200" b="1" i="0" u="none" strike="noStrike" kern="1200" baseline="0" dirty="0">
                <a:solidFill>
                  <a:schemeClr val="tx1"/>
                </a:solidFill>
                <a:latin typeface="Times New Roman" pitchFamily="18" charset="0"/>
                <a:ea typeface="+mn-ea"/>
                <a:cs typeface="+mn-cs"/>
              </a:rPr>
              <a:t>will have a higher BER.</a:t>
            </a:r>
            <a:r>
              <a:rPr lang="en-US" altLang="zh-CN" sz="1200" b="0" i="0" u="sng"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For example, in Figure 7.3, with an SNR of 10 dB, BPSK modulation with a transmission rate of 1 Mbps has a BER of less than 10</a:t>
            </a:r>
            <a:r>
              <a:rPr lang="en-US" altLang="zh-CN" sz="1200" b="0" i="0" u="none" strike="noStrike" kern="1200" baseline="30000" dirty="0">
                <a:solidFill>
                  <a:schemeClr val="tx1"/>
                </a:solidFill>
                <a:latin typeface="Times New Roman" pitchFamily="18" charset="0"/>
                <a:ea typeface="+mn-ea"/>
                <a:cs typeface="+mn-cs"/>
              </a:rPr>
              <a:t>-7</a:t>
            </a:r>
            <a:r>
              <a:rPr lang="en-US" altLang="zh-CN" sz="1200" b="0" i="0" u="none" strike="noStrike" kern="1200" baseline="0" dirty="0">
                <a:solidFill>
                  <a:schemeClr val="tx1"/>
                </a:solidFill>
                <a:latin typeface="Times New Roman" pitchFamily="18" charset="0"/>
                <a:ea typeface="+mn-ea"/>
                <a:cs typeface="+mn-cs"/>
              </a:rPr>
              <a:t>, while with QAM16 modulation with a transmission rate of 4 Mbps, the BER is 10</a:t>
            </a:r>
            <a:r>
              <a:rPr lang="en-US" altLang="zh-CN" sz="1200" b="0" i="0" u="none" strike="noStrike" kern="1200" baseline="30000" dirty="0">
                <a:solidFill>
                  <a:schemeClr val="tx1"/>
                </a:solidFill>
                <a:latin typeface="Times New Roman" pitchFamily="18" charset="0"/>
                <a:ea typeface="+mn-ea"/>
                <a:cs typeface="+mn-cs"/>
              </a:rPr>
              <a:t>-1</a:t>
            </a:r>
            <a:r>
              <a:rPr lang="en-US" altLang="zh-CN" sz="1200" b="0" i="0" u="none" strike="noStrike" kern="1200" baseline="0" dirty="0">
                <a:solidFill>
                  <a:schemeClr val="tx1"/>
                </a:solidFill>
                <a:latin typeface="Times New Roman" pitchFamily="18" charset="0"/>
                <a:ea typeface="+mn-ea"/>
                <a:cs typeface="+mn-cs"/>
              </a:rPr>
              <a:t>, far too high to be practically useful.</a:t>
            </a:r>
          </a:p>
          <a:p>
            <a:r>
              <a:rPr lang="en-US" altLang="zh-CN" sz="1200" b="0" i="0" u="none" strike="noStrike" kern="1200" baseline="0" dirty="0">
                <a:solidFill>
                  <a:schemeClr val="tx1"/>
                </a:solidFill>
                <a:latin typeface="Times New Roman" pitchFamily="18" charset="0"/>
                <a:ea typeface="+mn-ea"/>
                <a:cs typeface="+mn-cs"/>
              </a:rPr>
              <a:t>    However, with an SNR of 20 dB, QAM16 modulation has a transmission rate of 4 Mbps and a BER of 10</a:t>
            </a:r>
            <a:r>
              <a:rPr lang="en-US" altLang="zh-CN" sz="1200" b="0" i="0" u="none" strike="noStrike" kern="1200" baseline="30000" dirty="0">
                <a:solidFill>
                  <a:schemeClr val="tx1"/>
                </a:solidFill>
                <a:latin typeface="Times New Roman" pitchFamily="18" charset="0"/>
                <a:ea typeface="+mn-ea"/>
                <a:cs typeface="+mn-cs"/>
              </a:rPr>
              <a:t>-7</a:t>
            </a:r>
            <a:r>
              <a:rPr lang="en-US" altLang="zh-CN" sz="1200" b="0" i="0" u="none" strike="noStrike" kern="1200" baseline="0" dirty="0">
                <a:solidFill>
                  <a:schemeClr val="tx1"/>
                </a:solidFill>
                <a:latin typeface="Times New Roman" pitchFamily="18" charset="0"/>
                <a:ea typeface="+mn-ea"/>
                <a:cs typeface="+mn-cs"/>
              </a:rPr>
              <a:t>, while BPSK modulation has a transmission rate of only 1 Mbps and a BER that is so low as to be </a:t>
            </a:r>
            <a:r>
              <a:rPr lang="en-US" altLang="zh-CN" sz="1200" b="0" i="0" u="none" strike="noStrike" kern="1200" baseline="0" dirty="0" smtClean="0">
                <a:solidFill>
                  <a:schemeClr val="tx1"/>
                </a:solidFill>
                <a:latin typeface="Times New Roman" pitchFamily="18" charset="0"/>
                <a:ea typeface="+mn-ea"/>
                <a:cs typeface="+mn-cs"/>
              </a:rPr>
              <a:t>(literally) </a:t>
            </a:r>
            <a:r>
              <a:rPr lang="en-US" altLang="zh-CN" sz="1200" b="0" i="0" u="none" strike="noStrike" kern="1200" baseline="0" dirty="0">
                <a:solidFill>
                  <a:schemeClr val="tx1"/>
                </a:solidFill>
                <a:latin typeface="Times New Roman" pitchFamily="18" charset="0"/>
                <a:ea typeface="+mn-ea"/>
                <a:cs typeface="+mn-cs"/>
              </a:rPr>
              <a:t>“off the charts.” </a:t>
            </a:r>
          </a:p>
          <a:p>
            <a:r>
              <a:rPr lang="en-US" altLang="zh-CN" sz="1200" b="0" i="0" u="none" strike="noStrike" kern="1200" baseline="0" dirty="0">
                <a:solidFill>
                  <a:schemeClr val="tx1"/>
                </a:solidFill>
                <a:latin typeface="Times New Roman" pitchFamily="18" charset="0"/>
                <a:ea typeface="+mn-ea"/>
                <a:cs typeface="+mn-cs"/>
              </a:rPr>
              <a:t>    If one can tolerate a BER of 10</a:t>
            </a:r>
            <a:r>
              <a:rPr lang="en-US" altLang="zh-CN" sz="1200" b="0" i="0" u="none" strike="noStrike" kern="1200" baseline="30000" dirty="0">
                <a:solidFill>
                  <a:schemeClr val="tx1"/>
                </a:solidFill>
                <a:latin typeface="Times New Roman" pitchFamily="18" charset="0"/>
                <a:ea typeface="+mn-ea"/>
                <a:cs typeface="+mn-cs"/>
              </a:rPr>
              <a:t>-7</a:t>
            </a:r>
            <a:r>
              <a:rPr lang="en-US" altLang="zh-CN" sz="1200" b="0" i="0" u="none" strike="noStrike" kern="1200" baseline="0" dirty="0">
                <a:solidFill>
                  <a:schemeClr val="tx1"/>
                </a:solidFill>
                <a:latin typeface="Times New Roman" pitchFamily="18" charset="0"/>
                <a:ea typeface="+mn-ea"/>
                <a:cs typeface="+mn-cs"/>
              </a:rPr>
              <a:t>, the higher transmission rate offered by QAM16 would make it the preferred modulation technique in this situation. </a:t>
            </a:r>
          </a:p>
          <a:p>
            <a:r>
              <a:rPr lang="en-US" altLang="zh-CN" sz="1200" b="0" i="0" u="none" strike="noStrike" kern="1200" baseline="0" dirty="0">
                <a:solidFill>
                  <a:schemeClr val="tx1"/>
                </a:solidFill>
                <a:latin typeface="Times New Roman" pitchFamily="18" charset="0"/>
                <a:ea typeface="+mn-ea"/>
                <a:cs typeface="+mn-cs"/>
              </a:rPr>
              <a:t>   These considerations </a:t>
            </a:r>
            <a:r>
              <a:rPr lang="en-US" altLang="zh-CN" sz="1200" b="1" i="0" u="none" strike="noStrike" kern="1200" baseline="0" dirty="0">
                <a:solidFill>
                  <a:schemeClr val="tx1"/>
                </a:solidFill>
                <a:latin typeface="Times New Roman" pitchFamily="18" charset="0"/>
                <a:ea typeface="+mn-ea"/>
                <a:cs typeface="+mn-cs"/>
              </a:rPr>
              <a:t>give rise to </a:t>
            </a:r>
            <a:r>
              <a:rPr lang="en-US" altLang="zh-CN" sz="1200" b="0" i="0" u="none" strike="noStrike" kern="1200" baseline="0" dirty="0">
                <a:solidFill>
                  <a:schemeClr val="tx1"/>
                </a:solidFill>
                <a:latin typeface="Times New Roman" pitchFamily="18" charset="0"/>
                <a:ea typeface="+mn-ea"/>
                <a:cs typeface="+mn-cs"/>
              </a:rPr>
              <a:t>the final characteristic, described next.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Dynamic selection of the physical-layer modulation technique can be used to </a:t>
            </a:r>
            <a:r>
              <a:rPr lang="en-US" altLang="zh-CN" sz="1200" b="1" i="0" u="sng" strike="noStrike" kern="1200" baseline="0" dirty="0">
                <a:solidFill>
                  <a:schemeClr val="tx1"/>
                </a:solidFill>
                <a:latin typeface="Times New Roman" pitchFamily="18" charset="0"/>
                <a:ea typeface="+mn-ea"/>
                <a:cs typeface="+mn-cs"/>
              </a:rPr>
              <a:t>adapt</a:t>
            </a:r>
            <a:r>
              <a:rPr lang="en-US" altLang="zh-CN" sz="1200" b="1" i="0" u="none" strike="noStrike" kern="1200" baseline="0" dirty="0">
                <a:solidFill>
                  <a:schemeClr val="tx1"/>
                </a:solidFill>
                <a:latin typeface="Times New Roman" pitchFamily="18" charset="0"/>
                <a:ea typeface="+mn-ea"/>
                <a:cs typeface="+mn-cs"/>
              </a:rPr>
              <a:t> the modulation technique </a:t>
            </a:r>
            <a:r>
              <a:rPr lang="en-US" altLang="zh-CN" sz="1200" b="1" i="0" u="sng" strike="noStrike" kern="1200" baseline="0" dirty="0">
                <a:solidFill>
                  <a:schemeClr val="tx1"/>
                </a:solidFill>
                <a:latin typeface="Times New Roman" pitchFamily="18" charset="0"/>
                <a:ea typeface="+mn-ea"/>
                <a:cs typeface="+mn-cs"/>
              </a:rPr>
              <a:t>to</a:t>
            </a:r>
            <a:r>
              <a:rPr lang="en-US" altLang="zh-CN" sz="1200" b="1" i="0" u="none" strike="noStrike" kern="1200" baseline="0" dirty="0">
                <a:solidFill>
                  <a:schemeClr val="tx1"/>
                </a:solidFill>
                <a:latin typeface="Times New Roman" pitchFamily="18" charset="0"/>
                <a:ea typeface="+mn-ea"/>
                <a:cs typeface="+mn-cs"/>
              </a:rPr>
              <a:t> channel conditions.</a:t>
            </a: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SNR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0" i="0" u="none" strike="noStrike" kern="1200" baseline="0" dirty="0">
                <a:solidFill>
                  <a:schemeClr val="tx1"/>
                </a:solidFill>
                <a:latin typeface="Times New Roman" pitchFamily="18" charset="0"/>
                <a:ea typeface="+mn-ea"/>
                <a:cs typeface="+mn-cs"/>
              </a:rPr>
              <a:t>hence the </a:t>
            </a:r>
            <a:r>
              <a:rPr lang="en-US" altLang="zh-CN" sz="1200" b="0" i="0" u="none" strike="noStrike" kern="1200" baseline="0" dirty="0" smtClean="0">
                <a:solidFill>
                  <a:schemeClr val="tx1"/>
                </a:solidFill>
                <a:latin typeface="Times New Roman" pitchFamily="18" charset="0"/>
                <a:ea typeface="+mn-ea"/>
                <a:cs typeface="+mn-cs"/>
              </a:rPr>
              <a:t>BER) </a:t>
            </a:r>
            <a:r>
              <a:rPr lang="en-US" altLang="zh-CN" sz="1200" b="0" i="0" u="none" strike="noStrike" kern="1200" baseline="0" dirty="0">
                <a:solidFill>
                  <a:schemeClr val="tx1"/>
                </a:solidFill>
                <a:latin typeface="Times New Roman" pitchFamily="18" charset="0"/>
                <a:ea typeface="+mn-ea"/>
                <a:cs typeface="+mn-cs"/>
              </a:rPr>
              <a:t>may change as a result of mobility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due to changes in the environment.</a:t>
            </a:r>
          </a:p>
          <a:p>
            <a:r>
              <a:rPr lang="en-US" altLang="zh-CN" sz="1200" b="0" i="0" u="none" strike="noStrike" kern="1200" baseline="0" dirty="0">
                <a:solidFill>
                  <a:schemeClr val="tx1"/>
                </a:solidFill>
                <a:latin typeface="Times New Roman" pitchFamily="18" charset="0"/>
                <a:ea typeface="+mn-ea"/>
                <a:cs typeface="+mn-cs"/>
              </a:rPr>
              <a:t>    Adaptive modulation and coding are used in cellular data systems and in the 802.11 WiFi and 4G cellular data networks that we’ll study in Sections </a:t>
            </a:r>
            <a:r>
              <a:rPr lang="en-US" altLang="zh-CN" sz="1200" b="0" i="0" u="none" strike="noStrike" kern="1200" baseline="0" dirty="0" smtClean="0">
                <a:solidFill>
                  <a:schemeClr val="tx1"/>
                </a:solidFill>
                <a:latin typeface="Times New Roman" pitchFamily="18" charset="0"/>
                <a:ea typeface="+mn-ea"/>
                <a:cs typeface="+mn-cs"/>
              </a:rPr>
              <a:t>7.3 </a:t>
            </a:r>
            <a:r>
              <a:rPr lang="en-US" altLang="zh-CN" sz="1200" b="0" i="0" u="none" strike="noStrike" kern="1200" baseline="0" dirty="0">
                <a:solidFill>
                  <a:schemeClr val="tx1"/>
                </a:solidFill>
                <a:latin typeface="Times New Roman" pitchFamily="18" charset="0"/>
                <a:ea typeface="+mn-ea"/>
                <a:cs typeface="+mn-cs"/>
              </a:rPr>
              <a:t>and </a:t>
            </a:r>
            <a:r>
              <a:rPr lang="en-US" altLang="zh-CN" sz="1200" b="0" i="0" u="none" strike="noStrike" kern="1200" baseline="0" dirty="0" smtClean="0">
                <a:solidFill>
                  <a:schemeClr val="tx1"/>
                </a:solidFill>
                <a:latin typeface="Times New Roman" pitchFamily="18" charset="0"/>
                <a:ea typeface="+mn-ea"/>
                <a:cs typeface="+mn-cs"/>
              </a:rPr>
              <a:t>7.4</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This allows, for example, the selection of a modulation technique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provides the highest transmission rate </a:t>
            </a:r>
            <a:r>
              <a:rPr lang="en-US" altLang="zh-CN" sz="1200" b="1" i="0" u="none" strike="noStrike" kern="1200" baseline="0" dirty="0">
                <a:solidFill>
                  <a:schemeClr val="tx1"/>
                </a:solidFill>
                <a:latin typeface="Times New Roman" pitchFamily="18" charset="0"/>
                <a:ea typeface="+mn-ea"/>
                <a:cs typeface="+mn-cs"/>
              </a:rPr>
              <a:t>possible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subject to a constraint </a:t>
            </a:r>
            <a:r>
              <a:rPr lang="en-US" altLang="zh-CN" sz="1200" b="0" i="0" u="none" strike="noStrike" kern="1200" baseline="0" dirty="0">
                <a:solidFill>
                  <a:schemeClr val="tx1"/>
                </a:solidFill>
                <a:latin typeface="Times New Roman" pitchFamily="18" charset="0"/>
                <a:ea typeface="+mn-ea"/>
                <a:cs typeface="+mn-cs"/>
              </a:rPr>
              <a:t>on the BER, for given </a:t>
            </a:r>
            <a:r>
              <a:rPr lang="en-US" altLang="zh-CN" sz="1200" b="0" i="0" u="none" strike="noStrike" kern="1200" baseline="0" dirty="0" smtClean="0">
                <a:solidFill>
                  <a:schemeClr val="tx1"/>
                </a:solidFill>
                <a:latin typeface="Times New Roman" pitchFamily="18" charset="0"/>
                <a:ea typeface="+mn-ea"/>
                <a:cs typeface="+mn-cs"/>
              </a:rPr>
              <a:t>channel characteristics</a:t>
            </a:r>
            <a:r>
              <a:rPr lang="en-US" altLang="zh-CN" sz="1200" b="0" i="0" u="none" strike="noStrike" kern="1200" baseline="0" dirty="0">
                <a:solidFill>
                  <a:schemeClr val="tx1"/>
                </a:solidFill>
                <a:latin typeface="Times New Roman" pitchFamily="18" charset="0"/>
                <a:ea typeface="+mn-ea"/>
                <a:cs typeface="+mn-cs"/>
              </a:rPr>
              <a:t>.</a:t>
            </a:r>
            <a:endParaRPr lang="zh-CN" altLang="zh-CN" i="0" dirty="0"/>
          </a:p>
        </p:txBody>
      </p:sp>
    </p:spTree>
    <p:extLst>
      <p:ext uri="{BB962C8B-B14F-4D97-AF65-F5344CB8AC3E}">
        <p14:creationId xmlns:p14="http://schemas.microsoft.com/office/powerpoint/2010/main" val="3474652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6E14790-1D45-497B-B1C1-3F30EEB845D4}" type="slidenum">
              <a:rPr lang="en-US" altLang="zh-CN" smtClean="0"/>
              <a:pPr>
                <a:spcBef>
                  <a:spcPct val="0"/>
                </a:spcBef>
              </a:pPr>
              <a:t>20</a:t>
            </a:fld>
            <a:endParaRPr lang="en-US" altLang="zh-CN"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A higher and time-varying bit error rate </a:t>
            </a:r>
            <a:r>
              <a:rPr lang="en-US" altLang="zh-CN" sz="1200" b="0" i="0" u="none"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is not </a:t>
            </a:r>
            <a:r>
              <a:rPr lang="en-US" altLang="zh-CN" sz="1200" b="0" i="0" u="none" strike="noStrike" kern="1200" baseline="0" dirty="0" smtClean="0">
                <a:solidFill>
                  <a:schemeClr val="tx1"/>
                </a:solidFill>
                <a:latin typeface="Times New Roman" pitchFamily="18" charset="0"/>
                <a:ea typeface="+mn-ea"/>
                <a:cs typeface="+mn-cs"/>
              </a:rPr>
              <a:t>the only difference between a wired and wireless link. </a:t>
            </a:r>
          </a:p>
          <a:p>
            <a:r>
              <a:rPr lang="en-US" altLang="zh-CN" sz="1200" b="0" i="0" u="none" strike="noStrike" kern="1200" baseline="0" dirty="0" smtClean="0">
                <a:solidFill>
                  <a:schemeClr val="tx1"/>
                </a:solidFill>
                <a:latin typeface="Times New Roman" pitchFamily="18" charset="0"/>
                <a:ea typeface="+mn-ea"/>
                <a:cs typeface="+mn-cs"/>
              </a:rPr>
              <a:t>    Recall that in the case of wired broadcast links, all nodes receive the transmissions from all other nodes. </a:t>
            </a:r>
          </a:p>
          <a:p>
            <a:r>
              <a:rPr lang="en-US" altLang="zh-CN" sz="1200" b="0" i="0" u="none" strike="noStrike" kern="1200" baseline="0" dirty="0" smtClean="0">
                <a:solidFill>
                  <a:schemeClr val="tx1"/>
                </a:solidFill>
                <a:latin typeface="Times New Roman" pitchFamily="18" charset="0"/>
                <a:ea typeface="+mn-ea"/>
                <a:cs typeface="+mn-cs"/>
              </a:rPr>
              <a:t>    In the case of wireless links, the situation is not as simple, as shown in Figure 7.4. </a:t>
            </a:r>
          </a:p>
          <a:p>
            <a:r>
              <a:rPr lang="en-US" altLang="zh-CN" sz="1200" b="0" i="0" u="none" strike="noStrike" kern="1200" baseline="0" dirty="0" smtClean="0">
                <a:solidFill>
                  <a:schemeClr val="tx1"/>
                </a:solidFill>
                <a:latin typeface="Times New Roman" pitchFamily="18" charset="0"/>
                <a:ea typeface="+mn-ea"/>
                <a:cs typeface="+mn-cs"/>
              </a:rPr>
              <a:t>    Suppose that Station A is transmitting to Station B. </a:t>
            </a:r>
          </a:p>
          <a:p>
            <a:r>
              <a:rPr lang="en-US" altLang="zh-CN" sz="1200" b="0" i="0" u="none" strike="noStrike" kern="1200" baseline="0" dirty="0" smtClean="0">
                <a:solidFill>
                  <a:schemeClr val="tx1"/>
                </a:solidFill>
                <a:latin typeface="Times New Roman" pitchFamily="18" charset="0"/>
                <a:ea typeface="+mn-ea"/>
                <a:cs typeface="+mn-cs"/>
              </a:rPr>
              <a:t>    Suppose also that Station C is transmitting to Station B. </a:t>
            </a:r>
          </a:p>
          <a:p>
            <a:r>
              <a:rPr lang="en-US" altLang="zh-CN" sz="1200" b="0" i="0" u="none" strike="noStrike" kern="1200" baseline="0" dirty="0" smtClean="0">
                <a:solidFill>
                  <a:schemeClr val="tx1"/>
                </a:solidFill>
                <a:latin typeface="Times New Roman" pitchFamily="18" charset="0"/>
                <a:ea typeface="+mn-ea"/>
                <a:cs typeface="+mn-cs"/>
              </a:rPr>
              <a:t>    With the so-called </a:t>
            </a:r>
            <a:r>
              <a:rPr lang="en-US" altLang="zh-CN" sz="1200" b="1" i="0" u="none" strike="noStrike" kern="1200" baseline="0" dirty="0" smtClean="0">
                <a:solidFill>
                  <a:schemeClr val="tx1"/>
                </a:solidFill>
                <a:latin typeface="Times New Roman" pitchFamily="18" charset="0"/>
                <a:ea typeface="+mn-ea"/>
                <a:cs typeface="+mn-cs"/>
              </a:rPr>
              <a:t>hidden terminal problem</a:t>
            </a:r>
            <a:r>
              <a:rPr lang="en-US" altLang="zh-CN" sz="1200" b="0" i="0" u="none" strike="noStrike" kern="1200" baseline="0" dirty="0" smtClean="0">
                <a:solidFill>
                  <a:schemeClr val="tx1"/>
                </a:solidFill>
                <a:latin typeface="Times New Roman" pitchFamily="18" charset="0"/>
                <a:ea typeface="+mn-ea"/>
                <a:cs typeface="+mn-cs"/>
              </a:rPr>
              <a:t>, physical obstructions in the environment (for example, a mountain or a building) may prevent A and C from hearing each other’s transmissions, even though A’s and C’s transmissions are indeed interfering at the destination, B. </a:t>
            </a:r>
          </a:p>
          <a:p>
            <a:r>
              <a:rPr lang="en-US" altLang="zh-CN" sz="1200" b="0" i="0" u="none" strike="noStrike" kern="1200" baseline="0" dirty="0" smtClean="0">
                <a:solidFill>
                  <a:schemeClr val="tx1"/>
                </a:solidFill>
                <a:latin typeface="Times New Roman" pitchFamily="18" charset="0"/>
                <a:ea typeface="+mn-ea"/>
                <a:cs typeface="+mn-cs"/>
              </a:rPr>
              <a:t>    This is shown in Figure 7.4(a). </a:t>
            </a:r>
          </a:p>
          <a:p>
            <a:r>
              <a:rPr lang="en-US" altLang="zh-CN" sz="1200" b="0" i="0" u="none" strike="noStrike" kern="1200" baseline="0" dirty="0" smtClean="0">
                <a:solidFill>
                  <a:schemeClr val="tx1"/>
                </a:solidFill>
                <a:latin typeface="Times New Roman" pitchFamily="18" charset="0"/>
                <a:ea typeface="+mn-ea"/>
                <a:cs typeface="+mn-cs"/>
              </a:rPr>
              <a:t>    A second scenario </a:t>
            </a:r>
            <a:r>
              <a:rPr lang="en-US" altLang="zh-CN" sz="1200" b="0" i="0" u="sng" strike="noStrike" kern="1200" baseline="0" dirty="0" smtClean="0">
                <a:solidFill>
                  <a:schemeClr val="tx1"/>
                </a:solidFill>
                <a:latin typeface="Times New Roman" pitchFamily="18" charset="0"/>
                <a:ea typeface="+mn-ea"/>
                <a:cs typeface="+mn-cs"/>
              </a:rPr>
              <a:t>that results in undetectable collisions at the receiver</a:t>
            </a:r>
            <a:r>
              <a:rPr lang="en-US" altLang="zh-CN" sz="1200" b="0" i="0" u="none" strike="noStrike" kern="1200" baseline="0" dirty="0" smtClean="0">
                <a:solidFill>
                  <a:schemeClr val="tx1"/>
                </a:solidFill>
                <a:latin typeface="Times New Roman" pitchFamily="18" charset="0"/>
                <a:ea typeface="+mn-ea"/>
                <a:cs typeface="+mn-cs"/>
              </a:rPr>
              <a:t> results from the </a:t>
            </a:r>
            <a:r>
              <a:rPr lang="en-US" altLang="zh-CN" sz="1200" b="1" i="0" u="none" strike="noStrike" kern="1200" baseline="0" dirty="0" smtClean="0">
                <a:solidFill>
                  <a:schemeClr val="tx1"/>
                </a:solidFill>
                <a:latin typeface="Times New Roman" pitchFamily="18" charset="0"/>
                <a:ea typeface="+mn-ea"/>
                <a:cs typeface="+mn-cs"/>
              </a:rPr>
              <a:t>fading </a:t>
            </a:r>
            <a:r>
              <a:rPr lang="en-US" altLang="zh-CN" sz="1200" b="0" i="0" u="none" strike="noStrike" kern="1200" baseline="0" dirty="0" smtClean="0">
                <a:solidFill>
                  <a:schemeClr val="tx1"/>
                </a:solidFill>
                <a:latin typeface="Times New Roman" pitchFamily="18" charset="0"/>
                <a:ea typeface="+mn-ea"/>
                <a:cs typeface="+mn-cs"/>
              </a:rPr>
              <a:t>of a signal’s strength as it propagates through the wireless medium.</a:t>
            </a:r>
          </a:p>
          <a:p>
            <a:r>
              <a:rPr lang="en-US" altLang="zh-CN" sz="1200" b="0" i="0" u="none" strike="noStrike" kern="1200" baseline="0" dirty="0" smtClean="0">
                <a:solidFill>
                  <a:schemeClr val="tx1"/>
                </a:solidFill>
                <a:latin typeface="Times New Roman" pitchFamily="18" charset="0"/>
                <a:ea typeface="+mn-ea"/>
                <a:cs typeface="+mn-cs"/>
              </a:rPr>
              <a:t>    Figure 7.4(b) illustrates the case where A and C are placed such that their signals are not strong enough to </a:t>
            </a:r>
            <a:r>
              <a:rPr lang="en-US" altLang="zh-CN" sz="1200" b="1" i="0" u="none" strike="noStrike" kern="1200" baseline="0" dirty="0" smtClean="0">
                <a:solidFill>
                  <a:schemeClr val="tx1"/>
                </a:solidFill>
                <a:latin typeface="Times New Roman" pitchFamily="18" charset="0"/>
                <a:ea typeface="+mn-ea"/>
                <a:cs typeface="+mn-cs"/>
              </a:rPr>
              <a:t>detect</a:t>
            </a:r>
            <a:r>
              <a:rPr lang="en-US" altLang="zh-CN" sz="1200" b="0" i="0" u="none" strike="noStrike" kern="1200" baseline="0" dirty="0" smtClean="0">
                <a:solidFill>
                  <a:schemeClr val="tx1"/>
                </a:solidFill>
                <a:latin typeface="Times New Roman" pitchFamily="18" charset="0"/>
                <a:ea typeface="+mn-ea"/>
                <a:cs typeface="+mn-cs"/>
              </a:rPr>
              <a:t> each other’s transmissions, yet their signals are strong enough to interfere with each other at station B.</a:t>
            </a:r>
          </a:p>
          <a:p>
            <a:r>
              <a:rPr lang="en-US" altLang="zh-CN" sz="1200" b="0" i="0" u="none" strike="noStrike" kern="1200" baseline="0" dirty="0" smtClean="0">
                <a:solidFill>
                  <a:schemeClr val="tx1"/>
                </a:solidFill>
                <a:latin typeface="Times New Roman" pitchFamily="18" charset="0"/>
                <a:ea typeface="+mn-ea"/>
                <a:cs typeface="+mn-cs"/>
              </a:rPr>
              <a:t>    As we’ll see in Section 7.3, the hidden terminal problem and fading make multiple access in a wireless network considerably </a:t>
            </a:r>
            <a:r>
              <a:rPr lang="en-US" altLang="zh-CN" sz="1200" b="0" i="0" u="sng" strike="noStrike" kern="1200" baseline="0" dirty="0" smtClean="0">
                <a:solidFill>
                  <a:schemeClr val="tx1"/>
                </a:solidFill>
                <a:latin typeface="Times New Roman" pitchFamily="18" charset="0"/>
                <a:ea typeface="+mn-ea"/>
                <a:cs typeface="+mn-cs"/>
              </a:rPr>
              <a:t>more</a:t>
            </a:r>
            <a:r>
              <a:rPr lang="en-US" altLang="zh-CN" sz="1200" b="0" i="0" u="none" strike="noStrike" kern="1200" baseline="0" dirty="0" smtClean="0">
                <a:solidFill>
                  <a:schemeClr val="tx1"/>
                </a:solidFill>
                <a:latin typeface="Times New Roman" pitchFamily="18" charset="0"/>
                <a:ea typeface="+mn-ea"/>
                <a:cs typeface="+mn-cs"/>
              </a:rPr>
              <a:t> complex </a:t>
            </a:r>
            <a:r>
              <a:rPr lang="en-US" altLang="zh-CN" sz="1200" b="0" i="0" u="sng" strike="noStrike" kern="1200" baseline="0" dirty="0" smtClean="0">
                <a:solidFill>
                  <a:schemeClr val="tx1"/>
                </a:solidFill>
                <a:latin typeface="Times New Roman" pitchFamily="18" charset="0"/>
                <a:ea typeface="+mn-ea"/>
                <a:cs typeface="+mn-cs"/>
              </a:rPr>
              <a:t>than</a:t>
            </a:r>
            <a:r>
              <a:rPr lang="en-US" altLang="zh-CN" sz="1200" b="0" i="0" u="none" strike="noStrike" kern="1200" baseline="0" dirty="0" smtClean="0">
                <a:solidFill>
                  <a:schemeClr val="tx1"/>
                </a:solidFill>
                <a:latin typeface="Times New Roman" pitchFamily="18" charset="0"/>
                <a:ea typeface="+mn-ea"/>
                <a:cs typeface="+mn-cs"/>
              </a:rPr>
              <a:t> in a wired network.</a:t>
            </a:r>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2477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2</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2</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dirty="0"/>
          </a:p>
        </p:txBody>
      </p:sp>
    </p:spTree>
    <p:extLst>
      <p:ext uri="{BB962C8B-B14F-4D97-AF65-F5344CB8AC3E}">
        <p14:creationId xmlns:p14="http://schemas.microsoft.com/office/powerpoint/2010/main" val="2036313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21</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21</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dirty="0"/>
          </a:p>
        </p:txBody>
      </p:sp>
    </p:spTree>
    <p:extLst>
      <p:ext uri="{BB962C8B-B14F-4D97-AF65-F5344CB8AC3E}">
        <p14:creationId xmlns:p14="http://schemas.microsoft.com/office/powerpoint/2010/main" val="2237310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9EA0AE3F-C2AB-41E6-B7A3-721209169DC4}" type="slidenum">
              <a:rPr lang="en-US" altLang="zh-CN"/>
              <a:pPr/>
              <a:t>22</a:t>
            </a:fld>
            <a:endParaRPr lang="en-US" altLang="zh-CN"/>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7555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61FD7DC2-D4B1-4C78-9959-D44C3B9512D0}" type="slidenum">
              <a:rPr lang="en-US" altLang="zh-CN"/>
              <a:pPr/>
              <a:t>24</a:t>
            </a:fld>
            <a:endParaRPr lang="en-US" altLang="zh-CN"/>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817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r>
              <a:rPr lang="en-US" altLang="zh-CN" dirty="0"/>
              <a:t>Spread</a:t>
            </a:r>
            <a:r>
              <a:rPr lang="en-US" altLang="zh-CN" baseline="0" dirty="0"/>
              <a:t> signal = Original signal * Spreading code</a:t>
            </a:r>
          </a:p>
        </p:txBody>
      </p:sp>
    </p:spTree>
    <p:extLst>
      <p:ext uri="{BB962C8B-B14F-4D97-AF65-F5344CB8AC3E}">
        <p14:creationId xmlns:p14="http://schemas.microsoft.com/office/powerpoint/2010/main" val="4233927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EB7551DC-A3E2-4263-85F2-1382060C060F}" type="slidenum">
              <a:rPr lang="en-US" altLang="zh-CN"/>
              <a:pPr/>
              <a:t>26</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20056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02489FB8-B63A-4E62-8F06-69D51057BC67}" type="slidenum">
              <a:rPr lang="en-US" altLang="zh-CN"/>
              <a:pPr/>
              <a:t>27</a:t>
            </a:fld>
            <a:endParaRPr lang="en-US" altLang="zh-CN"/>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43359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D978ED2B-3104-4E28-AF05-317A37821277}" type="slidenum">
              <a:rPr lang="en-US" altLang="zh-CN"/>
              <a:pPr/>
              <a:t>28</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878971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8442BB4-3A05-47ED-BEF5-ED98469BAD24}" type="slidenum">
              <a:rPr lang="en-US" altLang="zh-CN"/>
              <a:pPr/>
              <a:t>29</a:t>
            </a:fld>
            <a:endParaRPr lang="en-US" altLang="zh-CN"/>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73252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57548638-0377-4814-9046-848D6FE8C469}" type="slidenum">
              <a:rPr lang="en-US" altLang="zh-CN"/>
              <a:pPr/>
              <a:t>30</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85141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1C15DC5F-F718-40E4-BD7B-FCD660D86646}" type="slidenum">
              <a:rPr lang="en-US" altLang="zh-CN" sz="1200">
                <a:latin typeface="Times New Roman" panose="02020603050405020304" pitchFamily="18" charset="0"/>
              </a:rPr>
              <a:pPr/>
              <a:t>31</a:t>
            </a:fld>
            <a:endParaRPr lang="en-US" altLang="zh-CN" sz="120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Recall from Chapter </a:t>
            </a:r>
            <a:r>
              <a:rPr lang="en-US" altLang="zh-CN" sz="1200" b="0" i="0" u="none" strike="noStrike" kern="1200" baseline="0" dirty="0" smtClean="0">
                <a:solidFill>
                  <a:schemeClr val="tx1"/>
                </a:solidFill>
                <a:latin typeface="Times New Roman" pitchFamily="18" charset="0"/>
                <a:ea typeface="+mn-ea"/>
                <a:cs typeface="+mn-cs"/>
              </a:rPr>
              <a:t>6 </a:t>
            </a:r>
            <a:r>
              <a:rPr lang="en-US" altLang="zh-CN" sz="1200" b="0" i="0" u="none" strike="noStrike" kern="1200" baseline="0" dirty="0">
                <a:solidFill>
                  <a:schemeClr val="tx1"/>
                </a:solidFill>
                <a:latin typeface="Times New Roman" pitchFamily="18" charset="0"/>
                <a:ea typeface="+mn-ea"/>
                <a:cs typeface="+mn-cs"/>
              </a:rPr>
              <a:t>that when hosts communicate over a shared medium, a protocol is needed so that the signals sent by multiple senders do not interfere at the receivers. </a:t>
            </a:r>
          </a:p>
          <a:p>
            <a:r>
              <a:rPr lang="en-US" altLang="zh-CN" sz="1200" b="0" i="0" u="none" strike="noStrike" kern="1200" baseline="0" dirty="0">
                <a:solidFill>
                  <a:schemeClr val="tx1"/>
                </a:solidFill>
                <a:latin typeface="Times New Roman" pitchFamily="18" charset="0"/>
                <a:ea typeface="+mn-ea"/>
                <a:cs typeface="+mn-cs"/>
              </a:rPr>
              <a:t>    In Chapter </a:t>
            </a:r>
            <a:r>
              <a:rPr lang="en-US" altLang="zh-CN" sz="1200" b="0" i="0" u="none" strike="noStrike" kern="1200" baseline="0" dirty="0" smtClean="0">
                <a:solidFill>
                  <a:schemeClr val="tx1"/>
                </a:solidFill>
                <a:latin typeface="Times New Roman" pitchFamily="18" charset="0"/>
                <a:ea typeface="+mn-ea"/>
                <a:cs typeface="+mn-cs"/>
              </a:rPr>
              <a:t>6 </a:t>
            </a:r>
            <a:r>
              <a:rPr lang="en-US" altLang="zh-CN" sz="1200" b="0" i="0" u="none" strike="noStrike" kern="1200" baseline="0" dirty="0">
                <a:solidFill>
                  <a:schemeClr val="tx1"/>
                </a:solidFill>
                <a:latin typeface="Times New Roman" pitchFamily="18" charset="0"/>
                <a:ea typeface="+mn-ea"/>
                <a:cs typeface="+mn-cs"/>
              </a:rPr>
              <a:t>we described three classes of medium access protocols: </a:t>
            </a:r>
            <a:r>
              <a:rPr lang="en-US" altLang="zh-CN" sz="1200" b="0" i="0" u="none" strike="noStrike" kern="1200" baseline="0" dirty="0" smtClean="0">
                <a:solidFill>
                  <a:schemeClr val="tx1"/>
                </a:solidFill>
                <a:latin typeface="Times New Roman" pitchFamily="18" charset="0"/>
                <a:ea typeface="+mn-ea"/>
                <a:cs typeface="+mn-cs"/>
              </a:rPr>
              <a:t>channel partitioning, </a:t>
            </a:r>
            <a:r>
              <a:rPr lang="en-US" altLang="zh-CN" sz="1200" b="0" i="0" u="none" strike="noStrike" kern="1200" baseline="0" dirty="0">
                <a:solidFill>
                  <a:schemeClr val="tx1"/>
                </a:solidFill>
                <a:latin typeface="Times New Roman" pitchFamily="18" charset="0"/>
                <a:ea typeface="+mn-ea"/>
                <a:cs typeface="+mn-cs"/>
              </a:rPr>
              <a:t>random access, and taking turns. </a:t>
            </a:r>
          </a:p>
          <a:p>
            <a:r>
              <a:rPr lang="en-US" altLang="zh-CN" sz="1200" b="0" i="0" u="none" strike="noStrike" kern="1200" baseline="0" dirty="0">
                <a:solidFill>
                  <a:schemeClr val="tx1"/>
                </a:solidFill>
                <a:latin typeface="Times New Roman" pitchFamily="18" charset="0"/>
                <a:ea typeface="+mn-ea"/>
                <a:cs typeface="+mn-cs"/>
              </a:rPr>
              <a:t>   Code division multiple access </a:t>
            </a:r>
            <a:r>
              <a:rPr lang="en-US" altLang="zh-CN" sz="1200" b="0" i="0" u="none" strike="noStrike" kern="1200" baseline="0" dirty="0" smtClean="0">
                <a:solidFill>
                  <a:schemeClr val="tx1"/>
                </a:solidFill>
                <a:latin typeface="Times New Roman" pitchFamily="18" charset="0"/>
                <a:ea typeface="+mn-ea"/>
                <a:cs typeface="+mn-cs"/>
              </a:rPr>
              <a:t>(CDMA) </a:t>
            </a:r>
            <a:r>
              <a:rPr lang="en-US" altLang="zh-CN" sz="1200" b="0" i="0" u="none" strike="noStrike" kern="1200" baseline="0" dirty="0">
                <a:solidFill>
                  <a:schemeClr val="tx1"/>
                </a:solidFill>
                <a:latin typeface="Times New Roman" pitchFamily="18" charset="0"/>
                <a:ea typeface="+mn-ea"/>
                <a:cs typeface="+mn-cs"/>
              </a:rPr>
              <a:t>belongs to the family of channel partitioning protocols. </a:t>
            </a:r>
          </a:p>
          <a:p>
            <a:r>
              <a:rPr lang="en-US" altLang="zh-CN" sz="1200" b="0" i="0" u="none" strike="noStrike" kern="1200" baseline="0" dirty="0">
                <a:solidFill>
                  <a:schemeClr val="tx1"/>
                </a:solidFill>
                <a:latin typeface="Times New Roman" pitchFamily="18" charset="0"/>
                <a:ea typeface="+mn-ea"/>
                <a:cs typeface="+mn-cs"/>
              </a:rPr>
              <a:t>   It is prevalent in wireless LAN and cellular technologies. </a:t>
            </a:r>
          </a:p>
          <a:p>
            <a:r>
              <a:rPr lang="en-US" altLang="zh-CN" sz="1200" b="0" i="0" u="none" strike="noStrike" kern="1200" baseline="0" dirty="0">
                <a:solidFill>
                  <a:schemeClr val="tx1"/>
                </a:solidFill>
                <a:latin typeface="Times New Roman" pitchFamily="18" charset="0"/>
                <a:ea typeface="+mn-ea"/>
                <a:cs typeface="+mn-cs"/>
              </a:rPr>
              <a:t>   Because CDMA is so important in the wireless world, we’ll take a quick look at CDMA now, before getting into specific wireless access technologies in the subsequent sections. </a:t>
            </a:r>
          </a:p>
        </p:txBody>
      </p:sp>
    </p:spTree>
    <p:extLst>
      <p:ext uri="{BB962C8B-B14F-4D97-AF65-F5344CB8AC3E}">
        <p14:creationId xmlns:p14="http://schemas.microsoft.com/office/powerpoint/2010/main" val="126104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0874D0DB-C773-4ECF-A7D4-BB412BACB087}" type="slidenum">
              <a:rPr lang="en-US" altLang="zh-CN" sz="1200">
                <a:latin typeface="Times New Roman" panose="02020603050405020304" pitchFamily="18" charset="0"/>
              </a:rPr>
              <a:pPr/>
              <a:t>3</a:t>
            </a:fld>
            <a:endParaRPr lang="en-US" altLang="zh-CN" sz="120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In the telephony world, the past </a:t>
            </a:r>
            <a:r>
              <a:rPr lang="en-US" altLang="zh-CN" sz="1200" b="0" i="0" u="none" strike="noStrike" kern="1200" baseline="0" dirty="0" smtClean="0">
                <a:solidFill>
                  <a:schemeClr val="tx1"/>
                </a:solidFill>
                <a:latin typeface="Times New Roman" pitchFamily="18" charset="0"/>
                <a:ea typeface="+mn-ea"/>
                <a:cs typeface="+mn-cs"/>
              </a:rPr>
              <a:t>20 years </a:t>
            </a:r>
            <a:r>
              <a:rPr lang="en-US" altLang="zh-CN" sz="1200" b="0" i="0" u="none" strike="noStrike" kern="1200" baseline="0" dirty="0">
                <a:solidFill>
                  <a:schemeClr val="tx1"/>
                </a:solidFill>
                <a:latin typeface="Times New Roman" pitchFamily="18" charset="0"/>
                <a:ea typeface="+mn-ea"/>
                <a:cs typeface="+mn-cs"/>
              </a:rPr>
              <a:t>have arguably been the golden years of cellular telephony. </a:t>
            </a:r>
          </a:p>
          <a:p>
            <a:r>
              <a:rPr lang="en-US" altLang="zh-CN" sz="1200" b="0" i="0" u="none" strike="noStrike" kern="1200" baseline="0" dirty="0">
                <a:solidFill>
                  <a:schemeClr val="tx1"/>
                </a:solidFill>
                <a:latin typeface="Times New Roman" pitchFamily="18" charset="0"/>
                <a:ea typeface="+mn-ea"/>
                <a:cs typeface="+mn-cs"/>
              </a:rPr>
              <a:t>   The number of worldwide mobile cellular subscribers increased from 34 million in 1993 to nearly </a:t>
            </a:r>
            <a:r>
              <a:rPr lang="en-US" altLang="zh-CN" sz="1200" b="0" i="0" u="none" strike="noStrike" kern="1200" baseline="0" dirty="0" smtClean="0">
                <a:solidFill>
                  <a:schemeClr val="tx1"/>
                </a:solidFill>
                <a:latin typeface="Times New Roman" pitchFamily="18" charset="0"/>
                <a:ea typeface="+mn-ea"/>
                <a:cs typeface="+mn-cs"/>
              </a:rPr>
              <a:t>7.0 </a:t>
            </a:r>
            <a:r>
              <a:rPr lang="en-US" altLang="zh-CN" sz="1200" b="0" i="0" u="none" strike="noStrike" kern="1200" baseline="0" dirty="0">
                <a:solidFill>
                  <a:schemeClr val="tx1"/>
                </a:solidFill>
                <a:latin typeface="Times New Roman" pitchFamily="18" charset="0"/>
                <a:ea typeface="+mn-ea"/>
                <a:cs typeface="+mn-cs"/>
              </a:rPr>
              <a:t>billion subscribers by </a:t>
            </a:r>
            <a:r>
              <a:rPr lang="en-US" altLang="zh-CN" sz="1200" b="0" i="0" u="none" strike="noStrike" kern="1200" baseline="0" dirty="0" smtClean="0">
                <a:solidFill>
                  <a:schemeClr val="tx1"/>
                </a:solidFill>
                <a:latin typeface="Times New Roman" pitchFamily="18" charset="0"/>
                <a:ea typeface="+mn-ea"/>
                <a:cs typeface="+mn-cs"/>
              </a:rPr>
              <a:t>2014, </a:t>
            </a:r>
            <a:r>
              <a:rPr lang="en-US" altLang="zh-CN" sz="1200" b="0" i="0" u="none" strike="noStrike" kern="1200" baseline="0" dirty="0">
                <a:solidFill>
                  <a:schemeClr val="tx1"/>
                </a:solidFill>
                <a:latin typeface="Times New Roman" pitchFamily="18" charset="0"/>
                <a:ea typeface="+mn-ea"/>
                <a:cs typeface="+mn-cs"/>
              </a:rPr>
              <a:t>with the number of cellular subscribers now </a:t>
            </a:r>
            <a:r>
              <a:rPr lang="en-US" altLang="zh-CN" sz="1200" b="1" i="0" u="none" strike="noStrike" kern="1200" baseline="0" dirty="0">
                <a:solidFill>
                  <a:schemeClr val="tx1"/>
                </a:solidFill>
                <a:latin typeface="Times New Roman" pitchFamily="18" charset="0"/>
                <a:ea typeface="+mn-ea"/>
                <a:cs typeface="+mn-cs"/>
              </a:rPr>
              <a:t>surpassing</a:t>
            </a:r>
            <a:r>
              <a:rPr lang="en-US" altLang="zh-CN" sz="1200" b="0" i="0" u="none" strike="noStrike" kern="1200" baseline="0" dirty="0">
                <a:solidFill>
                  <a:schemeClr val="tx1"/>
                </a:solidFill>
                <a:latin typeface="Times New Roman" pitchFamily="18" charset="0"/>
                <a:ea typeface="+mn-ea"/>
                <a:cs typeface="+mn-cs"/>
              </a:rPr>
              <a:t> the number of wired telephone lines. </a:t>
            </a:r>
          </a:p>
          <a:p>
            <a:r>
              <a:rPr lang="en-US" altLang="zh-CN" sz="1200" b="0" i="0" u="none" strike="noStrike" kern="1200" baseline="0" dirty="0">
                <a:solidFill>
                  <a:schemeClr val="tx1"/>
                </a:solidFill>
                <a:latin typeface="Times New Roman" pitchFamily="18" charset="0"/>
                <a:ea typeface="+mn-ea"/>
                <a:cs typeface="+mn-cs"/>
              </a:rPr>
              <a:t>   The many advantages of cell phones are evident to all — anywhere, anytime, untethered access to the global telephone network via a highly portable lightweight </a:t>
            </a:r>
            <a:r>
              <a:rPr lang="en-US" altLang="zh-CN" sz="1200" b="0" i="0" u="none" strike="noStrike" kern="1200" baseline="0" dirty="0" smtClean="0">
                <a:solidFill>
                  <a:schemeClr val="tx1"/>
                </a:solidFill>
                <a:latin typeface="Times New Roman" pitchFamily="18" charset="0"/>
                <a:ea typeface="+mn-ea"/>
                <a:cs typeface="+mn-cs"/>
              </a:rPr>
              <a:t>device.</a:t>
            </a:r>
          </a:p>
          <a:p>
            <a:r>
              <a:rPr lang="en-US" altLang="zh-CN" sz="1200" b="0" i="0" u="none" strike="noStrike" kern="1200" baseline="0" dirty="0" smtClean="0">
                <a:solidFill>
                  <a:schemeClr val="tx1"/>
                </a:solidFill>
                <a:latin typeface="Times New Roman" pitchFamily="18" charset="0"/>
                <a:ea typeface="+mn-ea"/>
                <a:cs typeface="+mn-cs"/>
              </a:rPr>
              <a:t>    More recently, laptops, smartphones, and tablets are wirelessly connected to the Internet via a cellular or WiFi network. </a:t>
            </a:r>
          </a:p>
          <a:p>
            <a:r>
              <a:rPr lang="en-US" altLang="zh-CN" sz="1200" b="0" i="0" u="none" strike="noStrike" kern="1200" baseline="0" dirty="0" smtClean="0">
                <a:solidFill>
                  <a:schemeClr val="tx1"/>
                </a:solidFill>
                <a:latin typeface="Times New Roman" pitchFamily="18" charset="0"/>
                <a:ea typeface="+mn-ea"/>
                <a:cs typeface="+mn-cs"/>
              </a:rPr>
              <a:t>    And increasingly, devices such as gaming consoles, thermostats, home security systems, home appliances, watches, eye glasses, cars, traffic control systems and more are being wirelessly connected to the Internet.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From </a:t>
            </a:r>
            <a:r>
              <a:rPr lang="en-US" altLang="zh-CN" sz="1200" b="0" i="0" u="none" strike="noStrike" kern="1200" baseline="0" dirty="0">
                <a:solidFill>
                  <a:schemeClr val="tx1"/>
                </a:solidFill>
                <a:latin typeface="Times New Roman" pitchFamily="18" charset="0"/>
                <a:ea typeface="+mn-ea"/>
                <a:cs typeface="+mn-cs"/>
              </a:rPr>
              <a:t>a networking standpoint, the challenges posed by these networks, particularly at the link layer and the network layer, are </a:t>
            </a:r>
            <a:r>
              <a:rPr lang="en-US" altLang="zh-CN" sz="1200" b="1" i="0" u="none" strike="noStrike" kern="1200" baseline="0" dirty="0">
                <a:solidFill>
                  <a:schemeClr val="tx1"/>
                </a:solidFill>
                <a:latin typeface="Times New Roman" pitchFamily="18" charset="0"/>
                <a:ea typeface="+mn-ea"/>
                <a:cs typeface="+mn-cs"/>
              </a:rPr>
              <a:t>so</a:t>
            </a:r>
            <a:r>
              <a:rPr lang="en-US" altLang="zh-CN" sz="1200" b="0" i="0" u="none" strike="noStrike" kern="1200" baseline="0" dirty="0">
                <a:solidFill>
                  <a:schemeClr val="tx1"/>
                </a:solidFill>
                <a:latin typeface="Times New Roman" pitchFamily="18" charset="0"/>
                <a:ea typeface="+mn-ea"/>
                <a:cs typeface="+mn-cs"/>
              </a:rPr>
              <a:t> different from traditional wired computer networks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an individual chapter devoted to the study of wireless and mobile networks </a:t>
            </a:r>
            <a:r>
              <a:rPr lang="en-US" altLang="zh-CN" sz="1200" b="0" i="0" u="none" strike="noStrike" kern="1200" baseline="0" dirty="0" smtClean="0">
                <a:solidFill>
                  <a:schemeClr val="tx1"/>
                </a:solidFill>
                <a:latin typeface="Times New Roman" pitchFamily="18" charset="0"/>
                <a:ea typeface="+mn-ea"/>
                <a:cs typeface="+mn-cs"/>
              </a:rPr>
              <a:t>(i.e</a:t>
            </a:r>
            <a:r>
              <a:rPr lang="en-US" altLang="zh-CN" sz="1200" b="0" i="0" u="none" strike="noStrike" kern="1200" baseline="0" dirty="0">
                <a:solidFill>
                  <a:schemeClr val="tx1"/>
                </a:solidFill>
                <a:latin typeface="Times New Roman" pitchFamily="18" charset="0"/>
                <a:ea typeface="+mn-ea"/>
                <a:cs typeface="+mn-cs"/>
              </a:rPr>
              <a:t>., this </a:t>
            </a:r>
            <a:r>
              <a:rPr lang="en-US" altLang="zh-CN" sz="1200" b="0" i="0" u="none" strike="noStrike" kern="1200" baseline="0" dirty="0" smtClean="0">
                <a:solidFill>
                  <a:schemeClr val="tx1"/>
                </a:solidFill>
                <a:latin typeface="Times New Roman" pitchFamily="18" charset="0"/>
                <a:ea typeface="+mn-ea"/>
                <a:cs typeface="+mn-cs"/>
              </a:rPr>
              <a:t>chapter) </a:t>
            </a:r>
            <a:r>
              <a:rPr lang="en-US" altLang="zh-CN" sz="1200" b="1" i="0" u="none" strike="noStrike" kern="1200" baseline="0" dirty="0">
                <a:solidFill>
                  <a:schemeClr val="tx1"/>
                </a:solidFill>
                <a:latin typeface="Times New Roman" pitchFamily="18" charset="0"/>
                <a:ea typeface="+mn-ea"/>
                <a:cs typeface="+mn-cs"/>
              </a:rPr>
              <a:t>is</a:t>
            </a:r>
            <a:r>
              <a:rPr lang="en-US" altLang="zh-CN" sz="1200" b="0" i="0" u="none" strike="noStrike" kern="1200" baseline="0" dirty="0">
                <a:solidFill>
                  <a:schemeClr val="tx1"/>
                </a:solidFill>
                <a:latin typeface="Times New Roman" pitchFamily="18" charset="0"/>
                <a:ea typeface="+mn-ea"/>
                <a:cs typeface="+mn-cs"/>
              </a:rPr>
              <a:t> appropriate. </a:t>
            </a:r>
          </a:p>
          <a:p>
            <a:endParaRPr lang="en-US" altLang="zh-CN" sz="1200" b="0" i="0" u="sng"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We’ll begin this chapter with a discussion of mobile users, wireless links, and networks, and their relationship to the larger </a:t>
            </a:r>
            <a:r>
              <a:rPr lang="en-US" altLang="zh-CN" sz="1200" b="0" i="0" u="none" strike="noStrike" kern="1200" baseline="0" dirty="0" smtClean="0">
                <a:solidFill>
                  <a:schemeClr val="tx1"/>
                </a:solidFill>
                <a:latin typeface="Times New Roman" pitchFamily="18" charset="0"/>
                <a:ea typeface="+mn-ea"/>
                <a:cs typeface="+mn-cs"/>
              </a:rPr>
              <a:t>(typically wired) </a:t>
            </a:r>
            <a:r>
              <a:rPr lang="en-US" altLang="zh-CN" sz="1200" b="0" i="0" u="none" strike="noStrike" kern="1200" baseline="0" dirty="0">
                <a:solidFill>
                  <a:schemeClr val="tx1"/>
                </a:solidFill>
                <a:latin typeface="Times New Roman" pitchFamily="18" charset="0"/>
                <a:ea typeface="+mn-ea"/>
                <a:cs typeface="+mn-cs"/>
              </a:rPr>
              <a:t>networks to which they connect. </a:t>
            </a:r>
          </a:p>
          <a:p>
            <a:r>
              <a:rPr lang="en-US" altLang="zh-CN" sz="1200" b="0" i="0" u="none" strike="noStrike" kern="1200" baseline="0" dirty="0">
                <a:solidFill>
                  <a:schemeClr val="tx1"/>
                </a:solidFill>
                <a:latin typeface="Times New Roman" pitchFamily="18" charset="0"/>
                <a:ea typeface="+mn-ea"/>
                <a:cs typeface="+mn-cs"/>
              </a:rPr>
              <a:t>   We’ll draw a distinction between the challenges </a:t>
            </a:r>
            <a:r>
              <a:rPr lang="en-US" altLang="zh-CN" sz="1200" b="1" i="0" u="none" strike="noStrike" kern="1200" baseline="0" dirty="0">
                <a:solidFill>
                  <a:schemeClr val="tx1"/>
                </a:solidFill>
                <a:latin typeface="Times New Roman" pitchFamily="18" charset="0"/>
                <a:ea typeface="+mn-ea"/>
                <a:cs typeface="+mn-cs"/>
              </a:rPr>
              <a:t>posed</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sng" strike="noStrike" kern="1200" baseline="0" dirty="0">
                <a:solidFill>
                  <a:schemeClr val="tx1"/>
                </a:solidFill>
                <a:latin typeface="Times New Roman" pitchFamily="18" charset="0"/>
                <a:ea typeface="+mn-ea"/>
                <a:cs typeface="+mn-cs"/>
              </a:rPr>
              <a:t>by</a:t>
            </a:r>
            <a:r>
              <a:rPr lang="en-US" altLang="zh-CN" sz="1200" b="0" i="0" u="none" strike="noStrike" kern="1200" baseline="0" dirty="0">
                <a:solidFill>
                  <a:schemeClr val="tx1"/>
                </a:solidFill>
                <a:latin typeface="Times New Roman" pitchFamily="18" charset="0"/>
                <a:ea typeface="+mn-ea"/>
                <a:cs typeface="+mn-cs"/>
              </a:rPr>
              <a:t> the wireless nature of the communication links in such networks, </a:t>
            </a:r>
            <a:r>
              <a:rPr lang="en-US" altLang="zh-CN" sz="1200" b="1" i="0" u="sng" strike="noStrike" kern="1200" baseline="0" dirty="0">
                <a:solidFill>
                  <a:schemeClr val="tx1"/>
                </a:solidFill>
                <a:latin typeface="Times New Roman" pitchFamily="18" charset="0"/>
                <a:ea typeface="+mn-ea"/>
                <a:cs typeface="+mn-cs"/>
              </a:rPr>
              <a:t>and by</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mobility</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that these wireless links enable. </a:t>
            </a:r>
          </a:p>
          <a:p>
            <a:r>
              <a:rPr lang="en-US" altLang="zh-CN" sz="1200" b="0" i="0" u="none" strike="noStrike" kern="1200" baseline="0" dirty="0">
                <a:solidFill>
                  <a:schemeClr val="tx1"/>
                </a:solidFill>
                <a:latin typeface="Times New Roman" pitchFamily="18" charset="0"/>
                <a:ea typeface="+mn-ea"/>
                <a:cs typeface="+mn-cs"/>
              </a:rPr>
              <a:t>   Making this important distinction — between wireless and mobility — will allow us to better </a:t>
            </a:r>
            <a:r>
              <a:rPr lang="en-US" altLang="zh-CN" sz="1200" b="1" i="0" u="none" strike="noStrike" kern="1200" baseline="0" dirty="0">
                <a:solidFill>
                  <a:schemeClr val="tx1"/>
                </a:solidFill>
                <a:latin typeface="Times New Roman" pitchFamily="18" charset="0"/>
                <a:ea typeface="+mn-ea"/>
                <a:cs typeface="+mn-cs"/>
              </a:rPr>
              <a:t>isolate</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identify</a:t>
            </a:r>
            <a:r>
              <a:rPr lang="en-US" altLang="zh-CN" sz="1200" b="0" i="0" u="none" strike="noStrike" kern="1200" baseline="0" dirty="0">
                <a:solidFill>
                  <a:schemeClr val="tx1"/>
                </a:solidFill>
                <a:latin typeface="Times New Roman" pitchFamily="18" charset="0"/>
                <a:ea typeface="+mn-ea"/>
                <a:cs typeface="+mn-cs"/>
              </a:rPr>
              <a:t>, and </a:t>
            </a:r>
            <a:r>
              <a:rPr lang="en-US" altLang="zh-CN" sz="1200" b="1" i="0" u="none" strike="noStrike" kern="1200" baseline="0" dirty="0">
                <a:solidFill>
                  <a:schemeClr val="tx1"/>
                </a:solidFill>
                <a:latin typeface="Times New Roman" pitchFamily="18" charset="0"/>
                <a:ea typeface="+mn-ea"/>
                <a:cs typeface="+mn-cs"/>
              </a:rPr>
              <a:t>master</a:t>
            </a:r>
            <a:r>
              <a:rPr lang="en-US" altLang="zh-CN" sz="1200" b="0" i="0" u="none" strike="noStrike" kern="1200" baseline="0" dirty="0">
                <a:solidFill>
                  <a:schemeClr val="tx1"/>
                </a:solidFill>
                <a:latin typeface="Times New Roman" pitchFamily="18" charset="0"/>
                <a:ea typeface="+mn-ea"/>
                <a:cs typeface="+mn-cs"/>
              </a:rPr>
              <a:t> the key concepts in each area.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Note </a:t>
            </a:r>
            <a:r>
              <a:rPr lang="en-US" altLang="zh-CN" sz="1200" b="0" i="0" u="none" strike="noStrike" kern="1200" baseline="0" dirty="0">
                <a:solidFill>
                  <a:schemeClr val="tx1"/>
                </a:solidFill>
                <a:latin typeface="Times New Roman" pitchFamily="18" charset="0"/>
                <a:ea typeface="+mn-ea"/>
                <a:cs typeface="+mn-cs"/>
              </a:rPr>
              <a:t>that there are indeed many networked environments in which the network nodes are wireless but not mobile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wireless home or office networks with stationary workstations and large </a:t>
            </a:r>
            <a:r>
              <a:rPr lang="en-US" altLang="zh-CN" sz="1200" b="0" i="0" u="none" strike="noStrike" kern="1200" baseline="0" dirty="0" smtClean="0">
                <a:solidFill>
                  <a:schemeClr val="tx1"/>
                </a:solidFill>
                <a:latin typeface="Times New Roman" pitchFamily="18" charset="0"/>
                <a:ea typeface="+mn-ea"/>
                <a:cs typeface="+mn-cs"/>
              </a:rPr>
              <a:t>displays), </a:t>
            </a:r>
            <a:r>
              <a:rPr lang="en-US" altLang="zh-CN" sz="1200" b="0" i="0" u="none" strike="noStrike" kern="1200" baseline="0" dirty="0">
                <a:solidFill>
                  <a:schemeClr val="tx1"/>
                </a:solidFill>
                <a:latin typeface="Times New Roman" pitchFamily="18" charset="0"/>
                <a:ea typeface="+mn-ea"/>
                <a:cs typeface="+mn-cs"/>
              </a:rPr>
              <a:t>and that there are limited forms of mobility that do not require wireless links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a worker who uses a wired laptop at home, shuts down the laptop, drives to work, and attaches the laptop to the company’s wired </a:t>
            </a:r>
            <a:r>
              <a:rPr lang="en-US" altLang="zh-CN" sz="1200" b="0" i="0" u="none" strike="noStrike" kern="1200" baseline="0" dirty="0" smtClean="0">
                <a:solidFill>
                  <a:schemeClr val="tx1"/>
                </a:solidFill>
                <a:latin typeface="Times New Roman" pitchFamily="18" charset="0"/>
                <a:ea typeface="+mn-ea"/>
                <a:cs typeface="+mn-cs"/>
              </a:rPr>
              <a:t>network).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Of </a:t>
            </a:r>
            <a:r>
              <a:rPr lang="en-US" altLang="zh-CN" sz="1200" b="0" i="0" u="none" strike="noStrike" kern="1200" baseline="0" dirty="0">
                <a:solidFill>
                  <a:schemeClr val="tx1"/>
                </a:solidFill>
                <a:latin typeface="Times New Roman" pitchFamily="18" charset="0"/>
                <a:ea typeface="+mn-ea"/>
                <a:cs typeface="+mn-cs"/>
              </a:rPr>
              <a:t>course, many of the most exciting networked environments are those in which users are both wireless and mobile — for example, a scenario in which a mobile user </a:t>
            </a:r>
            <a:r>
              <a:rPr lang="en-US" altLang="zh-CN" sz="1200" b="0" i="0" u="none" strike="noStrike" kern="1200" baseline="0" dirty="0" smtClean="0">
                <a:solidFill>
                  <a:schemeClr val="tx1"/>
                </a:solidFill>
                <a:latin typeface="Times New Roman" pitchFamily="18" charset="0"/>
                <a:ea typeface="+mn-ea"/>
                <a:cs typeface="+mn-cs"/>
              </a:rPr>
              <a:t>(say </a:t>
            </a:r>
            <a:r>
              <a:rPr lang="en-US" altLang="zh-CN" sz="1200" b="0" i="0" u="none" strike="noStrike" kern="1200" baseline="0" dirty="0">
                <a:solidFill>
                  <a:schemeClr val="tx1"/>
                </a:solidFill>
                <a:latin typeface="Times New Roman" pitchFamily="18" charset="0"/>
                <a:ea typeface="+mn-ea"/>
                <a:cs typeface="+mn-cs"/>
              </a:rPr>
              <a:t>in the back seat of </a:t>
            </a:r>
            <a:r>
              <a:rPr lang="en-US" altLang="zh-CN" sz="1200" b="0" i="0" u="none" strike="noStrike" kern="1200" baseline="0" dirty="0" smtClean="0">
                <a:solidFill>
                  <a:schemeClr val="tx1"/>
                </a:solidFill>
                <a:latin typeface="Times New Roman" pitchFamily="18" charset="0"/>
                <a:ea typeface="+mn-ea"/>
                <a:cs typeface="+mn-cs"/>
              </a:rPr>
              <a:t>car) </a:t>
            </a:r>
            <a:r>
              <a:rPr lang="en-US" altLang="zh-CN" sz="1200" b="0" i="0" u="none" strike="noStrike" kern="1200" baseline="0" dirty="0">
                <a:solidFill>
                  <a:schemeClr val="tx1"/>
                </a:solidFill>
                <a:latin typeface="Times New Roman" pitchFamily="18" charset="0"/>
                <a:ea typeface="+mn-ea"/>
                <a:cs typeface="+mn-cs"/>
              </a:rPr>
              <a:t>maintains a Voice-over-IP call and multiple ongoing TCP connections while racing down the autobahn at 160 kilometers per hour.</a:t>
            </a:r>
          </a:p>
          <a:p>
            <a:r>
              <a:rPr lang="en-US" altLang="zh-CN" sz="1200" b="0" i="0" u="none" strike="noStrike" kern="1200" baseline="0" dirty="0">
                <a:solidFill>
                  <a:schemeClr val="tx1"/>
                </a:solidFill>
                <a:latin typeface="Times New Roman" pitchFamily="18" charset="0"/>
                <a:ea typeface="+mn-ea"/>
                <a:cs typeface="+mn-cs"/>
              </a:rPr>
              <a:t>    It is here, at the intersection of wireless and mobility, that we’ll find the most interesting technical challenges</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pPr algn="l"/>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baseline="0" dirty="0" smtClean="0">
                <a:solidFill>
                  <a:srgbClr val="333333"/>
                </a:solidFill>
                <a:latin typeface="ArialMT"/>
              </a:rPr>
              <a:t>We’ll begin by illustrating the setting in which we’ll consider wireless communication and mobility — a network in which wireless (and possibly mobile) users are connected into the larger network</a:t>
            </a:r>
          </a:p>
          <a:p>
            <a:pPr algn="l"/>
            <a:r>
              <a:rPr lang="en-US" altLang="zh-CN" sz="1200" b="0" i="0" u="none" strike="noStrike" baseline="0" dirty="0" smtClean="0">
                <a:solidFill>
                  <a:srgbClr val="333333"/>
                </a:solidFill>
                <a:latin typeface="ArialMT"/>
              </a:rPr>
              <a:t>infrastructure </a:t>
            </a:r>
            <a:r>
              <a:rPr lang="en-US" altLang="zh-CN" sz="1200" b="1" i="0" u="none" strike="noStrike" baseline="0" dirty="0" smtClean="0">
                <a:solidFill>
                  <a:srgbClr val="333333"/>
                </a:solidFill>
                <a:latin typeface="ArialMT"/>
              </a:rPr>
              <a:t>by</a:t>
            </a:r>
            <a:r>
              <a:rPr lang="en-US" altLang="zh-CN" sz="1200" b="0" i="0" u="none" strike="noStrike" baseline="0" dirty="0" smtClean="0">
                <a:solidFill>
                  <a:srgbClr val="333333"/>
                </a:solidFill>
                <a:latin typeface="ArialMT"/>
              </a:rPr>
              <a:t> a wireless link </a:t>
            </a:r>
            <a:r>
              <a:rPr lang="en-US" altLang="zh-CN" sz="1200" b="1" i="0" u="none" strike="noStrike" baseline="0" dirty="0" smtClean="0">
                <a:solidFill>
                  <a:srgbClr val="333333"/>
                </a:solidFill>
                <a:latin typeface="ArialMT"/>
              </a:rPr>
              <a:t>at</a:t>
            </a:r>
            <a:r>
              <a:rPr lang="en-US" altLang="zh-CN" sz="1200" b="0" i="0" u="none" strike="noStrike" baseline="0" dirty="0" smtClean="0">
                <a:solidFill>
                  <a:srgbClr val="333333"/>
                </a:solidFill>
                <a:latin typeface="ArialMT"/>
              </a:rPr>
              <a:t> the network’s edge. </a:t>
            </a:r>
          </a:p>
          <a:p>
            <a:pPr algn="l"/>
            <a:r>
              <a:rPr lang="en-US" altLang="zh-CN" sz="1200" b="0" i="0" u="none" strike="noStrike" baseline="0" dirty="0" smtClean="0">
                <a:solidFill>
                  <a:srgbClr val="333333"/>
                </a:solidFill>
                <a:latin typeface="ArialMT"/>
              </a:rPr>
              <a:t>    We’ll then consider the characteristics of this wireless link in </a:t>
            </a:r>
            <a:r>
              <a:rPr lang="en-US" altLang="zh-CN" sz="1200" b="0" i="0" u="none" strike="noStrike" baseline="0" dirty="0" smtClean="0">
                <a:solidFill>
                  <a:srgbClr val="1E7ABA"/>
                </a:solidFill>
                <a:latin typeface="Arial-BoldMT"/>
              </a:rPr>
              <a:t>Section 7.2</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We include a brief introduction to code division multiple access (CDMA), as hared-medium access protocol that is often used in wireless networks, in </a:t>
            </a:r>
            <a:r>
              <a:rPr lang="en-US" altLang="zh-CN" sz="1200" b="0" i="0" u="none" strike="noStrike" baseline="0" dirty="0" smtClean="0">
                <a:solidFill>
                  <a:srgbClr val="1E7ABA"/>
                </a:solidFill>
                <a:latin typeface="Arial-BoldMT"/>
              </a:rPr>
              <a:t>Section 7.2</a:t>
            </a:r>
            <a:r>
              <a:rPr lang="en-US" altLang="zh-CN" sz="1200" b="0" i="0" u="none" strike="noStrike" baseline="0" dirty="0" smtClean="0">
                <a:solidFill>
                  <a:srgbClr val="333333"/>
                </a:solidFill>
                <a:latin typeface="ArialMT"/>
              </a:rPr>
              <a:t>.</a:t>
            </a:r>
          </a:p>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Section 7.3</a:t>
            </a:r>
            <a:r>
              <a:rPr lang="en-US" altLang="zh-CN" sz="1200" b="0" i="0" u="none" strike="noStrike" baseline="0" dirty="0" smtClean="0">
                <a:solidFill>
                  <a:srgbClr val="333333"/>
                </a:solidFill>
                <a:latin typeface="ArialMT"/>
              </a:rPr>
              <a:t>, we’ll examine the link-level aspects of the IEEE 802.11 (WiFi) wireless LAN standard in some depth; we’ll also say a few words about Bluetooth and other wireless personal area networks. </a:t>
            </a:r>
          </a:p>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Section 7.4</a:t>
            </a:r>
            <a:r>
              <a:rPr lang="en-US" altLang="zh-CN" sz="1200" b="0" i="0" u="none" strike="noStrike" baseline="0" dirty="0" smtClean="0">
                <a:solidFill>
                  <a:srgbClr val="333333"/>
                </a:solidFill>
                <a:latin typeface="ArialMT"/>
              </a:rPr>
              <a:t>, we’ll provide an overview of cellular Internet access, including 3G and emerging 4G cellular technologies that provide both voice and high-speed Internet access. </a:t>
            </a:r>
          </a:p>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Section 7.5</a:t>
            </a:r>
            <a:r>
              <a:rPr lang="en-US" altLang="zh-CN" sz="1200" b="0" i="0" u="none" strike="noStrike" baseline="0" dirty="0" smtClean="0">
                <a:solidFill>
                  <a:srgbClr val="333333"/>
                </a:solidFill>
                <a:latin typeface="ArialMT"/>
              </a:rPr>
              <a:t>, we’ll turn our attention to mobility, focusing on the problems of </a:t>
            </a:r>
            <a:r>
              <a:rPr lang="en-US" altLang="zh-CN" sz="1200" b="1" i="0" u="none" strike="noStrike" baseline="0" dirty="0" smtClean="0">
                <a:solidFill>
                  <a:srgbClr val="333333"/>
                </a:solidFill>
                <a:latin typeface="ArialMT"/>
              </a:rPr>
              <a:t>locating</a:t>
            </a:r>
            <a:r>
              <a:rPr lang="en-US" altLang="zh-CN" sz="1200" b="0" i="0" u="none" strike="noStrike" baseline="0" dirty="0" smtClean="0">
                <a:solidFill>
                  <a:srgbClr val="333333"/>
                </a:solidFill>
                <a:latin typeface="ArialMT"/>
              </a:rPr>
              <a:t> a mobile user, </a:t>
            </a:r>
            <a:r>
              <a:rPr lang="en-US" altLang="zh-CN" sz="1200" b="1" i="0" u="none" strike="noStrike" baseline="0" dirty="0" smtClean="0">
                <a:solidFill>
                  <a:srgbClr val="333333"/>
                </a:solidFill>
                <a:latin typeface="ArialMT"/>
              </a:rPr>
              <a:t>routing</a:t>
            </a:r>
            <a:r>
              <a:rPr lang="en-US" altLang="zh-CN" sz="1200" b="0" i="0" u="none" strike="noStrike" baseline="0" dirty="0" smtClean="0">
                <a:solidFill>
                  <a:srgbClr val="333333"/>
                </a:solidFill>
                <a:latin typeface="ArialMT"/>
              </a:rPr>
              <a:t> to the mobile user, and “handing off” the mobile user who dynamically moves from one point of attachment to the network to another. </a:t>
            </a:r>
          </a:p>
          <a:p>
            <a:pPr algn="l"/>
            <a:r>
              <a:rPr lang="en-US" altLang="zh-CN" sz="1200" b="0" i="0" u="none" strike="noStrike" baseline="0" dirty="0" smtClean="0">
                <a:solidFill>
                  <a:srgbClr val="333333"/>
                </a:solidFill>
                <a:latin typeface="ArialMT"/>
              </a:rPr>
              <a:t>    We’ll examine how these mobility services are implemented in the mobile IP standard in enterprise 802.11 networks, and in LTE cellular networks in </a:t>
            </a:r>
            <a:r>
              <a:rPr lang="en-US" altLang="zh-CN" sz="1200" b="0" i="0" u="none" strike="noStrike" baseline="0" dirty="0" smtClean="0">
                <a:solidFill>
                  <a:srgbClr val="1E7ABA"/>
                </a:solidFill>
                <a:latin typeface="Arial-BoldMT"/>
              </a:rPr>
              <a:t>Sections 7.6 </a:t>
            </a:r>
            <a:r>
              <a:rPr lang="en-US" altLang="zh-CN" sz="1200" b="0" i="0" u="none" strike="noStrike" baseline="0" dirty="0" smtClean="0">
                <a:solidFill>
                  <a:srgbClr val="333333"/>
                </a:solidFill>
                <a:latin typeface="ArialMT"/>
              </a:rPr>
              <a:t>and </a:t>
            </a:r>
            <a:r>
              <a:rPr lang="en-US" altLang="zh-CN" sz="1200" b="0" i="0" u="none" strike="noStrike" baseline="0" dirty="0" smtClean="0">
                <a:solidFill>
                  <a:srgbClr val="1E7ABA"/>
                </a:solidFill>
                <a:latin typeface="Arial-BoldMT"/>
              </a:rPr>
              <a:t>7.7</a:t>
            </a:r>
            <a:r>
              <a:rPr lang="en-US" altLang="zh-CN" sz="1200" b="0" i="0" u="none" strike="noStrike" baseline="0" dirty="0" smtClean="0">
                <a:solidFill>
                  <a:srgbClr val="333333"/>
                </a:solidFill>
                <a:latin typeface="ArialMT"/>
              </a:rPr>
              <a:t>, respectively. </a:t>
            </a:r>
          </a:p>
          <a:p>
            <a:pPr algn="l"/>
            <a:r>
              <a:rPr lang="en-US" altLang="zh-CN" sz="1200" b="0" i="0" u="none" strike="noStrike" baseline="0" dirty="0" smtClean="0">
                <a:solidFill>
                  <a:srgbClr val="333333"/>
                </a:solidFill>
                <a:latin typeface="ArialMT"/>
              </a:rPr>
              <a:t>    Finally, we’ll consider the impact of wireless links and mobility on transport-layer protocols and networked applications in </a:t>
            </a:r>
            <a:r>
              <a:rPr lang="en-US" altLang="zh-CN" sz="1200" b="0" i="0" u="none" strike="noStrike" baseline="0" dirty="0" smtClean="0">
                <a:solidFill>
                  <a:srgbClr val="1E7ABA"/>
                </a:solidFill>
                <a:latin typeface="Arial-BoldMT"/>
              </a:rPr>
              <a:t>Section 7.8</a:t>
            </a:r>
            <a:r>
              <a:rPr lang="en-US" altLang="zh-CN" sz="1200" b="0" i="0" u="none" strike="noStrike" baseline="0" dirty="0" smtClean="0">
                <a:solidFill>
                  <a:srgbClr val="333333"/>
                </a:solidFill>
                <a:latin typeface="ArialMT"/>
              </a:rPr>
              <a:t>.</a:t>
            </a:r>
            <a:endParaRPr lang="zh-CN" altLang="en-US" b="0" i="0" u="sng" dirty="0"/>
          </a:p>
          <a:p>
            <a:endParaRPr lang="zh-CN" altLang="en-US" dirty="0"/>
          </a:p>
          <a:p>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zh-CN" dirty="0"/>
          </a:p>
        </p:txBody>
      </p:sp>
    </p:spTree>
    <p:extLst>
      <p:ext uri="{BB962C8B-B14F-4D97-AF65-F5344CB8AC3E}">
        <p14:creationId xmlns:p14="http://schemas.microsoft.com/office/powerpoint/2010/main" val="4168033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A079BD53-88CA-4000-83FD-DC69A8E6B824}" type="slidenum">
              <a:rPr lang="en-US" altLang="zh-CN" sz="1200">
                <a:latin typeface="Times New Roman" panose="02020603050405020304" pitchFamily="18" charset="0"/>
              </a:rPr>
              <a:pPr/>
              <a:t>32</a:t>
            </a:fld>
            <a:endParaRPr lang="en-US" altLang="zh-CN" sz="120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In a CDMA protocol, each bit being sent is encoded by multiplying the bit by a signal </a:t>
            </a:r>
            <a:r>
              <a:rPr lang="en-US" altLang="zh-CN" sz="1200" b="0" i="0" u="none" strike="noStrike" kern="1200" baseline="0" dirty="0" smtClean="0">
                <a:solidFill>
                  <a:schemeClr val="tx1"/>
                </a:solidFill>
                <a:latin typeface="Times New Roman" pitchFamily="18" charset="0"/>
                <a:ea typeface="+mn-ea"/>
                <a:cs typeface="+mn-cs"/>
              </a:rPr>
              <a:t>(the code) </a:t>
            </a:r>
            <a:r>
              <a:rPr lang="en-US" altLang="zh-CN" sz="1200" b="0" i="0" u="none" strike="noStrike" kern="1200" baseline="0" dirty="0">
                <a:solidFill>
                  <a:schemeClr val="tx1"/>
                </a:solidFill>
                <a:latin typeface="Times New Roman" pitchFamily="18" charset="0"/>
                <a:ea typeface="+mn-ea"/>
                <a:cs typeface="+mn-cs"/>
              </a:rPr>
              <a:t>that changes at a much faster rate </a:t>
            </a:r>
            <a:r>
              <a:rPr lang="en-US" altLang="zh-CN" sz="1200" b="0" i="0" u="none" strike="noStrike" kern="1200" baseline="0" dirty="0" smtClean="0">
                <a:solidFill>
                  <a:schemeClr val="tx1"/>
                </a:solidFill>
                <a:latin typeface="Times New Roman" pitchFamily="18" charset="0"/>
                <a:ea typeface="+mn-ea"/>
                <a:cs typeface="+mn-cs"/>
              </a:rPr>
              <a:t>(known </a:t>
            </a:r>
            <a:r>
              <a:rPr lang="en-US" altLang="zh-CN" sz="1200" b="0" i="0" u="none" strike="noStrike" kern="1200" baseline="0" dirty="0">
                <a:solidFill>
                  <a:schemeClr val="tx1"/>
                </a:solidFill>
                <a:latin typeface="Times New Roman" pitchFamily="18" charset="0"/>
                <a:ea typeface="+mn-ea"/>
                <a:cs typeface="+mn-cs"/>
              </a:rPr>
              <a:t>as the </a:t>
            </a:r>
            <a:r>
              <a:rPr lang="en-US" altLang="zh-CN" sz="1200" b="1" i="0" u="none" strike="noStrike" kern="1200" baseline="0" dirty="0">
                <a:solidFill>
                  <a:schemeClr val="tx1"/>
                </a:solidFill>
                <a:latin typeface="Times New Roman" pitchFamily="18" charset="0"/>
                <a:ea typeface="+mn-ea"/>
                <a:cs typeface="+mn-cs"/>
              </a:rPr>
              <a:t>chipping </a:t>
            </a:r>
            <a:r>
              <a:rPr lang="en-US" altLang="zh-CN" sz="1200" b="1" i="0" u="none" strike="noStrike" kern="1200" baseline="0" dirty="0" smtClean="0">
                <a:solidFill>
                  <a:schemeClr val="tx1"/>
                </a:solidFill>
                <a:latin typeface="Times New Roman" pitchFamily="18" charset="0"/>
                <a:ea typeface="+mn-ea"/>
                <a:cs typeface="+mn-cs"/>
              </a:rPr>
              <a:t>rate</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than the original sequence of data bits. </a:t>
            </a:r>
          </a:p>
          <a:p>
            <a:r>
              <a:rPr lang="en-US" altLang="zh-CN" sz="1200" b="0" i="0" u="none" strike="noStrike" kern="1200" baseline="0" dirty="0">
                <a:solidFill>
                  <a:schemeClr val="tx1"/>
                </a:solidFill>
                <a:latin typeface="Times New Roman" pitchFamily="18" charset="0"/>
                <a:ea typeface="+mn-ea"/>
                <a:cs typeface="+mn-cs"/>
              </a:rPr>
              <a:t>    Figure 7.5 shows a simple, idealized CDMA encoding/decoding scenario. </a:t>
            </a:r>
          </a:p>
          <a:p>
            <a:r>
              <a:rPr lang="en-US" altLang="zh-CN" sz="1200" b="0" i="0" u="none" strike="noStrike" kern="1200" baseline="0" dirty="0">
                <a:solidFill>
                  <a:schemeClr val="tx1"/>
                </a:solidFill>
                <a:latin typeface="Times New Roman" pitchFamily="18" charset="0"/>
                <a:ea typeface="+mn-ea"/>
                <a:cs typeface="+mn-cs"/>
              </a:rPr>
              <a:t>    Suppose that the rate </a:t>
            </a:r>
            <a:r>
              <a:rPr lang="en-US" altLang="zh-CN" sz="1200" b="0" i="0" u="sng" strike="noStrike" kern="1200" baseline="0" dirty="0">
                <a:solidFill>
                  <a:schemeClr val="tx1"/>
                </a:solidFill>
                <a:latin typeface="Times New Roman" pitchFamily="18" charset="0"/>
                <a:ea typeface="+mn-ea"/>
                <a:cs typeface="+mn-cs"/>
              </a:rPr>
              <a:t>at which original data bits reach the CDMA encoder</a:t>
            </a:r>
            <a:r>
              <a:rPr lang="en-US" altLang="zh-CN" sz="1200" b="0" i="0" u="none" strike="noStrike" kern="1200" baseline="0" dirty="0">
                <a:solidFill>
                  <a:schemeClr val="tx1"/>
                </a:solidFill>
                <a:latin typeface="Times New Roman" pitchFamily="18" charset="0"/>
                <a:ea typeface="+mn-ea"/>
                <a:cs typeface="+mn-cs"/>
              </a:rPr>
              <a:t> defines the unit of time; that is, each original data bit to be transmitted requires a one-bit slot time. </a:t>
            </a:r>
          </a:p>
          <a:p>
            <a:r>
              <a:rPr lang="en-US" altLang="zh-CN" sz="1200" b="0" i="0" u="none" strike="noStrike" kern="1200" baseline="0" dirty="0">
                <a:solidFill>
                  <a:schemeClr val="tx1"/>
                </a:solidFill>
                <a:latin typeface="Times New Roman" pitchFamily="18" charset="0"/>
                <a:ea typeface="+mn-ea"/>
                <a:cs typeface="+mn-cs"/>
              </a:rPr>
              <a:t>    Let d</a:t>
            </a:r>
            <a:r>
              <a:rPr lang="en-US" altLang="zh-CN" sz="1200" b="0" i="0" u="none" strike="noStrike" kern="1200" baseline="-25000" dirty="0">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be the value of the data bit for the ith bit slot. </a:t>
            </a:r>
          </a:p>
          <a:p>
            <a:r>
              <a:rPr lang="en-US" altLang="zh-CN" sz="1200" b="0" i="0" u="none" strike="noStrike" kern="1200" baseline="0" dirty="0">
                <a:solidFill>
                  <a:schemeClr val="tx1"/>
                </a:solidFill>
                <a:latin typeface="Times New Roman" pitchFamily="18" charset="0"/>
                <a:ea typeface="+mn-ea"/>
                <a:cs typeface="+mn-cs"/>
              </a:rPr>
              <a:t>    For mathematical convenience, we represent a data bit with a 0 value as –1.</a:t>
            </a:r>
          </a:p>
          <a:p>
            <a:r>
              <a:rPr lang="en-US" altLang="zh-CN" sz="1200" b="0" i="0" u="none" strike="noStrike" kern="1200" baseline="0" dirty="0">
                <a:solidFill>
                  <a:schemeClr val="tx1"/>
                </a:solidFill>
                <a:latin typeface="Times New Roman" pitchFamily="18" charset="0"/>
                <a:ea typeface="+mn-ea"/>
                <a:cs typeface="+mn-cs"/>
              </a:rPr>
              <a:t>    Each bit slot is further subdivided into M mini-slots; in Figure 7.5, M= 8, although in practice M is much larger. </a:t>
            </a:r>
          </a:p>
          <a:p>
            <a:r>
              <a:rPr lang="en-US" altLang="zh-CN" sz="1200" b="0" i="0" u="none" strike="noStrike" kern="1200" baseline="0" dirty="0">
                <a:solidFill>
                  <a:schemeClr val="tx1"/>
                </a:solidFill>
                <a:latin typeface="Times New Roman" pitchFamily="18" charset="0"/>
                <a:ea typeface="+mn-ea"/>
                <a:cs typeface="+mn-cs"/>
              </a:rPr>
              <a:t>    The CDMA code </a:t>
            </a:r>
            <a:r>
              <a:rPr lang="en-US" altLang="zh-CN" sz="1200" b="0" i="0" u="sng" strike="noStrike" kern="1200" baseline="0" dirty="0">
                <a:solidFill>
                  <a:schemeClr val="tx1"/>
                </a:solidFill>
                <a:latin typeface="Times New Roman" pitchFamily="18" charset="0"/>
                <a:ea typeface="+mn-ea"/>
                <a:cs typeface="+mn-cs"/>
              </a:rPr>
              <a:t>used by the sender</a:t>
            </a:r>
            <a:r>
              <a:rPr lang="en-US" altLang="zh-CN" sz="1200" b="0" i="0" u="none" strike="noStrike" kern="1200" baseline="0" dirty="0">
                <a:solidFill>
                  <a:schemeClr val="tx1"/>
                </a:solidFill>
                <a:latin typeface="Times New Roman" pitchFamily="18" charset="0"/>
                <a:ea typeface="+mn-ea"/>
                <a:cs typeface="+mn-cs"/>
              </a:rPr>
              <a:t> consists of a sequence of M values, </a:t>
            </a:r>
            <a:r>
              <a:rPr lang="en-US" altLang="zh-CN" sz="1200" b="0" i="0" u="sng" strike="noStrike" kern="1200" baseline="0" dirty="0">
                <a:solidFill>
                  <a:schemeClr val="tx1"/>
                </a:solidFill>
                <a:latin typeface="Times New Roman" pitchFamily="18" charset="0"/>
                <a:ea typeface="+mn-ea"/>
                <a:cs typeface="+mn-cs"/>
              </a:rPr>
              <a:t>c</a:t>
            </a:r>
            <a:r>
              <a:rPr lang="en-US" altLang="zh-CN" sz="1200" b="0" i="0" u="sng" strike="noStrike" kern="1200" baseline="-25000" dirty="0">
                <a:solidFill>
                  <a:schemeClr val="tx1"/>
                </a:solidFill>
                <a:latin typeface="Times New Roman" pitchFamily="18" charset="0"/>
                <a:ea typeface="+mn-ea"/>
                <a:cs typeface="+mn-cs"/>
              </a:rPr>
              <a:t>m</a:t>
            </a:r>
            <a:r>
              <a:rPr lang="en-US" altLang="zh-CN" sz="1200" b="0" i="0" u="sng" strike="noStrike" kern="1200" baseline="0" dirty="0">
                <a:solidFill>
                  <a:schemeClr val="tx1"/>
                </a:solidFill>
                <a:latin typeface="Times New Roman" pitchFamily="18" charset="0"/>
                <a:ea typeface="+mn-ea"/>
                <a:cs typeface="+mn-cs"/>
              </a:rPr>
              <a:t>, m = 1, . . . , M</a:t>
            </a:r>
            <a:r>
              <a:rPr lang="en-US" altLang="zh-CN" sz="1200" b="0" i="0" u="none" strike="noStrike" kern="1200" baseline="0" dirty="0">
                <a:solidFill>
                  <a:schemeClr val="tx1"/>
                </a:solidFill>
                <a:latin typeface="Times New Roman" pitchFamily="18" charset="0"/>
                <a:ea typeface="+mn-ea"/>
                <a:cs typeface="+mn-cs"/>
              </a:rPr>
              <a:t>, each taking a +1 or –1 value.</a:t>
            </a:r>
          </a:p>
          <a:p>
            <a:r>
              <a:rPr lang="en-US" altLang="zh-CN" sz="1200" b="0" i="0" u="none" strike="noStrike" kern="1200" baseline="0" dirty="0">
                <a:solidFill>
                  <a:schemeClr val="tx1"/>
                </a:solidFill>
                <a:latin typeface="Times New Roman" pitchFamily="18" charset="0"/>
                <a:ea typeface="+mn-ea"/>
                <a:cs typeface="+mn-cs"/>
              </a:rPr>
              <a:t>    In the example in Figure 7.5, the M-bit CDMA code being used by the </a:t>
            </a:r>
            <a:r>
              <a:rPr lang="nl-NL" altLang="zh-CN" sz="1200" b="0" i="0" u="none" strike="noStrike" kern="1200" baseline="0" dirty="0">
                <a:solidFill>
                  <a:schemeClr val="tx1"/>
                </a:solidFill>
                <a:latin typeface="Times New Roman" pitchFamily="18" charset="0"/>
                <a:ea typeface="+mn-ea"/>
                <a:cs typeface="+mn-cs"/>
              </a:rPr>
              <a:t>sender is </a:t>
            </a:r>
            <a:r>
              <a:rPr lang="nl-NL" altLang="zh-CN" sz="1200" b="0" i="0" u="none" strike="noStrike" kern="1200" baseline="0" dirty="0" smtClean="0">
                <a:solidFill>
                  <a:schemeClr val="tx1"/>
                </a:solidFill>
                <a:latin typeface="Times New Roman" pitchFamily="18" charset="0"/>
                <a:ea typeface="+mn-ea"/>
                <a:cs typeface="+mn-cs"/>
              </a:rPr>
              <a:t>(1</a:t>
            </a:r>
            <a:r>
              <a:rPr lang="nl-NL" altLang="zh-CN" sz="1200" b="0" i="0" u="none" strike="noStrike" kern="1200" baseline="0" dirty="0">
                <a:solidFill>
                  <a:schemeClr val="tx1"/>
                </a:solidFill>
                <a:latin typeface="Times New Roman" pitchFamily="18" charset="0"/>
                <a:ea typeface="+mn-ea"/>
                <a:cs typeface="+mn-cs"/>
              </a:rPr>
              <a:t>, 1, 1, –1, 1, –1, –1, –</a:t>
            </a:r>
            <a:r>
              <a:rPr lang="nl-NL" altLang="zh-CN" sz="1200" b="0" i="0" u="none" strike="noStrike" kern="1200" baseline="0" dirty="0" smtClean="0">
                <a:solidFill>
                  <a:schemeClr val="tx1"/>
                </a:solidFill>
                <a:latin typeface="Times New Roman" pitchFamily="18" charset="0"/>
                <a:ea typeface="+mn-ea"/>
                <a:cs typeface="+mn-cs"/>
              </a:rPr>
              <a:t>1).</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To illustrate how CDMA works, let us focus on the ith data bit, d</a:t>
            </a:r>
            <a:r>
              <a:rPr lang="en-US" altLang="zh-CN" sz="1200" b="0" i="0" u="none" strike="noStrike" kern="1200" baseline="-25000" dirty="0">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For the </a:t>
            </a:r>
            <a:r>
              <a:rPr lang="en-US" altLang="zh-CN" sz="1200" b="0" i="1" u="none" strike="noStrike" kern="1200" baseline="0" dirty="0" err="1">
                <a:solidFill>
                  <a:schemeClr val="tx1"/>
                </a:solidFill>
                <a:latin typeface="Times New Roman" pitchFamily="18" charset="0"/>
                <a:ea typeface="+mn-ea"/>
                <a:cs typeface="+mn-cs"/>
              </a:rPr>
              <a:t>m</a:t>
            </a:r>
            <a:r>
              <a:rPr lang="en-US" altLang="zh-CN" sz="1200" b="0" i="0" u="none" strike="noStrike" kern="1200" baseline="0" dirty="0" err="1">
                <a:solidFill>
                  <a:schemeClr val="tx1"/>
                </a:solidFill>
                <a:latin typeface="Times New Roman" pitchFamily="18" charset="0"/>
                <a:ea typeface="+mn-ea"/>
                <a:cs typeface="+mn-cs"/>
              </a:rPr>
              <a:t>th</a:t>
            </a:r>
            <a:r>
              <a:rPr lang="en-US" altLang="zh-CN" sz="1200" b="0" i="0" u="none" strike="noStrike" kern="1200" baseline="0" dirty="0">
                <a:solidFill>
                  <a:schemeClr val="tx1"/>
                </a:solidFill>
                <a:latin typeface="Times New Roman" pitchFamily="18" charset="0"/>
                <a:ea typeface="+mn-ea"/>
                <a:cs typeface="+mn-cs"/>
              </a:rPr>
              <a:t> mini-slot of the bit-transmission time of d</a:t>
            </a:r>
            <a:r>
              <a:rPr lang="en-US" altLang="zh-CN" sz="1200" b="0" i="0" u="none" strike="noStrike" kern="1200" baseline="-25000" dirty="0">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the output of the CDMA encoder, </a:t>
            </a:r>
            <a:r>
              <a:rPr lang="en-US" altLang="zh-CN" sz="1200" b="0" i="0" u="none" strike="noStrike" kern="1200" baseline="0" dirty="0" err="1">
                <a:solidFill>
                  <a:schemeClr val="tx1"/>
                </a:solidFill>
                <a:latin typeface="Times New Roman" pitchFamily="18" charset="0"/>
                <a:ea typeface="+mn-ea"/>
                <a:cs typeface="+mn-cs"/>
              </a:rPr>
              <a:t>Z</a:t>
            </a:r>
            <a:r>
              <a:rPr lang="en-US" altLang="zh-CN" sz="1200" b="0" i="0" u="none" strike="noStrike" kern="1200" baseline="-25000" dirty="0" err="1">
                <a:solidFill>
                  <a:schemeClr val="tx1"/>
                </a:solidFill>
                <a:latin typeface="Times New Roman" pitchFamily="18" charset="0"/>
                <a:ea typeface="+mn-ea"/>
                <a:cs typeface="+mn-cs"/>
              </a:rPr>
              <a:t>i,m</a:t>
            </a:r>
            <a:r>
              <a:rPr lang="en-US" altLang="zh-CN" sz="1200" b="0" i="0" u="none" strike="noStrike" kern="1200" baseline="0" dirty="0">
                <a:solidFill>
                  <a:schemeClr val="tx1"/>
                </a:solidFill>
                <a:latin typeface="Times New Roman" pitchFamily="18" charset="0"/>
                <a:ea typeface="+mn-ea"/>
                <a:cs typeface="+mn-cs"/>
              </a:rPr>
              <a:t>, is the value of d</a:t>
            </a:r>
            <a:r>
              <a:rPr lang="en-US" altLang="zh-CN" sz="1200" b="0" i="0" u="none" strike="noStrike" kern="1200" baseline="-25000" dirty="0">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multiplied by the </a:t>
            </a:r>
            <a:r>
              <a:rPr lang="en-US" altLang="zh-CN" sz="1200" b="0" i="0" u="none" strike="noStrike" kern="1200" baseline="0" dirty="0" err="1">
                <a:solidFill>
                  <a:schemeClr val="tx1"/>
                </a:solidFill>
                <a:latin typeface="Times New Roman" pitchFamily="18" charset="0"/>
                <a:ea typeface="+mn-ea"/>
                <a:cs typeface="+mn-cs"/>
              </a:rPr>
              <a:t>mth</a:t>
            </a:r>
            <a:r>
              <a:rPr lang="en-US" altLang="zh-CN" sz="1200" b="0" i="0" u="none" strike="noStrike" kern="1200" baseline="0" dirty="0">
                <a:solidFill>
                  <a:schemeClr val="tx1"/>
                </a:solidFill>
                <a:latin typeface="Times New Roman" pitchFamily="18" charset="0"/>
                <a:ea typeface="+mn-ea"/>
                <a:cs typeface="+mn-cs"/>
              </a:rPr>
              <a:t> bit in the assigned CDMA code, c</a:t>
            </a:r>
            <a:r>
              <a:rPr lang="en-US" altLang="zh-CN" sz="1200" b="0" i="0" u="none" strike="noStrike" kern="1200" baseline="-25000" dirty="0">
                <a:solidFill>
                  <a:schemeClr val="tx1"/>
                </a:solidFill>
                <a:latin typeface="Times New Roman" pitchFamily="18" charset="0"/>
                <a:ea typeface="+mn-ea"/>
                <a:cs typeface="+mn-cs"/>
              </a:rPr>
              <a:t>m </a:t>
            </a:r>
            <a:r>
              <a:rPr lang="en-US" altLang="zh-CN" sz="1200" b="0" i="0" u="none" strike="noStrike" kern="1200" baseline="0" dirty="0">
                <a:solidFill>
                  <a:schemeClr val="tx1"/>
                </a:solidFill>
                <a:latin typeface="Times New Roman" pitchFamily="18" charset="0"/>
                <a:ea typeface="+mn-ea"/>
                <a:cs typeface="+mn-cs"/>
                <a:sym typeface="Wingdings" panose="05000000000000000000" pitchFamily="2" charset="2"/>
              </a:rPr>
              <a:t>:</a:t>
            </a:r>
          </a:p>
          <a:p>
            <a:pPr algn="ctr"/>
            <a:r>
              <a:rPr lang="en-US" altLang="zh-CN" sz="1200" b="0" i="0" u="none" strike="noStrike" kern="1200" baseline="0" dirty="0" smtClean="0">
                <a:solidFill>
                  <a:schemeClr val="tx1"/>
                </a:solidFill>
                <a:latin typeface="Times New Roman" pitchFamily="18" charset="0"/>
                <a:ea typeface="+mn-ea"/>
                <a:cs typeface="+mn-cs"/>
                <a:sym typeface="Wingdings" panose="05000000000000000000" pitchFamily="2" charset="2"/>
              </a:rPr>
              <a:t>(7.1)</a:t>
            </a:r>
            <a:endParaRPr lang="en-US" altLang="zh-CN" sz="1200" b="0" i="0" u="none" strike="noStrike" kern="1200" baseline="0" dirty="0">
              <a:solidFill>
                <a:schemeClr val="tx1"/>
              </a:solidFill>
              <a:latin typeface="Times New Roman" pitchFamily="18" charset="0"/>
              <a:ea typeface="+mn-ea"/>
              <a:cs typeface="+mn-cs"/>
              <a:sym typeface="Wingdings" panose="05000000000000000000" pitchFamily="2" charset="2"/>
            </a:endParaRPr>
          </a:p>
          <a:p>
            <a:r>
              <a:rPr lang="en-US" altLang="zh-CN" sz="1200" b="0" i="0" u="none" strike="noStrike" kern="1200" baseline="0" dirty="0">
                <a:solidFill>
                  <a:schemeClr val="tx1"/>
                </a:solidFill>
                <a:latin typeface="Times New Roman" pitchFamily="18" charset="0"/>
                <a:ea typeface="+mn-ea"/>
                <a:cs typeface="+mn-cs"/>
              </a:rPr>
              <a:t>    In a simple world, with no interfering senders, the receiver would receive the encoded bits, </a:t>
            </a:r>
            <a:r>
              <a:rPr lang="en-US" altLang="zh-CN" sz="1200" b="0" i="0" u="none" strike="noStrike" kern="1200" baseline="0" dirty="0" err="1">
                <a:solidFill>
                  <a:schemeClr val="tx1"/>
                </a:solidFill>
                <a:latin typeface="Times New Roman" pitchFamily="18" charset="0"/>
                <a:ea typeface="+mn-ea"/>
                <a:cs typeface="+mn-cs"/>
              </a:rPr>
              <a:t>Z</a:t>
            </a:r>
            <a:r>
              <a:rPr lang="en-US" altLang="zh-CN" sz="1200" b="0" i="0" u="none" strike="noStrike" kern="1200" baseline="-25000" dirty="0" err="1">
                <a:solidFill>
                  <a:schemeClr val="tx1"/>
                </a:solidFill>
                <a:latin typeface="Times New Roman" pitchFamily="18" charset="0"/>
                <a:ea typeface="+mn-ea"/>
                <a:cs typeface="+mn-cs"/>
              </a:rPr>
              <a:t>i,m</a:t>
            </a:r>
            <a:r>
              <a:rPr lang="en-US" altLang="zh-CN" sz="1200" b="0" i="0" u="none" strike="noStrike" kern="1200" baseline="0" dirty="0">
                <a:solidFill>
                  <a:schemeClr val="tx1"/>
                </a:solidFill>
                <a:latin typeface="Times New Roman" pitchFamily="18" charset="0"/>
                <a:ea typeface="+mn-ea"/>
                <a:cs typeface="+mn-cs"/>
              </a:rPr>
              <a:t>, and recover the original data bit, d</a:t>
            </a:r>
            <a:r>
              <a:rPr lang="en-US" altLang="zh-CN" sz="1200" b="0" i="0" u="none" strike="noStrike" kern="1200" baseline="-25000" dirty="0">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by computing:</a:t>
            </a:r>
          </a:p>
          <a:p>
            <a:pPr algn="ctr"/>
            <a:r>
              <a:rPr lang="en-US" altLang="zh-CN" sz="1200" b="0" i="0" u="none" strike="noStrike" kern="1200" baseline="0" dirty="0" smtClean="0">
                <a:solidFill>
                  <a:schemeClr val="tx1"/>
                </a:solidFill>
                <a:latin typeface="Times New Roman" pitchFamily="18" charset="0"/>
                <a:ea typeface="+mn-ea"/>
                <a:cs typeface="+mn-cs"/>
              </a:rPr>
              <a:t>(7.2)</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reader might want to work through the details of the example in Figure 7.5 to see that the original data bits are indeed correctly recovered at the receiver using Equation </a:t>
            </a:r>
            <a:r>
              <a:rPr lang="en-US" altLang="zh-CN" sz="1200" b="0" i="0" u="none" strike="noStrike" kern="1200" baseline="0" dirty="0" smtClean="0">
                <a:solidFill>
                  <a:schemeClr val="tx1"/>
                </a:solidFill>
                <a:latin typeface="Times New Roman" pitchFamily="18" charset="0"/>
                <a:ea typeface="+mn-ea"/>
                <a:cs typeface="+mn-cs"/>
              </a:rPr>
              <a:t>7.2</a:t>
            </a:r>
            <a:r>
              <a:rPr lang="en-US" altLang="zh-CN" sz="1200" b="0" i="0" u="none" strike="noStrike" kern="1200" baseline="0" dirty="0">
                <a:solidFill>
                  <a:schemeClr val="tx1"/>
                </a:solidFill>
                <a:latin typeface="Times New Roman" pitchFamily="18" charset="0"/>
                <a:ea typeface="+mn-ea"/>
                <a:cs typeface="+mn-cs"/>
              </a:rPr>
              <a:t>.</a:t>
            </a:r>
          </a:p>
          <a:p>
            <a:endParaRPr lang="zh-CN" altLang="zh-CN" dirty="0"/>
          </a:p>
        </p:txBody>
      </p:sp>
    </p:spTree>
    <p:extLst>
      <p:ext uri="{BB962C8B-B14F-4D97-AF65-F5344CB8AC3E}">
        <p14:creationId xmlns:p14="http://schemas.microsoft.com/office/powerpoint/2010/main" val="541289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473C9E74-E7D4-4C14-80E8-4F5BC29ED962}" type="slidenum">
              <a:rPr lang="en-US" altLang="zh-CN" sz="1200">
                <a:latin typeface="Times New Roman" panose="02020603050405020304" pitchFamily="18" charset="0"/>
              </a:rPr>
              <a:pPr/>
              <a:t>33</a:t>
            </a:fld>
            <a:endParaRPr lang="en-US" altLang="zh-CN" sz="120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The world is far from ideal, however, and as noted above, CDMA must work in the presence of interfering senders that are encoding and transmitting their data using a different assigned code. </a:t>
            </a:r>
          </a:p>
          <a:p>
            <a:r>
              <a:rPr lang="en-US" altLang="zh-CN" sz="1200" b="0" i="0" u="none" strike="noStrike" kern="1200" baseline="0" dirty="0">
                <a:solidFill>
                  <a:schemeClr val="tx1"/>
                </a:solidFill>
                <a:latin typeface="Times New Roman" pitchFamily="18" charset="0"/>
                <a:ea typeface="+mn-ea"/>
                <a:cs typeface="+mn-cs"/>
              </a:rPr>
              <a:t>    But how can a CDMA receiver recover a sender’s original data bits when those data bits are being </a:t>
            </a:r>
            <a:r>
              <a:rPr lang="en-US" altLang="zh-CN" sz="1200" b="0" i="0" u="sng" strike="noStrike" kern="1200" baseline="0" dirty="0">
                <a:solidFill>
                  <a:schemeClr val="tx1"/>
                </a:solidFill>
                <a:latin typeface="Times New Roman" pitchFamily="18" charset="0"/>
                <a:ea typeface="+mn-ea"/>
                <a:cs typeface="+mn-cs"/>
              </a:rPr>
              <a:t>tangled with</a:t>
            </a:r>
            <a:r>
              <a:rPr lang="en-US" altLang="zh-CN" sz="1200" b="0" i="0" u="none" strike="noStrike" kern="1200" baseline="0" dirty="0">
                <a:solidFill>
                  <a:schemeClr val="tx1"/>
                </a:solidFill>
                <a:latin typeface="Times New Roman" pitchFamily="18" charset="0"/>
                <a:ea typeface="+mn-ea"/>
                <a:cs typeface="+mn-cs"/>
              </a:rPr>
              <a:t> bits being transmitted by other senders? </a:t>
            </a:r>
          </a:p>
          <a:p>
            <a:r>
              <a:rPr lang="en-US" altLang="zh-CN" sz="1200" b="0" i="0" u="none" strike="noStrike" kern="1200" baseline="0" dirty="0">
                <a:solidFill>
                  <a:schemeClr val="tx1"/>
                </a:solidFill>
                <a:latin typeface="Times New Roman" pitchFamily="18" charset="0"/>
                <a:ea typeface="+mn-ea"/>
                <a:cs typeface="+mn-cs"/>
              </a:rPr>
              <a:t>    CDMA works </a:t>
            </a:r>
            <a:r>
              <a:rPr lang="en-US" altLang="zh-CN" sz="1200" b="0" i="0" u="sng" strike="noStrike" kern="1200" baseline="0" dirty="0">
                <a:solidFill>
                  <a:schemeClr val="tx1"/>
                </a:solidFill>
                <a:latin typeface="Times New Roman" pitchFamily="18" charset="0"/>
                <a:ea typeface="+mn-ea"/>
                <a:cs typeface="+mn-cs"/>
              </a:rPr>
              <a:t>under the assumption </a:t>
            </a:r>
            <a:r>
              <a:rPr lang="en-US" altLang="zh-CN" sz="1200" b="0" i="0" u="none" strike="noStrike" kern="1200" baseline="0" dirty="0">
                <a:solidFill>
                  <a:schemeClr val="tx1"/>
                </a:solidFill>
                <a:latin typeface="Times New Roman" pitchFamily="18" charset="0"/>
                <a:ea typeface="+mn-ea"/>
                <a:cs typeface="+mn-cs"/>
              </a:rPr>
              <a:t>that the interfering transmitted bit signals are additive. </a:t>
            </a:r>
          </a:p>
          <a:p>
            <a:r>
              <a:rPr lang="en-US" altLang="zh-CN" sz="1200" b="0" i="0" u="none" strike="noStrike" kern="1200" baseline="0" dirty="0">
                <a:solidFill>
                  <a:schemeClr val="tx1"/>
                </a:solidFill>
                <a:latin typeface="Times New Roman" pitchFamily="18" charset="0"/>
                <a:ea typeface="+mn-ea"/>
                <a:cs typeface="+mn-cs"/>
              </a:rPr>
              <a:t>    This means, for example, that if three senders send a </a:t>
            </a:r>
            <a:r>
              <a:rPr lang="en-US" altLang="zh-CN" sz="1200" b="0" i="0" u="sng" strike="noStrike" kern="1200" baseline="0" dirty="0">
                <a:solidFill>
                  <a:schemeClr val="tx1"/>
                </a:solidFill>
                <a:latin typeface="Times New Roman" pitchFamily="18" charset="0"/>
                <a:ea typeface="+mn-ea"/>
                <a:cs typeface="+mn-cs"/>
              </a:rPr>
              <a:t>1 value</a:t>
            </a:r>
            <a:r>
              <a:rPr lang="en-US" altLang="zh-CN" sz="1200" b="0" i="0" u="none" strike="noStrike" kern="1200" baseline="0" dirty="0">
                <a:solidFill>
                  <a:schemeClr val="tx1"/>
                </a:solidFill>
                <a:latin typeface="Times New Roman" pitchFamily="18" charset="0"/>
                <a:ea typeface="+mn-ea"/>
                <a:cs typeface="+mn-cs"/>
              </a:rPr>
              <a:t>, and a fourth sender sends a </a:t>
            </a:r>
            <a:r>
              <a:rPr lang="en-US" altLang="zh-CN" sz="1200" b="0" i="0" u="sng" strike="noStrike" kern="1200" baseline="0" dirty="0">
                <a:solidFill>
                  <a:schemeClr val="tx1"/>
                </a:solidFill>
                <a:latin typeface="Times New Roman" pitchFamily="18" charset="0"/>
                <a:ea typeface="+mn-ea"/>
                <a:cs typeface="+mn-cs"/>
              </a:rPr>
              <a:t>–1 value </a:t>
            </a:r>
            <a:r>
              <a:rPr lang="en-US" altLang="zh-CN" sz="1200" b="0" i="0" u="none" strike="noStrike" kern="1200" baseline="0" dirty="0">
                <a:solidFill>
                  <a:schemeClr val="tx1"/>
                </a:solidFill>
                <a:latin typeface="Times New Roman" pitchFamily="18" charset="0"/>
                <a:ea typeface="+mn-ea"/>
                <a:cs typeface="+mn-cs"/>
              </a:rPr>
              <a:t>during the same mini-slot, then the received signal at all receivers </a:t>
            </a:r>
            <a:r>
              <a:rPr lang="en-US" altLang="zh-CN" sz="1200" b="0" i="0" u="sng" strike="noStrike" kern="1200" baseline="0" dirty="0">
                <a:solidFill>
                  <a:schemeClr val="tx1"/>
                </a:solidFill>
                <a:latin typeface="Times New Roman" pitchFamily="18" charset="0"/>
                <a:ea typeface="+mn-ea"/>
                <a:cs typeface="+mn-cs"/>
              </a:rPr>
              <a:t>during that mini-slot </a:t>
            </a:r>
            <a:r>
              <a:rPr lang="en-US" altLang="zh-CN" sz="1200" b="0" i="0" u="none" strike="noStrike" kern="1200" baseline="0" dirty="0">
                <a:solidFill>
                  <a:schemeClr val="tx1"/>
                </a:solidFill>
                <a:latin typeface="Times New Roman" pitchFamily="18" charset="0"/>
                <a:ea typeface="+mn-ea"/>
                <a:cs typeface="+mn-cs"/>
              </a:rPr>
              <a:t>is a 2 </a:t>
            </a:r>
            <a:r>
              <a:rPr lang="en-US" altLang="zh-CN" sz="1200" b="0" i="0" u="none" strike="noStrike" kern="1200" baseline="0" dirty="0" smtClean="0">
                <a:solidFill>
                  <a:schemeClr val="tx1"/>
                </a:solidFill>
                <a:latin typeface="Times New Roman" pitchFamily="18" charset="0"/>
                <a:ea typeface="+mn-ea"/>
                <a:cs typeface="+mn-cs"/>
              </a:rPr>
              <a:t>(since </a:t>
            </a:r>
            <a:r>
              <a:rPr lang="en-US" altLang="zh-CN" sz="1200" b="0" i="0" u="none" strike="noStrike" kern="1200" baseline="0" dirty="0">
                <a:solidFill>
                  <a:schemeClr val="tx1"/>
                </a:solidFill>
                <a:latin typeface="Times New Roman" pitchFamily="18" charset="0"/>
                <a:ea typeface="+mn-ea"/>
                <a:cs typeface="+mn-cs"/>
              </a:rPr>
              <a:t>1 + 1 + 1 - 1 = </a:t>
            </a:r>
            <a:r>
              <a:rPr lang="en-US" altLang="zh-CN" sz="1200" b="0" i="0" u="none" strike="noStrike" kern="1200" baseline="0" dirty="0" smtClean="0">
                <a:solidFill>
                  <a:schemeClr val="tx1"/>
                </a:solidFill>
                <a:latin typeface="Times New Roman" pitchFamily="18" charset="0"/>
                <a:ea typeface="+mn-ea"/>
                <a:cs typeface="+mn-cs"/>
              </a:rPr>
              <a:t>2).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the presence of multiple senders, sender </a:t>
            </a:r>
            <a:r>
              <a:rPr lang="en-US" altLang="zh-CN" sz="1200" b="1" i="0" u="none" strike="noStrike" kern="1200" baseline="0" dirty="0">
                <a:solidFill>
                  <a:schemeClr val="tx1"/>
                </a:solidFill>
                <a:latin typeface="Times New Roman" pitchFamily="18" charset="0"/>
                <a:ea typeface="+mn-ea"/>
                <a:cs typeface="+mn-cs"/>
              </a:rPr>
              <a:t>s</a:t>
            </a:r>
            <a:r>
              <a:rPr lang="en-US" altLang="zh-CN" sz="1200" b="0" i="0" u="none" strike="noStrike" kern="1200" baseline="0" dirty="0">
                <a:solidFill>
                  <a:schemeClr val="tx1"/>
                </a:solidFill>
                <a:latin typeface="Times New Roman" pitchFamily="18" charset="0"/>
                <a:ea typeface="+mn-ea"/>
                <a:cs typeface="+mn-cs"/>
              </a:rPr>
              <a:t> computes its encoded transmissions, </a:t>
            </a:r>
            <a:r>
              <a:rPr lang="en-US" altLang="zh-CN" sz="1200" b="0" i="0" u="none" strike="noStrike" kern="1200" baseline="0" dirty="0" err="1">
                <a:solidFill>
                  <a:schemeClr val="tx1"/>
                </a:solidFill>
                <a:latin typeface="Times New Roman" pitchFamily="18" charset="0"/>
                <a:ea typeface="+mn-ea"/>
                <a:cs typeface="+mn-cs"/>
              </a:rPr>
              <a:t>Z</a:t>
            </a:r>
            <a:r>
              <a:rPr lang="en-US" altLang="zh-CN" sz="1200" b="0" i="0" u="none" strike="noStrike" kern="1200" baseline="30000" dirty="0" err="1">
                <a:solidFill>
                  <a:schemeClr val="tx1"/>
                </a:solidFill>
                <a:latin typeface="Times New Roman" pitchFamily="18" charset="0"/>
                <a:ea typeface="+mn-ea"/>
                <a:cs typeface="+mn-cs"/>
              </a:rPr>
              <a:t>s</a:t>
            </a:r>
            <a:r>
              <a:rPr lang="en-US" altLang="zh-CN" sz="1200" b="0" i="0" u="none" strike="noStrike" kern="1200" baseline="-25000" dirty="0" err="1">
                <a:solidFill>
                  <a:schemeClr val="tx1"/>
                </a:solidFill>
                <a:latin typeface="Times New Roman" pitchFamily="18" charset="0"/>
                <a:ea typeface="+mn-ea"/>
                <a:cs typeface="+mn-cs"/>
              </a:rPr>
              <a:t>i,m</a:t>
            </a:r>
            <a:r>
              <a:rPr lang="en-US" altLang="zh-CN" sz="1200" b="0" i="0" u="none" strike="noStrike" kern="1200" baseline="0" dirty="0">
                <a:solidFill>
                  <a:schemeClr val="tx1"/>
                </a:solidFill>
                <a:latin typeface="Times New Roman" pitchFamily="18" charset="0"/>
                <a:ea typeface="+mn-ea"/>
                <a:cs typeface="+mn-cs"/>
              </a:rPr>
              <a:t>, in exactly the same manner as in Equation </a:t>
            </a:r>
            <a:r>
              <a:rPr lang="en-US" altLang="zh-CN" sz="1200" b="0" i="0" u="none" strike="noStrike" kern="1200" baseline="0" dirty="0" smtClean="0">
                <a:solidFill>
                  <a:schemeClr val="tx1"/>
                </a:solidFill>
                <a:latin typeface="Times New Roman" pitchFamily="18" charset="0"/>
                <a:ea typeface="+mn-ea"/>
                <a:cs typeface="+mn-cs"/>
              </a:rPr>
              <a:t>7.1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value received at a receiver </a:t>
            </a:r>
            <a:r>
              <a:rPr lang="en-US" altLang="zh-CN" sz="1200" b="0" i="0" u="sng" strike="noStrike" kern="1200" baseline="0" dirty="0">
                <a:solidFill>
                  <a:schemeClr val="tx1"/>
                </a:solidFill>
                <a:latin typeface="Times New Roman" pitchFamily="18" charset="0"/>
                <a:ea typeface="+mn-ea"/>
                <a:cs typeface="+mn-cs"/>
              </a:rPr>
              <a:t>during the </a:t>
            </a:r>
            <a:r>
              <a:rPr lang="en-US" altLang="zh-CN" sz="1200" b="0" i="0" u="sng" strike="noStrike" kern="1200" baseline="0" dirty="0" err="1">
                <a:solidFill>
                  <a:schemeClr val="tx1"/>
                </a:solidFill>
                <a:latin typeface="Times New Roman" pitchFamily="18" charset="0"/>
                <a:ea typeface="+mn-ea"/>
                <a:cs typeface="+mn-cs"/>
              </a:rPr>
              <a:t>mth</a:t>
            </a:r>
            <a:r>
              <a:rPr lang="en-US" altLang="zh-CN" sz="1200" b="0" i="0" u="sng" strike="noStrike" kern="1200" baseline="0" dirty="0">
                <a:solidFill>
                  <a:schemeClr val="tx1"/>
                </a:solidFill>
                <a:latin typeface="Times New Roman" pitchFamily="18" charset="0"/>
                <a:ea typeface="+mn-ea"/>
                <a:cs typeface="+mn-cs"/>
              </a:rPr>
              <a:t> mini-slot of the ith bit slot</a:t>
            </a:r>
            <a:r>
              <a:rPr lang="en-US" altLang="zh-CN" sz="1200" b="0" i="0" u="none" strike="noStrike" kern="1200" baseline="0" dirty="0">
                <a:solidFill>
                  <a:schemeClr val="tx1"/>
                </a:solidFill>
                <a:latin typeface="Times New Roman" pitchFamily="18" charset="0"/>
                <a:ea typeface="+mn-ea"/>
                <a:cs typeface="+mn-cs"/>
              </a:rPr>
              <a:t>, however, is now the sum of the transmitted </a:t>
            </a:r>
            <a:r>
              <a:rPr lang="en-US" altLang="zh-CN" sz="1200" b="0" i="0" u="none" strike="noStrike" kern="1200" baseline="0" dirty="0" smtClean="0">
                <a:solidFill>
                  <a:schemeClr val="tx1"/>
                </a:solidFill>
                <a:latin typeface="Times New Roman" pitchFamily="18" charset="0"/>
                <a:ea typeface="+mn-ea"/>
                <a:cs typeface="+mn-cs"/>
              </a:rPr>
              <a:t>bits from </a:t>
            </a:r>
            <a:r>
              <a:rPr lang="en-US" altLang="zh-CN" sz="1200" b="0" i="0" u="none" strike="noStrike" kern="1200" baseline="0" dirty="0">
                <a:solidFill>
                  <a:schemeClr val="tx1"/>
                </a:solidFill>
                <a:latin typeface="Times New Roman" pitchFamily="18" charset="0"/>
                <a:ea typeface="+mn-ea"/>
                <a:cs typeface="+mn-cs"/>
              </a:rPr>
              <a:t>all N senders during that mini-slot: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Amazingly, if the senders’ codes are chosen carefully, each receiver can recover the data sent by a given sender out of the aggregate signal simply by using the sender’s code in exactly the same manner as in Equation </a:t>
            </a:r>
            <a:r>
              <a:rPr lang="en-US" altLang="zh-CN" sz="1200" b="0" i="0" u="none" strike="noStrike" kern="1200" baseline="0" dirty="0" smtClean="0">
                <a:solidFill>
                  <a:schemeClr val="tx1"/>
                </a:solidFill>
                <a:latin typeface="Times New Roman" pitchFamily="18" charset="0"/>
                <a:ea typeface="+mn-ea"/>
                <a:cs typeface="+mn-cs"/>
              </a:rPr>
              <a:t>7.2</a:t>
            </a:r>
            <a:r>
              <a:rPr lang="en-US" altLang="zh-CN" sz="1200" b="0" i="0" u="none" strike="noStrike" kern="1200" baseline="0" dirty="0">
                <a:solidFill>
                  <a:schemeClr val="tx1"/>
                </a:solidFill>
                <a:latin typeface="Times New Roman" pitchFamily="18" charset="0"/>
                <a:ea typeface="+mn-ea"/>
                <a:cs typeface="+mn-cs"/>
              </a:rPr>
              <a:t>: </a:t>
            </a:r>
          </a:p>
          <a:p>
            <a:pPr algn="ctr"/>
            <a:r>
              <a:rPr lang="en-US" altLang="zh-CN" sz="1200" b="0" i="0" u="none" strike="noStrike" kern="1200" baseline="0" dirty="0" smtClean="0">
                <a:solidFill>
                  <a:schemeClr val="tx1"/>
                </a:solidFill>
                <a:latin typeface="Times New Roman" pitchFamily="18" charset="0"/>
                <a:ea typeface="+mn-ea"/>
                <a:cs typeface="+mn-cs"/>
              </a:rPr>
              <a:t>(7.3)</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as shown in Figure 7.6, for a two-sender CDMA example. </a:t>
            </a:r>
          </a:p>
          <a:p>
            <a:r>
              <a:rPr lang="en-US" altLang="zh-CN" sz="1200" b="0" i="0" u="none" strike="noStrike" kern="1200" baseline="0" dirty="0">
                <a:solidFill>
                  <a:schemeClr val="tx1"/>
                </a:solidFill>
                <a:latin typeface="Times New Roman" pitchFamily="18" charset="0"/>
                <a:ea typeface="+mn-ea"/>
                <a:cs typeface="+mn-cs"/>
              </a:rPr>
              <a:t>    The M-bit CDMA code being used by the upper sender is </a:t>
            </a:r>
            <a:r>
              <a:rPr lang="en-US" altLang="zh-CN" sz="1200" b="0" i="0" u="none" strike="noStrike" kern="1200" baseline="0" dirty="0" smtClean="0">
                <a:solidFill>
                  <a:schemeClr val="tx1"/>
                </a:solidFill>
                <a:latin typeface="Times New Roman" pitchFamily="18" charset="0"/>
                <a:ea typeface="+mn-ea"/>
                <a:cs typeface="+mn-cs"/>
              </a:rPr>
              <a:t>(1</a:t>
            </a:r>
            <a:r>
              <a:rPr lang="en-US" altLang="zh-CN" sz="1200" b="0" i="0" u="none" strike="noStrike" kern="1200" baseline="0" dirty="0">
                <a:solidFill>
                  <a:schemeClr val="tx1"/>
                </a:solidFill>
                <a:latin typeface="Times New Roman" pitchFamily="18" charset="0"/>
                <a:ea typeface="+mn-ea"/>
                <a:cs typeface="+mn-cs"/>
              </a:rPr>
              <a:t>, 1, 1, –1, 1, –1, –1, –</a:t>
            </a:r>
            <a:r>
              <a:rPr lang="en-US" altLang="zh-CN" sz="1200" b="0" i="0" u="none" strike="noStrike" kern="1200" baseline="0" dirty="0" smtClean="0">
                <a:solidFill>
                  <a:schemeClr val="tx1"/>
                </a:solidFill>
                <a:latin typeface="Times New Roman" pitchFamily="18" charset="0"/>
                <a:ea typeface="+mn-ea"/>
                <a:cs typeface="+mn-cs"/>
              </a:rPr>
              <a:t>1), </a:t>
            </a:r>
            <a:r>
              <a:rPr lang="en-US" altLang="zh-CN" sz="1200" b="0" i="0" u="none" strike="noStrike" kern="1200" baseline="0" dirty="0">
                <a:solidFill>
                  <a:schemeClr val="tx1"/>
                </a:solidFill>
                <a:latin typeface="Times New Roman" pitchFamily="18" charset="0"/>
                <a:ea typeface="+mn-ea"/>
                <a:cs typeface="+mn-cs"/>
              </a:rPr>
              <a:t>while the CDMA code being </a:t>
            </a:r>
            <a:r>
              <a:rPr lang="en-US" altLang="zh-CN" sz="1200" b="0" i="0" u="none" strike="noStrike" kern="1200" baseline="0" dirty="0" smtClean="0">
                <a:solidFill>
                  <a:schemeClr val="tx1"/>
                </a:solidFill>
                <a:latin typeface="Times New Roman" pitchFamily="18" charset="0"/>
                <a:ea typeface="+mn-ea"/>
                <a:cs typeface="+mn-cs"/>
              </a:rPr>
              <a:t>used by </a:t>
            </a:r>
            <a:r>
              <a:rPr lang="en-US" altLang="zh-CN" sz="1200" b="0" i="0" u="none" strike="noStrike" kern="1200" baseline="0" dirty="0">
                <a:solidFill>
                  <a:schemeClr val="tx1"/>
                </a:solidFill>
                <a:latin typeface="Times New Roman" pitchFamily="18" charset="0"/>
                <a:ea typeface="+mn-ea"/>
                <a:cs typeface="+mn-cs"/>
              </a:rPr>
              <a:t>the lower sender is </a:t>
            </a:r>
            <a:r>
              <a:rPr lang="en-US" altLang="zh-CN" sz="1200" b="0" i="0" u="none" strike="noStrike" kern="1200" baseline="0" dirty="0" smtClean="0">
                <a:solidFill>
                  <a:schemeClr val="tx1"/>
                </a:solidFill>
                <a:latin typeface="Times New Roman" pitchFamily="18" charset="0"/>
                <a:ea typeface="+mn-ea"/>
                <a:cs typeface="+mn-cs"/>
              </a:rPr>
              <a:t>(1</a:t>
            </a:r>
            <a:r>
              <a:rPr lang="en-US" altLang="zh-CN" sz="1200" b="0" i="0" u="none" strike="noStrike" kern="1200" baseline="0" dirty="0">
                <a:solidFill>
                  <a:schemeClr val="tx1"/>
                </a:solidFill>
                <a:latin typeface="Times New Roman" pitchFamily="18" charset="0"/>
                <a:ea typeface="+mn-ea"/>
                <a:cs typeface="+mn-cs"/>
              </a:rPr>
              <a:t>, –1, 1, 1, 1, –1, 1, </a:t>
            </a:r>
            <a:r>
              <a:rPr lang="en-US" altLang="zh-CN" sz="1200" b="0" i="0" u="none" strike="noStrike" kern="1200" baseline="0" dirty="0" smtClean="0">
                <a:solidFill>
                  <a:schemeClr val="tx1"/>
                </a:solidFill>
                <a:latin typeface="Times New Roman" pitchFamily="18" charset="0"/>
                <a:ea typeface="+mn-ea"/>
                <a:cs typeface="+mn-cs"/>
              </a:rPr>
              <a:t>1).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7.6 illustrates a receiver recovering the original data bits from the upper sender.</a:t>
            </a:r>
          </a:p>
          <a:p>
            <a:r>
              <a:rPr lang="en-US" altLang="zh-CN" sz="1200" b="0" i="0" u="none" strike="noStrike" kern="1200" baseline="0" dirty="0">
                <a:solidFill>
                  <a:schemeClr val="tx1"/>
                </a:solidFill>
                <a:latin typeface="Times New Roman" pitchFamily="18" charset="0"/>
                <a:ea typeface="+mn-ea"/>
                <a:cs typeface="+mn-cs"/>
              </a:rPr>
              <a:t>    Note that the receiver is able to extract the data from sender 1 in spite of the interfering transmission from sender 2.</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Recall our cocktail analogy from </a:t>
            </a:r>
            <a:r>
              <a:rPr lang="en-US" altLang="zh-CN" sz="1200" b="0" i="0" u="none" strike="noStrike" kern="1200" baseline="0" dirty="0" smtClean="0">
                <a:solidFill>
                  <a:schemeClr val="tx1"/>
                </a:solidFill>
                <a:latin typeface="Times New Roman" pitchFamily="18" charset="0"/>
                <a:ea typeface="+mn-ea"/>
                <a:cs typeface="+mn-cs"/>
              </a:rPr>
              <a:t>Chapter 7.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CDMA protocol is similar to having partygoers speaking in multiple languages; in such circumstances humans </a:t>
            </a:r>
            <a:r>
              <a:rPr lang="en-US" altLang="zh-CN" sz="1200" b="0" i="0" u="none" strike="noStrike" kern="1200" baseline="0" dirty="0" smtClean="0">
                <a:solidFill>
                  <a:schemeClr val="tx1"/>
                </a:solidFill>
                <a:latin typeface="Times New Roman" pitchFamily="18" charset="0"/>
                <a:ea typeface="+mn-ea"/>
                <a:cs typeface="+mn-cs"/>
              </a:rPr>
              <a:t>are actually </a:t>
            </a:r>
            <a:r>
              <a:rPr lang="en-US" altLang="zh-CN" sz="1200" b="0" i="0" u="none" strike="noStrike" kern="1200" baseline="0" dirty="0">
                <a:solidFill>
                  <a:schemeClr val="tx1"/>
                </a:solidFill>
                <a:latin typeface="Times New Roman" pitchFamily="18" charset="0"/>
                <a:ea typeface="+mn-ea"/>
                <a:cs typeface="+mn-cs"/>
              </a:rPr>
              <a:t>quite good at locking into the conversation in the language they understand, while filtering out the remaining conversations. </a:t>
            </a:r>
          </a:p>
          <a:p>
            <a:r>
              <a:rPr lang="en-US" altLang="zh-CN" sz="1200" b="0" i="0" u="none" strike="noStrike" kern="1200" baseline="0" dirty="0">
                <a:solidFill>
                  <a:schemeClr val="tx1"/>
                </a:solidFill>
                <a:latin typeface="Times New Roman" pitchFamily="18" charset="0"/>
                <a:ea typeface="+mn-ea"/>
                <a:cs typeface="+mn-cs"/>
              </a:rPr>
              <a:t>   We see here that CDMA is a partitioning protocol in that it partitions the </a:t>
            </a:r>
            <a:r>
              <a:rPr lang="en-US" altLang="zh-CN" sz="1200" b="0" i="0" u="none" strike="noStrike" kern="1200" baseline="0" dirty="0" err="1">
                <a:solidFill>
                  <a:schemeClr val="tx1"/>
                </a:solidFill>
                <a:latin typeface="Times New Roman" pitchFamily="18" charset="0"/>
                <a:ea typeface="+mn-ea"/>
                <a:cs typeface="+mn-cs"/>
              </a:rPr>
              <a:t>codespace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(as </a:t>
            </a:r>
            <a:r>
              <a:rPr lang="en-US" altLang="zh-CN" sz="1200" b="0" i="0" u="none" strike="noStrike" kern="1200" baseline="0" dirty="0">
                <a:solidFill>
                  <a:schemeClr val="tx1"/>
                </a:solidFill>
                <a:latin typeface="Times New Roman" pitchFamily="18" charset="0"/>
                <a:ea typeface="+mn-ea"/>
                <a:cs typeface="+mn-cs"/>
              </a:rPr>
              <a:t>opposed to time or </a:t>
            </a:r>
            <a:r>
              <a:rPr lang="en-US" altLang="zh-CN" sz="1200" b="0" i="0" u="none" strike="noStrike" kern="1200" baseline="0" dirty="0" smtClean="0">
                <a:solidFill>
                  <a:schemeClr val="tx1"/>
                </a:solidFill>
                <a:latin typeface="Times New Roman" pitchFamily="18" charset="0"/>
                <a:ea typeface="+mn-ea"/>
                <a:cs typeface="+mn-cs"/>
              </a:rPr>
              <a:t>frequency) and assigns </a:t>
            </a:r>
            <a:r>
              <a:rPr lang="en-US" altLang="zh-CN" sz="1200" b="0" i="0" u="none" strike="noStrike" kern="1200" baseline="0" dirty="0">
                <a:solidFill>
                  <a:schemeClr val="tx1"/>
                </a:solidFill>
                <a:latin typeface="Times New Roman" pitchFamily="18" charset="0"/>
                <a:ea typeface="+mn-ea"/>
                <a:cs typeface="+mn-cs"/>
              </a:rPr>
              <a:t>each node a dedicated piece of the codespace.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Our discussion here of CDMA is necessarily brief; in practice a number of difficult issues must be addressed.</a:t>
            </a:r>
          </a:p>
          <a:p>
            <a:r>
              <a:rPr lang="en-US" altLang="zh-CN" sz="1200" b="0" i="0" u="none" strike="noStrike" kern="1200" baseline="0" dirty="0">
                <a:solidFill>
                  <a:schemeClr val="tx1"/>
                </a:solidFill>
                <a:latin typeface="Times New Roman" pitchFamily="18" charset="0"/>
                <a:ea typeface="+mn-ea"/>
                <a:cs typeface="+mn-cs"/>
              </a:rPr>
              <a:t>    First, in order for the CDMA receivers to be able to extract a particular sender’s signal, the CDMA codes must be </a:t>
            </a:r>
            <a:r>
              <a:rPr lang="en-US" altLang="zh-CN" sz="1200" b="0" i="0" u="none" strike="noStrike" kern="1200" baseline="0" dirty="0" smtClean="0">
                <a:solidFill>
                  <a:schemeClr val="tx1"/>
                </a:solidFill>
                <a:latin typeface="Times New Roman" pitchFamily="18" charset="0"/>
                <a:ea typeface="+mn-ea"/>
                <a:cs typeface="+mn-cs"/>
              </a:rPr>
              <a:t>carefully chosen</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Second, our discussion has assumed that the received signal strengths from various senders are the same; in reality this can be difficult to achieve. </a:t>
            </a:r>
          </a:p>
          <a:p>
            <a:r>
              <a:rPr lang="en-US" altLang="zh-CN" sz="1200" b="0" i="0" u="none" strike="noStrike" kern="1200" baseline="0" dirty="0">
                <a:solidFill>
                  <a:schemeClr val="tx1"/>
                </a:solidFill>
                <a:latin typeface="Times New Roman" pitchFamily="18" charset="0"/>
                <a:ea typeface="+mn-ea"/>
                <a:cs typeface="+mn-cs"/>
              </a:rPr>
              <a:t>    There is a considerable body of literature addressing these and other issues related to CDMA; see [</a:t>
            </a:r>
            <a:r>
              <a:rPr lang="en-US" altLang="zh-CN" sz="1200" b="0" i="0" u="none" strike="noStrike" kern="1200" baseline="0" dirty="0" err="1">
                <a:solidFill>
                  <a:schemeClr val="tx1"/>
                </a:solidFill>
                <a:latin typeface="Times New Roman" pitchFamily="18" charset="0"/>
                <a:ea typeface="+mn-ea"/>
                <a:cs typeface="+mn-cs"/>
              </a:rPr>
              <a:t>Pickholtz</a:t>
            </a:r>
            <a:r>
              <a:rPr lang="en-US" altLang="zh-CN" sz="1200" b="0" i="0" u="none" strike="noStrike" kern="1200" baseline="0" dirty="0">
                <a:solidFill>
                  <a:schemeClr val="tx1"/>
                </a:solidFill>
                <a:latin typeface="Times New Roman" pitchFamily="18" charset="0"/>
                <a:ea typeface="+mn-ea"/>
                <a:cs typeface="+mn-cs"/>
              </a:rPr>
              <a:t> 1982; Viterbi 1995] for details. </a:t>
            </a:r>
            <a:endParaRPr lang="zh-CN" altLang="zh-CN" i="0" dirty="0"/>
          </a:p>
        </p:txBody>
      </p:sp>
    </p:spTree>
    <p:extLst>
      <p:ext uri="{BB962C8B-B14F-4D97-AF65-F5344CB8AC3E}">
        <p14:creationId xmlns:p14="http://schemas.microsoft.com/office/powerpoint/2010/main" val="3584030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34</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34</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12327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C6E1691-418D-4840-BBF7-FB27D730B65B}" type="slidenum">
              <a:rPr lang="en-US" altLang="zh-CN" smtClean="0"/>
              <a:pPr>
                <a:spcBef>
                  <a:spcPct val="0"/>
                </a:spcBef>
              </a:pPr>
              <a:t>35</a:t>
            </a:fld>
            <a:endParaRPr lang="en-US" altLang="zh-CN" smtClean="0"/>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Pervasive in the workplace, the home, educational institutions, cafés, airports, and street corners, wireless LANs are now one of the most important access network technologies in the Internet today. </a:t>
            </a:r>
          </a:p>
          <a:p>
            <a:r>
              <a:rPr lang="en-US" altLang="zh-CN" sz="1200" b="0" i="0" u="none" strike="noStrike" kern="1200" baseline="0" dirty="0" smtClean="0">
                <a:solidFill>
                  <a:schemeClr val="tx1"/>
                </a:solidFill>
                <a:latin typeface="Times New Roman" pitchFamily="18" charset="0"/>
                <a:ea typeface="+mn-ea"/>
                <a:cs typeface="+mn-cs"/>
              </a:rPr>
              <a:t>    Although many technologies and standards for wireless LANs were developed in the 1990s, one particular class of standards has clearly emerged as the winner: the IEEE 802.11 wireless LAN, also known as </a:t>
            </a:r>
            <a:r>
              <a:rPr lang="en-US" altLang="zh-CN" sz="1200" b="1" i="0" u="none" strike="noStrike" kern="1200" baseline="0" dirty="0" smtClean="0">
                <a:solidFill>
                  <a:schemeClr val="tx1"/>
                </a:solidFill>
                <a:latin typeface="Times New Roman" pitchFamily="18" charset="0"/>
                <a:ea typeface="+mn-ea"/>
                <a:cs typeface="+mn-cs"/>
              </a:rPr>
              <a:t>WiFi</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In this section, we’ll </a:t>
            </a:r>
            <a:r>
              <a:rPr lang="en-US" altLang="zh-CN" sz="1200" b="0" i="0" u="sng" strike="noStrike" kern="1200" baseline="0" dirty="0" smtClean="0">
                <a:solidFill>
                  <a:schemeClr val="tx1"/>
                </a:solidFill>
                <a:latin typeface="Times New Roman" pitchFamily="18" charset="0"/>
                <a:ea typeface="+mn-ea"/>
                <a:cs typeface="+mn-cs"/>
              </a:rPr>
              <a:t>take a close look at</a:t>
            </a:r>
            <a:r>
              <a:rPr lang="en-US" altLang="zh-CN" sz="1200" b="0" i="0" u="none" strike="noStrike" kern="1200" baseline="0" dirty="0" smtClean="0">
                <a:solidFill>
                  <a:schemeClr val="tx1"/>
                </a:solidFill>
                <a:latin typeface="Times New Roman" pitchFamily="18" charset="0"/>
                <a:ea typeface="+mn-ea"/>
                <a:cs typeface="+mn-cs"/>
              </a:rPr>
              <a:t> 802.11 wireless LANs, </a:t>
            </a:r>
            <a:r>
              <a:rPr lang="en-US" altLang="zh-CN" sz="1200" b="0" i="0" u="sng" strike="noStrike" kern="1200" baseline="0" dirty="0" smtClean="0">
                <a:solidFill>
                  <a:schemeClr val="tx1"/>
                </a:solidFill>
                <a:latin typeface="Times New Roman" pitchFamily="18" charset="0"/>
                <a:ea typeface="+mn-ea"/>
                <a:cs typeface="+mn-cs"/>
              </a:rPr>
              <a:t>examining</a:t>
            </a:r>
            <a:r>
              <a:rPr lang="en-US" altLang="zh-CN" sz="1200" b="0" i="0" u="none" strike="noStrike" kern="1200" baseline="0" dirty="0" smtClean="0">
                <a:solidFill>
                  <a:schemeClr val="tx1"/>
                </a:solidFill>
                <a:latin typeface="Times New Roman" pitchFamily="18" charset="0"/>
                <a:ea typeface="+mn-ea"/>
                <a:cs typeface="+mn-cs"/>
              </a:rPr>
              <a:t> its frame structure, its medium access protocol, and its internetworking of 802.11 LANs with wired Ethernet LANs.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There are several 802.11 standards for wireless LAN technology in the IEEE 802.11 (“WiFi”) family, as summarized in Table 7.1. </a:t>
            </a:r>
          </a:p>
          <a:p>
            <a:r>
              <a:rPr lang="en-US" altLang="zh-CN" sz="1200" b="0" i="0" u="none" strike="noStrike" kern="1200" baseline="0" dirty="0" smtClean="0">
                <a:solidFill>
                  <a:schemeClr val="tx1"/>
                </a:solidFill>
                <a:latin typeface="Times New Roman" pitchFamily="18" charset="0"/>
                <a:ea typeface="+mn-ea"/>
                <a:cs typeface="+mn-cs"/>
              </a:rPr>
              <a:t>    The different 802.11 standards all share some common characteristics. </a:t>
            </a:r>
          </a:p>
          <a:p>
            <a:r>
              <a:rPr lang="en-US" altLang="zh-CN" sz="1200" b="0" i="0" u="none" strike="noStrike" kern="1200" baseline="0" dirty="0" smtClean="0">
                <a:solidFill>
                  <a:schemeClr val="tx1"/>
                </a:solidFill>
                <a:latin typeface="Times New Roman" pitchFamily="18" charset="0"/>
                <a:ea typeface="+mn-ea"/>
                <a:cs typeface="+mn-cs"/>
              </a:rPr>
              <a:t>    They all use the same medium access protocol, CSMA/CA, which we’ll discuss shortly.</a:t>
            </a:r>
          </a:p>
          <a:p>
            <a:r>
              <a:rPr lang="en-US" altLang="zh-CN" sz="1200" b="0" i="0" u="none" strike="noStrike" kern="1200" baseline="0" dirty="0" smtClean="0">
                <a:solidFill>
                  <a:schemeClr val="tx1"/>
                </a:solidFill>
                <a:latin typeface="Times New Roman" pitchFamily="18" charset="0"/>
                <a:ea typeface="+mn-ea"/>
                <a:cs typeface="+mn-cs"/>
              </a:rPr>
              <a:t>    They use the same frame structure </a:t>
            </a:r>
            <a:r>
              <a:rPr lang="en-US" altLang="zh-CN" sz="1200" b="1" i="0" u="none" strike="noStrike" kern="1200" baseline="0" dirty="0" smtClean="0">
                <a:solidFill>
                  <a:schemeClr val="tx1"/>
                </a:solidFill>
                <a:latin typeface="Times New Roman" pitchFamily="18" charset="0"/>
                <a:ea typeface="+mn-ea"/>
                <a:cs typeface="+mn-cs"/>
              </a:rPr>
              <a:t>for</a:t>
            </a:r>
            <a:r>
              <a:rPr lang="en-US" altLang="zh-CN" sz="1200" b="0" i="0" u="none" strike="noStrike" kern="1200" baseline="0" dirty="0" smtClean="0">
                <a:solidFill>
                  <a:schemeClr val="tx1"/>
                </a:solidFill>
                <a:latin typeface="Times New Roman" pitchFamily="18" charset="0"/>
                <a:ea typeface="+mn-ea"/>
                <a:cs typeface="+mn-cs"/>
              </a:rPr>
              <a:t> their link-layer frames as well. </a:t>
            </a:r>
          </a:p>
          <a:p>
            <a:r>
              <a:rPr lang="en-US" altLang="zh-CN" sz="1200" b="0" i="0" u="none" strike="noStrike" kern="1200" baseline="0" dirty="0" smtClean="0">
                <a:solidFill>
                  <a:schemeClr val="tx1"/>
                </a:solidFill>
                <a:latin typeface="Times New Roman" pitchFamily="18" charset="0"/>
                <a:ea typeface="+mn-ea"/>
                <a:cs typeface="+mn-cs"/>
              </a:rPr>
              <a:t>    Those standards have the ability to reduce their transmission rate in order to reach out over greater distances.</a:t>
            </a:r>
          </a:p>
          <a:p>
            <a:r>
              <a:rPr lang="en-US" altLang="zh-CN" sz="1200" b="0" i="0" u="none" strike="noStrike" kern="1200" baseline="0" dirty="0" smtClean="0">
                <a:solidFill>
                  <a:schemeClr val="tx1"/>
                </a:solidFill>
                <a:latin typeface="Times New Roman" pitchFamily="18" charset="0"/>
                <a:ea typeface="+mn-ea"/>
                <a:cs typeface="+mn-cs"/>
              </a:rPr>
              <a:t>    And, importantly, 802.11 products are also all backwards compatible, meaning, for example, that a mobile capable only of 802.11g may still interact with a newer 802.11ac base station.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However, as shown in Table 7.1, the standards have some major differences at the physical layer.</a:t>
            </a:r>
          </a:p>
          <a:p>
            <a:r>
              <a:rPr lang="en-US" altLang="zh-CN" sz="1200" b="0" i="0" u="none" strike="noStrike" kern="1200" baseline="0" dirty="0" smtClean="0">
                <a:solidFill>
                  <a:schemeClr val="tx1"/>
                </a:solidFill>
                <a:latin typeface="Times New Roman" pitchFamily="18" charset="0"/>
                <a:ea typeface="+mn-ea"/>
                <a:cs typeface="+mn-cs"/>
              </a:rPr>
              <a:t>    802.11 devices operate in two difference frequency ranges: 2.4 – 2.485 GHz (referred to as the 2.4 GHz range) and 5.1 – 5.8 GHz (referred to as the 5 GHz range). </a:t>
            </a:r>
          </a:p>
          <a:p>
            <a:r>
              <a:rPr lang="en-US" altLang="zh-CN" sz="1200" b="0" i="0" u="none" strike="noStrike" kern="1200" baseline="0" dirty="0" smtClean="0">
                <a:solidFill>
                  <a:schemeClr val="tx1"/>
                </a:solidFill>
                <a:latin typeface="Times New Roman" pitchFamily="18" charset="0"/>
                <a:ea typeface="+mn-ea"/>
                <a:cs typeface="+mn-cs"/>
              </a:rPr>
              <a:t>    The 2.4 GHz range is an unlicensed frequency band, where 802.11 devices may compete for frequency spectrum with 2.4 GHz phones and microwave ovens. </a:t>
            </a:r>
          </a:p>
          <a:p>
            <a:r>
              <a:rPr lang="en-US" altLang="zh-CN" sz="1200" b="0" i="0" u="none" strike="noStrike" kern="1200" baseline="0" dirty="0" smtClean="0">
                <a:solidFill>
                  <a:schemeClr val="tx1"/>
                </a:solidFill>
                <a:latin typeface="Times New Roman" pitchFamily="18" charset="0"/>
                <a:ea typeface="+mn-ea"/>
                <a:cs typeface="+mn-cs"/>
              </a:rPr>
              <a:t>    At 5 GHz, 802.11 LANs have a shorter transmission distance for a given power level and suffer more from multipath propagation. </a:t>
            </a:r>
          </a:p>
          <a:p>
            <a:r>
              <a:rPr lang="en-US" altLang="zh-CN" sz="1200" b="0" i="0" u="none" strike="noStrike" kern="1200" baseline="0" dirty="0" smtClean="0">
                <a:solidFill>
                  <a:schemeClr val="tx1"/>
                </a:solidFill>
                <a:latin typeface="Times New Roman" pitchFamily="18" charset="0"/>
                <a:ea typeface="+mn-ea"/>
                <a:cs typeface="+mn-cs"/>
              </a:rPr>
              <a:t>    The two most recent standards, 802.11n [IEEE 802.11n 2012] and 802.11ac [IEEE 802.11ac 2013; Cisco 802.11ac 2015] uses multiple input multiple-output (MIMO) antennas; i.e., two or more antennas on the sending side and two or more antennas on the receiving side that are transmitting/receiving different signals [</a:t>
            </a:r>
            <a:r>
              <a:rPr lang="en-US" altLang="zh-CN" sz="1200" b="0" i="0" u="none" strike="noStrike" kern="1200" baseline="0" dirty="0" err="1" smtClean="0">
                <a:solidFill>
                  <a:schemeClr val="tx1"/>
                </a:solidFill>
                <a:latin typeface="Times New Roman" pitchFamily="18" charset="0"/>
                <a:ea typeface="+mn-ea"/>
                <a:cs typeface="+mn-cs"/>
              </a:rPr>
              <a:t>Diggavi</a:t>
            </a:r>
            <a:r>
              <a:rPr lang="en-US" altLang="zh-CN" sz="1200" b="0" i="0" u="none" strike="noStrike" kern="1200" baseline="0" dirty="0" smtClean="0">
                <a:solidFill>
                  <a:schemeClr val="tx1"/>
                </a:solidFill>
                <a:latin typeface="Times New Roman" pitchFamily="18" charset="0"/>
                <a:ea typeface="+mn-ea"/>
                <a:cs typeface="+mn-cs"/>
              </a:rPr>
              <a:t> 2004].    </a:t>
            </a:r>
          </a:p>
          <a:p>
            <a:r>
              <a:rPr lang="en-US" altLang="zh-CN" sz="1200" b="0" i="0" u="none" strike="noStrike" kern="1200" baseline="0" dirty="0" smtClean="0">
                <a:solidFill>
                  <a:schemeClr val="tx1"/>
                </a:solidFill>
                <a:latin typeface="Times New Roman" pitchFamily="18" charset="0"/>
                <a:ea typeface="+mn-ea"/>
                <a:cs typeface="+mn-cs"/>
              </a:rPr>
              <a:t>    802.11ac base stations may transmit to multiple stations simultaneously, and use “smart” antennas to adaptively </a:t>
            </a:r>
            <a:r>
              <a:rPr lang="en-US" altLang="zh-CN" sz="1200" b="1" i="0" u="none" strike="noStrike" kern="1200" baseline="0" dirty="0" smtClean="0">
                <a:solidFill>
                  <a:schemeClr val="tx1"/>
                </a:solidFill>
                <a:latin typeface="Times New Roman" pitchFamily="18" charset="0"/>
                <a:ea typeface="+mn-ea"/>
                <a:cs typeface="+mn-cs"/>
              </a:rPr>
              <a:t>beamform</a:t>
            </a:r>
            <a:r>
              <a:rPr lang="en-US" altLang="zh-CN" sz="1200" b="0" i="0" u="none" strike="noStrike" kern="1200" baseline="0" dirty="0" smtClean="0">
                <a:solidFill>
                  <a:schemeClr val="tx1"/>
                </a:solidFill>
                <a:latin typeface="Times New Roman" pitchFamily="18" charset="0"/>
                <a:ea typeface="+mn-ea"/>
                <a:cs typeface="+mn-cs"/>
              </a:rPr>
              <a:t> to target transmissions in the direction of a receiver. </a:t>
            </a:r>
          </a:p>
          <a:p>
            <a:r>
              <a:rPr lang="en-US" altLang="zh-CN" sz="1200" b="0" i="0" u="none" strike="noStrike" kern="1200" baseline="0" dirty="0" smtClean="0">
                <a:solidFill>
                  <a:schemeClr val="tx1"/>
                </a:solidFill>
                <a:latin typeface="Times New Roman" pitchFamily="18" charset="0"/>
                <a:ea typeface="+mn-ea"/>
                <a:cs typeface="+mn-cs"/>
              </a:rPr>
              <a:t>    This decreases interference and increases the distance reached at a given data rate. </a:t>
            </a:r>
          </a:p>
          <a:p>
            <a:r>
              <a:rPr lang="en-US" altLang="zh-CN" sz="1200" b="0" i="0" u="none" strike="noStrike" kern="1200" baseline="0" dirty="0" smtClean="0">
                <a:solidFill>
                  <a:schemeClr val="tx1"/>
                </a:solidFill>
                <a:latin typeface="Times New Roman" pitchFamily="18" charset="0"/>
                <a:ea typeface="+mn-ea"/>
                <a:cs typeface="+mn-cs"/>
              </a:rPr>
              <a:t>    The data rates shown in Table 7.1 are for an idealized environment, e.g., a receiver placed 1 meter away from the base station, with no interference — a scenario that we’re unlikely to experience in practice! </a:t>
            </a:r>
          </a:p>
          <a:p>
            <a:r>
              <a:rPr lang="en-US" altLang="zh-CN" sz="1200" b="0" i="0" u="none" strike="noStrike" kern="1200" baseline="0" dirty="0" smtClean="0">
                <a:solidFill>
                  <a:schemeClr val="tx1"/>
                </a:solidFill>
                <a:latin typeface="Times New Roman" pitchFamily="18" charset="0"/>
                <a:ea typeface="+mn-ea"/>
                <a:cs typeface="+mn-cs"/>
              </a:rPr>
              <a:t>    So as the saying goes, YMMV: Your Mileage (or in this case your wireless data rate) May Vary.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zh-CN" b="0" dirty="0" smtClean="0">
              <a:latin typeface="Arial" panose="020B0604020202020204" pitchFamily="34" charset="0"/>
            </a:endParaRPr>
          </a:p>
        </p:txBody>
      </p:sp>
    </p:spTree>
    <p:extLst>
      <p:ext uri="{BB962C8B-B14F-4D97-AF65-F5344CB8AC3E}">
        <p14:creationId xmlns:p14="http://schemas.microsoft.com/office/powerpoint/2010/main" val="3876799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C82315-862D-465F-9048-079517101EA7}" type="slidenum">
              <a:rPr lang="zh-CN" altLang="en-US"/>
              <a:pPr/>
              <a:t>36</a:t>
            </a:fld>
            <a:endParaRPr lang="en-US" altLang="zh-CN"/>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hlink"/>
                </a:solidFill>
                <a:latin typeface="Times New Roman" pitchFamily="18" charset="0"/>
                <a:ea typeface="+mn-ea"/>
                <a:cs typeface="+mn-cs"/>
              </a:rPr>
              <a:t>     Note that</a:t>
            </a:r>
            <a:r>
              <a:rPr lang="en-US" altLang="zh-CN" sz="1200" kern="1200" dirty="0">
                <a:solidFill>
                  <a:schemeClr val="tx1"/>
                </a:solidFill>
                <a:latin typeface="Times New Roman" pitchFamily="18" charset="0"/>
                <a:ea typeface="+mn-ea"/>
                <a:cs typeface="+mn-cs"/>
              </a:rPr>
              <a:t> 802.11a DSSS should be corrected as </a:t>
            </a:r>
            <a:r>
              <a:rPr lang="en-US" altLang="zh-CN" sz="1200" kern="1200" dirty="0">
                <a:solidFill>
                  <a:schemeClr val="hlink"/>
                </a:solidFill>
                <a:latin typeface="Times New Roman" pitchFamily="18" charset="0"/>
                <a:ea typeface="+mn-ea"/>
                <a:cs typeface="+mn-cs"/>
              </a:rPr>
              <a:t>802.11b HR-DSSS</a:t>
            </a:r>
            <a:r>
              <a:rPr lang="en-US" altLang="zh-CN" sz="1200" kern="1200" dirty="0">
                <a:solidFill>
                  <a:schemeClr val="tx1"/>
                </a:solidFill>
                <a:latin typeface="Times New Roman" pitchFamily="18" charset="0"/>
                <a:ea typeface="+mn-ea"/>
                <a:cs typeface="+mn-cs"/>
              </a:rPr>
              <a:t>, and 802.11g </a:t>
            </a:r>
            <a:r>
              <a:rPr lang="en-US" altLang="zh-CN" sz="1200" kern="1200" dirty="0" smtClean="0">
                <a:solidFill>
                  <a:schemeClr val="tx1"/>
                </a:solidFill>
                <a:latin typeface="Times New Roman" pitchFamily="18" charset="0"/>
                <a:ea typeface="+mn-ea"/>
                <a:cs typeface="+mn-cs"/>
              </a:rPr>
              <a:t>(DSSS) </a:t>
            </a:r>
            <a:r>
              <a:rPr lang="en-US" altLang="zh-CN" sz="1200" kern="1200" dirty="0">
                <a:solidFill>
                  <a:schemeClr val="tx1"/>
                </a:solidFill>
                <a:latin typeface="Times New Roman" pitchFamily="18" charset="0"/>
                <a:ea typeface="+mn-ea"/>
                <a:cs typeface="+mn-cs"/>
              </a:rPr>
              <a:t>should be corrected as </a:t>
            </a:r>
            <a:r>
              <a:rPr lang="en-US" altLang="zh-CN" sz="1200" kern="1200" dirty="0">
                <a:solidFill>
                  <a:schemeClr val="hlink"/>
                </a:solidFill>
                <a:latin typeface="Times New Roman" pitchFamily="18" charset="0"/>
                <a:ea typeface="+mn-ea"/>
                <a:cs typeface="+mn-cs"/>
              </a:rPr>
              <a:t>802.11g </a:t>
            </a:r>
            <a:r>
              <a:rPr lang="en-US" altLang="zh-CN" sz="1200" kern="1200" dirty="0" smtClean="0">
                <a:solidFill>
                  <a:schemeClr val="hlink"/>
                </a:solidFill>
                <a:latin typeface="Times New Roman" pitchFamily="18" charset="0"/>
                <a:ea typeface="+mn-ea"/>
                <a:cs typeface="+mn-cs"/>
              </a:rPr>
              <a:t>(OFDM)</a:t>
            </a:r>
            <a:r>
              <a:rPr lang="en-US" altLang="zh-CN" sz="1200" kern="1200" dirty="0" smtClean="0">
                <a:solidFill>
                  <a:schemeClr val="tx1"/>
                </a:solidFill>
                <a:latin typeface="Times New Roman" pitchFamily="18" charset="0"/>
                <a:ea typeface="+mn-ea"/>
                <a:cs typeface="+mn-cs"/>
              </a:rPr>
              <a:t> </a:t>
            </a:r>
            <a:endParaRPr lang="en-US" altLang="zh-CN" sz="1200" kern="1200" dirty="0">
              <a:solidFill>
                <a:schemeClr val="tx1"/>
              </a:solidFill>
              <a:latin typeface="Times New Roman" pitchFamily="18" charset="0"/>
              <a:ea typeface="+mn-ea"/>
              <a:cs typeface="+mn-cs"/>
            </a:endParaRPr>
          </a:p>
          <a:p>
            <a:endParaRPr lang="zh-CN" altLang="en-US" dirty="0"/>
          </a:p>
        </p:txBody>
      </p:sp>
    </p:spTree>
    <p:extLst>
      <p:ext uri="{BB962C8B-B14F-4D97-AF65-F5344CB8AC3E}">
        <p14:creationId xmlns:p14="http://schemas.microsoft.com/office/powerpoint/2010/main" val="4264808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37</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37</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1437304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E5BCA0E-035A-49B5-AB0E-5348B9B776A2}" type="slidenum">
              <a:rPr lang="en-US" altLang="zh-CN" smtClean="0"/>
              <a:pPr>
                <a:spcBef>
                  <a:spcPct val="0"/>
                </a:spcBef>
              </a:pPr>
              <a:t>38</a:t>
            </a:fld>
            <a:endParaRPr lang="en-US" altLang="zh-CN" smtClean="0"/>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Figure 7.7 illustrates the principal components of the 802.11 wireless LAN architecture.</a:t>
            </a:r>
          </a:p>
          <a:p>
            <a:r>
              <a:rPr lang="en-US" altLang="zh-CN" sz="1200" b="0" i="0" u="none" strike="noStrike" kern="1200" baseline="0" dirty="0" smtClean="0">
                <a:solidFill>
                  <a:schemeClr val="tx1"/>
                </a:solidFill>
                <a:latin typeface="Times New Roman" pitchFamily="18" charset="0"/>
                <a:ea typeface="+mn-ea"/>
                <a:cs typeface="+mn-cs"/>
              </a:rPr>
              <a:t>    The fundamental building block of the 802.11 architecture is the </a:t>
            </a:r>
            <a:r>
              <a:rPr lang="en-US" altLang="zh-CN" sz="1200" b="1" i="0" u="none" strike="noStrike" kern="1200" baseline="0" dirty="0" smtClean="0">
                <a:solidFill>
                  <a:schemeClr val="tx1"/>
                </a:solidFill>
                <a:latin typeface="Times New Roman" pitchFamily="18" charset="0"/>
                <a:ea typeface="+mn-ea"/>
                <a:cs typeface="+mn-cs"/>
              </a:rPr>
              <a:t>basic service set (BSS)</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A BSS contains one or more wireless stations and a central </a:t>
            </a:r>
            <a:r>
              <a:rPr lang="en-US" altLang="zh-CN" sz="1200" b="1" i="0" u="none" strike="noStrike" kern="1200" baseline="0" dirty="0" smtClean="0">
                <a:solidFill>
                  <a:schemeClr val="tx1"/>
                </a:solidFill>
                <a:latin typeface="Times New Roman" pitchFamily="18" charset="0"/>
                <a:ea typeface="+mn-ea"/>
                <a:cs typeface="+mn-cs"/>
              </a:rPr>
              <a:t>base station</a:t>
            </a:r>
            <a:r>
              <a:rPr lang="en-US" altLang="zh-CN" sz="1200" b="0" i="0" u="none" strike="noStrike" kern="1200" baseline="0" dirty="0" smtClean="0">
                <a:solidFill>
                  <a:schemeClr val="tx1"/>
                </a:solidFill>
                <a:latin typeface="Times New Roman" pitchFamily="18" charset="0"/>
                <a:ea typeface="+mn-ea"/>
                <a:cs typeface="+mn-cs"/>
              </a:rPr>
              <a:t>, known as an </a:t>
            </a:r>
            <a:r>
              <a:rPr lang="en-US" altLang="zh-CN" sz="1200" b="1" i="0" u="none" strike="noStrike" kern="1200" baseline="0" dirty="0" smtClean="0">
                <a:solidFill>
                  <a:schemeClr val="tx1"/>
                </a:solidFill>
                <a:latin typeface="Times New Roman" pitchFamily="18" charset="0"/>
                <a:ea typeface="+mn-ea"/>
                <a:cs typeface="+mn-cs"/>
              </a:rPr>
              <a:t>access point (AP) </a:t>
            </a:r>
            <a:r>
              <a:rPr lang="en-US" altLang="zh-CN" sz="1200" b="0" i="0" u="none" strike="noStrike" kern="1200" baseline="0" dirty="0" smtClean="0">
                <a:solidFill>
                  <a:schemeClr val="tx1"/>
                </a:solidFill>
                <a:latin typeface="Times New Roman" pitchFamily="18" charset="0"/>
                <a:ea typeface="+mn-ea"/>
                <a:cs typeface="+mn-cs"/>
              </a:rPr>
              <a:t>in 802.11 parlance. </a:t>
            </a:r>
          </a:p>
          <a:p>
            <a:r>
              <a:rPr lang="en-US" altLang="zh-CN" sz="1200" b="0" i="0" u="none" strike="noStrike" kern="1200" baseline="0" dirty="0" smtClean="0">
                <a:solidFill>
                  <a:schemeClr val="tx1"/>
                </a:solidFill>
                <a:latin typeface="Times New Roman" pitchFamily="18" charset="0"/>
                <a:ea typeface="+mn-ea"/>
                <a:cs typeface="+mn-cs"/>
              </a:rPr>
              <a:t>    Figure 7.7 shows the AP </a:t>
            </a:r>
            <a:r>
              <a:rPr lang="en-US" altLang="zh-CN" sz="1200" b="0" i="0" u="sng" strike="noStrike" kern="1200" baseline="0" dirty="0" smtClean="0">
                <a:solidFill>
                  <a:schemeClr val="tx1"/>
                </a:solidFill>
                <a:latin typeface="Times New Roman" pitchFamily="18" charset="0"/>
                <a:ea typeface="+mn-ea"/>
                <a:cs typeface="+mn-cs"/>
              </a:rPr>
              <a:t>in each of two BSSs</a:t>
            </a:r>
            <a:r>
              <a:rPr lang="en-US" altLang="zh-CN" sz="1200" b="0" i="0" u="none" strike="noStrike" kern="1200" baseline="0" dirty="0" smtClean="0">
                <a:solidFill>
                  <a:schemeClr val="tx1"/>
                </a:solidFill>
                <a:latin typeface="Times New Roman" pitchFamily="18" charset="0"/>
                <a:ea typeface="+mn-ea"/>
                <a:cs typeface="+mn-cs"/>
              </a:rPr>
              <a:t> connecting to an interconnection device (such as a switch or router), which in turn leads to the Internet. </a:t>
            </a:r>
          </a:p>
          <a:p>
            <a:r>
              <a:rPr lang="en-US" altLang="zh-CN" sz="1200" b="0" i="0" u="none" strike="noStrike" kern="1200" baseline="0" dirty="0" smtClean="0">
                <a:solidFill>
                  <a:schemeClr val="tx1"/>
                </a:solidFill>
                <a:latin typeface="Times New Roman" pitchFamily="18" charset="0"/>
                <a:ea typeface="+mn-ea"/>
                <a:cs typeface="+mn-cs"/>
              </a:rPr>
              <a:t>    In a typical home network, there is one AP and one router (typically integrated together as one unit) that connects the BSS to the Internet.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with Ethernet devices, each 802.11 wireless station has a 6-byte MAC address that is stored in the firmware of the station’s adapter (that is, 802.11 network interface card). </a:t>
            </a:r>
          </a:p>
          <a:p>
            <a:r>
              <a:rPr lang="en-US" altLang="zh-CN" sz="1200" b="0" i="0" u="none" strike="noStrike" kern="1200" baseline="0" dirty="0" smtClean="0">
                <a:solidFill>
                  <a:schemeClr val="tx1"/>
                </a:solidFill>
                <a:latin typeface="Times New Roman" pitchFamily="18" charset="0"/>
                <a:ea typeface="+mn-ea"/>
                <a:cs typeface="+mn-cs"/>
              </a:rPr>
              <a:t>    Each AP also has a MAC address for its wireless interface. </a:t>
            </a:r>
          </a:p>
          <a:p>
            <a:r>
              <a:rPr lang="en-US" altLang="zh-CN" sz="1200" b="0" i="0" u="none" strike="noStrike" kern="1200" baseline="0" dirty="0" smtClean="0">
                <a:solidFill>
                  <a:schemeClr val="tx1"/>
                </a:solidFill>
                <a:latin typeface="Times New Roman" pitchFamily="18" charset="0"/>
                <a:ea typeface="+mn-ea"/>
                <a:cs typeface="+mn-cs"/>
              </a:rPr>
              <a:t>    As with Ethernet, these MAC addresses are administered by IEEE and are (in theory) globally unique. </a:t>
            </a:r>
            <a:r>
              <a:rPr lang="en-US" altLang="zh-CN" dirty="0" smtClean="0"/>
              <a:t>  </a:t>
            </a:r>
          </a:p>
          <a:p>
            <a:endParaRPr lang="en-US" altLang="zh-CN" baseline="0" dirty="0" smtClean="0"/>
          </a:p>
          <a:p>
            <a:r>
              <a:rPr lang="en-US" altLang="zh-CN" sz="1200" b="0" i="0" u="none" strike="noStrike" kern="1200" baseline="0" dirty="0" smtClean="0">
                <a:solidFill>
                  <a:schemeClr val="tx1"/>
                </a:solidFill>
                <a:latin typeface="Times New Roman" pitchFamily="18" charset="0"/>
                <a:ea typeface="+mn-ea"/>
                <a:cs typeface="+mn-cs"/>
              </a:rPr>
              <a:t>    As noted in Section 7.1, wireless LANs that deploy APs are often referred to as infrastructure wireless LANs, with the “infrastructure” being the APs </a:t>
            </a:r>
            <a:r>
              <a:rPr lang="en-US" altLang="zh-CN" sz="1200" b="1" i="0" u="sng" strike="noStrike" kern="1200" baseline="0" dirty="0" smtClean="0">
                <a:solidFill>
                  <a:schemeClr val="tx1"/>
                </a:solidFill>
                <a:latin typeface="Times New Roman" pitchFamily="18" charset="0"/>
                <a:ea typeface="+mn-ea"/>
                <a:cs typeface="+mn-cs"/>
              </a:rPr>
              <a:t>along with</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wired Ethernet infrastructure that interconnects the APs and a router.</a:t>
            </a:r>
          </a:p>
          <a:p>
            <a:r>
              <a:rPr lang="en-US" altLang="zh-CN" sz="1200" b="0" i="0" u="none" strike="noStrike" kern="1200" baseline="0" dirty="0" smtClean="0">
                <a:solidFill>
                  <a:schemeClr val="tx1"/>
                </a:solidFill>
                <a:latin typeface="Times New Roman" pitchFamily="18" charset="0"/>
                <a:ea typeface="+mn-ea"/>
                <a:cs typeface="+mn-cs"/>
              </a:rPr>
              <a:t>    Figure 7.8 shows that IEEE 802.11 stations can also group themselves together to form an ad hoc network — a network with no central control and with no connections to the “outside world.” </a:t>
            </a:r>
          </a:p>
          <a:p>
            <a:r>
              <a:rPr lang="en-US" altLang="zh-CN" sz="1200" b="0" i="0" u="none" strike="noStrike" kern="1200" baseline="0" dirty="0" smtClean="0">
                <a:solidFill>
                  <a:schemeClr val="tx1"/>
                </a:solidFill>
                <a:latin typeface="Times New Roman" pitchFamily="18" charset="0"/>
                <a:ea typeface="+mn-ea"/>
                <a:cs typeface="+mn-cs"/>
              </a:rPr>
              <a:t>    Here, the network is formed “on the fly,” by mobile devices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have found themselves </a:t>
            </a:r>
            <a:r>
              <a:rPr lang="en-US" altLang="zh-CN" sz="1200" b="0" i="0" u="sng" strike="noStrike" kern="1200" baseline="0" dirty="0" smtClean="0">
                <a:solidFill>
                  <a:schemeClr val="tx1"/>
                </a:solidFill>
                <a:latin typeface="Times New Roman" pitchFamily="18" charset="0"/>
                <a:ea typeface="+mn-ea"/>
                <a:cs typeface="+mn-cs"/>
              </a:rPr>
              <a:t>in proximity to</a:t>
            </a:r>
            <a:r>
              <a:rPr lang="en-US" altLang="zh-CN" sz="1200" b="0" i="0" u="none" strike="noStrike" kern="1200" baseline="0" dirty="0" smtClean="0">
                <a:solidFill>
                  <a:schemeClr val="tx1"/>
                </a:solidFill>
                <a:latin typeface="Times New Roman" pitchFamily="18" charset="0"/>
                <a:ea typeface="+mn-ea"/>
                <a:cs typeface="+mn-cs"/>
              </a:rPr>
              <a:t> each other,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have a need to communicate, and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find no preexisting network infrastructure in their location. </a:t>
            </a:r>
          </a:p>
          <a:p>
            <a:r>
              <a:rPr lang="en-US" altLang="zh-CN" sz="1200" b="0" i="0" u="none" strike="noStrike" kern="1200" baseline="0" dirty="0" smtClean="0">
                <a:solidFill>
                  <a:schemeClr val="tx1"/>
                </a:solidFill>
                <a:latin typeface="Times New Roman" pitchFamily="18" charset="0"/>
                <a:ea typeface="+mn-ea"/>
                <a:cs typeface="+mn-cs"/>
              </a:rPr>
              <a:t>    An ad hoc network might be formed when people with laptops get together (for example, in a conference room, a train, or a car) and want to exchange data </a:t>
            </a:r>
            <a:r>
              <a:rPr lang="en-US" altLang="zh-CN" sz="1200" b="0" i="0" u="sng" strike="noStrike" kern="1200" baseline="0" dirty="0" smtClean="0">
                <a:solidFill>
                  <a:schemeClr val="tx1"/>
                </a:solidFill>
                <a:latin typeface="Times New Roman" pitchFamily="18" charset="0"/>
                <a:ea typeface="+mn-ea"/>
                <a:cs typeface="+mn-cs"/>
              </a:rPr>
              <a:t>in the absence of</a:t>
            </a:r>
            <a:r>
              <a:rPr lang="en-US" altLang="zh-CN" sz="1200" b="0" i="0" u="none" strike="noStrike" kern="1200" baseline="0" dirty="0" smtClean="0">
                <a:solidFill>
                  <a:schemeClr val="tx1"/>
                </a:solidFill>
                <a:latin typeface="Times New Roman" pitchFamily="18" charset="0"/>
                <a:ea typeface="+mn-ea"/>
                <a:cs typeface="+mn-cs"/>
              </a:rPr>
              <a:t> a centralized AP. </a:t>
            </a:r>
          </a:p>
          <a:p>
            <a:r>
              <a:rPr lang="en-US" altLang="zh-CN" sz="1200" b="0" i="0" u="none" strike="noStrike" kern="1200" baseline="0" dirty="0" smtClean="0">
                <a:solidFill>
                  <a:schemeClr val="tx1"/>
                </a:solidFill>
                <a:latin typeface="Times New Roman" pitchFamily="18" charset="0"/>
                <a:ea typeface="+mn-ea"/>
                <a:cs typeface="+mn-cs"/>
              </a:rPr>
              <a:t>    There has been tremendous interest in ad hoc networking, as communicating portable devices continue to proliferate.    </a:t>
            </a:r>
          </a:p>
          <a:p>
            <a:r>
              <a:rPr lang="en-US" altLang="zh-CN" sz="1200" b="0" i="0" u="none" strike="noStrike" kern="1200" baseline="0" dirty="0" smtClean="0">
                <a:solidFill>
                  <a:schemeClr val="tx1"/>
                </a:solidFill>
                <a:latin typeface="Times New Roman" pitchFamily="18" charset="0"/>
                <a:ea typeface="+mn-ea"/>
                <a:cs typeface="+mn-cs"/>
              </a:rPr>
              <a:t>    In this section, though, we’ll focus our attention on infrastructure wireless LANs.</a:t>
            </a:r>
            <a:endParaRPr lang="en-US" altLang="zh-CN" baseline="0" dirty="0" smtClean="0"/>
          </a:p>
          <a:p>
            <a:endParaRPr lang="en-US" altLang="zh-CN" baseline="0" dirty="0" smtClean="0"/>
          </a:p>
          <a:p>
            <a:r>
              <a:rPr lang="en-US" altLang="zh-CN" baseline="0" dirty="0" smtClean="0"/>
              <a:t> </a:t>
            </a:r>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391323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a:t>    </a:t>
            </a:r>
            <a:r>
              <a:rPr lang="en-US" altLang="zh-CN" dirty="0"/>
              <a:t>In 802.11, each wireless station needs to associate with an AP before it can send or receive 802.11 frames containing network-layer data. </a:t>
            </a:r>
          </a:p>
          <a:p>
            <a:r>
              <a:rPr lang="en-US" altLang="zh-CN" dirty="0"/>
              <a:t>    Although all of the 802.11 standards use association, </a:t>
            </a:r>
            <a:r>
              <a:rPr lang="en-US" altLang="zh-CN" dirty="0" smtClean="0"/>
              <a:t>we‘ll </a:t>
            </a:r>
            <a:r>
              <a:rPr lang="en-US" altLang="zh-CN" dirty="0"/>
              <a:t>discuss this topic </a:t>
            </a:r>
            <a:r>
              <a:rPr lang="en-US" altLang="zh-CN" sz="1600" dirty="0"/>
              <a:t>specifically in the context of IEEE </a:t>
            </a:r>
            <a:r>
              <a:rPr lang="en-US" altLang="zh-CN" sz="1600" dirty="0" smtClean="0"/>
              <a:t>802.11b/g. </a:t>
            </a:r>
            <a:endParaRPr lang="en-US" altLang="zh-CN" sz="1600" dirty="0"/>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40</a:t>
            </a:fld>
            <a:endParaRPr lang="en-US" altLang="zh-CN"/>
          </a:p>
        </p:txBody>
      </p:sp>
    </p:spTree>
    <p:extLst>
      <p:ext uri="{BB962C8B-B14F-4D97-AF65-F5344CB8AC3E}">
        <p14:creationId xmlns:p14="http://schemas.microsoft.com/office/powerpoint/2010/main" val="800798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p:txBody>
          <a:bodyPr/>
          <a:lstStyle/>
          <a:p>
            <a:pPr>
              <a:defRPr/>
            </a:pPr>
            <a:fld id="{7796FBFC-53F3-439D-9AA7-49181513164B}" type="slidenum">
              <a:rPr lang="zh-CN" altLang="en-US" smtClean="0"/>
              <a:pPr>
                <a:defRPr/>
              </a:pPr>
              <a:t>41</a:t>
            </a:fld>
            <a:endParaRPr lang="en-US" altLang="zh-CN"/>
          </a:p>
        </p:txBody>
      </p:sp>
      <p:sp>
        <p:nvSpPr>
          <p:cNvPr id="23552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E3DA658B-5099-475B-AC98-6865DC916240}" type="slidenum">
              <a:rPr lang="zh-CN" altLang="en-US" sz="1200">
                <a:latin typeface="Times New Roman" pitchFamily="18" charset="0"/>
              </a:rPr>
              <a:pPr algn="r" defTabSz="966788"/>
              <a:t>41</a:t>
            </a:fld>
            <a:endParaRPr lang="en-US" altLang="zh-CN" sz="1200">
              <a:latin typeface="Times New Roman" pitchFamily="18" charset="0"/>
            </a:endParaRPr>
          </a:p>
        </p:txBody>
      </p:sp>
      <p:sp>
        <p:nvSpPr>
          <p:cNvPr id="235524" name="Rectangle 2"/>
          <p:cNvSpPr>
            <a:spLocks noGrp="1" noRot="1" noChangeAspect="1" noChangeArrowheads="1" noTextEdit="1"/>
          </p:cNvSpPr>
          <p:nvPr>
            <p:ph type="sldImg"/>
          </p:nvPr>
        </p:nvSpPr>
        <p:spPr>
          <a:xfrm>
            <a:off x="1258888" y="719138"/>
            <a:ext cx="4800600" cy="3600450"/>
          </a:xfrm>
          <a:ln/>
        </p:spPr>
      </p:sp>
      <p:sp>
        <p:nvSpPr>
          <p:cNvPr id="235525" name="Rectangle 3"/>
          <p:cNvSpPr>
            <a:spLocks noGrp="1" noChangeArrowheads="1"/>
          </p:cNvSpPr>
          <p:nvPr>
            <p:ph type="body" idx="1"/>
          </p:nvPr>
        </p:nvSpPr>
        <p:spPr>
          <a:noFill/>
          <a:ln/>
        </p:spPr>
        <p:txBody>
          <a:bodyPr lIns="96649" tIns="48323" rIns="96649" bIns="48323"/>
          <a:lstStyle/>
          <a:p>
            <a:r>
              <a:rPr lang="en-US" altLang="zh-CN" dirty="0" smtClean="0"/>
              <a:t>    When a network administrator installs an AP, the administrator assigns a one- or two-word Service Set Identifier (SSID) to the access point. </a:t>
            </a:r>
          </a:p>
          <a:p>
            <a:r>
              <a:rPr lang="en-US" altLang="zh-CN" sz="1200" b="0" i="0" u="none" strike="noStrike" kern="1200" baseline="0" dirty="0" smtClean="0">
                <a:solidFill>
                  <a:schemeClr val="tx1"/>
                </a:solidFill>
                <a:latin typeface="Times New Roman" pitchFamily="18" charset="0"/>
                <a:ea typeface="+mn-ea"/>
                <a:cs typeface="+mn-cs"/>
              </a:rPr>
              <a:t>    (When you choose Wi-Fi </a:t>
            </a:r>
            <a:r>
              <a:rPr lang="en-US" altLang="zh-CN" sz="1200" b="0" i="0" u="sng" strike="noStrike" kern="1200" baseline="0" dirty="0" smtClean="0">
                <a:solidFill>
                  <a:schemeClr val="tx1"/>
                </a:solidFill>
                <a:latin typeface="Times New Roman" pitchFamily="18" charset="0"/>
                <a:ea typeface="+mn-ea"/>
                <a:cs typeface="+mn-cs"/>
              </a:rPr>
              <a:t>under Setting</a:t>
            </a:r>
            <a:r>
              <a:rPr lang="en-US" altLang="zh-CN" sz="1200" b="0" i="0" u="none" strike="noStrike" kern="1200" baseline="0" dirty="0" smtClean="0">
                <a:solidFill>
                  <a:schemeClr val="tx1"/>
                </a:solidFill>
                <a:latin typeface="Times New Roman" pitchFamily="18" charset="0"/>
                <a:ea typeface="+mn-ea"/>
                <a:cs typeface="+mn-cs"/>
              </a:rPr>
              <a:t> on your iPhone, for example, a list is displayed showing the SSID of each AP in range.)</a:t>
            </a:r>
            <a:endParaRPr lang="en-US" altLang="zh-CN" dirty="0" smtClean="0"/>
          </a:p>
          <a:p>
            <a:r>
              <a:rPr lang="en-US" altLang="zh-CN" dirty="0" smtClean="0"/>
              <a:t>    The administrator must also </a:t>
            </a:r>
            <a:r>
              <a:rPr lang="en-US" altLang="zh-CN" dirty="0" smtClean="0">
                <a:solidFill>
                  <a:srgbClr val="FF0000"/>
                </a:solidFill>
              </a:rPr>
              <a:t>assign</a:t>
            </a:r>
            <a:r>
              <a:rPr lang="en-US" altLang="zh-CN" dirty="0" smtClean="0"/>
              <a:t> a channel number to the AP. </a:t>
            </a:r>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To understand channel numbers, recall that </a:t>
            </a:r>
            <a:r>
              <a:rPr lang="en-US" altLang="zh-CN" dirty="0" smtClean="0"/>
              <a:t>802.11b operates in the frequency range of 2.4 GHz to 2.4835 GHz.</a:t>
            </a:r>
          </a:p>
          <a:p>
            <a:r>
              <a:rPr lang="en-US" altLang="zh-CN" dirty="0" smtClean="0"/>
              <a:t>    Within this 85 MHz band, 802.11b defines 11 partially overlapping channels. </a:t>
            </a:r>
          </a:p>
          <a:p>
            <a:pPr eaLnBrk="1" hangingPunct="1"/>
            <a:r>
              <a:rPr lang="en-US" altLang="zh-CN" dirty="0" smtClean="0"/>
              <a:t>    Any two channels are non-overlapping </a:t>
            </a:r>
            <a:r>
              <a:rPr lang="en-US" altLang="zh-CN" u="sng" dirty="0" smtClean="0">
                <a:solidFill>
                  <a:schemeClr val="hlink"/>
                </a:solidFill>
              </a:rPr>
              <a:t>if </a:t>
            </a:r>
            <a:r>
              <a:rPr lang="en-US" altLang="zh-CN" u="sng" dirty="0" smtClean="0"/>
              <a:t>and</a:t>
            </a:r>
            <a:r>
              <a:rPr lang="en-US" altLang="zh-CN" u="sng" dirty="0" smtClean="0">
                <a:solidFill>
                  <a:schemeClr val="hlink"/>
                </a:solidFill>
              </a:rPr>
              <a:t> only if</a:t>
            </a:r>
            <a:r>
              <a:rPr lang="en-US" altLang="zh-CN" dirty="0" smtClean="0">
                <a:solidFill>
                  <a:srgbClr val="FF0000"/>
                </a:solidFill>
              </a:rPr>
              <a:t> </a:t>
            </a:r>
            <a:r>
              <a:rPr lang="en-US" altLang="zh-CN" dirty="0" smtClean="0"/>
              <a:t>they are separated</a:t>
            </a:r>
            <a:r>
              <a:rPr lang="en-US" altLang="zh-CN" dirty="0" smtClean="0">
                <a:solidFill>
                  <a:srgbClr val="FF0000"/>
                </a:solidFill>
              </a:rPr>
              <a:t> </a:t>
            </a:r>
            <a:r>
              <a:rPr lang="en-US" altLang="zh-CN" dirty="0" smtClean="0"/>
              <a:t>by </a:t>
            </a:r>
            <a:r>
              <a:rPr lang="en-US" altLang="zh-CN" dirty="0" smtClean="0">
                <a:solidFill>
                  <a:schemeClr val="hlink"/>
                </a:solidFill>
              </a:rPr>
              <a:t>four </a:t>
            </a:r>
            <a:r>
              <a:rPr lang="en-US" altLang="zh-CN" dirty="0" smtClean="0"/>
              <a:t>or</a:t>
            </a:r>
            <a:r>
              <a:rPr lang="en-US" altLang="zh-CN" dirty="0" smtClean="0">
                <a:solidFill>
                  <a:schemeClr val="hlink"/>
                </a:solidFill>
              </a:rPr>
              <a:t> more</a:t>
            </a:r>
            <a:r>
              <a:rPr lang="en-US" altLang="zh-CN" dirty="0" smtClean="0"/>
              <a:t> channels. </a:t>
            </a:r>
          </a:p>
          <a:p>
            <a:pPr eaLnBrk="1" hangingPunct="1"/>
            <a:r>
              <a:rPr lang="en-US" altLang="zh-CN" dirty="0" smtClean="0"/>
              <a:t>    In particular, the set of channels 1, 6, and 11 is the only set of three non-overlapping channels.</a:t>
            </a:r>
          </a:p>
          <a:p>
            <a:pPr eaLnBrk="1" hangingPunct="1"/>
            <a:r>
              <a:rPr lang="en-US" altLang="zh-CN" dirty="0" smtClean="0"/>
              <a:t>    This</a:t>
            </a:r>
            <a:r>
              <a:rPr lang="en-US" altLang="zh-CN" baseline="0" dirty="0" smtClean="0"/>
              <a:t> means that an administrator could create a wireless LAN with an aggregate maximum transmission rate of 33 Mbps by installing three 802.11b APs at the same physical location, assigning channels 1, 6, and 11 to the APs, and interconnecting each of the APs with a switch. </a:t>
            </a:r>
            <a:endParaRPr lang="zh-CN" altLang="en-US" dirty="0" smtClean="0"/>
          </a:p>
          <a:p>
            <a:endParaRPr lang="en-US" altLang="zh-CN" dirty="0" smtClean="0"/>
          </a:p>
          <a:p>
            <a:endParaRPr lang="en-US" altLang="zh-CN" dirty="0"/>
          </a:p>
        </p:txBody>
      </p:sp>
    </p:spTree>
    <p:extLst>
      <p:ext uri="{BB962C8B-B14F-4D97-AF65-F5344CB8AC3E}">
        <p14:creationId xmlns:p14="http://schemas.microsoft.com/office/powerpoint/2010/main" val="3277224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p:txBody>
          <a:bodyPr/>
          <a:lstStyle/>
          <a:p>
            <a:pPr>
              <a:defRPr/>
            </a:pPr>
            <a:fld id="{837309D5-BCBD-4E97-A8D0-E5222EEB9476}" type="slidenum">
              <a:rPr lang="zh-CN" altLang="en-US" smtClean="0"/>
              <a:pPr>
                <a:defRPr/>
              </a:pPr>
              <a:t>42</a:t>
            </a:fld>
            <a:endParaRPr lang="en-US" altLang="zh-CN" smtClean="0"/>
          </a:p>
        </p:txBody>
      </p:sp>
      <p:sp>
        <p:nvSpPr>
          <p:cNvPr id="236547" name="Rectangle 7"/>
          <p:cNvSpPr txBox="1">
            <a:spLocks noGrp="1" noChangeArrowheads="1"/>
          </p:cNvSpPr>
          <p:nvPr/>
        </p:nvSpPr>
        <p:spPr bwMode="auto">
          <a:xfrm>
            <a:off x="3885903" y="8685893"/>
            <a:ext cx="2972097" cy="458107"/>
          </a:xfrm>
          <a:prstGeom prst="rect">
            <a:avLst/>
          </a:prstGeom>
          <a:noFill/>
          <a:ln w="9525">
            <a:noFill/>
            <a:miter lim="800000"/>
            <a:headEnd/>
            <a:tailEnd/>
          </a:ln>
        </p:spPr>
        <p:txBody>
          <a:bodyPr lIns="91420" tIns="45709" rIns="91420" bIns="45709" anchor="b"/>
          <a:lstStyle/>
          <a:p>
            <a:pPr algn="r" defTabSz="914485"/>
            <a:fld id="{EA70D961-9B79-4F14-8875-F9EAEA2E5D6B}" type="slidenum">
              <a:rPr lang="zh-CN" altLang="en-US" sz="1100">
                <a:latin typeface="Times New Roman" pitchFamily="18" charset="0"/>
              </a:rPr>
              <a:pPr algn="r" defTabSz="914485"/>
              <a:t>42</a:t>
            </a:fld>
            <a:endParaRPr lang="en-US" altLang="zh-CN" sz="1100" dirty="0">
              <a:latin typeface="Times New Roman" pitchFamily="18" charset="0"/>
            </a:endParaRPr>
          </a:p>
        </p:txBody>
      </p:sp>
      <p:sp>
        <p:nvSpPr>
          <p:cNvPr id="236548" name="Rectangle 2"/>
          <p:cNvSpPr>
            <a:spLocks noGrp="1" noRot="1" noChangeAspect="1" noChangeArrowheads="1" noTextEdit="1"/>
          </p:cNvSpPr>
          <p:nvPr>
            <p:ph type="sldImg"/>
          </p:nvPr>
        </p:nvSpPr>
        <p:spPr>
          <a:xfrm>
            <a:off x="1144588" y="684213"/>
            <a:ext cx="4570412" cy="3429000"/>
          </a:xfrm>
          <a:ln/>
        </p:spPr>
      </p:sp>
      <p:sp>
        <p:nvSpPr>
          <p:cNvPr id="236549" name="Rectangle 3"/>
          <p:cNvSpPr>
            <a:spLocks noGrp="1" noChangeArrowheads="1"/>
          </p:cNvSpPr>
          <p:nvPr>
            <p:ph type="body" idx="1"/>
          </p:nvPr>
        </p:nvSpPr>
        <p:spPr>
          <a:noFill/>
          <a:ln/>
        </p:spPr>
        <p:txBody>
          <a:bodyPr lIns="91420" tIns="45709" rIns="91420" bIns="45709">
            <a:normAutofit fontScale="77500" lnSpcReduction="20000"/>
          </a:bodyPr>
          <a:lstStyle/>
          <a:p>
            <a:pPr eaLnBrk="1" hangingPunct="1"/>
            <a:r>
              <a:rPr lang="en-US" altLang="zh-CN" sz="2400" dirty="0" smtClean="0"/>
              <a:t>    </a:t>
            </a:r>
            <a:r>
              <a:rPr lang="en-US" altLang="zh-CN" sz="2400" baseline="0" dirty="0" smtClean="0"/>
              <a:t>Now that we have a basic understanding of 802.11 channels, let's describe an interesting </a:t>
            </a:r>
            <a:r>
              <a:rPr lang="en-US" altLang="zh-CN" sz="2400" baseline="0" dirty="0" smtClean="0"/>
              <a:t>(and </a:t>
            </a:r>
            <a:r>
              <a:rPr lang="en-US" altLang="zh-CN" sz="2400" u="sng" baseline="0" dirty="0" smtClean="0"/>
              <a:t>not completely </a:t>
            </a:r>
            <a:r>
              <a:rPr lang="en-US" altLang="zh-CN" sz="2400" u="sng" baseline="0" dirty="0" smtClean="0"/>
              <a:t>uncommon</a:t>
            </a:r>
            <a:r>
              <a:rPr lang="en-US" altLang="zh-CN" sz="2400" baseline="0" dirty="0" smtClean="0"/>
              <a:t>) </a:t>
            </a:r>
            <a:r>
              <a:rPr lang="en-US" altLang="zh-CN" sz="2400" baseline="0" dirty="0" smtClean="0"/>
              <a:t>situation — that of a WiFi jungle. </a:t>
            </a:r>
          </a:p>
          <a:p>
            <a:pPr eaLnBrk="1" hangingPunct="1"/>
            <a:r>
              <a:rPr lang="en-US" altLang="zh-CN" sz="2400" baseline="0" dirty="0" smtClean="0"/>
              <a:t>    A WiFi jungle is any physical location </a:t>
            </a:r>
            <a:r>
              <a:rPr lang="en-US" altLang="zh-CN" sz="2400" b="1" u="none" baseline="0" dirty="0" smtClean="0"/>
              <a:t>where</a:t>
            </a:r>
            <a:r>
              <a:rPr lang="en-US" altLang="zh-CN" sz="2400" baseline="0" dirty="0" smtClean="0"/>
              <a:t> a wireless station receives a sufficiently strong signal from two or more APs. </a:t>
            </a:r>
          </a:p>
          <a:p>
            <a:r>
              <a:rPr lang="en-US" altLang="zh-CN" sz="2400" baseline="0" dirty="0" smtClean="0">
                <a:latin typeface="Times New Roman" pitchFamily="18" charset="0"/>
              </a:rPr>
              <a:t>    For example, in many cafés in New York City, a wireless station can </a:t>
            </a:r>
            <a:r>
              <a:rPr lang="en-US" altLang="zh-CN" sz="2400" b="1" u="none" baseline="0" dirty="0" smtClean="0">
                <a:latin typeface="Times New Roman" pitchFamily="18" charset="0"/>
              </a:rPr>
              <a:t>pick up</a:t>
            </a:r>
            <a:r>
              <a:rPr lang="en-US" altLang="zh-CN" sz="2400" baseline="0" dirty="0" smtClean="0">
                <a:latin typeface="Times New Roman" pitchFamily="18" charset="0"/>
              </a:rPr>
              <a:t> a signal from numerous nearby APs. </a:t>
            </a:r>
          </a:p>
          <a:p>
            <a:r>
              <a:rPr lang="en-US" altLang="zh-CN" sz="2400" baseline="0" dirty="0" smtClean="0">
                <a:latin typeface="Times New Roman" pitchFamily="18" charset="0"/>
              </a:rPr>
              <a:t>    One of the APs might be managed by the café, while the other APs might be in residential apartments near the café.</a:t>
            </a:r>
            <a:endParaRPr lang="en-US" altLang="zh-CN" sz="2400" baseline="0" dirty="0" smtClean="0"/>
          </a:p>
          <a:p>
            <a:pPr eaLnBrk="1" hangingPunct="1"/>
            <a:r>
              <a:rPr lang="en-US" altLang="zh-CN" sz="2400" baseline="0" dirty="0" smtClean="0"/>
              <a:t>    Each of these APs would </a:t>
            </a:r>
            <a:r>
              <a:rPr lang="en-US" altLang="zh-CN" sz="2400" b="1" baseline="0" dirty="0" smtClean="0"/>
              <a:t>likely</a:t>
            </a:r>
            <a:r>
              <a:rPr lang="en-US" altLang="zh-CN" sz="2400" baseline="0" dirty="0" smtClean="0"/>
              <a:t> be located in a different </a:t>
            </a:r>
            <a:r>
              <a:rPr lang="en-US" altLang="zh-CN" sz="2400" baseline="0" dirty="0" smtClean="0">
                <a:solidFill>
                  <a:srgbClr val="FF0000"/>
                </a:solidFill>
              </a:rPr>
              <a:t>IP</a:t>
            </a:r>
            <a:r>
              <a:rPr lang="en-US" altLang="zh-CN" sz="2400" baseline="0" dirty="0" smtClean="0"/>
              <a:t> subnet and would have been independently assigned a channel. </a:t>
            </a:r>
          </a:p>
          <a:p>
            <a:endParaRPr lang="zh-CN" altLang="en-US" sz="2400" dirty="0" smtClean="0"/>
          </a:p>
        </p:txBody>
      </p:sp>
    </p:spTree>
    <p:extLst>
      <p:ext uri="{BB962C8B-B14F-4D97-AF65-F5344CB8AC3E}">
        <p14:creationId xmlns:p14="http://schemas.microsoft.com/office/powerpoint/2010/main" val="365363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BEBE2CCF-D9F8-4C92-9599-6FB0553BC1A8}" type="slidenum">
              <a:rPr lang="en-US" altLang="zh-CN" sz="1200">
                <a:latin typeface="Times New Roman" panose="02020603050405020304" pitchFamily="18" charset="0"/>
              </a:rPr>
              <a:pPr/>
              <a:t>4</a:t>
            </a:fld>
            <a:endParaRPr lang="en-US" altLang="zh-CN"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Figure </a:t>
            </a:r>
            <a:r>
              <a:rPr lang="en-US" altLang="zh-CN" sz="1200" b="0" i="0" u="none" strike="noStrike" kern="1200" baseline="0" dirty="0">
                <a:solidFill>
                  <a:schemeClr val="tx1"/>
                </a:solidFill>
                <a:latin typeface="Times New Roman" pitchFamily="18" charset="0"/>
                <a:ea typeface="+mn-ea"/>
                <a:cs typeface="+mn-cs"/>
              </a:rPr>
              <a:t>7.1 shows the setting in which we’ll consider the topics of wireless data communication and mobility.   </a:t>
            </a:r>
          </a:p>
          <a:p>
            <a:r>
              <a:rPr lang="en-US" altLang="zh-CN" sz="1200" b="0" i="0" u="none" strike="noStrike" kern="1200" baseline="0" dirty="0">
                <a:solidFill>
                  <a:schemeClr val="tx1"/>
                </a:solidFill>
                <a:latin typeface="Times New Roman" pitchFamily="18" charset="0"/>
                <a:ea typeface="+mn-ea"/>
                <a:cs typeface="+mn-cs"/>
              </a:rPr>
              <a:t>    We’ll begin by keeping our discussion general enough to cover a wide range of networks, including both wireless LANs such as IEEE 802.11 and cellular networks such as a </a:t>
            </a:r>
            <a:r>
              <a:rPr lang="en-US" altLang="zh-CN" sz="1200" b="0" i="0" u="none" strike="noStrike" kern="1200" baseline="0" dirty="0" smtClean="0">
                <a:solidFill>
                  <a:schemeClr val="tx1"/>
                </a:solidFill>
                <a:latin typeface="Times New Roman" pitchFamily="18" charset="0"/>
                <a:ea typeface="+mn-ea"/>
                <a:cs typeface="+mn-cs"/>
              </a:rPr>
              <a:t>4G </a:t>
            </a:r>
            <a:r>
              <a:rPr lang="en-US" altLang="zh-CN" sz="1200" b="0" i="0" u="none" strike="noStrike" kern="1200" baseline="0" dirty="0">
                <a:solidFill>
                  <a:schemeClr val="tx1"/>
                </a:solidFill>
                <a:latin typeface="Times New Roman" pitchFamily="18" charset="0"/>
                <a:ea typeface="+mn-ea"/>
                <a:cs typeface="+mn-cs"/>
              </a:rPr>
              <a:t>network; we’ll drill down into a more detailed discussion of specific wireless architectures in later sections. </a:t>
            </a:r>
          </a:p>
          <a:p>
            <a:r>
              <a:rPr lang="en-US" altLang="zh-CN" sz="1200" b="0" i="0" u="none" strike="noStrike" kern="1200" baseline="0" dirty="0">
                <a:solidFill>
                  <a:schemeClr val="tx1"/>
                </a:solidFill>
                <a:latin typeface="Times New Roman" pitchFamily="18" charset="0"/>
                <a:ea typeface="+mn-ea"/>
                <a:cs typeface="+mn-cs"/>
              </a:rPr>
              <a:t>    We can identify the following elements in a wireless network:</a:t>
            </a:r>
            <a:r>
              <a:rPr lang="en-US" altLang="zh-CN" baseline="0" dirty="0"/>
              <a:t> </a:t>
            </a:r>
          </a:p>
          <a:p>
            <a:r>
              <a:rPr lang="en-US" altLang="zh-CN" baseline="0" dirty="0"/>
              <a:t>    </a:t>
            </a:r>
            <a:endParaRPr lang="zh-CN" altLang="zh-CN" dirty="0"/>
          </a:p>
        </p:txBody>
      </p:sp>
    </p:spTree>
    <p:extLst>
      <p:ext uri="{BB962C8B-B14F-4D97-AF65-F5344CB8AC3E}">
        <p14:creationId xmlns:p14="http://schemas.microsoft.com/office/powerpoint/2010/main" val="661702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609D1FFA-7A9A-4134-BAB4-5A350589F112}" type="slidenum">
              <a:rPr lang="en-US" altLang="zh-CN" sz="1200">
                <a:latin typeface="Times New Roman" panose="02020603050405020304" pitchFamily="18" charset="0"/>
              </a:rPr>
              <a:pPr/>
              <a:t>44</a:t>
            </a:fld>
            <a:endParaRPr lang="en-US" altLang="zh-CN"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Now </a:t>
            </a:r>
            <a:r>
              <a:rPr lang="en-US" altLang="zh-CN" sz="1200" b="0" i="0" u="none" strike="noStrike" kern="1200" baseline="0" dirty="0">
                <a:solidFill>
                  <a:schemeClr val="tx1"/>
                </a:solidFill>
                <a:latin typeface="Times New Roman" pitchFamily="18" charset="0"/>
                <a:ea typeface="+mn-ea"/>
                <a:cs typeface="+mn-cs"/>
              </a:rPr>
              <a:t>suppose you </a:t>
            </a:r>
            <a:r>
              <a:rPr lang="en-US" altLang="zh-CN" sz="1200" b="1" i="0" u="none" strike="noStrike" kern="1200" baseline="0" dirty="0">
                <a:solidFill>
                  <a:schemeClr val="tx1"/>
                </a:solidFill>
                <a:latin typeface="Times New Roman" pitchFamily="18" charset="0"/>
                <a:ea typeface="+mn-ea"/>
                <a:cs typeface="+mn-cs"/>
              </a:rPr>
              <a:t>enter</a:t>
            </a:r>
            <a:r>
              <a:rPr lang="en-US" altLang="zh-CN" sz="1200" b="0" i="0" u="none" strike="noStrike" kern="1200" baseline="0" dirty="0">
                <a:solidFill>
                  <a:schemeClr val="tx1"/>
                </a:solidFill>
                <a:latin typeface="Times New Roman" pitchFamily="18" charset="0"/>
                <a:ea typeface="+mn-ea"/>
                <a:cs typeface="+mn-cs"/>
              </a:rPr>
              <a:t> such a WiFi jungle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your portable computer, </a:t>
            </a:r>
            <a:r>
              <a:rPr lang="en-US" altLang="zh-CN" sz="1200" b="0" i="0" u="none" strike="noStrike" kern="1200" baseline="0" dirty="0">
                <a:solidFill>
                  <a:srgbClr val="FF0000"/>
                </a:solidFill>
                <a:latin typeface="Times New Roman" pitchFamily="18" charset="0"/>
                <a:ea typeface="+mn-ea"/>
                <a:cs typeface="+mn-cs"/>
              </a:rPr>
              <a:t>seeking</a:t>
            </a:r>
            <a:r>
              <a:rPr lang="en-US" altLang="zh-CN" sz="1200" b="0" i="0" u="none" strike="noStrike" kern="1200" baseline="0" dirty="0">
                <a:solidFill>
                  <a:schemeClr val="tx1"/>
                </a:solidFill>
                <a:latin typeface="Times New Roman" pitchFamily="18" charset="0"/>
                <a:ea typeface="+mn-ea"/>
                <a:cs typeface="+mn-cs"/>
              </a:rPr>
              <a:t> wireless Internet access and a blueberry muffin. </a:t>
            </a:r>
          </a:p>
          <a:p>
            <a:r>
              <a:rPr lang="en-US" altLang="zh-CN" sz="1200" b="0" i="0" u="none" strike="noStrike" kern="1200" baseline="0" dirty="0">
                <a:solidFill>
                  <a:schemeClr val="tx1"/>
                </a:solidFill>
                <a:latin typeface="Times New Roman" pitchFamily="18" charset="0"/>
                <a:ea typeface="+mn-ea"/>
                <a:cs typeface="+mn-cs"/>
              </a:rPr>
              <a:t>    Suppose there are five APs in the WiFi jungle. </a:t>
            </a:r>
          </a:p>
          <a:p>
            <a:r>
              <a:rPr lang="en-US" altLang="zh-CN" sz="1200" b="0" i="0" u="none" strike="noStrike" kern="1200" baseline="0" dirty="0">
                <a:solidFill>
                  <a:schemeClr val="tx1"/>
                </a:solidFill>
                <a:latin typeface="Times New Roman" pitchFamily="18" charset="0"/>
                <a:ea typeface="+mn-ea"/>
                <a:cs typeface="+mn-cs"/>
              </a:rPr>
              <a:t>    To gain Internet access, your wireless station needs to join exactly one of the subnets and hence needs to </a:t>
            </a:r>
            <a:r>
              <a:rPr lang="en-US" altLang="zh-CN" sz="1200" b="1" i="0" u="none" strike="noStrike" kern="1200" baseline="0" dirty="0">
                <a:solidFill>
                  <a:schemeClr val="tx1"/>
                </a:solidFill>
                <a:latin typeface="Times New Roman" pitchFamily="18" charset="0"/>
                <a:ea typeface="+mn-ea"/>
                <a:cs typeface="+mn-cs"/>
              </a:rPr>
              <a:t>associate </a:t>
            </a:r>
            <a:r>
              <a:rPr lang="en-US" altLang="zh-CN" sz="1200" b="0" i="0" u="none" strike="noStrike" kern="1200" baseline="0" dirty="0">
                <a:solidFill>
                  <a:schemeClr val="tx1"/>
                </a:solidFill>
                <a:latin typeface="Times New Roman" pitchFamily="18" charset="0"/>
                <a:ea typeface="+mn-ea"/>
                <a:cs typeface="+mn-cs"/>
              </a:rPr>
              <a:t>with exactly one of the APs. </a:t>
            </a:r>
          </a:p>
          <a:p>
            <a:r>
              <a:rPr lang="en-US" altLang="zh-CN" sz="1200" b="0" i="0" u="none" strike="noStrike" kern="1200" baseline="0" dirty="0">
                <a:solidFill>
                  <a:schemeClr val="tx1"/>
                </a:solidFill>
                <a:latin typeface="Times New Roman" pitchFamily="18" charset="0"/>
                <a:ea typeface="+mn-ea"/>
                <a:cs typeface="+mn-cs"/>
              </a:rPr>
              <a:t>    Associating means the wireless station creates a virtual wire between itself and the AP. </a:t>
            </a:r>
          </a:p>
          <a:p>
            <a:r>
              <a:rPr lang="en-US" altLang="zh-CN" sz="1200" b="0" i="0" u="none" strike="noStrike" kern="1200" baseline="0" dirty="0">
                <a:solidFill>
                  <a:schemeClr val="tx1"/>
                </a:solidFill>
                <a:latin typeface="Times New Roman" pitchFamily="18" charset="0"/>
                <a:ea typeface="+mn-ea"/>
                <a:cs typeface="+mn-cs"/>
              </a:rPr>
              <a:t>    Specifically, only the associated AP will </a:t>
            </a:r>
            <a:r>
              <a:rPr lang="en-US" altLang="zh-CN" sz="1200" b="1" i="0" u="none" strike="noStrike" kern="1200" baseline="0" dirty="0">
                <a:solidFill>
                  <a:schemeClr val="tx1"/>
                </a:solidFill>
                <a:latin typeface="Times New Roman" pitchFamily="18" charset="0"/>
                <a:ea typeface="+mn-ea"/>
                <a:cs typeface="+mn-cs"/>
              </a:rPr>
              <a:t>send</a:t>
            </a:r>
            <a:r>
              <a:rPr lang="en-US" altLang="zh-CN" sz="1200" b="0" i="0" u="none" strike="noStrike" kern="1200" baseline="0" dirty="0">
                <a:solidFill>
                  <a:schemeClr val="tx1"/>
                </a:solidFill>
                <a:latin typeface="Times New Roman" pitchFamily="18" charset="0"/>
                <a:ea typeface="+mn-ea"/>
                <a:cs typeface="+mn-cs"/>
              </a:rPr>
              <a:t> data frames </a:t>
            </a:r>
            <a:r>
              <a:rPr lang="en-US" altLang="zh-CN" sz="1200" b="0" i="0" u="none" strike="noStrike" kern="1200" baseline="0" dirty="0" smtClean="0">
                <a:solidFill>
                  <a:schemeClr val="tx1"/>
                </a:solidFill>
                <a:latin typeface="Times New Roman" pitchFamily="18" charset="0"/>
                <a:ea typeface="+mn-ea"/>
                <a:cs typeface="+mn-cs"/>
              </a:rPr>
              <a:t>(that </a:t>
            </a:r>
            <a:r>
              <a:rPr lang="en-US" altLang="zh-CN" sz="1200" b="0" i="0" u="none" strike="noStrike" kern="1200" baseline="0" dirty="0">
                <a:solidFill>
                  <a:schemeClr val="tx1"/>
                </a:solidFill>
                <a:latin typeface="Times New Roman" pitchFamily="18" charset="0"/>
                <a:ea typeface="+mn-ea"/>
                <a:cs typeface="+mn-cs"/>
              </a:rPr>
              <a:t>is, frames containing data, such as a </a:t>
            </a:r>
            <a:r>
              <a:rPr lang="en-US" altLang="zh-CN" sz="1200" b="0" i="0" u="none" strike="noStrike" kern="1200" baseline="0" dirty="0" smtClean="0">
                <a:solidFill>
                  <a:schemeClr val="tx1"/>
                </a:solidFill>
                <a:latin typeface="Times New Roman" pitchFamily="18" charset="0"/>
                <a:ea typeface="+mn-ea"/>
                <a:cs typeface="+mn-cs"/>
              </a:rPr>
              <a:t>datagram)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your wireless station, and your wireless station will send data frames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the Internet only through the associated AP.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But </a:t>
            </a:r>
            <a:r>
              <a:rPr lang="en-US" altLang="zh-CN" sz="1200" b="0" i="0" u="none" strike="noStrike" kern="1200" baseline="0" dirty="0">
                <a:solidFill>
                  <a:schemeClr val="tx1"/>
                </a:solidFill>
                <a:latin typeface="Times New Roman" pitchFamily="18" charset="0"/>
                <a:ea typeface="+mn-ea"/>
                <a:cs typeface="+mn-cs"/>
              </a:rPr>
              <a:t>how does your wireless station associate with a particular AP? </a:t>
            </a:r>
          </a:p>
          <a:p>
            <a:r>
              <a:rPr lang="en-US" altLang="zh-CN" sz="1200" b="0" i="0" u="none" strike="noStrike" kern="1200" baseline="0" dirty="0">
                <a:solidFill>
                  <a:schemeClr val="tx1"/>
                </a:solidFill>
                <a:latin typeface="Times New Roman" pitchFamily="18" charset="0"/>
                <a:ea typeface="+mn-ea"/>
                <a:cs typeface="+mn-cs"/>
              </a:rPr>
              <a:t>    And more fundamentally, how does your wireless station know which APs, </a:t>
            </a:r>
            <a:r>
              <a:rPr lang="en-US" altLang="zh-CN" sz="1200" b="1" i="0" u="none" strike="noStrike" kern="1200" baseline="0" dirty="0">
                <a:solidFill>
                  <a:schemeClr val="tx1"/>
                </a:solidFill>
                <a:latin typeface="Times New Roman" pitchFamily="18" charset="0"/>
                <a:ea typeface="+mn-ea"/>
                <a:cs typeface="+mn-cs"/>
              </a:rPr>
              <a:t>if any</a:t>
            </a:r>
            <a:r>
              <a:rPr lang="en-US" altLang="zh-CN" sz="1200" b="0" i="0" u="none" strike="noStrike" kern="1200" baseline="0" dirty="0">
                <a:solidFill>
                  <a:schemeClr val="tx1"/>
                </a:solidFill>
                <a:latin typeface="Times New Roman" pitchFamily="18" charset="0"/>
                <a:ea typeface="+mn-ea"/>
                <a:cs typeface="+mn-cs"/>
              </a:rPr>
              <a:t>, are out there in the jungle? </a:t>
            </a:r>
            <a:endParaRPr lang="en-US" altLang="zh-CN" dirty="0"/>
          </a:p>
          <a:p>
            <a:endParaRPr lang="en-US" altLang="zh-CN" dirty="0"/>
          </a:p>
        </p:txBody>
      </p:sp>
    </p:spTree>
    <p:extLst>
      <p:ext uri="{BB962C8B-B14F-4D97-AF65-F5344CB8AC3E}">
        <p14:creationId xmlns:p14="http://schemas.microsoft.com/office/powerpoint/2010/main" val="952992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EF07437F-8450-4DFA-A4A9-69349EF7F145}" type="slidenum">
              <a:rPr lang="en-US" altLang="zh-CN" sz="1100">
                <a:latin typeface="Times New Roman" panose="02020603050405020304" pitchFamily="18" charset="0"/>
              </a:rPr>
              <a:pPr/>
              <a:t>46</a:t>
            </a:fld>
            <a:endParaRPr lang="en-US" altLang="zh-CN" sz="1100" dirty="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rmAutofit fontScale="55000" lnSpcReduction="20000"/>
          </a:bodyPr>
          <a:lstStyle/>
          <a:p>
            <a:r>
              <a:rPr lang="en-US" altLang="zh-CN" dirty="0" smtClean="0"/>
              <a:t>    </a:t>
            </a:r>
            <a:r>
              <a:rPr lang="en-US" altLang="zh-CN" dirty="0" smtClean="0"/>
              <a:t>The 802.11 standard requires that an AP periodically</a:t>
            </a:r>
            <a:r>
              <a:rPr lang="en-US" altLang="zh-CN" baseline="0" dirty="0" smtClean="0"/>
              <a:t> send beacon frames, each of which includes the APs SSID and MAC address.</a:t>
            </a:r>
          </a:p>
          <a:p>
            <a:r>
              <a:rPr lang="en-US" altLang="zh-CN" baseline="0" dirty="0" smtClean="0"/>
              <a:t>    Your wireless station, </a:t>
            </a:r>
            <a:r>
              <a:rPr lang="en-US" altLang="zh-CN" u="sng" baseline="0" dirty="0" smtClean="0"/>
              <a:t>knowing that APs are sending out beacon frames</a:t>
            </a:r>
            <a:r>
              <a:rPr lang="en-US" altLang="zh-CN" baseline="0" dirty="0" smtClean="0"/>
              <a:t>, scans the 11 channels</a:t>
            </a:r>
            <a:r>
              <a:rPr lang="en-US" altLang="zh-CN" u="none" baseline="0" dirty="0" smtClean="0"/>
              <a:t>, </a:t>
            </a:r>
            <a:r>
              <a:rPr lang="en-US" altLang="zh-CN" u="sng" baseline="0" dirty="0" smtClean="0"/>
              <a:t>seeking beacon frames from any APs</a:t>
            </a:r>
            <a:r>
              <a:rPr lang="en-US" altLang="zh-CN" u="none" baseline="0" dirty="0" smtClean="0"/>
              <a:t> </a:t>
            </a:r>
            <a:r>
              <a:rPr lang="en-US" altLang="zh-CN" u="sng" baseline="0" dirty="0" smtClean="0"/>
              <a:t>that may be</a:t>
            </a:r>
            <a:r>
              <a:rPr lang="en-US" altLang="zh-CN" baseline="0" dirty="0" smtClean="0"/>
              <a:t> </a:t>
            </a:r>
            <a:r>
              <a:rPr lang="en-US" altLang="zh-CN" b="1" u="sng" baseline="0" dirty="0" smtClean="0"/>
              <a:t>out there</a:t>
            </a:r>
            <a:r>
              <a:rPr lang="en-US" altLang="zh-CN" b="1" u="none" baseline="0" dirty="0" smtClean="0"/>
              <a:t> </a:t>
            </a:r>
            <a:r>
              <a:rPr lang="en-US" altLang="zh-CN" baseline="0" dirty="0" smtClean="0"/>
              <a:t>(some </a:t>
            </a:r>
            <a:r>
              <a:rPr lang="en-US" altLang="zh-CN" baseline="0" dirty="0" smtClean="0"/>
              <a:t>of which may be transmitting on the channel — it's a jungle out there</a:t>
            </a:r>
            <a:r>
              <a:rPr lang="en-US" altLang="zh-CN" baseline="0" dirty="0" smtClean="0"/>
              <a:t>!). </a:t>
            </a:r>
            <a:endParaRPr lang="en-US" altLang="zh-CN" baseline="0" dirty="0" smtClean="0"/>
          </a:p>
          <a:p>
            <a:r>
              <a:rPr lang="en-US" altLang="zh-CN" baseline="0" dirty="0" smtClean="0"/>
              <a:t>    Having learned that available APs from the beacon frames, you </a:t>
            </a:r>
            <a:r>
              <a:rPr lang="en-US" altLang="zh-CN" baseline="0" dirty="0" smtClean="0"/>
              <a:t>(or </a:t>
            </a:r>
            <a:r>
              <a:rPr lang="en-US" altLang="zh-CN" baseline="0" dirty="0" smtClean="0"/>
              <a:t>your wireless </a:t>
            </a:r>
            <a:r>
              <a:rPr lang="en-US" altLang="zh-CN" baseline="0" dirty="0" smtClean="0"/>
              <a:t>host) </a:t>
            </a:r>
            <a:r>
              <a:rPr lang="en-US" altLang="zh-CN" baseline="0" dirty="0" smtClean="0"/>
              <a:t>select one of the APs for association. </a:t>
            </a:r>
          </a:p>
          <a:p>
            <a:endParaRPr lang="en-US" altLang="zh-CN" baseline="0" dirty="0" smtClean="0"/>
          </a:p>
          <a:p>
            <a:r>
              <a:rPr lang="en-US" altLang="zh-CN" sz="1100" dirty="0" smtClean="0">
                <a:latin typeface="Times New Roman" pitchFamily="18" charset="0"/>
              </a:rPr>
              <a:t>    The 802.11 standard does not specify an </a:t>
            </a:r>
            <a:r>
              <a:rPr lang="en-US" altLang="zh-CN" sz="1100" b="1" dirty="0" smtClean="0">
                <a:latin typeface="Times New Roman" pitchFamily="18" charset="0"/>
              </a:rPr>
              <a:t>algorithm</a:t>
            </a:r>
            <a:r>
              <a:rPr lang="en-US" altLang="zh-CN" sz="1100" dirty="0" smtClean="0">
                <a:latin typeface="Times New Roman" pitchFamily="18" charset="0"/>
              </a:rPr>
              <a:t> for selecting which of the available APs </a:t>
            </a:r>
            <a:r>
              <a:rPr lang="en-US" altLang="zh-CN" sz="1100" b="1" dirty="0" smtClean="0">
                <a:latin typeface="Times New Roman" pitchFamily="18" charset="0"/>
              </a:rPr>
              <a:t>to</a:t>
            </a:r>
            <a:r>
              <a:rPr lang="en-US" altLang="zh-CN" sz="1100" dirty="0" smtClean="0">
                <a:latin typeface="Times New Roman" pitchFamily="18" charset="0"/>
              </a:rPr>
              <a:t> associate with; that algorithm is left up to the designers of the 802.11 firmware and software in your wireless host. </a:t>
            </a:r>
          </a:p>
          <a:p>
            <a:r>
              <a:rPr lang="en-US" altLang="zh-CN" sz="1100" dirty="0" smtClean="0">
                <a:latin typeface="Times New Roman" pitchFamily="18" charset="0"/>
              </a:rPr>
              <a:t>    Typically, the host chooses the AP </a:t>
            </a:r>
            <a:r>
              <a:rPr lang="en-US" altLang="zh-CN" sz="1100" b="1" u="none" dirty="0" smtClean="0">
                <a:latin typeface="Times New Roman" pitchFamily="18" charset="0"/>
              </a:rPr>
              <a:t>whose</a:t>
            </a:r>
            <a:r>
              <a:rPr lang="en-US" altLang="zh-CN" sz="1100" u="none" dirty="0" smtClean="0">
                <a:latin typeface="Times New Roman" pitchFamily="18" charset="0"/>
              </a:rPr>
              <a:t> beacon frame is received </a:t>
            </a:r>
            <a:r>
              <a:rPr lang="en-US" altLang="zh-CN" sz="1100" b="1" u="none" dirty="0" smtClean="0">
                <a:latin typeface="Times New Roman" pitchFamily="18" charset="0"/>
              </a:rPr>
              <a:t>with</a:t>
            </a:r>
            <a:r>
              <a:rPr lang="en-US" altLang="zh-CN" sz="1100" u="none" dirty="0" smtClean="0">
                <a:latin typeface="Times New Roman" pitchFamily="18" charset="0"/>
              </a:rPr>
              <a:t> the highest </a:t>
            </a:r>
            <a:r>
              <a:rPr lang="en-US" altLang="zh-CN" sz="1100" b="1" u="none" dirty="0" smtClean="0">
                <a:latin typeface="Times New Roman" pitchFamily="18" charset="0"/>
              </a:rPr>
              <a:t>signal</a:t>
            </a:r>
            <a:r>
              <a:rPr lang="en-US" altLang="zh-CN" sz="1100" u="none" dirty="0" smtClean="0">
                <a:latin typeface="Times New Roman" pitchFamily="18" charset="0"/>
              </a:rPr>
              <a:t> </a:t>
            </a:r>
            <a:r>
              <a:rPr lang="en-US" altLang="zh-CN" sz="1100" b="1" u="none" dirty="0" smtClean="0">
                <a:latin typeface="Times New Roman" pitchFamily="18" charset="0"/>
              </a:rPr>
              <a:t>strength</a:t>
            </a:r>
            <a:r>
              <a:rPr lang="en-US" altLang="zh-CN" sz="1100" u="none" dirty="0" smtClean="0">
                <a:latin typeface="Times New Roman" pitchFamily="18" charset="0"/>
              </a:rPr>
              <a:t>. </a:t>
            </a:r>
          </a:p>
          <a:p>
            <a:r>
              <a:rPr lang="en-US" altLang="zh-CN" sz="1100" dirty="0" smtClean="0">
                <a:latin typeface="Times New Roman" pitchFamily="18" charset="0"/>
              </a:rPr>
              <a:t>    While a high signal strength is good </a:t>
            </a:r>
            <a:r>
              <a:rPr lang="en-US" altLang="zh-CN" sz="1100" dirty="0" smtClean="0">
                <a:latin typeface="Times New Roman" pitchFamily="18" charset="0"/>
              </a:rPr>
              <a:t>(see</a:t>
            </a:r>
            <a:r>
              <a:rPr lang="en-US" altLang="zh-CN" sz="1100" dirty="0" smtClean="0">
                <a:latin typeface="Times New Roman" pitchFamily="18" charset="0"/>
              </a:rPr>
              <a:t>, e.g., Figure </a:t>
            </a:r>
            <a:r>
              <a:rPr lang="en-US" altLang="zh-CN" sz="1100" dirty="0" smtClean="0">
                <a:latin typeface="Times New Roman" pitchFamily="18" charset="0"/>
              </a:rPr>
              <a:t>6.3), </a:t>
            </a:r>
            <a:r>
              <a:rPr lang="en-US" altLang="zh-CN" sz="1100" dirty="0" smtClean="0">
                <a:latin typeface="Times New Roman" pitchFamily="18" charset="0"/>
              </a:rPr>
              <a:t>signal strength is not the only AP characteristic </a:t>
            </a:r>
            <a:r>
              <a:rPr lang="en-US" altLang="zh-CN" sz="1100" b="1" dirty="0" smtClean="0">
                <a:latin typeface="Times New Roman" pitchFamily="18" charset="0"/>
              </a:rPr>
              <a:t>that</a:t>
            </a:r>
            <a:r>
              <a:rPr lang="en-US" altLang="zh-CN" sz="1100" dirty="0" smtClean="0">
                <a:latin typeface="Times New Roman" pitchFamily="18" charset="0"/>
              </a:rPr>
              <a:t> will determine the performance a host receives. </a:t>
            </a:r>
          </a:p>
          <a:p>
            <a:r>
              <a:rPr lang="en-US" altLang="zh-CN" sz="1100" dirty="0" smtClean="0">
                <a:latin typeface="Times New Roman" pitchFamily="18" charset="0"/>
              </a:rPr>
              <a:t>    In particular, it’s possible that the selected AP may have a strong signal, but may be </a:t>
            </a:r>
            <a:r>
              <a:rPr lang="en-US" altLang="zh-CN" sz="1100" b="1" dirty="0" smtClean="0">
                <a:latin typeface="Times New Roman" pitchFamily="18" charset="0"/>
              </a:rPr>
              <a:t>overloaded</a:t>
            </a:r>
            <a:r>
              <a:rPr lang="en-US" altLang="zh-CN" sz="1100" dirty="0" smtClean="0">
                <a:latin typeface="Times New Roman" pitchFamily="18" charset="0"/>
              </a:rPr>
              <a:t> with other affiliated hosts </a:t>
            </a:r>
            <a:r>
              <a:rPr lang="en-US" altLang="zh-CN" sz="1100" dirty="0" smtClean="0">
                <a:latin typeface="Times New Roman" pitchFamily="18" charset="0"/>
              </a:rPr>
              <a:t>(that </a:t>
            </a:r>
            <a:r>
              <a:rPr lang="en-US" altLang="zh-CN" sz="1100" dirty="0" smtClean="0">
                <a:latin typeface="Times New Roman" pitchFamily="18" charset="0"/>
              </a:rPr>
              <a:t>will need to share the wireless bandwidth at that </a:t>
            </a:r>
            <a:r>
              <a:rPr lang="en-US" altLang="zh-CN" sz="1100" dirty="0" smtClean="0">
                <a:latin typeface="Times New Roman" pitchFamily="18" charset="0"/>
              </a:rPr>
              <a:t>AP), </a:t>
            </a:r>
            <a:r>
              <a:rPr lang="en-US" altLang="zh-CN" sz="1100" dirty="0" smtClean="0">
                <a:latin typeface="Times New Roman" pitchFamily="18" charset="0"/>
              </a:rPr>
              <a:t>while an unloaded AP is not selected due to a </a:t>
            </a:r>
            <a:r>
              <a:rPr lang="en-US" altLang="zh-CN" sz="1100" b="1" u="none" dirty="0" smtClean="0">
                <a:latin typeface="Times New Roman" pitchFamily="18" charset="0"/>
              </a:rPr>
              <a:t>slightly</a:t>
            </a:r>
            <a:r>
              <a:rPr lang="en-US" altLang="zh-CN" sz="1100" u="none" dirty="0" smtClean="0">
                <a:latin typeface="Times New Roman" pitchFamily="18" charset="0"/>
              </a:rPr>
              <a:t> weaker </a:t>
            </a:r>
            <a:r>
              <a:rPr lang="en-US" altLang="zh-CN" sz="1100" dirty="0" smtClean="0">
                <a:latin typeface="Times New Roman" pitchFamily="18" charset="0"/>
              </a:rPr>
              <a:t>signal. </a:t>
            </a:r>
          </a:p>
          <a:p>
            <a:r>
              <a:rPr lang="en-US" altLang="zh-CN" sz="1100" dirty="0" smtClean="0">
                <a:latin typeface="Times New Roman" pitchFamily="18" charset="0"/>
              </a:rPr>
              <a:t>    </a:t>
            </a:r>
            <a:r>
              <a:rPr lang="en-US" altLang="zh-CN" sz="1100" u="none" dirty="0" smtClean="0">
                <a:latin typeface="Times New Roman" pitchFamily="18" charset="0"/>
              </a:rPr>
              <a:t>A number of </a:t>
            </a:r>
            <a:r>
              <a:rPr lang="en-US" altLang="zh-CN" sz="1100" b="1" u="none" dirty="0" smtClean="0">
                <a:latin typeface="Times New Roman" pitchFamily="18" charset="0"/>
              </a:rPr>
              <a:t>al</a:t>
            </a:r>
            <a:r>
              <a:rPr lang="en-US" altLang="zh-CN" sz="1100" u="none" dirty="0" smtClean="0">
                <a:latin typeface="Times New Roman" pitchFamily="18" charset="0"/>
              </a:rPr>
              <a:t>ter</a:t>
            </a:r>
            <a:r>
              <a:rPr lang="en-US" altLang="zh-CN" sz="1100" b="1" u="none" dirty="0" smtClean="0">
                <a:latin typeface="Times New Roman" pitchFamily="18" charset="0"/>
              </a:rPr>
              <a:t>na</a:t>
            </a:r>
            <a:r>
              <a:rPr lang="en-US" altLang="zh-CN" sz="1100" u="none" dirty="0" smtClean="0">
                <a:latin typeface="Times New Roman" pitchFamily="18" charset="0"/>
              </a:rPr>
              <a:t>tive ways of choosing APs </a:t>
            </a:r>
            <a:r>
              <a:rPr lang="en-US" altLang="zh-CN" sz="1100" dirty="0" smtClean="0">
                <a:latin typeface="Times New Roman" pitchFamily="18" charset="0"/>
              </a:rPr>
              <a:t>have thus recently been proposed [Vasudevan 2005; Nicholson 2006; Sundaresan 2006].</a:t>
            </a:r>
          </a:p>
          <a:p>
            <a:r>
              <a:rPr lang="en-US" altLang="zh-CN" sz="1100" dirty="0" smtClean="0">
                <a:latin typeface="Times New Roman" pitchFamily="18" charset="0"/>
              </a:rPr>
              <a:t>    For an interesting </a:t>
            </a:r>
            <a:r>
              <a:rPr lang="en-US" altLang="zh-CN" sz="1100" b="0" dirty="0" smtClean="0">
                <a:latin typeface="Times New Roman" pitchFamily="18" charset="0"/>
              </a:rPr>
              <a:t>and </a:t>
            </a:r>
            <a:r>
              <a:rPr lang="en-US" altLang="zh-CN" sz="1100" b="0" u="sng" dirty="0" smtClean="0">
                <a:latin typeface="Times New Roman" pitchFamily="18" charset="0"/>
              </a:rPr>
              <a:t>down-to-earth</a:t>
            </a:r>
            <a:r>
              <a:rPr lang="en-US" altLang="zh-CN" sz="1100" b="0" dirty="0" smtClean="0">
                <a:latin typeface="Times New Roman" pitchFamily="18" charset="0"/>
              </a:rPr>
              <a:t> </a:t>
            </a:r>
            <a:r>
              <a:rPr lang="en-US" altLang="zh-CN" sz="1100" dirty="0" smtClean="0">
                <a:latin typeface="Times New Roman" pitchFamily="18" charset="0"/>
              </a:rPr>
              <a:t>discussion of how signal strength is measured, see [Bardwell 2004].</a:t>
            </a:r>
          </a:p>
          <a:p>
            <a:r>
              <a:rPr lang="en-US" altLang="zh-CN" sz="1100" dirty="0" smtClean="0">
                <a:latin typeface="Times New Roman" pitchFamily="18" charset="0"/>
              </a:rPr>
              <a:t>    </a:t>
            </a:r>
            <a:endParaRPr lang="en-US" altLang="zh-CN" sz="1100" dirty="0" smtClean="0">
              <a:latin typeface="Times New Roman" pitchFamily="18" charset="0"/>
            </a:endParaRPr>
          </a:p>
          <a:p>
            <a:r>
              <a:rPr lang="en-US" altLang="zh-CN" sz="1100" dirty="0" smtClean="0">
                <a:latin typeface="Times New Roman" pitchFamily="18" charset="0"/>
              </a:rPr>
              <a:t>    The </a:t>
            </a:r>
            <a:r>
              <a:rPr lang="en-US" altLang="zh-CN" sz="1100" dirty="0" smtClean="0">
                <a:latin typeface="Times New Roman" pitchFamily="18" charset="0"/>
              </a:rPr>
              <a:t>process of scanning channels and listening for beacon frames is known as </a:t>
            </a:r>
            <a:r>
              <a:rPr lang="en-US" altLang="zh-CN" sz="1100" b="1" dirty="0" smtClean="0">
                <a:latin typeface="Times New Roman" pitchFamily="18" charset="0"/>
              </a:rPr>
              <a:t>passive scanning </a:t>
            </a:r>
            <a:r>
              <a:rPr lang="en-US" altLang="zh-CN" sz="1100" dirty="0" smtClean="0">
                <a:latin typeface="Times New Roman" pitchFamily="18" charset="0"/>
              </a:rPr>
              <a:t>(see </a:t>
            </a:r>
            <a:r>
              <a:rPr lang="en-US" altLang="zh-CN" sz="1100" dirty="0" smtClean="0">
                <a:latin typeface="Times New Roman" pitchFamily="18" charset="0"/>
              </a:rPr>
              <a:t>Figure </a:t>
            </a:r>
            <a:r>
              <a:rPr lang="en-US" altLang="zh-CN" sz="1100" dirty="0" smtClean="0">
                <a:latin typeface="Times New Roman" pitchFamily="18" charset="0"/>
              </a:rPr>
              <a:t>7.9a). </a:t>
            </a:r>
            <a:endParaRPr lang="en-US" altLang="zh-CN" sz="1100" dirty="0" smtClean="0">
              <a:latin typeface="Times New Roman" pitchFamily="18" charset="0"/>
            </a:endParaRPr>
          </a:p>
          <a:p>
            <a:r>
              <a:rPr lang="en-US" altLang="zh-CN" sz="1100" dirty="0" smtClean="0">
                <a:latin typeface="Times New Roman" pitchFamily="18" charset="0"/>
              </a:rPr>
              <a:t>    A wireless host can also perform </a:t>
            </a:r>
            <a:r>
              <a:rPr lang="en-US" altLang="zh-CN" sz="1100" b="1" dirty="0" smtClean="0">
                <a:latin typeface="Times New Roman" pitchFamily="18" charset="0"/>
              </a:rPr>
              <a:t>active scanning</a:t>
            </a:r>
            <a:r>
              <a:rPr lang="en-US" altLang="zh-CN" sz="1100" dirty="0" smtClean="0">
                <a:latin typeface="Times New Roman" pitchFamily="18" charset="0"/>
              </a:rPr>
              <a:t>, by broadcasting a probe frame that will be received by all APs within the wireless host’s range, as shown in Figure </a:t>
            </a:r>
            <a:r>
              <a:rPr lang="en-US" altLang="zh-CN" sz="1100" dirty="0" smtClean="0">
                <a:latin typeface="Times New Roman" pitchFamily="18" charset="0"/>
              </a:rPr>
              <a:t>7.9b</a:t>
            </a:r>
            <a:r>
              <a:rPr lang="en-US" altLang="zh-CN" sz="1100" dirty="0" smtClean="0">
                <a:latin typeface="Times New Roman" pitchFamily="18" charset="0"/>
              </a:rPr>
              <a:t>. </a:t>
            </a:r>
          </a:p>
          <a:p>
            <a:r>
              <a:rPr lang="en-US" altLang="zh-CN" sz="1100" dirty="0" smtClean="0">
                <a:latin typeface="Times New Roman" pitchFamily="18" charset="0"/>
              </a:rPr>
              <a:t>    APs respond to the probe request frame with a probe response frame. </a:t>
            </a:r>
          </a:p>
          <a:p>
            <a:r>
              <a:rPr lang="en-US" altLang="zh-CN" sz="1100" dirty="0" smtClean="0">
                <a:latin typeface="Times New Roman" pitchFamily="18" charset="0"/>
              </a:rPr>
              <a:t>    The wireless host can then choose the AP </a:t>
            </a:r>
            <a:r>
              <a:rPr lang="en-US" altLang="zh-CN" sz="1100" u="none" dirty="0" smtClean="0">
                <a:latin typeface="Times New Roman" pitchFamily="18" charset="0"/>
              </a:rPr>
              <a:t>with which to associate </a:t>
            </a:r>
            <a:r>
              <a:rPr lang="en-US" altLang="zh-CN" sz="1100" b="0" u="sng" dirty="0" smtClean="0">
                <a:latin typeface="Times New Roman" pitchFamily="18" charset="0"/>
              </a:rPr>
              <a:t>from among</a:t>
            </a:r>
            <a:r>
              <a:rPr lang="en-US" altLang="zh-CN" sz="1100" b="0" u="none" dirty="0" smtClean="0">
                <a:latin typeface="Times New Roman" pitchFamily="18" charset="0"/>
              </a:rPr>
              <a:t> </a:t>
            </a:r>
            <a:r>
              <a:rPr lang="en-US" altLang="zh-CN" sz="1100" u="none" dirty="0" smtClean="0">
                <a:latin typeface="Times New Roman" pitchFamily="18" charset="0"/>
              </a:rPr>
              <a:t>the responding APs</a:t>
            </a:r>
            <a:r>
              <a:rPr lang="en-US" altLang="zh-CN" sz="1100" dirty="0" smtClean="0">
                <a:latin typeface="Times New Roman" pitchFamily="18" charset="0"/>
              </a:rPr>
              <a:t>.</a:t>
            </a:r>
          </a:p>
          <a:p>
            <a:endParaRPr lang="en-US" altLang="zh-CN" sz="1100" dirty="0" smtClean="0">
              <a:latin typeface="Times New Roman" pitchFamily="18" charset="0"/>
            </a:endParaRPr>
          </a:p>
          <a:p>
            <a:r>
              <a:rPr lang="en-US" altLang="zh-CN" sz="1100" dirty="0" smtClean="0">
                <a:latin typeface="Times New Roman" pitchFamily="18" charset="0"/>
              </a:rPr>
              <a:t>    After selecting the AP with which to associate, the wireless host sends an association request frame to the AP, and the AP responds with an association response frame.</a:t>
            </a:r>
          </a:p>
          <a:p>
            <a:r>
              <a:rPr lang="en-US" altLang="zh-CN" sz="1100" dirty="0" smtClean="0">
                <a:latin typeface="Times New Roman" pitchFamily="18" charset="0"/>
              </a:rPr>
              <a:t>    Note that this second request/response handshake is needed </a:t>
            </a:r>
            <a:r>
              <a:rPr lang="en-US" altLang="zh-CN" sz="1100" b="1" dirty="0" smtClean="0">
                <a:latin typeface="Times New Roman" pitchFamily="18" charset="0"/>
              </a:rPr>
              <a:t>with</a:t>
            </a:r>
            <a:r>
              <a:rPr lang="en-US" altLang="zh-CN" sz="1100" dirty="0" smtClean="0">
                <a:latin typeface="Times New Roman" pitchFamily="18" charset="0"/>
              </a:rPr>
              <a:t> active scanning, since an AP </a:t>
            </a:r>
            <a:r>
              <a:rPr lang="en-US" altLang="zh-CN" sz="1100" u="sng" dirty="0" smtClean="0">
                <a:latin typeface="Times New Roman" pitchFamily="18" charset="0"/>
              </a:rPr>
              <a:t>responding to the initial probe request frame</a:t>
            </a:r>
            <a:r>
              <a:rPr lang="en-US" altLang="zh-CN" sz="1100" dirty="0" smtClean="0">
                <a:latin typeface="Times New Roman" pitchFamily="18" charset="0"/>
              </a:rPr>
              <a:t> doesn’t know which of the </a:t>
            </a:r>
            <a:r>
              <a:rPr lang="en-US" altLang="zh-CN" sz="1100" dirty="0" smtClean="0">
                <a:latin typeface="Times New Roman" pitchFamily="18" charset="0"/>
              </a:rPr>
              <a:t>(</a:t>
            </a:r>
            <a:r>
              <a:rPr lang="en-US" altLang="zh-CN" sz="1100" b="1" dirty="0" smtClean="0">
                <a:latin typeface="Times New Roman" pitchFamily="18" charset="0"/>
              </a:rPr>
              <a:t>possibly</a:t>
            </a:r>
            <a:r>
              <a:rPr lang="en-US" altLang="zh-CN" sz="1100" dirty="0" smtClean="0">
                <a:latin typeface="Times New Roman" pitchFamily="18" charset="0"/>
              </a:rPr>
              <a:t> </a:t>
            </a:r>
            <a:r>
              <a:rPr lang="en-US" altLang="zh-CN" sz="1100" b="1" dirty="0" smtClean="0">
                <a:latin typeface="Times New Roman" pitchFamily="18" charset="0"/>
              </a:rPr>
              <a:t>many</a:t>
            </a:r>
            <a:r>
              <a:rPr lang="en-US" altLang="zh-CN" sz="1100" dirty="0" smtClean="0">
                <a:latin typeface="Times New Roman" pitchFamily="18" charset="0"/>
              </a:rPr>
              <a:t>) </a:t>
            </a:r>
            <a:r>
              <a:rPr lang="en-US" altLang="zh-CN" sz="1100" dirty="0" smtClean="0">
                <a:latin typeface="Times New Roman" pitchFamily="18" charset="0"/>
              </a:rPr>
              <a:t>responding APs </a:t>
            </a:r>
            <a:r>
              <a:rPr lang="en-US" altLang="zh-CN" sz="1100" u="sng" dirty="0" smtClean="0">
                <a:latin typeface="Times New Roman" pitchFamily="18" charset="0"/>
              </a:rPr>
              <a:t>the host will choose to associate </a:t>
            </a:r>
            <a:r>
              <a:rPr lang="en-US" altLang="zh-CN" sz="1100" u="sng" dirty="0" smtClean="0">
                <a:latin typeface="Times New Roman" pitchFamily="18" charset="0"/>
              </a:rPr>
              <a:t>with (</a:t>
            </a:r>
            <a:r>
              <a:rPr lang="zh-CN" altLang="en-US" sz="1100" u="sng" dirty="0" smtClean="0">
                <a:latin typeface="Times New Roman" pitchFamily="18" charset="0"/>
              </a:rPr>
              <a:t>定语从句</a:t>
            </a:r>
            <a:r>
              <a:rPr lang="en-US" altLang="zh-CN" sz="1100" u="sng" dirty="0" smtClean="0">
                <a:latin typeface="Times New Roman" pitchFamily="18" charset="0"/>
              </a:rPr>
              <a:t>)</a:t>
            </a:r>
            <a:r>
              <a:rPr lang="en-US" altLang="zh-CN" sz="1100" dirty="0" smtClean="0">
                <a:latin typeface="Times New Roman" pitchFamily="18" charset="0"/>
              </a:rPr>
              <a:t>, </a:t>
            </a:r>
            <a:r>
              <a:rPr lang="en-US" altLang="zh-CN" sz="1100" b="1" i="0" u="none" dirty="0" smtClean="0">
                <a:latin typeface="Times New Roman" pitchFamily="18" charset="0"/>
              </a:rPr>
              <a:t>in much the same way </a:t>
            </a:r>
            <a:r>
              <a:rPr lang="en-US" altLang="zh-CN" sz="1100" dirty="0" smtClean="0">
                <a:latin typeface="Times New Roman" pitchFamily="18" charset="0"/>
              </a:rPr>
              <a:t>that a DHCP client can choose from among multiple DHCP servers </a:t>
            </a:r>
            <a:r>
              <a:rPr lang="en-US" altLang="zh-CN" sz="1100" dirty="0" smtClean="0">
                <a:latin typeface="Times New Roman" pitchFamily="18" charset="0"/>
              </a:rPr>
              <a:t>(see </a:t>
            </a:r>
            <a:r>
              <a:rPr lang="en-US" altLang="zh-CN" sz="1100" dirty="0" smtClean="0">
                <a:latin typeface="Times New Roman" pitchFamily="18" charset="0"/>
              </a:rPr>
              <a:t>Figure </a:t>
            </a:r>
            <a:r>
              <a:rPr lang="en-US" altLang="zh-CN" sz="1100" dirty="0" smtClean="0">
                <a:latin typeface="Times New Roman" pitchFamily="18" charset="0"/>
              </a:rPr>
              <a:t>4.21). </a:t>
            </a:r>
            <a:endParaRPr lang="en-US" altLang="zh-CN" sz="1100" dirty="0" smtClean="0">
              <a:latin typeface="Times New Roman" pitchFamily="18" charset="0"/>
            </a:endParaRPr>
          </a:p>
          <a:p>
            <a:r>
              <a:rPr lang="en-US" altLang="zh-CN" sz="1100" dirty="0" smtClean="0">
                <a:latin typeface="Times New Roman" pitchFamily="18" charset="0"/>
              </a:rPr>
              <a:t>    Once associated with an AP, the host will want to </a:t>
            </a:r>
            <a:r>
              <a:rPr lang="en-US" altLang="zh-CN" sz="1100" b="1" dirty="0" smtClean="0">
                <a:latin typeface="Times New Roman" pitchFamily="18" charset="0"/>
              </a:rPr>
              <a:t>join</a:t>
            </a:r>
            <a:r>
              <a:rPr lang="en-US" altLang="zh-CN" sz="1100" dirty="0" smtClean="0">
                <a:latin typeface="Times New Roman" pitchFamily="18" charset="0"/>
              </a:rPr>
              <a:t> the subnet </a:t>
            </a:r>
            <a:r>
              <a:rPr lang="en-US" altLang="zh-CN" sz="1100" dirty="0" smtClean="0">
                <a:latin typeface="Times New Roman" pitchFamily="18" charset="0"/>
              </a:rPr>
              <a:t>(in </a:t>
            </a:r>
            <a:r>
              <a:rPr lang="en-US" altLang="zh-CN" sz="1100" dirty="0" smtClean="0">
                <a:latin typeface="Times New Roman" pitchFamily="18" charset="0"/>
              </a:rPr>
              <a:t>the IP addressing sense of Section </a:t>
            </a:r>
            <a:r>
              <a:rPr lang="en-US" altLang="zh-CN" sz="1100" dirty="0" smtClean="0">
                <a:latin typeface="Times New Roman" pitchFamily="18" charset="0"/>
              </a:rPr>
              <a:t>4.4.2) </a:t>
            </a:r>
            <a:r>
              <a:rPr lang="en-US" altLang="zh-CN" sz="1100" b="1" dirty="0" smtClean="0">
                <a:latin typeface="Times New Roman" pitchFamily="18" charset="0"/>
              </a:rPr>
              <a:t>to</a:t>
            </a:r>
            <a:r>
              <a:rPr lang="en-US" altLang="zh-CN" sz="1100" dirty="0" smtClean="0">
                <a:latin typeface="Times New Roman" pitchFamily="18" charset="0"/>
              </a:rPr>
              <a:t> which the AP belongs. </a:t>
            </a:r>
          </a:p>
          <a:p>
            <a:r>
              <a:rPr lang="en-US" altLang="zh-CN" sz="1100" dirty="0" smtClean="0">
                <a:latin typeface="Times New Roman" pitchFamily="18" charset="0"/>
              </a:rPr>
              <a:t>    Thus, the host will typically send a DHCP discovery message </a:t>
            </a:r>
            <a:r>
              <a:rPr lang="en-US" altLang="zh-CN" sz="1100" dirty="0" smtClean="0">
                <a:latin typeface="Times New Roman" pitchFamily="18" charset="0"/>
              </a:rPr>
              <a:t>(see </a:t>
            </a:r>
            <a:r>
              <a:rPr lang="en-US" altLang="zh-CN" sz="1100" dirty="0" smtClean="0">
                <a:latin typeface="Times New Roman" pitchFamily="18" charset="0"/>
              </a:rPr>
              <a:t>Figure </a:t>
            </a:r>
            <a:r>
              <a:rPr lang="en-US" altLang="zh-CN" sz="1100" dirty="0" smtClean="0">
                <a:latin typeface="Times New Roman" pitchFamily="18" charset="0"/>
              </a:rPr>
              <a:t>4.21) </a:t>
            </a:r>
            <a:r>
              <a:rPr lang="en-US" altLang="zh-CN" sz="1100" dirty="0" smtClean="0">
                <a:latin typeface="Times New Roman" pitchFamily="18" charset="0"/>
              </a:rPr>
              <a:t>into the subnet </a:t>
            </a:r>
            <a:r>
              <a:rPr lang="en-US" altLang="zh-CN" sz="1100" b="1" dirty="0" smtClean="0">
                <a:latin typeface="Times New Roman" pitchFamily="18" charset="0"/>
              </a:rPr>
              <a:t>via</a:t>
            </a:r>
            <a:r>
              <a:rPr lang="en-US" altLang="zh-CN" sz="1100" dirty="0" smtClean="0">
                <a:latin typeface="Times New Roman" pitchFamily="18" charset="0"/>
              </a:rPr>
              <a:t> the AP in order to obtain an IP address on the subnet. </a:t>
            </a:r>
          </a:p>
          <a:p>
            <a:r>
              <a:rPr lang="en-US" altLang="zh-CN" sz="1100" dirty="0" smtClean="0">
                <a:latin typeface="Times New Roman" pitchFamily="18" charset="0"/>
              </a:rPr>
              <a:t>    Once the address is obtained, the rest of the world then </a:t>
            </a:r>
            <a:r>
              <a:rPr lang="en-US" altLang="zh-CN" sz="1100" b="1" u="none" dirty="0" smtClean="0">
                <a:latin typeface="Times New Roman" pitchFamily="18" charset="0"/>
              </a:rPr>
              <a:t>views</a:t>
            </a:r>
            <a:r>
              <a:rPr lang="en-US" altLang="zh-CN" sz="1100" dirty="0" smtClean="0">
                <a:latin typeface="Times New Roman" pitchFamily="18" charset="0"/>
              </a:rPr>
              <a:t> that host simply </a:t>
            </a:r>
            <a:r>
              <a:rPr lang="en-US" altLang="zh-CN" sz="1100" b="1" u="none" dirty="0" smtClean="0">
                <a:latin typeface="Times New Roman" pitchFamily="18" charset="0"/>
              </a:rPr>
              <a:t>as</a:t>
            </a:r>
            <a:r>
              <a:rPr lang="en-US" altLang="zh-CN" sz="1100" dirty="0" smtClean="0">
                <a:latin typeface="Times New Roman" pitchFamily="18" charset="0"/>
              </a:rPr>
              <a:t> another host with an IP address in that subnet.</a:t>
            </a:r>
          </a:p>
          <a:p>
            <a:endParaRPr lang="en-US" altLang="zh-CN" sz="1100" dirty="0" smtClean="0">
              <a:latin typeface="Times New Roman" pitchFamily="18" charset="0"/>
            </a:endParaRPr>
          </a:p>
          <a:p>
            <a:r>
              <a:rPr lang="en-US" altLang="zh-CN" sz="1100" dirty="0" smtClean="0">
                <a:latin typeface="Times New Roman" pitchFamily="18" charset="0"/>
              </a:rPr>
              <a:t>    In order to create an association with a particular AP, the wireless station may be required to authenticate itself to the AP. </a:t>
            </a:r>
          </a:p>
          <a:p>
            <a:r>
              <a:rPr lang="en-US" altLang="zh-CN" sz="1100" dirty="0" smtClean="0">
                <a:latin typeface="Times New Roman" pitchFamily="18" charset="0"/>
              </a:rPr>
              <a:t>    802.11 wireless LANs provide a number of alternatives for authentication and access. </a:t>
            </a:r>
          </a:p>
          <a:p>
            <a:r>
              <a:rPr lang="en-US" altLang="zh-CN" sz="1100" dirty="0" smtClean="0">
                <a:latin typeface="Times New Roman" pitchFamily="18" charset="0"/>
              </a:rPr>
              <a:t>    One approach, used by many companies, is to permit access to a wireless network based on a station’s MAC address. </a:t>
            </a:r>
          </a:p>
          <a:p>
            <a:r>
              <a:rPr lang="en-US" altLang="zh-CN" sz="1100" dirty="0" smtClean="0">
                <a:latin typeface="Times New Roman" pitchFamily="18" charset="0"/>
              </a:rPr>
              <a:t>    A second approach, used by many Internet cafés, </a:t>
            </a:r>
            <a:r>
              <a:rPr lang="en-US" altLang="zh-CN" sz="1100" b="1" dirty="0" smtClean="0">
                <a:latin typeface="Times New Roman" pitchFamily="18" charset="0"/>
              </a:rPr>
              <a:t>employs</a:t>
            </a:r>
            <a:r>
              <a:rPr lang="en-US" altLang="zh-CN" sz="1100" dirty="0" smtClean="0">
                <a:latin typeface="Times New Roman" pitchFamily="18" charset="0"/>
              </a:rPr>
              <a:t> usernames and passwords.</a:t>
            </a:r>
          </a:p>
          <a:p>
            <a:r>
              <a:rPr lang="en-US" altLang="zh-CN" sz="1100" dirty="0" smtClean="0">
                <a:latin typeface="Times New Roman" pitchFamily="18" charset="0"/>
              </a:rPr>
              <a:t>   </a:t>
            </a:r>
            <a:r>
              <a:rPr lang="en-US" altLang="zh-CN" sz="1100" baseline="0" dirty="0" smtClean="0">
                <a:latin typeface="Times New Roman" pitchFamily="18" charset="0"/>
              </a:rPr>
              <a:t> </a:t>
            </a:r>
            <a:r>
              <a:rPr lang="en-US" altLang="zh-CN" sz="1100" dirty="0" smtClean="0">
                <a:latin typeface="Times New Roman" pitchFamily="18" charset="0"/>
              </a:rPr>
              <a:t>In both cases, the AP typically communicates with an authentication server, </a:t>
            </a:r>
            <a:r>
              <a:rPr lang="en-US" altLang="zh-CN" sz="1100" b="1" dirty="0" smtClean="0">
                <a:latin typeface="Times New Roman" pitchFamily="18" charset="0"/>
              </a:rPr>
              <a:t>relaying</a:t>
            </a:r>
            <a:r>
              <a:rPr lang="en-US" altLang="zh-CN" sz="1100" dirty="0" smtClean="0">
                <a:latin typeface="Times New Roman" pitchFamily="18" charset="0"/>
              </a:rPr>
              <a:t> information between the wireless </a:t>
            </a:r>
            <a:r>
              <a:rPr lang="en-US" altLang="zh-CN" sz="1100" b="1" dirty="0" smtClean="0">
                <a:latin typeface="Times New Roman" pitchFamily="18" charset="0"/>
              </a:rPr>
              <a:t>end-point</a:t>
            </a:r>
            <a:r>
              <a:rPr lang="en-US" altLang="zh-CN" sz="1100" dirty="0" smtClean="0">
                <a:latin typeface="Times New Roman" pitchFamily="18" charset="0"/>
              </a:rPr>
              <a:t> station and the authentication server using a protocol such as RADIUS [</a:t>
            </a:r>
            <a:r>
              <a:rPr lang="en-US" sz="1200" i="0" kern="1200" dirty="0" smtClean="0">
                <a:solidFill>
                  <a:schemeClr val="tx1"/>
                </a:solidFill>
                <a:latin typeface="+mn-lt"/>
                <a:ea typeface="+mn-ea"/>
                <a:cs typeface="+mn-cs"/>
              </a:rPr>
              <a:t>Remote Authentication Dial-In User Service</a:t>
            </a:r>
            <a:r>
              <a:rPr lang="en-US" sz="1200" kern="1200" dirty="0" smtClean="0">
                <a:solidFill>
                  <a:schemeClr val="tx1"/>
                </a:solidFill>
                <a:latin typeface="+mn-lt"/>
                <a:ea typeface="+mn-ea"/>
                <a:cs typeface="+mn-cs"/>
              </a:rPr>
              <a:t>, </a:t>
            </a:r>
            <a:r>
              <a:rPr lang="en-US" altLang="zh-CN" sz="1100" dirty="0" smtClean="0">
                <a:latin typeface="Times New Roman" pitchFamily="18" charset="0"/>
              </a:rPr>
              <a:t>RFC 2865] or DIAMETER [RFC 3588].    </a:t>
            </a:r>
          </a:p>
          <a:p>
            <a:r>
              <a:rPr lang="en-US" altLang="zh-CN" sz="1100" dirty="0" smtClean="0">
                <a:latin typeface="Times New Roman" pitchFamily="18" charset="0"/>
              </a:rPr>
              <a:t>    Separating the authentication server from the AP allows one authentication server to serve many APs, </a:t>
            </a:r>
            <a:r>
              <a:rPr lang="en-US" altLang="zh-CN" sz="1100" u="sng" dirty="0" smtClean="0">
                <a:latin typeface="Times New Roman" pitchFamily="18" charset="0"/>
              </a:rPr>
              <a:t>centralizing</a:t>
            </a:r>
            <a:r>
              <a:rPr lang="en-US" altLang="zh-CN" sz="1100" dirty="0" smtClean="0">
                <a:latin typeface="Times New Roman" pitchFamily="18" charset="0"/>
              </a:rPr>
              <a:t> the </a:t>
            </a:r>
            <a:r>
              <a:rPr lang="en-US" altLang="zh-CN" sz="1100" dirty="0" smtClean="0">
                <a:latin typeface="Times New Roman" pitchFamily="18" charset="0"/>
              </a:rPr>
              <a:t>(often sensitive) </a:t>
            </a:r>
            <a:r>
              <a:rPr lang="en-US" altLang="zh-CN" sz="1100" dirty="0" smtClean="0">
                <a:latin typeface="Times New Roman" pitchFamily="18" charset="0"/>
              </a:rPr>
              <a:t>decisions of authentication and access </a:t>
            </a:r>
            <a:r>
              <a:rPr lang="en-US" altLang="zh-CN" sz="1100" u="sng" dirty="0" smtClean="0">
                <a:latin typeface="Times New Roman" pitchFamily="18" charset="0"/>
              </a:rPr>
              <a:t>within</a:t>
            </a:r>
            <a:r>
              <a:rPr lang="en-US" altLang="zh-CN" sz="1100" dirty="0" smtClean="0">
                <a:latin typeface="Times New Roman" pitchFamily="18" charset="0"/>
              </a:rPr>
              <a:t> the single server, and keeping AP costs and complexity low.    </a:t>
            </a:r>
          </a:p>
          <a:p>
            <a:r>
              <a:rPr lang="en-US" altLang="zh-CN" sz="1100" dirty="0" smtClean="0">
                <a:latin typeface="Times New Roman" pitchFamily="18" charset="0"/>
              </a:rPr>
              <a:t>    We’ll see in </a:t>
            </a:r>
            <a:r>
              <a:rPr lang="en-US" altLang="zh-CN" sz="1100" dirty="0" smtClean="0">
                <a:latin typeface="Times New Roman" pitchFamily="18" charset="0"/>
              </a:rPr>
              <a:t>Chapter 8 that </a:t>
            </a:r>
            <a:r>
              <a:rPr lang="en-US" altLang="zh-CN" sz="1100" dirty="0" smtClean="0">
                <a:latin typeface="Times New Roman" pitchFamily="18" charset="0"/>
              </a:rPr>
              <a:t>the new IEEE 802.11i protocol </a:t>
            </a:r>
            <a:r>
              <a:rPr lang="en-US" altLang="zh-CN" sz="1100" u="sng" dirty="0" smtClean="0">
                <a:latin typeface="Times New Roman" pitchFamily="18" charset="0"/>
              </a:rPr>
              <a:t>defining security aspects of the 802.11 protocol family</a:t>
            </a:r>
            <a:r>
              <a:rPr lang="en-US" altLang="zh-CN" sz="1100" dirty="0" smtClean="0">
                <a:latin typeface="Times New Roman" pitchFamily="18" charset="0"/>
              </a:rPr>
              <a:t> takes precisely this approach. </a:t>
            </a:r>
            <a:endParaRPr lang="zh-CN" altLang="zh-CN" dirty="0" smtClean="0"/>
          </a:p>
          <a:p>
            <a:endParaRPr lang="en-US" altLang="zh-CN" baseline="0" dirty="0" smtClean="0"/>
          </a:p>
          <a:p>
            <a:endParaRPr lang="zh-CN" altLang="en-US" dirty="0" smtClean="0"/>
          </a:p>
          <a:p>
            <a:endParaRPr lang="zh-CN" altLang="zh-CN" dirty="0" smtClean="0"/>
          </a:p>
        </p:txBody>
      </p:sp>
    </p:spTree>
    <p:extLst>
      <p:ext uri="{BB962C8B-B14F-4D97-AF65-F5344CB8AC3E}">
        <p14:creationId xmlns:p14="http://schemas.microsoft.com/office/powerpoint/2010/main" val="3202484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47</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47</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544083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EE677546-8FDB-4908-884B-D0B9FC36266F}" type="slidenum">
              <a:rPr lang="en-US" altLang="zh-CN" sz="1200">
                <a:latin typeface="Times New Roman" panose="02020603050405020304" pitchFamily="18" charset="0"/>
              </a:rPr>
              <a:pPr/>
              <a:t>48</a:t>
            </a:fld>
            <a:endParaRPr lang="en-US" altLang="zh-CN"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baseline="0" dirty="0"/>
              <a:t>    </a:t>
            </a:r>
            <a:r>
              <a:rPr lang="en-US" altLang="zh-CN" dirty="0"/>
              <a:t>Once</a:t>
            </a:r>
            <a:r>
              <a:rPr lang="en-US" altLang="zh-CN" baseline="0" dirty="0"/>
              <a:t> a wireless station is associated with an AP, it can start sending and receiving data frames to and from the access point. </a:t>
            </a:r>
          </a:p>
          <a:p>
            <a:r>
              <a:rPr lang="en-US" altLang="zh-CN" baseline="0" dirty="0"/>
              <a:t>    But because multiple stations may want to transmit data frames at the same time over the same channel, a multiple access protocol is needed to coordinate the transmissions. </a:t>
            </a:r>
          </a:p>
          <a:p>
            <a:r>
              <a:rPr lang="en-US" altLang="zh-CN" baseline="0" dirty="0"/>
              <a:t>    Here, a station is either a wireless station or an AP. </a:t>
            </a:r>
          </a:p>
          <a:p>
            <a:pPr eaLnBrk="1" hangingPunct="1">
              <a:lnSpc>
                <a:spcPct val="90000"/>
              </a:lnSpc>
            </a:pPr>
            <a:r>
              <a:rPr lang="en-US" altLang="zh-CN" sz="1200" b="0" i="0" u="none" strike="noStrike" kern="1200" baseline="0" dirty="0">
                <a:solidFill>
                  <a:schemeClr val="tx1"/>
                </a:solidFill>
                <a:latin typeface="Times New Roman" pitchFamily="18" charset="0"/>
                <a:ea typeface="+mn-ea"/>
                <a:cs typeface="+mn-cs"/>
              </a:rPr>
              <a:t>    As discussed in </a:t>
            </a:r>
            <a:r>
              <a:rPr lang="en-US" altLang="zh-CN" sz="1200" b="0" i="0" u="none" strike="noStrike" kern="1200" baseline="0" dirty="0" smtClean="0">
                <a:solidFill>
                  <a:schemeClr val="tx1"/>
                </a:solidFill>
                <a:latin typeface="Times New Roman" pitchFamily="18" charset="0"/>
                <a:ea typeface="+mn-ea"/>
                <a:cs typeface="+mn-cs"/>
              </a:rPr>
              <a:t>Chapter 6 </a:t>
            </a:r>
            <a:r>
              <a:rPr lang="en-US" altLang="zh-CN" sz="1200" b="0" i="0" u="none" strike="noStrike" kern="1200" baseline="0" dirty="0">
                <a:solidFill>
                  <a:schemeClr val="tx1"/>
                </a:solidFill>
                <a:latin typeface="Times New Roman" pitchFamily="18" charset="0"/>
                <a:ea typeface="+mn-ea"/>
                <a:cs typeface="+mn-cs"/>
              </a:rPr>
              <a:t>and Section 7.2.1, </a:t>
            </a:r>
            <a:r>
              <a:rPr lang="en-US" altLang="zh-CN" dirty="0"/>
              <a:t>broadly speaking there are three classes of multiple access protocols: </a:t>
            </a:r>
            <a:r>
              <a:rPr lang="en-US" altLang="zh-CN" dirty="0">
                <a:sym typeface="Symbol" pitchFamily="18" charset="2"/>
              </a:rPr>
              <a:t>channel partitioning </a:t>
            </a:r>
            <a:r>
              <a:rPr lang="en-US" altLang="zh-CN" dirty="0" smtClean="0">
                <a:sym typeface="Symbol" pitchFamily="18" charset="2"/>
              </a:rPr>
              <a:t>(including CDMA), </a:t>
            </a:r>
            <a:r>
              <a:rPr lang="en-US" altLang="zh-CN" dirty="0">
                <a:sym typeface="Symbol" pitchFamily="18" charset="2"/>
              </a:rPr>
              <a:t>random access, and taking turns. </a:t>
            </a:r>
          </a:p>
          <a:p>
            <a:pPr eaLnBrk="1" hangingPunct="1">
              <a:lnSpc>
                <a:spcPct val="90000"/>
              </a:lnSpc>
            </a:pPr>
            <a:r>
              <a:rPr lang="en-US" altLang="zh-CN" dirty="0">
                <a:sym typeface="Symbol" pitchFamily="18" charset="2"/>
              </a:rPr>
              <a:t>    Inspired by</a:t>
            </a:r>
            <a:r>
              <a:rPr lang="en-US" altLang="zh-CN" dirty="0">
                <a:solidFill>
                  <a:srgbClr val="FF0000"/>
                </a:solidFill>
                <a:sym typeface="Symbol" pitchFamily="18" charset="2"/>
              </a:rPr>
              <a:t> </a:t>
            </a:r>
            <a:r>
              <a:rPr lang="en-US" altLang="zh-CN" dirty="0">
                <a:solidFill>
                  <a:schemeClr val="bg2"/>
                </a:solidFill>
                <a:sym typeface="Symbol" pitchFamily="18" charset="2"/>
              </a:rPr>
              <a:t>the huge </a:t>
            </a:r>
            <a:r>
              <a:rPr lang="en-US" altLang="zh-CN" dirty="0">
                <a:solidFill>
                  <a:srgbClr val="FF0000"/>
                </a:solidFill>
                <a:sym typeface="Symbol" pitchFamily="18" charset="2"/>
              </a:rPr>
              <a:t>success of </a:t>
            </a:r>
            <a:r>
              <a:rPr lang="en-US" altLang="zh-CN" dirty="0">
                <a:sym typeface="Symbol" pitchFamily="18" charset="2"/>
              </a:rPr>
              <a:t>Ethernet</a:t>
            </a:r>
            <a:r>
              <a:rPr lang="en-US" altLang="zh-CN" dirty="0">
                <a:solidFill>
                  <a:srgbClr val="FF0000"/>
                </a:solidFill>
                <a:sym typeface="Symbol" pitchFamily="18" charset="2"/>
              </a:rPr>
              <a:t> </a:t>
            </a:r>
            <a:r>
              <a:rPr lang="en-US" altLang="zh-CN" dirty="0">
                <a:sym typeface="Symbol" pitchFamily="18" charset="2"/>
              </a:rPr>
              <a:t>and</a:t>
            </a:r>
            <a:r>
              <a:rPr lang="en-US" altLang="zh-CN" dirty="0">
                <a:solidFill>
                  <a:srgbClr val="FF0000"/>
                </a:solidFill>
                <a:sym typeface="Symbol" pitchFamily="18" charset="2"/>
              </a:rPr>
              <a:t> its random access protocol</a:t>
            </a:r>
            <a:r>
              <a:rPr lang="en-US" altLang="zh-CN" dirty="0">
                <a:sym typeface="Symbol" pitchFamily="18" charset="2"/>
              </a:rPr>
              <a:t>, the designers of 802.11 chose a random access protocol for 802.11 wireless LANs. </a:t>
            </a:r>
          </a:p>
          <a:p>
            <a:pPr eaLnBrk="1" hangingPunct="1">
              <a:lnSpc>
                <a:spcPct val="90000"/>
              </a:lnSpc>
            </a:pPr>
            <a:r>
              <a:rPr lang="en-US" altLang="zh-CN" dirty="0">
                <a:sym typeface="Symbol" pitchFamily="18" charset="2"/>
              </a:rPr>
              <a:t>    This random access protocol is referred to as CSMA with collision avoidance, or more succinctly as CSMA/CA.</a:t>
            </a:r>
          </a:p>
          <a:p>
            <a:pPr eaLnBrk="1" hangingPunct="1">
              <a:lnSpc>
                <a:spcPct val="90000"/>
              </a:lnSpc>
            </a:pPr>
            <a:r>
              <a:rPr lang="en-US" altLang="zh-CN" dirty="0">
                <a:sym typeface="Symbol" pitchFamily="18" charset="2"/>
              </a:rPr>
              <a:t>    As with Ethernet's CSMA/CD, the CSMA in CSM/CA stands for "</a:t>
            </a:r>
            <a:r>
              <a:rPr lang="en-US" altLang="zh-CN" dirty="0">
                <a:solidFill>
                  <a:srgbClr val="FF0000"/>
                </a:solidFill>
                <a:sym typeface="Symbol" pitchFamily="18" charset="2"/>
              </a:rPr>
              <a:t>carrier sense multiple access</a:t>
            </a:r>
            <a:r>
              <a:rPr lang="en-US" altLang="zh-CN" dirty="0">
                <a:sym typeface="Symbol" pitchFamily="18" charset="2"/>
              </a:rPr>
              <a:t>", meaning that each station </a:t>
            </a:r>
            <a:r>
              <a:rPr lang="en-US" altLang="zh-CN" dirty="0">
                <a:solidFill>
                  <a:schemeClr val="hlink"/>
                </a:solidFill>
                <a:sym typeface="Symbol" pitchFamily="18" charset="2"/>
              </a:rPr>
              <a:t>senses</a:t>
            </a:r>
            <a:r>
              <a:rPr lang="en-US" altLang="zh-CN" dirty="0">
                <a:sym typeface="Symbol" pitchFamily="18" charset="2"/>
              </a:rPr>
              <a:t> the channel before transmitting, and</a:t>
            </a:r>
            <a:r>
              <a:rPr lang="en-US" altLang="zh-CN" baseline="0" dirty="0">
                <a:sym typeface="Symbol" pitchFamily="18" charset="2"/>
              </a:rPr>
              <a:t> </a:t>
            </a:r>
            <a:r>
              <a:rPr lang="en-US" altLang="zh-CN" dirty="0">
                <a:solidFill>
                  <a:schemeClr val="hlink"/>
                </a:solidFill>
                <a:sym typeface="Symbol" pitchFamily="18" charset="2"/>
              </a:rPr>
              <a:t>refrains from</a:t>
            </a:r>
            <a:r>
              <a:rPr lang="en-US" altLang="zh-CN" dirty="0">
                <a:sym typeface="Symbol" pitchFamily="18" charset="2"/>
              </a:rPr>
              <a:t> transmitting when the channel is sensed busy. </a:t>
            </a:r>
          </a:p>
          <a:p>
            <a:r>
              <a:rPr lang="en-US" altLang="zh-CN" sz="1200" b="0" i="0" u="none" strike="noStrike" kern="1200" baseline="0" dirty="0">
                <a:solidFill>
                  <a:schemeClr val="tx1"/>
                </a:solidFill>
                <a:latin typeface="Times New Roman" pitchFamily="18" charset="0"/>
                <a:ea typeface="+mn-ea"/>
                <a:cs typeface="+mn-cs"/>
              </a:rPr>
              <a:t>    Although both Ethernet and 802.11 use carrier-sensing random access, the two MAC protocols have important differences.</a:t>
            </a:r>
          </a:p>
          <a:p>
            <a:r>
              <a:rPr lang="en-US" altLang="zh-CN" sz="1200" b="0" i="0" u="none" strike="noStrike" kern="1200" baseline="0" dirty="0">
                <a:solidFill>
                  <a:schemeClr val="tx1"/>
                </a:solidFill>
                <a:latin typeface="Times New Roman" pitchFamily="18" charset="0"/>
                <a:ea typeface="+mn-ea"/>
                <a:cs typeface="+mn-cs"/>
              </a:rPr>
              <a:t>     First, instead of using collision detection, 802.11 uses collision-avoidance techniques.</a:t>
            </a:r>
          </a:p>
          <a:p>
            <a:r>
              <a:rPr lang="en-US" altLang="zh-CN" sz="1200" b="0" i="0" u="none" strike="noStrike" kern="1200" baseline="0" dirty="0">
                <a:solidFill>
                  <a:schemeClr val="tx1"/>
                </a:solidFill>
                <a:latin typeface="Times New Roman" pitchFamily="18" charset="0"/>
                <a:ea typeface="+mn-ea"/>
                <a:cs typeface="+mn-cs"/>
              </a:rPr>
              <a:t>     Second, because of the relatively high bit error rates of wireless channels, 802.11 </a:t>
            </a:r>
            <a:r>
              <a:rPr lang="en-US" altLang="zh-CN" sz="1200" b="0" i="0" u="none" strike="noStrike" kern="1200" baseline="0" dirty="0" smtClean="0">
                <a:solidFill>
                  <a:schemeClr val="tx1"/>
                </a:solidFill>
                <a:latin typeface="Times New Roman" pitchFamily="18" charset="0"/>
                <a:ea typeface="+mn-ea"/>
                <a:cs typeface="+mn-cs"/>
              </a:rPr>
              <a:t>(unlike Ethernet) </a:t>
            </a:r>
            <a:r>
              <a:rPr lang="en-US" altLang="zh-CN" sz="1200" b="0" i="0" u="none" strike="noStrike" kern="1200" baseline="0" dirty="0">
                <a:solidFill>
                  <a:schemeClr val="tx1"/>
                </a:solidFill>
                <a:latin typeface="Times New Roman" pitchFamily="18" charset="0"/>
                <a:ea typeface="+mn-ea"/>
                <a:cs typeface="+mn-cs"/>
              </a:rPr>
              <a:t>uses a link-layer acknowledgment/retransmission </a:t>
            </a:r>
            <a:r>
              <a:rPr lang="en-US" altLang="zh-CN" sz="1200" b="0" i="0" u="none" strike="noStrike" kern="1200" baseline="0" dirty="0" smtClean="0">
                <a:solidFill>
                  <a:schemeClr val="tx1"/>
                </a:solidFill>
                <a:latin typeface="Times New Roman" pitchFamily="18" charset="0"/>
                <a:ea typeface="+mn-ea"/>
                <a:cs typeface="+mn-cs"/>
              </a:rPr>
              <a:t>(ARQ) </a:t>
            </a:r>
            <a:r>
              <a:rPr lang="en-US" altLang="zh-CN" sz="1200" b="0" i="0" u="none" strike="noStrike" kern="1200" baseline="0" dirty="0">
                <a:solidFill>
                  <a:schemeClr val="tx1"/>
                </a:solidFill>
                <a:latin typeface="Times New Roman" pitchFamily="18" charset="0"/>
                <a:ea typeface="+mn-ea"/>
                <a:cs typeface="+mn-cs"/>
              </a:rPr>
              <a:t>scheme. </a:t>
            </a:r>
          </a:p>
          <a:p>
            <a:r>
              <a:rPr lang="en-US" altLang="zh-CN" sz="1200" b="0" i="0" u="none" strike="noStrike" kern="1200" baseline="0" dirty="0">
                <a:solidFill>
                  <a:schemeClr val="tx1"/>
                </a:solidFill>
                <a:latin typeface="Times New Roman" pitchFamily="18" charset="0"/>
                <a:ea typeface="+mn-ea"/>
                <a:cs typeface="+mn-cs"/>
              </a:rPr>
              <a:t>     We’ll describe 802.11’s collision-avoidance and link-layer acknowledgment schemes below.</a:t>
            </a:r>
            <a:endParaRPr lang="en-US" altLang="zh-CN" dirty="0">
              <a:sym typeface="Symbol" pitchFamily="18" charset="2"/>
            </a:endParaRPr>
          </a:p>
          <a:p>
            <a:pPr eaLnBrk="1" hangingPunct="1">
              <a:lnSpc>
                <a:spcPct val="90000"/>
              </a:lnSpc>
            </a:pPr>
            <a:r>
              <a:rPr lang="en-US" altLang="zh-CN" dirty="0">
                <a:sym typeface="Symbol" pitchFamily="18" charset="2"/>
              </a:rPr>
              <a:t> </a:t>
            </a:r>
          </a:p>
          <a:p>
            <a:r>
              <a:rPr lang="en-US" altLang="zh-CN" dirty="0"/>
              <a:t> </a:t>
            </a:r>
            <a:endParaRPr lang="zh-CN" altLang="en-US" dirty="0"/>
          </a:p>
          <a:p>
            <a:endParaRPr lang="zh-CN" altLang="zh-CN" dirty="0"/>
          </a:p>
        </p:txBody>
      </p:sp>
    </p:spTree>
    <p:extLst>
      <p:ext uri="{BB962C8B-B14F-4D97-AF65-F5344CB8AC3E}">
        <p14:creationId xmlns:p14="http://schemas.microsoft.com/office/powerpoint/2010/main" val="1540574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Recall from Sections 6.3.2 and 6.4.2 that with Ethernet’s collision-detection algorithm, an Ethernet station listens to the channel as it transmits.</a:t>
            </a:r>
          </a:p>
          <a:p>
            <a:r>
              <a:rPr lang="en-US" altLang="zh-CN" sz="1200" b="0" i="0" u="none" strike="noStrike" kern="1200" baseline="0" dirty="0" smtClean="0">
                <a:solidFill>
                  <a:schemeClr val="tx1"/>
                </a:solidFill>
                <a:latin typeface="Times New Roman" pitchFamily="18" charset="0"/>
                <a:ea typeface="+mn-ea"/>
                <a:cs typeface="+mn-cs"/>
              </a:rPr>
              <a:t>    If, while transmitting, it detects that another station is also transmitting, it aborts its transmission and tries to transmit again after waiting a small, random amount of time. </a:t>
            </a:r>
          </a:p>
          <a:p>
            <a:r>
              <a:rPr lang="en-US" altLang="zh-CN" sz="1200" b="0" i="0" u="none" strike="noStrike" kern="1200" baseline="0" dirty="0" smtClean="0">
                <a:solidFill>
                  <a:schemeClr val="tx1"/>
                </a:solidFill>
                <a:latin typeface="Times New Roman" pitchFamily="18" charset="0"/>
                <a:ea typeface="+mn-ea"/>
                <a:cs typeface="+mn-cs"/>
              </a:rPr>
              <a:t>    Unlike the 802.3 Ethernet protocol, the 802.11 MAC protocol does not implement collision detection. There are two important reasons for this:</a:t>
            </a:r>
          </a:p>
          <a:p>
            <a:r>
              <a:rPr lang="en-US" altLang="zh-CN" sz="1200" b="0" i="0" u="none" strike="noStrike" kern="1200" baseline="0" dirty="0" smtClean="0">
                <a:solidFill>
                  <a:schemeClr val="tx1"/>
                </a:solidFill>
                <a:latin typeface="Times New Roman" pitchFamily="18" charset="0"/>
                <a:ea typeface="+mn-ea"/>
                <a:cs typeface="+mn-cs"/>
              </a:rPr>
              <a:t>    • The ability to detect collisions requires the ability to send (the station’s own signal) and receive (to determine whether another station is also transmitting) at the same time. </a:t>
            </a:r>
          </a:p>
          <a:p>
            <a:r>
              <a:rPr lang="en-US" altLang="zh-CN" sz="1200" b="0" i="0" u="none" strike="noStrike" kern="1200" baseline="0" dirty="0" smtClean="0">
                <a:solidFill>
                  <a:schemeClr val="tx1"/>
                </a:solidFill>
                <a:latin typeface="Times New Roman" pitchFamily="18" charset="0"/>
                <a:ea typeface="+mn-ea"/>
                <a:cs typeface="+mn-cs"/>
              </a:rPr>
              <a:t>    Because the strength of the received signal is typically very small compared to the strength of the transmitted signal at the 802.11 adapter, it is costly to build hardware that can detect a collision.</a:t>
            </a:r>
          </a:p>
          <a:p>
            <a:r>
              <a:rPr lang="en-US" altLang="zh-CN" sz="1200" b="0" i="0" u="none" strike="noStrike" kern="1200" baseline="0" dirty="0" smtClean="0">
                <a:solidFill>
                  <a:schemeClr val="tx1"/>
                </a:solidFill>
                <a:latin typeface="Times New Roman" pitchFamily="18" charset="0"/>
                <a:ea typeface="+mn-ea"/>
                <a:cs typeface="+mn-cs"/>
              </a:rPr>
              <a:t>    • More importantly, even if the adapter could transmit and listen at the same time (and presumably abort transmission when it senses a busy channel), the adapter would still not be able to detect all collisions, due to the hidden terminal problem and fading, as discussed in Section 7.2.</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Because 802.11wireless LANs do not use collision detection, once a station begins to transmit a frame, it transmits the frame in its entirety; that is, once a station gets started, there is no turning back. </a:t>
            </a:r>
          </a:p>
          <a:p>
            <a:r>
              <a:rPr lang="en-US" altLang="zh-CN" sz="1200" b="0" i="0" u="none" strike="noStrike" kern="1200" baseline="0" dirty="0" smtClean="0">
                <a:solidFill>
                  <a:schemeClr val="tx1"/>
                </a:solidFill>
                <a:latin typeface="Times New Roman" pitchFamily="18" charset="0"/>
                <a:ea typeface="+mn-ea"/>
                <a:cs typeface="+mn-cs"/>
              </a:rPr>
              <a:t>    As one might expect, transmitting entire frames (particularly long frames) </a:t>
            </a:r>
            <a:r>
              <a:rPr lang="en-US" altLang="zh-CN" sz="1200" b="0" i="0" u="sng" strike="noStrike" kern="1200" baseline="0" dirty="0" smtClean="0">
                <a:solidFill>
                  <a:schemeClr val="tx1"/>
                </a:solidFill>
                <a:latin typeface="Times New Roman" pitchFamily="18" charset="0"/>
                <a:ea typeface="+mn-ea"/>
                <a:cs typeface="+mn-cs"/>
              </a:rPr>
              <a:t>when collisions are prevalent</a:t>
            </a:r>
            <a:r>
              <a:rPr lang="en-US" altLang="zh-CN" sz="1200" b="0" i="0" u="none" strike="noStrike" kern="1200" baseline="0" dirty="0" smtClean="0">
                <a:solidFill>
                  <a:schemeClr val="tx1"/>
                </a:solidFill>
                <a:latin typeface="Times New Roman" pitchFamily="18" charset="0"/>
                <a:ea typeface="+mn-ea"/>
                <a:cs typeface="+mn-cs"/>
              </a:rPr>
              <a:t> can significantly degrade a multiple access protocol’s performance.</a:t>
            </a:r>
          </a:p>
          <a:p>
            <a:r>
              <a:rPr lang="en-US" altLang="zh-CN" sz="1200" b="0" i="0" u="none" strike="noStrike" kern="1200" baseline="0" dirty="0" smtClean="0">
                <a:solidFill>
                  <a:schemeClr val="tx1"/>
                </a:solidFill>
                <a:latin typeface="Times New Roman" pitchFamily="18" charset="0"/>
                <a:ea typeface="+mn-ea"/>
                <a:cs typeface="+mn-cs"/>
              </a:rPr>
              <a:t>    In order to reduce the likelihood of collisions, 802.11 employs several collision-avoidance techniques, which we’ll shortly discuss.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49</a:t>
            </a:fld>
            <a:endParaRPr lang="en-US" altLang="zh-CN"/>
          </a:p>
        </p:txBody>
      </p:sp>
    </p:spTree>
    <p:extLst>
      <p:ext uri="{BB962C8B-B14F-4D97-AF65-F5344CB8AC3E}">
        <p14:creationId xmlns:p14="http://schemas.microsoft.com/office/powerpoint/2010/main" val="1886210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Arial" charset="0"/>
                <a:ea typeface="+mn-ea"/>
                <a:cs typeface="+mn-cs"/>
              </a:rPr>
              <a:t>At the receiver's side, the transmitted signal will be received and the received power is a function of the distance, the path loss index, and the receiver's antenna gain and effective area.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50</a:t>
            </a:fld>
            <a:endParaRPr lang="zh-CN" altLang="en-US"/>
          </a:p>
        </p:txBody>
      </p:sp>
    </p:spTree>
    <p:extLst>
      <p:ext uri="{BB962C8B-B14F-4D97-AF65-F5344CB8AC3E}">
        <p14:creationId xmlns:p14="http://schemas.microsoft.com/office/powerpoint/2010/main" val="106626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The lack of collision in </a:t>
            </a:r>
            <a:r>
              <a:rPr lang="en-US" altLang="zh-CN" sz="1200" dirty="0" smtClean="0"/>
              <a:t>CSMA/CD is a kind of indication </a:t>
            </a:r>
            <a:r>
              <a:rPr lang="en-US" altLang="zh-CN" sz="1200" dirty="0" smtClean="0">
                <a:solidFill>
                  <a:schemeClr val="hlink"/>
                </a:solidFill>
              </a:rPr>
              <a:t>to the source</a:t>
            </a:r>
            <a:r>
              <a:rPr lang="en-US" altLang="zh-CN" sz="1200" dirty="0" smtClean="0"/>
              <a:t> that data have arrived.</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52</a:t>
            </a:fld>
            <a:endParaRPr lang="zh-CN" altLang="en-US"/>
          </a:p>
        </p:txBody>
      </p:sp>
    </p:spTree>
    <p:extLst>
      <p:ext uri="{BB962C8B-B14F-4D97-AF65-F5344CB8AC3E}">
        <p14:creationId xmlns:p14="http://schemas.microsoft.com/office/powerpoint/2010/main" val="745443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p:txBody>
          <a:bodyPr/>
          <a:lstStyle/>
          <a:p>
            <a:pPr>
              <a:defRPr/>
            </a:pPr>
            <a:fld id="{A91E339F-1A9B-435C-9D54-3CEDF834531E}" type="slidenum">
              <a:rPr lang="zh-CN" altLang="en-US" smtClean="0"/>
              <a:pPr>
                <a:defRPr/>
              </a:pPr>
              <a:t>54</a:t>
            </a:fld>
            <a:endParaRPr lang="en-US" altLang="zh-CN"/>
          </a:p>
        </p:txBody>
      </p:sp>
      <p:sp>
        <p:nvSpPr>
          <p:cNvPr id="244739"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E8165AAD-2F19-4110-B738-D73D823DD1D2}" type="slidenum">
              <a:rPr lang="zh-CN" altLang="en-US" sz="1200">
                <a:latin typeface="Times New Roman" pitchFamily="18" charset="0"/>
              </a:rPr>
              <a:pPr algn="r" defTabSz="966788"/>
              <a:t>54</a:t>
            </a:fld>
            <a:endParaRPr lang="en-US" altLang="zh-CN" sz="1200">
              <a:latin typeface="Times New Roman" pitchFamily="18" charset="0"/>
            </a:endParaRPr>
          </a:p>
        </p:txBody>
      </p:sp>
      <p:sp>
        <p:nvSpPr>
          <p:cNvPr id="244740" name="Rectangle 2"/>
          <p:cNvSpPr>
            <a:spLocks noGrp="1" noRot="1" noChangeAspect="1" noChangeArrowheads="1" noTextEdit="1"/>
          </p:cNvSpPr>
          <p:nvPr>
            <p:ph type="sldImg"/>
          </p:nvPr>
        </p:nvSpPr>
        <p:spPr>
          <a:xfrm>
            <a:off x="1258888" y="719138"/>
            <a:ext cx="4800600" cy="3600450"/>
          </a:xfrm>
          <a:ln/>
        </p:spPr>
      </p:sp>
      <p:sp>
        <p:nvSpPr>
          <p:cNvPr id="244741" name="Rectangle 3"/>
          <p:cNvSpPr>
            <a:spLocks noGrp="1" noChangeArrowheads="1"/>
          </p:cNvSpPr>
          <p:nvPr>
            <p:ph type="body" idx="1"/>
          </p:nvPr>
        </p:nvSpPr>
        <p:spPr>
          <a:noFill/>
          <a:ln/>
        </p:spPr>
        <p:txBody>
          <a:bodyPr lIns="96649" tIns="48323" rIns="96649" bIns="48323"/>
          <a:lstStyle/>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Before considering collision avoidance, however, we’ll first need to examine 802.11’s link-layer acknowledgment scheme.   </a:t>
            </a:r>
          </a:p>
          <a:p>
            <a:r>
              <a:rPr lang="en-US" altLang="zh-CN" sz="1200" b="0" i="0" u="none" strike="noStrike" kern="1200" baseline="0" dirty="0" smtClean="0">
                <a:solidFill>
                  <a:schemeClr val="tx1"/>
                </a:solidFill>
                <a:latin typeface="Times New Roman" pitchFamily="18" charset="0"/>
                <a:ea typeface="+mn-ea"/>
                <a:cs typeface="+mn-cs"/>
              </a:rPr>
              <a:t>    Recall from Section 7.2 that when a station in a wireless LAN sends a frame, the frame may not reach the destination station intact for a variety of reasons. </a:t>
            </a:r>
          </a:p>
          <a:p>
            <a:r>
              <a:rPr lang="en-US" altLang="zh-CN" sz="1200" b="0" i="0" u="none" strike="noStrike" kern="1200" baseline="0" dirty="0" smtClean="0">
                <a:solidFill>
                  <a:schemeClr val="tx1"/>
                </a:solidFill>
                <a:latin typeface="Times New Roman" pitchFamily="18" charset="0"/>
                <a:ea typeface="+mn-ea"/>
                <a:cs typeface="+mn-cs"/>
              </a:rPr>
              <a:t>    To deal with this non-negligible chance of failure, the 802.11 MAC protocol uses link-layer acknowledgments. </a:t>
            </a:r>
          </a:p>
          <a:p>
            <a:r>
              <a:rPr lang="en-US" altLang="zh-CN" sz="1200" b="0" i="0" u="none" strike="noStrike" kern="1200" baseline="0" dirty="0" smtClean="0">
                <a:solidFill>
                  <a:schemeClr val="tx1"/>
                </a:solidFill>
                <a:latin typeface="Times New Roman" pitchFamily="18" charset="0"/>
                <a:ea typeface="+mn-ea"/>
                <a:cs typeface="+mn-cs"/>
              </a:rPr>
              <a:t>    As shown in Figure 7.10, when the destination station receives a frame that passes the CRC, it waits a short period of time known as the </a:t>
            </a:r>
            <a:r>
              <a:rPr lang="en-US" altLang="zh-CN" sz="1200" b="1" i="0" u="none" strike="noStrike" kern="1200" baseline="0" dirty="0" smtClean="0">
                <a:solidFill>
                  <a:schemeClr val="tx1"/>
                </a:solidFill>
                <a:latin typeface="Times New Roman" pitchFamily="18" charset="0"/>
                <a:ea typeface="+mn-ea"/>
                <a:cs typeface="+mn-cs"/>
              </a:rPr>
              <a:t>Short Inter-frame Spacing (SIFS) </a:t>
            </a:r>
            <a:r>
              <a:rPr lang="en-US" altLang="zh-CN" sz="1200" b="0" i="0" u="none" strike="noStrike" kern="1200" baseline="0" dirty="0" smtClean="0">
                <a:solidFill>
                  <a:schemeClr val="tx1"/>
                </a:solidFill>
                <a:latin typeface="Times New Roman" pitchFamily="18" charset="0"/>
                <a:ea typeface="+mn-ea"/>
                <a:cs typeface="+mn-cs"/>
              </a:rPr>
              <a:t>and then sends back an acknowledgment frame.</a:t>
            </a:r>
          </a:p>
          <a:p>
            <a:r>
              <a:rPr lang="en-US" altLang="zh-CN" sz="1200" b="0" i="0" u="none" strike="noStrike" kern="1200" baseline="0" dirty="0" smtClean="0">
                <a:solidFill>
                  <a:schemeClr val="tx1"/>
                </a:solidFill>
                <a:latin typeface="Times New Roman" pitchFamily="18" charset="0"/>
                <a:ea typeface="+mn-ea"/>
                <a:cs typeface="+mn-cs"/>
              </a:rPr>
              <a:t>    If the transmitting station does not receive an acknowledgment </a:t>
            </a:r>
            <a:r>
              <a:rPr lang="en-US" altLang="zh-CN" sz="1200" b="1" i="0" u="none" strike="noStrike" kern="1200" baseline="0" dirty="0" smtClean="0">
                <a:solidFill>
                  <a:schemeClr val="tx1"/>
                </a:solidFill>
                <a:latin typeface="Times New Roman" pitchFamily="18" charset="0"/>
                <a:ea typeface="+mn-ea"/>
                <a:cs typeface="+mn-cs"/>
              </a:rPr>
              <a:t>within</a:t>
            </a:r>
            <a:r>
              <a:rPr lang="en-US" altLang="zh-CN" sz="1200" b="0" i="0" u="none" strike="noStrike" kern="1200" baseline="0" dirty="0" smtClean="0">
                <a:solidFill>
                  <a:schemeClr val="tx1"/>
                </a:solidFill>
                <a:latin typeface="Times New Roman" pitchFamily="18" charset="0"/>
                <a:ea typeface="+mn-ea"/>
                <a:cs typeface="+mn-cs"/>
              </a:rPr>
              <a:t> a given amount of time, it assumes that an error has occurred and retransmits the frame, using the CSMA/CA protocol to access the channel. </a:t>
            </a:r>
          </a:p>
          <a:p>
            <a:r>
              <a:rPr lang="en-US" altLang="zh-CN" sz="1200" b="0" i="0" u="none" strike="noStrike" kern="1200" baseline="0" dirty="0" smtClean="0">
                <a:solidFill>
                  <a:schemeClr val="tx1"/>
                </a:solidFill>
                <a:latin typeface="Times New Roman" pitchFamily="18" charset="0"/>
                <a:ea typeface="+mn-ea"/>
                <a:cs typeface="+mn-cs"/>
              </a:rPr>
              <a:t>    If an acknowledgment is not received after some fixed number of retransmissions, the transmitting station gives up and discards the frame.</a:t>
            </a:r>
            <a:endParaRPr lang="en-US" altLang="zh-CN" dirty="0"/>
          </a:p>
          <a:p>
            <a:pPr eaLnBrk="1" hangingPunct="1">
              <a:lnSpc>
                <a:spcPct val="90000"/>
              </a:lnSpc>
            </a:pPr>
            <a:endParaRPr lang="en-US" altLang="zh-CN" dirty="0"/>
          </a:p>
          <a:p>
            <a:endParaRPr lang="zh-CN" altLang="en-US" dirty="0"/>
          </a:p>
        </p:txBody>
      </p:sp>
    </p:spTree>
    <p:extLst>
      <p:ext uri="{BB962C8B-B14F-4D97-AF65-F5344CB8AC3E}">
        <p14:creationId xmlns:p14="http://schemas.microsoft.com/office/powerpoint/2010/main" val="317083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p:txBody>
          <a:bodyPr/>
          <a:lstStyle/>
          <a:p>
            <a:pPr>
              <a:defRPr/>
            </a:pPr>
            <a:fld id="{8E312168-ECD9-4D58-8A39-AB8FF62D5B9E}" type="slidenum">
              <a:rPr lang="zh-CN" altLang="en-US" smtClean="0"/>
              <a:pPr>
                <a:defRPr/>
              </a:pPr>
              <a:t>55</a:t>
            </a:fld>
            <a:endParaRPr lang="en-US" altLang="zh-CN"/>
          </a:p>
        </p:txBody>
      </p:sp>
      <p:sp>
        <p:nvSpPr>
          <p:cNvPr id="246787" name="Rectangle 2"/>
          <p:cNvSpPr>
            <a:spLocks noGrp="1" noRot="1" noChangeAspect="1" noChangeArrowheads="1" noTextEdit="1"/>
          </p:cNvSpPr>
          <p:nvPr>
            <p:ph type="sldImg"/>
          </p:nvPr>
        </p:nvSpPr>
        <p:spPr>
          <a:xfrm>
            <a:off x="1258888" y="719138"/>
            <a:ext cx="4800600" cy="3600450"/>
          </a:xfrm>
          <a:ln/>
        </p:spPr>
      </p:sp>
      <p:sp>
        <p:nvSpPr>
          <p:cNvPr id="246788" name="Rectangle 3"/>
          <p:cNvSpPr>
            <a:spLocks noGrp="1" noChangeArrowheads="1"/>
          </p:cNvSpPr>
          <p:nvPr>
            <p:ph type="body" idx="1"/>
          </p:nvPr>
        </p:nvSpPr>
        <p:spPr>
          <a:noFill/>
          <a:ln/>
        </p:spPr>
        <p:txBody>
          <a:bodyPr/>
          <a:lstStyle/>
          <a:p>
            <a:pPr marL="228600" marR="0" indent="-228600" algn="l" defTabSz="914400" rtl="0" eaLnBrk="0" fontAlgn="base" latinLnBrk="0" hangingPunct="0">
              <a:lnSpc>
                <a:spcPct val="100000"/>
              </a:lnSpc>
              <a:spcBef>
                <a:spcPct val="30000"/>
              </a:spcBef>
              <a:spcAft>
                <a:spcPct val="0"/>
              </a:spcAft>
              <a:buClrTx/>
              <a:buSzTx/>
              <a:buFontTx/>
              <a:buNone/>
              <a:tabLst/>
              <a:defRPr/>
            </a:pPr>
            <a:r>
              <a:rPr lang="en-US" altLang="zh-CN" sz="1400" baseline="0" dirty="0" smtClean="0"/>
              <a:t>    </a:t>
            </a:r>
            <a:r>
              <a:rPr lang="en-US" altLang="zh-CN" sz="1400" dirty="0" smtClean="0"/>
              <a:t>Having </a:t>
            </a:r>
            <a:r>
              <a:rPr lang="en-US" altLang="zh-CN" sz="1400" dirty="0"/>
              <a:t>discussed how 802.11 uses link-layer ACKs, we're now </a:t>
            </a:r>
            <a:r>
              <a:rPr lang="en-US" altLang="zh-CN" sz="1400" u="sng" dirty="0">
                <a:solidFill>
                  <a:schemeClr val="hlink"/>
                </a:solidFill>
              </a:rPr>
              <a:t>in a position to</a:t>
            </a:r>
            <a:r>
              <a:rPr lang="en-US" altLang="zh-CN" sz="1400" dirty="0"/>
              <a:t> describes the 802.11 CSMA/CA protocol. </a:t>
            </a:r>
            <a:endParaRPr lang="en-US" altLang="zh-CN" sz="1400" dirty="0" smtClean="0"/>
          </a:p>
          <a:p>
            <a:pPr marL="228600" marR="0" indent="-228600" algn="l" defTabSz="914400" rtl="0" eaLnBrk="0" fontAlgn="base" latinLnBrk="0" hangingPunct="0">
              <a:lnSpc>
                <a:spcPct val="100000"/>
              </a:lnSpc>
              <a:spcBef>
                <a:spcPct val="30000"/>
              </a:spcBef>
              <a:spcAft>
                <a:spcPct val="0"/>
              </a:spcAft>
              <a:buClrTx/>
              <a:buSzTx/>
              <a:buFontTx/>
              <a:buNone/>
              <a:tabLst/>
              <a:defRPr/>
            </a:pPr>
            <a:r>
              <a:rPr lang="en-US" altLang="zh-CN" sz="1400" baseline="0" dirty="0" smtClean="0">
                <a:solidFill>
                  <a:srgbClr val="FF0000"/>
                </a:solidFill>
              </a:rPr>
              <a:t>    </a:t>
            </a:r>
            <a:r>
              <a:rPr lang="en-US" altLang="zh-CN" sz="1400" dirty="0" smtClean="0">
                <a:solidFill>
                  <a:srgbClr val="FF0000"/>
                </a:solidFill>
              </a:rPr>
              <a:t>Suppose </a:t>
            </a:r>
            <a:r>
              <a:rPr lang="en-US" altLang="zh-CN" sz="1400" dirty="0">
                <a:solidFill>
                  <a:srgbClr val="FF0000"/>
                </a:solidFill>
              </a:rPr>
              <a:t>that a station </a:t>
            </a:r>
            <a:r>
              <a:rPr lang="en-US" altLang="zh-CN" sz="1400" dirty="0" smtClean="0">
                <a:solidFill>
                  <a:srgbClr val="FF0000"/>
                </a:solidFill>
              </a:rPr>
              <a:t>(</a:t>
            </a:r>
            <a:r>
              <a:rPr lang="en-US" altLang="zh-CN" sz="1400" u="none" dirty="0" smtClean="0">
                <a:solidFill>
                  <a:srgbClr val="FF0000"/>
                </a:solidFill>
              </a:rPr>
              <a:t>a </a:t>
            </a:r>
            <a:r>
              <a:rPr lang="en-US" altLang="zh-CN" sz="1400" u="none" dirty="0">
                <a:solidFill>
                  <a:srgbClr val="FF0000"/>
                </a:solidFill>
              </a:rPr>
              <a:t>wireless station or an </a:t>
            </a:r>
            <a:r>
              <a:rPr lang="en-US" altLang="zh-CN" sz="1400" u="none" dirty="0" smtClean="0">
                <a:solidFill>
                  <a:srgbClr val="FF0000"/>
                </a:solidFill>
              </a:rPr>
              <a:t>AP</a:t>
            </a:r>
            <a:r>
              <a:rPr lang="en-US" altLang="zh-CN" sz="1400" dirty="0" smtClean="0">
                <a:solidFill>
                  <a:srgbClr val="FF0000"/>
                </a:solidFill>
              </a:rPr>
              <a:t>) </a:t>
            </a:r>
            <a:r>
              <a:rPr lang="en-US" altLang="zh-CN" sz="1400" dirty="0">
                <a:solidFill>
                  <a:srgbClr val="FF0000"/>
                </a:solidFill>
              </a:rPr>
              <a:t>has a frame to transmit. </a:t>
            </a:r>
          </a:p>
          <a:p>
            <a:pPr marL="0" indent="0">
              <a:buFontTx/>
              <a:buNone/>
            </a:pPr>
            <a:r>
              <a:rPr lang="en-US" altLang="zh-CN" sz="1400" dirty="0" smtClean="0">
                <a:solidFill>
                  <a:srgbClr val="FF0000"/>
                </a:solidFill>
              </a:rPr>
              <a:t>    (1) If </a:t>
            </a:r>
            <a:r>
              <a:rPr lang="en-US" altLang="zh-CN" sz="1400" dirty="0">
                <a:solidFill>
                  <a:srgbClr val="FF0000"/>
                </a:solidFill>
              </a:rPr>
              <a:t>initially the station senses the channel idle, it transmits its frame after </a:t>
            </a:r>
            <a:r>
              <a:rPr lang="en-US" altLang="zh-CN" sz="1400" u="sng" dirty="0">
                <a:solidFill>
                  <a:srgbClr val="FF0000"/>
                </a:solidFill>
              </a:rPr>
              <a:t>a short period of time</a:t>
            </a:r>
            <a:r>
              <a:rPr lang="en-US" altLang="zh-CN" sz="1400" u="none" dirty="0">
                <a:solidFill>
                  <a:srgbClr val="FF0000"/>
                </a:solidFill>
              </a:rPr>
              <a:t> </a:t>
            </a:r>
            <a:r>
              <a:rPr lang="en-US" altLang="zh-CN" sz="1400" dirty="0">
                <a:solidFill>
                  <a:srgbClr val="FF0000"/>
                </a:solidFill>
              </a:rPr>
              <a:t>known as the Distributed Inter-frame Space </a:t>
            </a:r>
            <a:r>
              <a:rPr lang="en-US" altLang="zh-CN" sz="1400" dirty="0" smtClean="0">
                <a:solidFill>
                  <a:srgbClr val="FF0000"/>
                </a:solidFill>
              </a:rPr>
              <a:t>(DIFS); </a:t>
            </a:r>
            <a:r>
              <a:rPr lang="en-US" altLang="zh-CN" sz="1400" dirty="0">
                <a:solidFill>
                  <a:srgbClr val="FF0000"/>
                </a:solidFill>
              </a:rPr>
              <a:t>see Figure 7.10. </a:t>
            </a:r>
          </a:p>
          <a:p>
            <a:pPr marL="0" indent="0">
              <a:buFontTx/>
              <a:buNone/>
            </a:pPr>
            <a:r>
              <a:rPr lang="en-US" altLang="zh-CN" dirty="0" smtClean="0"/>
              <a:t>    (2) Otherwise</a:t>
            </a:r>
            <a:r>
              <a:rPr lang="en-US" altLang="zh-CN" dirty="0"/>
              <a:t>, the station chooses a random backoff value and counts down this value when the channel is sensed idle. </a:t>
            </a:r>
            <a:endParaRPr lang="en-US" altLang="zh-CN" dirty="0" smtClean="0"/>
          </a:p>
          <a:p>
            <a:pPr marL="0" indent="0">
              <a:buFontTx/>
              <a:buNone/>
            </a:pPr>
            <a:r>
              <a:rPr lang="en-US" altLang="zh-CN" dirty="0" smtClean="0"/>
              <a:t>    When </a:t>
            </a:r>
            <a:r>
              <a:rPr lang="en-US" altLang="zh-CN" dirty="0"/>
              <a:t>the channel is sensed busy, the counter value remains frozen. </a:t>
            </a:r>
          </a:p>
          <a:p>
            <a:pPr marL="0" indent="0">
              <a:buFontTx/>
              <a:buNone/>
            </a:pPr>
            <a:r>
              <a:rPr lang="en-US" altLang="zh-CN" dirty="0" smtClean="0"/>
              <a:t>    (3) When </a:t>
            </a:r>
            <a:r>
              <a:rPr lang="en-US" altLang="zh-CN" dirty="0"/>
              <a:t>the counter reaches zero </a:t>
            </a:r>
            <a:r>
              <a:rPr lang="en-US" altLang="zh-CN" dirty="0" smtClean="0"/>
              <a:t>(</a:t>
            </a:r>
            <a:r>
              <a:rPr lang="en-US" altLang="zh-CN" u="none" dirty="0" smtClean="0"/>
              <a:t>note </a:t>
            </a:r>
            <a:r>
              <a:rPr lang="en-US" altLang="zh-CN" u="none" dirty="0"/>
              <a:t>that this can only occur when the channel is sensed </a:t>
            </a:r>
            <a:r>
              <a:rPr lang="en-US" altLang="zh-CN" u="none" dirty="0" smtClean="0"/>
              <a:t>idle</a:t>
            </a:r>
            <a:r>
              <a:rPr lang="en-US" altLang="zh-CN" dirty="0" smtClean="0"/>
              <a:t>), </a:t>
            </a:r>
            <a:r>
              <a:rPr lang="en-US" altLang="zh-CN" dirty="0"/>
              <a:t>the station transmits the entire frame and then waits for an acknowledgment. </a:t>
            </a:r>
            <a:endParaRPr lang="en-US" altLang="zh-CN" dirty="0" smtClean="0"/>
          </a:p>
          <a:p>
            <a:pPr marL="0" indent="0">
              <a:buFontTx/>
              <a:buNone/>
            </a:pPr>
            <a:r>
              <a:rPr lang="en-US" altLang="zh-CN" dirty="0" smtClean="0"/>
              <a:t>    (4) If </a:t>
            </a:r>
            <a:r>
              <a:rPr lang="en-US" altLang="zh-CN" dirty="0"/>
              <a:t>an acknowledgment is received, the transmitting station knows that its frame has been correctly received at the destination station. </a:t>
            </a:r>
            <a:endParaRPr lang="en-US" altLang="zh-CN" dirty="0" smtClean="0"/>
          </a:p>
          <a:p>
            <a:pPr marL="0" indent="0">
              <a:buFontTx/>
              <a:buNone/>
            </a:pPr>
            <a:r>
              <a:rPr lang="en-US" altLang="zh-CN" dirty="0" smtClean="0"/>
              <a:t>    If </a:t>
            </a:r>
            <a:r>
              <a:rPr lang="en-US" altLang="zh-CN" dirty="0"/>
              <a:t>the station has another frame to send, it begins the CSMA/CA protocol at step 2. </a:t>
            </a:r>
            <a:endParaRPr lang="en-US" altLang="zh-CN" dirty="0" smtClean="0"/>
          </a:p>
          <a:p>
            <a:pPr marL="0" indent="0">
              <a:buFontTx/>
              <a:buNone/>
            </a:pPr>
            <a:r>
              <a:rPr lang="en-US" altLang="zh-CN" u="none" dirty="0" smtClean="0"/>
              <a:t>    If </a:t>
            </a:r>
            <a:r>
              <a:rPr lang="en-US" altLang="zh-CN" u="none" dirty="0"/>
              <a:t>the acknowledgment isn't received, the transmitting station reenters </a:t>
            </a:r>
            <a:r>
              <a:rPr lang="en-US" altLang="zh-CN" dirty="0"/>
              <a:t>the backoff phase in step 2, with the random value chosen from a larger interval.  </a:t>
            </a:r>
            <a:endParaRPr lang="en-US" altLang="zh-CN" dirty="0" smtClean="0"/>
          </a:p>
          <a:p>
            <a:pPr marL="0" indent="0">
              <a:buFontTx/>
              <a:buNone/>
            </a:pPr>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Recall that under Ethernet’s CSMA/CD, multiple access protocol (Section 6.3.2), a station begins transmitting as soon as the channel is sensed idle. </a:t>
            </a:r>
          </a:p>
          <a:p>
            <a:r>
              <a:rPr lang="en-US" altLang="zh-CN" sz="1200" b="0" i="0" u="none" strike="noStrike" kern="1200" baseline="0" dirty="0" smtClean="0">
                <a:solidFill>
                  <a:schemeClr val="tx1"/>
                </a:solidFill>
                <a:latin typeface="Times New Roman" pitchFamily="18" charset="0"/>
                <a:ea typeface="+mn-ea"/>
                <a:cs typeface="+mn-cs"/>
              </a:rPr>
              <a:t>    With CSMA/CA, however, the station refrains from transmitting while counting down, </a:t>
            </a:r>
            <a:r>
              <a:rPr lang="en-US" altLang="zh-CN" sz="1200" b="0" i="0" u="sng" strike="noStrike" kern="1200" baseline="0" dirty="0" smtClean="0">
                <a:solidFill>
                  <a:schemeClr val="tx1"/>
                </a:solidFill>
                <a:latin typeface="Times New Roman" pitchFamily="18" charset="0"/>
                <a:ea typeface="+mn-ea"/>
                <a:cs typeface="+mn-cs"/>
              </a:rPr>
              <a:t>even when it senses the channel to be idle</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Why do CSMA/CD and CDMA/CA take such different approaches here?</a:t>
            </a:r>
          </a:p>
          <a:p>
            <a:r>
              <a:rPr lang="en-US" altLang="zh-CN" sz="1200" b="0" i="0" u="none" strike="noStrike" kern="1200" baseline="0" dirty="0" smtClean="0">
                <a:solidFill>
                  <a:schemeClr val="tx1"/>
                </a:solidFill>
                <a:latin typeface="Times New Roman" pitchFamily="18" charset="0"/>
                <a:ea typeface="+mn-ea"/>
                <a:cs typeface="+mn-cs"/>
              </a:rPr>
              <a:t>    To answer this question, let’s consider a scenario </a:t>
            </a:r>
            <a:r>
              <a:rPr lang="en-US" altLang="zh-CN" sz="1200" b="1" i="0" u="none" strike="noStrike" kern="1200" baseline="0" dirty="0" smtClean="0">
                <a:solidFill>
                  <a:schemeClr val="tx1"/>
                </a:solidFill>
                <a:latin typeface="Times New Roman" pitchFamily="18" charset="0"/>
                <a:ea typeface="+mn-ea"/>
                <a:cs typeface="+mn-cs"/>
              </a:rPr>
              <a:t>in which </a:t>
            </a:r>
            <a:r>
              <a:rPr lang="en-US" altLang="zh-CN" sz="1200" b="0" i="0" u="none" strike="noStrike" kern="1200" baseline="0" dirty="0" smtClean="0">
                <a:solidFill>
                  <a:schemeClr val="tx1"/>
                </a:solidFill>
                <a:latin typeface="Times New Roman" pitchFamily="18" charset="0"/>
                <a:ea typeface="+mn-ea"/>
                <a:cs typeface="+mn-cs"/>
              </a:rPr>
              <a:t>two stations each have a data frame to transmit, but neither station transmits immediately </a:t>
            </a:r>
            <a:r>
              <a:rPr lang="en-US" altLang="zh-CN" sz="1200" b="1" i="0" u="none" strike="noStrike" kern="1200" baseline="0" dirty="0" smtClean="0">
                <a:solidFill>
                  <a:schemeClr val="tx1"/>
                </a:solidFill>
                <a:latin typeface="Times New Roman" pitchFamily="18" charset="0"/>
                <a:ea typeface="+mn-ea"/>
                <a:cs typeface="+mn-cs"/>
              </a:rPr>
              <a:t>because</a:t>
            </a:r>
            <a:r>
              <a:rPr lang="en-US" altLang="zh-CN" sz="1200" b="0" i="0" u="none" strike="noStrike" kern="1200" baseline="0" dirty="0" smtClean="0">
                <a:solidFill>
                  <a:schemeClr val="tx1"/>
                </a:solidFill>
                <a:latin typeface="Times New Roman" pitchFamily="18" charset="0"/>
                <a:ea typeface="+mn-ea"/>
                <a:cs typeface="+mn-cs"/>
              </a:rPr>
              <a:t> each senses that a third station is already transmitting. </a:t>
            </a:r>
          </a:p>
          <a:p>
            <a:r>
              <a:rPr lang="en-US" altLang="zh-CN" sz="1200" b="0" i="0" u="none" strike="noStrike" kern="1200" baseline="0" dirty="0" smtClean="0">
                <a:solidFill>
                  <a:schemeClr val="tx1"/>
                </a:solidFill>
                <a:latin typeface="Times New Roman" pitchFamily="18" charset="0"/>
                <a:ea typeface="+mn-ea"/>
                <a:cs typeface="+mn-cs"/>
              </a:rPr>
              <a:t>    With Ethernet’s CSMA/CD, the two stations </a:t>
            </a:r>
            <a:r>
              <a:rPr lang="en-US" altLang="zh-CN" sz="1200" b="1" i="0" u="none" strike="noStrike" kern="1200" baseline="0" dirty="0" smtClean="0">
                <a:solidFill>
                  <a:schemeClr val="tx1"/>
                </a:solidFill>
                <a:latin typeface="Times New Roman" pitchFamily="18" charset="0"/>
                <a:ea typeface="+mn-ea"/>
                <a:cs typeface="+mn-cs"/>
              </a:rPr>
              <a:t>would</a:t>
            </a:r>
            <a:r>
              <a:rPr lang="en-US" altLang="zh-CN" sz="1200" b="0" i="0" u="none" strike="noStrike" kern="1200" baseline="0" dirty="0" smtClean="0">
                <a:solidFill>
                  <a:schemeClr val="tx1"/>
                </a:solidFill>
                <a:latin typeface="Times New Roman" pitchFamily="18" charset="0"/>
                <a:ea typeface="+mn-ea"/>
                <a:cs typeface="+mn-cs"/>
              </a:rPr>
              <a:t> each transmit as soon as they detect that the third station has finished transmitting. </a:t>
            </a:r>
          </a:p>
          <a:p>
            <a:r>
              <a:rPr lang="en-US" altLang="zh-CN" sz="1200" b="0" i="0" u="none" strike="noStrike" kern="1200" baseline="0" dirty="0" smtClean="0">
                <a:solidFill>
                  <a:schemeClr val="tx1"/>
                </a:solidFill>
                <a:latin typeface="Times New Roman" pitchFamily="18" charset="0"/>
                <a:ea typeface="+mn-ea"/>
                <a:cs typeface="+mn-cs"/>
              </a:rPr>
              <a:t>    This would cause a collision, which isn’t a serious issue in CSMA/CD, since both stations would abort their transmissions and thus avoid the useless transmissions of the remainders of their frames. </a:t>
            </a:r>
          </a:p>
          <a:p>
            <a:r>
              <a:rPr lang="en-US" altLang="zh-CN" sz="1200" b="0" i="0" u="none" strike="noStrike" kern="1200" baseline="0" dirty="0" smtClean="0">
                <a:solidFill>
                  <a:schemeClr val="tx1"/>
                </a:solidFill>
                <a:latin typeface="Times New Roman" pitchFamily="18" charset="0"/>
                <a:ea typeface="+mn-ea"/>
                <a:cs typeface="+mn-cs"/>
              </a:rPr>
              <a:t>    In 802.11, however, the situation is quite different.</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dirty="0" smtClean="0"/>
              <a:t>Because 802.11 does not detect a collision and abort transmission, a frame </a:t>
            </a:r>
            <a:r>
              <a:rPr lang="en-US" altLang="zh-CN" dirty="0" smtClean="0">
                <a:solidFill>
                  <a:schemeClr val="hlink"/>
                </a:solidFill>
              </a:rPr>
              <a:t>suffering a collision</a:t>
            </a:r>
            <a:r>
              <a:rPr lang="en-US" altLang="zh-CN" dirty="0" smtClean="0"/>
              <a:t> will be transmitted in its entirety. </a:t>
            </a:r>
          </a:p>
          <a:p>
            <a:r>
              <a:rPr lang="en-US" altLang="zh-CN" baseline="0" dirty="0" smtClean="0"/>
              <a:t>    </a:t>
            </a:r>
            <a:r>
              <a:rPr lang="en-US" altLang="zh-CN" dirty="0" smtClean="0"/>
              <a:t>The goal in 802.11 is thus to avoid collisions whenever possible. </a:t>
            </a:r>
          </a:p>
          <a:p>
            <a:pPr eaLnBrk="1" hangingPunct="1"/>
            <a:r>
              <a:rPr lang="en-US" altLang="zh-CN" baseline="0" dirty="0" smtClean="0"/>
              <a:t>    </a:t>
            </a:r>
            <a:r>
              <a:rPr lang="en-US" altLang="zh-CN" dirty="0" smtClean="0"/>
              <a:t>In 802.11, if the two station sense the channel busy, they both </a:t>
            </a:r>
            <a:r>
              <a:rPr lang="en-US" altLang="zh-CN" dirty="0" smtClean="0">
                <a:solidFill>
                  <a:srgbClr val="FF3300"/>
                </a:solidFill>
              </a:rPr>
              <a:t>immediately</a:t>
            </a:r>
            <a:r>
              <a:rPr lang="en-US" altLang="zh-CN" dirty="0" smtClean="0"/>
              <a:t> enter random backoff, hopefully choosing different backoff values. </a:t>
            </a:r>
          </a:p>
          <a:p>
            <a:pPr eaLnBrk="1" hangingPunct="1"/>
            <a:r>
              <a:rPr lang="en-US" altLang="zh-CN" baseline="0" dirty="0" smtClean="0"/>
              <a:t>    </a:t>
            </a:r>
            <a:r>
              <a:rPr lang="en-US" altLang="zh-CN" dirty="0" smtClean="0"/>
              <a:t>If </a:t>
            </a:r>
            <a:r>
              <a:rPr lang="en-US" altLang="zh-CN" dirty="0" smtClean="0">
                <a:latin typeface="Tahoma" pitchFamily="34" charset="0"/>
                <a:ea typeface="Tahoma" pitchFamily="34" charset="0"/>
                <a:cs typeface="Tahoma" pitchFamily="34" charset="0"/>
              </a:rPr>
              <a:t>these values are indeed different, once the channel becomes idle, </a:t>
            </a:r>
            <a:r>
              <a:rPr lang="en-US" altLang="zh-CN" dirty="0" smtClean="0">
                <a:solidFill>
                  <a:schemeClr val="hlink"/>
                </a:solidFill>
                <a:latin typeface="Tahoma" pitchFamily="34" charset="0"/>
                <a:ea typeface="Tahoma" pitchFamily="34" charset="0"/>
                <a:cs typeface="Tahoma" pitchFamily="34" charset="0"/>
              </a:rPr>
              <a:t>one of </a:t>
            </a:r>
            <a:r>
              <a:rPr lang="en-US" altLang="zh-CN" dirty="0" smtClean="0">
                <a:latin typeface="Tahoma" pitchFamily="34" charset="0"/>
                <a:ea typeface="Tahoma" pitchFamily="34" charset="0"/>
                <a:cs typeface="Tahoma" pitchFamily="34" charset="0"/>
              </a:rPr>
              <a:t>the two stations will begin transmitting </a:t>
            </a:r>
            <a:r>
              <a:rPr lang="en-US" altLang="zh-CN" dirty="0" smtClean="0">
                <a:solidFill>
                  <a:schemeClr val="folHlink"/>
                </a:solidFill>
                <a:latin typeface="Tahoma" pitchFamily="34" charset="0"/>
                <a:ea typeface="Tahoma" pitchFamily="34" charset="0"/>
                <a:cs typeface="Tahoma" pitchFamily="34" charset="0"/>
              </a:rPr>
              <a:t>before the other</a:t>
            </a:r>
            <a:r>
              <a:rPr lang="en-US" altLang="zh-CN" dirty="0" smtClean="0">
                <a:latin typeface="Tahoma" pitchFamily="34" charset="0"/>
                <a:ea typeface="Tahoma" pitchFamily="34" charset="0"/>
                <a:cs typeface="Tahoma" pitchFamily="34" charset="0"/>
              </a:rPr>
              <a:t>, and (if the two stations are not hidden from each other) the "losing station" will </a:t>
            </a:r>
            <a:r>
              <a:rPr lang="en-US" altLang="zh-CN" dirty="0" smtClean="0">
                <a:solidFill>
                  <a:schemeClr val="hlink"/>
                </a:solidFill>
                <a:latin typeface="Tahoma" pitchFamily="34" charset="0"/>
                <a:ea typeface="Tahoma" pitchFamily="34" charset="0"/>
                <a:cs typeface="Tahoma" pitchFamily="34" charset="0"/>
              </a:rPr>
              <a:t>hear</a:t>
            </a:r>
            <a:r>
              <a:rPr lang="en-US" altLang="zh-CN" dirty="0" smtClean="0">
                <a:latin typeface="Tahoma" pitchFamily="34" charset="0"/>
                <a:ea typeface="Tahoma" pitchFamily="34" charset="0"/>
                <a:cs typeface="Tahoma" pitchFamily="34" charset="0"/>
              </a:rPr>
              <a:t> the "winning station's" signal, </a:t>
            </a:r>
            <a:r>
              <a:rPr lang="en-US" altLang="zh-CN" i="0" u="sng" dirty="0" smtClean="0">
                <a:solidFill>
                  <a:schemeClr val="hlink"/>
                </a:solidFill>
                <a:latin typeface="Tahoma" pitchFamily="34" charset="0"/>
                <a:ea typeface="Tahoma" pitchFamily="34" charset="0"/>
                <a:cs typeface="Tahoma" pitchFamily="34" charset="0"/>
              </a:rPr>
              <a:t>freeze</a:t>
            </a:r>
            <a:r>
              <a:rPr lang="en-US" altLang="zh-CN" i="0" u="sng" dirty="0" smtClean="0">
                <a:latin typeface="Tahoma" pitchFamily="34" charset="0"/>
                <a:ea typeface="Tahoma" pitchFamily="34" charset="0"/>
                <a:cs typeface="Tahoma" pitchFamily="34" charset="0"/>
              </a:rPr>
              <a:t> its counter</a:t>
            </a:r>
            <a:r>
              <a:rPr lang="en-US" altLang="zh-CN" i="0" dirty="0" smtClean="0">
                <a:latin typeface="Tahoma" pitchFamily="34" charset="0"/>
                <a:ea typeface="Tahoma" pitchFamily="34" charset="0"/>
                <a:cs typeface="Tahoma" pitchFamily="34" charset="0"/>
              </a:rPr>
              <a:t>, and </a:t>
            </a:r>
            <a:r>
              <a:rPr lang="en-US" altLang="zh-CN" i="0" dirty="0" smtClean="0">
                <a:solidFill>
                  <a:schemeClr val="hlink"/>
                </a:solidFill>
                <a:latin typeface="Tahoma" pitchFamily="34" charset="0"/>
                <a:ea typeface="Tahoma" pitchFamily="34" charset="0"/>
                <a:cs typeface="Tahoma" pitchFamily="34" charset="0"/>
              </a:rPr>
              <a:t>refrain from</a:t>
            </a:r>
            <a:r>
              <a:rPr lang="en-US" altLang="zh-CN" i="0" dirty="0" smtClean="0">
                <a:latin typeface="Tahoma" pitchFamily="34" charset="0"/>
                <a:ea typeface="Tahoma" pitchFamily="34" charset="0"/>
                <a:cs typeface="Tahoma" pitchFamily="34" charset="0"/>
              </a:rPr>
              <a:t> transmitting </a:t>
            </a:r>
            <a:r>
              <a:rPr lang="en-US" altLang="zh-CN" b="1" i="0" dirty="0" smtClean="0">
                <a:latin typeface="Tahoma" pitchFamily="34" charset="0"/>
                <a:ea typeface="Tahoma" pitchFamily="34" charset="0"/>
                <a:cs typeface="Tahoma" pitchFamily="34" charset="0"/>
              </a:rPr>
              <a:t>until</a:t>
            </a:r>
            <a:r>
              <a:rPr lang="en-US" altLang="zh-CN" i="0" dirty="0" smtClean="0">
                <a:latin typeface="Tahoma" pitchFamily="34" charset="0"/>
                <a:ea typeface="Tahoma" pitchFamily="34" charset="0"/>
                <a:cs typeface="Tahoma" pitchFamily="34" charset="0"/>
              </a:rPr>
              <a:t> the winning station has completed its transmission.</a:t>
            </a:r>
          </a:p>
          <a:p>
            <a:pPr eaLnBrk="1" hangingPunct="1"/>
            <a:r>
              <a:rPr lang="en-US" altLang="zh-CN" dirty="0" smtClean="0">
                <a:solidFill>
                  <a:schemeClr val="hlink"/>
                </a:solidFill>
                <a:latin typeface="Tahoma" pitchFamily="34" charset="0"/>
                <a:ea typeface="Tahoma" pitchFamily="34" charset="0"/>
                <a:cs typeface="Tahoma" pitchFamily="34" charset="0"/>
              </a:rPr>
              <a:t>    In this manner</a:t>
            </a:r>
            <a:r>
              <a:rPr lang="en-US" altLang="zh-CN" dirty="0" smtClean="0">
                <a:latin typeface="Tahoma" pitchFamily="34" charset="0"/>
                <a:ea typeface="Tahoma" pitchFamily="34" charset="0"/>
                <a:cs typeface="Tahoma" pitchFamily="34" charset="0"/>
              </a:rPr>
              <a:t>, a costly collision is avoided. </a:t>
            </a:r>
          </a:p>
          <a:p>
            <a:pPr eaLnBrk="1" hangingPunct="1"/>
            <a:r>
              <a:rPr lang="en-US" altLang="zh-CN" dirty="0" smtClean="0"/>
              <a:t>    Of course, collision can still occur with 802.11 in this scenario: </a:t>
            </a:r>
          </a:p>
          <a:p>
            <a:pPr eaLnBrk="1" hangingPunct="1"/>
            <a:r>
              <a:rPr lang="en-US" altLang="zh-CN" dirty="0" smtClean="0"/>
              <a:t>    The two stations could be hidden from each other,</a:t>
            </a:r>
            <a:r>
              <a:rPr lang="en-US" altLang="zh-CN" baseline="0" dirty="0" smtClean="0"/>
              <a:t> </a:t>
            </a:r>
            <a:r>
              <a:rPr lang="en-US" altLang="zh-CN" dirty="0" smtClean="0"/>
              <a:t>or the two stations could choose random backoff values that are close enough </a:t>
            </a:r>
            <a:r>
              <a:rPr lang="en-US" altLang="zh-CN" b="1" dirty="0" smtClean="0"/>
              <a:t>that</a:t>
            </a:r>
            <a:r>
              <a:rPr lang="en-US" altLang="zh-CN" dirty="0" smtClean="0"/>
              <a:t> the transmission </a:t>
            </a:r>
            <a:r>
              <a:rPr lang="en-US" altLang="zh-CN" u="sng" dirty="0" smtClean="0"/>
              <a:t>from the station </a:t>
            </a:r>
            <a:r>
              <a:rPr lang="en-US" altLang="zh-CN" u="sng" dirty="0" smtClean="0">
                <a:solidFill>
                  <a:schemeClr val="tx2"/>
                </a:solidFill>
              </a:rPr>
              <a:t>starting first</a:t>
            </a:r>
            <a:r>
              <a:rPr lang="en-US" altLang="zh-CN" u="none" dirty="0" smtClean="0">
                <a:solidFill>
                  <a:schemeClr val="tx2"/>
                </a:solidFill>
              </a:rPr>
              <a:t> </a:t>
            </a:r>
            <a:r>
              <a:rPr lang="en-US" altLang="zh-CN" dirty="0" smtClean="0"/>
              <a:t>have </a:t>
            </a:r>
            <a:r>
              <a:rPr lang="en-US" altLang="zh-CN" b="1" dirty="0" smtClean="0"/>
              <a:t>yet</a:t>
            </a:r>
            <a:r>
              <a:rPr lang="en-US" altLang="zh-CN" dirty="0" smtClean="0"/>
              <a:t> to reach the second station. </a:t>
            </a:r>
          </a:p>
          <a:p>
            <a:r>
              <a:rPr lang="en-US" altLang="zh-CN" sz="1200" b="0" i="0" u="none" strike="noStrike" kern="1200" baseline="0" dirty="0" smtClean="0">
                <a:solidFill>
                  <a:schemeClr val="tx1"/>
                </a:solidFill>
                <a:latin typeface="Times New Roman" pitchFamily="18" charset="0"/>
                <a:ea typeface="+mn-ea"/>
                <a:cs typeface="+mn-cs"/>
              </a:rPr>
              <a:t>    Recall that we encountered this problem earlier in our discussion of random access algorithms in the context of Figure 6.12.</a:t>
            </a:r>
            <a:endParaRPr lang="en-US" altLang="zh-CN" dirty="0" smtClean="0"/>
          </a:p>
          <a:p>
            <a:pPr eaLnBrk="1" hangingPunct="1"/>
            <a:endParaRPr lang="zh-CN" altLang="en-US" dirty="0" smtClean="0">
              <a:latin typeface="Tahoma" pitchFamily="34" charset="0"/>
              <a:cs typeface="Tahoma" pitchFamily="34" charset="0"/>
            </a:endParaRPr>
          </a:p>
          <a:p>
            <a:pPr eaLnBrk="1" hangingPunct="1"/>
            <a:endParaRPr lang="en-US" altLang="zh-CN" dirty="0" smtClean="0"/>
          </a:p>
          <a:p>
            <a:endParaRPr lang="zh-CN" altLang="en-US" dirty="0" smtClean="0"/>
          </a:p>
          <a:p>
            <a:pPr marL="0" indent="0">
              <a:buFontTx/>
              <a:buNone/>
            </a:pPr>
            <a:endParaRPr lang="en-US" altLang="zh-CN" dirty="0"/>
          </a:p>
          <a:p>
            <a:pPr marL="228600" indent="-228600">
              <a:buFontTx/>
              <a:buAutoNum type="arabicPeriod"/>
            </a:pPr>
            <a:endParaRPr lang="en-US" altLang="zh-CN" dirty="0"/>
          </a:p>
        </p:txBody>
      </p:sp>
    </p:spTree>
    <p:extLst>
      <p:ext uri="{BB962C8B-B14F-4D97-AF65-F5344CB8AC3E}">
        <p14:creationId xmlns:p14="http://schemas.microsoft.com/office/powerpoint/2010/main" val="1377949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3DD65F34-7E4C-43B9-B432-F705AF46FD4D}" type="slidenum">
              <a:rPr lang="zh-CN" altLang="en-US"/>
              <a:pPr/>
              <a:t>56</a:t>
            </a:fld>
            <a:endParaRPr lang="en-US" altLang="zh-CN"/>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pPr eaLnBrk="1" hangingPunct="1"/>
            <a:endParaRPr lang="zh-CN" altLang="en-US" dirty="0" smtClean="0"/>
          </a:p>
        </p:txBody>
      </p:sp>
    </p:spTree>
    <p:extLst>
      <p:ext uri="{BB962C8B-B14F-4D97-AF65-F5344CB8AC3E}">
        <p14:creationId xmlns:p14="http://schemas.microsoft.com/office/powerpoint/2010/main" val="362948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C4403F8E-0171-4418-9A93-EF755622CF7E}" type="slidenum">
              <a:rPr lang="en-US" altLang="zh-CN" sz="1200">
                <a:latin typeface="Times New Roman" panose="02020603050405020304" pitchFamily="18" charset="0"/>
              </a:rPr>
              <a:pPr/>
              <a:t>5</a:t>
            </a:fld>
            <a:endParaRPr lang="en-US" altLang="zh-CN"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1" u="none" strike="noStrike" kern="1200" baseline="0" dirty="0">
                <a:solidFill>
                  <a:schemeClr val="tx1"/>
                </a:solidFill>
                <a:latin typeface="Times New Roman" pitchFamily="18" charset="0"/>
                <a:ea typeface="+mn-ea"/>
                <a:cs typeface="+mn-cs"/>
              </a:rPr>
              <a:t>   </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Wireless </a:t>
            </a:r>
            <a:r>
              <a:rPr lang="en-US" altLang="zh-CN" sz="1200" b="0" i="0" u="none" strike="noStrike" kern="1200" baseline="0" dirty="0">
                <a:solidFill>
                  <a:schemeClr val="tx1"/>
                </a:solidFill>
                <a:latin typeface="Times New Roman" pitchFamily="18" charset="0"/>
                <a:ea typeface="+mn-ea"/>
                <a:cs typeface="+mn-cs"/>
              </a:rPr>
              <a:t>hosts.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a:t>
            </a:r>
            <a:r>
              <a:rPr lang="en-US" altLang="zh-CN" sz="1200" b="0" i="0" u="none" strike="noStrike" kern="1200" baseline="0" dirty="0">
                <a:solidFill>
                  <a:schemeClr val="tx1"/>
                </a:solidFill>
                <a:latin typeface="Times New Roman" pitchFamily="18" charset="0"/>
                <a:ea typeface="+mn-ea"/>
                <a:cs typeface="+mn-cs"/>
              </a:rPr>
              <a:t>in the case of wired networks, hosts are the end-system devices that run applications. </a:t>
            </a:r>
          </a:p>
          <a:p>
            <a:r>
              <a:rPr lang="en-US" altLang="zh-CN" sz="1200" b="0" i="0" u="none" strike="noStrike" kern="1200" baseline="0" dirty="0">
                <a:solidFill>
                  <a:schemeClr val="tx1"/>
                </a:solidFill>
                <a:latin typeface="Times New Roman" pitchFamily="18" charset="0"/>
                <a:ea typeface="+mn-ea"/>
                <a:cs typeface="+mn-cs"/>
              </a:rPr>
              <a:t>    A wireless host might be a laptop, </a:t>
            </a:r>
            <a:r>
              <a:rPr lang="en-US" altLang="zh-CN" sz="1200" b="0" i="0" u="none" strike="noStrike" kern="1200" baseline="0" dirty="0" smtClean="0">
                <a:solidFill>
                  <a:schemeClr val="tx1"/>
                </a:solidFill>
                <a:latin typeface="Times New Roman" pitchFamily="18" charset="0"/>
                <a:ea typeface="+mn-ea"/>
                <a:cs typeface="+mn-cs"/>
              </a:rPr>
              <a:t>tablet, </a:t>
            </a:r>
            <a:r>
              <a:rPr lang="en-US" altLang="zh-CN" sz="1200" b="0" i="0" u="none" strike="noStrike" kern="1200" baseline="0" dirty="0">
                <a:solidFill>
                  <a:schemeClr val="tx1"/>
                </a:solidFill>
                <a:latin typeface="Times New Roman" pitchFamily="18" charset="0"/>
                <a:ea typeface="+mn-ea"/>
                <a:cs typeface="+mn-cs"/>
              </a:rPr>
              <a:t>smartphone, or desktop computer. </a:t>
            </a:r>
          </a:p>
          <a:p>
            <a:r>
              <a:rPr lang="en-US" altLang="zh-CN" sz="1200" b="0" i="0" u="none" strike="noStrike" kern="1200" baseline="0" dirty="0">
                <a:solidFill>
                  <a:schemeClr val="tx1"/>
                </a:solidFill>
                <a:latin typeface="Times New Roman" pitchFamily="18" charset="0"/>
                <a:ea typeface="+mn-ea"/>
                <a:cs typeface="+mn-cs"/>
              </a:rPr>
              <a:t>    The hosts themselves may or may not be mobile.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1" u="none" strike="noStrike" kern="1200" baseline="0" dirty="0">
                <a:solidFill>
                  <a:schemeClr val="tx1"/>
                </a:solidFill>
                <a:latin typeface="Times New Roman" pitchFamily="18" charset="0"/>
                <a:ea typeface="+mn-ea"/>
                <a:cs typeface="+mn-cs"/>
              </a:rPr>
              <a:t>    </a:t>
            </a:r>
            <a:endParaRPr lang="zh-CN" altLang="zh-CN" dirty="0"/>
          </a:p>
        </p:txBody>
      </p:sp>
    </p:spTree>
    <p:extLst>
      <p:ext uri="{BB962C8B-B14F-4D97-AF65-F5344CB8AC3E}">
        <p14:creationId xmlns:p14="http://schemas.microsoft.com/office/powerpoint/2010/main" val="375137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p:txBody>
          <a:bodyPr/>
          <a:lstStyle/>
          <a:p>
            <a:pPr>
              <a:defRPr/>
            </a:pPr>
            <a:fld id="{E78C5F39-3C9D-43B1-BA41-DED0C592AB26}" type="slidenum">
              <a:rPr lang="zh-CN" altLang="en-US" smtClean="0"/>
              <a:pPr>
                <a:defRPr/>
              </a:pPr>
              <a:t>58</a:t>
            </a:fld>
            <a:endParaRPr lang="en-US" altLang="zh-CN"/>
          </a:p>
        </p:txBody>
      </p:sp>
      <p:sp>
        <p:nvSpPr>
          <p:cNvPr id="25088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249109F5-1CD8-47DF-9C11-0B6F87F9CA70}" type="slidenum">
              <a:rPr lang="zh-CN" altLang="en-US" sz="1200">
                <a:latin typeface="Times New Roman" pitchFamily="18" charset="0"/>
              </a:rPr>
              <a:pPr algn="r" defTabSz="966788"/>
              <a:t>58</a:t>
            </a:fld>
            <a:endParaRPr lang="en-US" altLang="zh-CN" sz="1200">
              <a:latin typeface="Times New Roman" pitchFamily="18" charset="0"/>
            </a:endParaRPr>
          </a:p>
        </p:txBody>
      </p:sp>
      <p:sp>
        <p:nvSpPr>
          <p:cNvPr id="250884" name="Rectangle 2"/>
          <p:cNvSpPr>
            <a:spLocks noGrp="1" noRot="1" noChangeAspect="1" noChangeArrowheads="1" noTextEdit="1"/>
          </p:cNvSpPr>
          <p:nvPr>
            <p:ph type="sldImg"/>
          </p:nvPr>
        </p:nvSpPr>
        <p:spPr>
          <a:xfrm>
            <a:off x="1258888" y="719138"/>
            <a:ext cx="4800600" cy="3600450"/>
          </a:xfrm>
          <a:ln/>
        </p:spPr>
      </p:sp>
      <p:sp>
        <p:nvSpPr>
          <p:cNvPr id="250885" name="Rectangle 3"/>
          <p:cNvSpPr>
            <a:spLocks noGrp="1" noChangeArrowheads="1"/>
          </p:cNvSpPr>
          <p:nvPr>
            <p:ph type="body" idx="1"/>
          </p:nvPr>
        </p:nvSpPr>
        <p:spPr>
          <a:noFill/>
          <a:ln/>
        </p:spPr>
        <p:txBody>
          <a:bodyPr lIns="96649" tIns="48323" rIns="96649" bIns="48323"/>
          <a:lstStyle/>
          <a:p>
            <a:pPr eaLnBrk="1" hangingPunct="1"/>
            <a:r>
              <a:rPr lang="en-US" altLang="zh-CN" dirty="0">
                <a:latin typeface="Gill Sans MT" panose="020B0502020104020203" pitchFamily="34" charset="0"/>
              </a:rPr>
              <a:t>    The 802.11 MAC protocol also includes a </a:t>
            </a:r>
            <a:r>
              <a:rPr lang="en-US" altLang="zh-CN" dirty="0">
                <a:solidFill>
                  <a:srgbClr val="FF3300"/>
                </a:solidFill>
                <a:latin typeface="Gill Sans MT" panose="020B0502020104020203" pitchFamily="34" charset="0"/>
              </a:rPr>
              <a:t>nifty</a:t>
            </a:r>
            <a:r>
              <a:rPr lang="en-US" altLang="zh-CN" dirty="0">
                <a:latin typeface="Gill Sans MT" panose="020B0502020104020203" pitchFamily="34" charset="0"/>
              </a:rPr>
              <a:t> </a:t>
            </a:r>
            <a:r>
              <a:rPr lang="en-US" altLang="zh-CN" sz="1100" dirty="0" smtClean="0">
                <a:latin typeface="Gill Sans MT" panose="020B0502020104020203" pitchFamily="34" charset="0"/>
              </a:rPr>
              <a:t>(but optional) </a:t>
            </a:r>
            <a:r>
              <a:rPr lang="en-US" altLang="zh-CN" dirty="0">
                <a:latin typeface="Gill Sans MT" panose="020B0502020104020203" pitchFamily="34" charset="0"/>
              </a:rPr>
              <a:t>reservation </a:t>
            </a:r>
            <a:r>
              <a:rPr lang="en-US" altLang="zh-CN" i="0" dirty="0">
                <a:latin typeface="Gill Sans MT" panose="020B0502020104020203" pitchFamily="34" charset="0"/>
              </a:rPr>
              <a:t>scheme that helps avoid collisions even in the presence of hidden terminals. </a:t>
            </a:r>
          </a:p>
          <a:p>
            <a:pPr eaLnBrk="1" hangingPunct="1"/>
            <a:r>
              <a:rPr lang="en-US" altLang="zh-CN" dirty="0">
                <a:latin typeface="Gill Sans MT" panose="020B0502020104020203" pitchFamily="34" charset="0"/>
              </a:rPr>
              <a:t>    Let's investigate this scheme in the context of Figure 7.11, which shows two wireless stations and one access point. </a:t>
            </a:r>
          </a:p>
          <a:p>
            <a:pPr eaLnBrk="1" hangingPunct="1"/>
            <a:r>
              <a:rPr lang="en-US" altLang="zh-CN" dirty="0">
                <a:latin typeface="Gill Sans MT" panose="020B0502020104020203" pitchFamily="34" charset="0"/>
              </a:rPr>
              <a:t>    Both of the wireless stations are within range of the AP </a:t>
            </a:r>
            <a:r>
              <a:rPr lang="en-US" altLang="zh-CN" sz="1200" dirty="0" smtClean="0">
                <a:latin typeface="Gill Sans MT" panose="020B0502020104020203" pitchFamily="34" charset="0"/>
              </a:rPr>
              <a:t>(whose </a:t>
            </a:r>
            <a:r>
              <a:rPr lang="en-US" altLang="zh-CN" sz="1200" dirty="0">
                <a:latin typeface="Gill Sans MT" panose="020B0502020104020203" pitchFamily="34" charset="0"/>
              </a:rPr>
              <a:t>coverage is shown as a </a:t>
            </a:r>
            <a:r>
              <a:rPr lang="en-US" altLang="zh-CN" sz="1200" dirty="0">
                <a:solidFill>
                  <a:srgbClr val="0070C0"/>
                </a:solidFill>
                <a:latin typeface="Gill Sans MT" panose="020B0502020104020203" pitchFamily="34" charset="0"/>
              </a:rPr>
              <a:t>shaded </a:t>
            </a:r>
            <a:r>
              <a:rPr lang="en-US" altLang="zh-CN" sz="1200" dirty="0" smtClean="0">
                <a:solidFill>
                  <a:srgbClr val="0070C0"/>
                </a:solidFill>
                <a:latin typeface="Gill Sans MT" panose="020B0502020104020203" pitchFamily="34" charset="0"/>
              </a:rPr>
              <a:t>circle</a:t>
            </a:r>
            <a:r>
              <a:rPr lang="en-US" altLang="zh-CN" sz="1200" dirty="0" smtClean="0">
                <a:latin typeface="Gill Sans MT" panose="020B0502020104020203" pitchFamily="34" charset="0"/>
              </a:rPr>
              <a:t>)</a:t>
            </a:r>
            <a:r>
              <a:rPr lang="en-US" altLang="zh-CN" dirty="0" smtClean="0">
                <a:latin typeface="Gill Sans MT" panose="020B0502020104020203" pitchFamily="34" charset="0"/>
              </a:rPr>
              <a:t> </a:t>
            </a:r>
            <a:r>
              <a:rPr lang="en-US" altLang="zh-CN" dirty="0">
                <a:latin typeface="Gill Sans MT" panose="020B0502020104020203" pitchFamily="34" charset="0"/>
              </a:rPr>
              <a:t>and both have associated with the AP. </a:t>
            </a:r>
          </a:p>
          <a:p>
            <a:pPr eaLnBrk="1" hangingPunct="1">
              <a:lnSpc>
                <a:spcPct val="90000"/>
              </a:lnSpc>
            </a:pPr>
            <a:r>
              <a:rPr lang="en-US" altLang="zh-CN" dirty="0"/>
              <a:t>    However, due to fading, the signal ranges of wireless stations are limited to the</a:t>
            </a:r>
            <a:r>
              <a:rPr lang="en-US" altLang="zh-CN" dirty="0">
                <a:solidFill>
                  <a:schemeClr val="hlink"/>
                </a:solidFill>
              </a:rPr>
              <a:t> interiors </a:t>
            </a:r>
            <a:r>
              <a:rPr lang="en-US" altLang="zh-CN" dirty="0"/>
              <a:t>of the shaded circles shown in Figure 7.11. </a:t>
            </a:r>
          </a:p>
          <a:p>
            <a:pPr eaLnBrk="1" hangingPunct="1">
              <a:lnSpc>
                <a:spcPct val="90000"/>
              </a:lnSpc>
            </a:pPr>
            <a:r>
              <a:rPr lang="en-US" altLang="zh-CN" baseline="0" dirty="0"/>
              <a:t>    </a:t>
            </a:r>
            <a:r>
              <a:rPr lang="en-US" altLang="zh-CN" dirty="0"/>
              <a:t>Thus, each of the wireless stations is hidden from the other, although neither is hidden from the AP. </a:t>
            </a:r>
            <a:endParaRPr lang="zh-CN" altLang="en-US" dirty="0"/>
          </a:p>
        </p:txBody>
      </p:sp>
    </p:spTree>
    <p:extLst>
      <p:ext uri="{BB962C8B-B14F-4D97-AF65-F5344CB8AC3E}">
        <p14:creationId xmlns:p14="http://schemas.microsoft.com/office/powerpoint/2010/main" val="2701841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en-US" altLang="zh-CN" dirty="0"/>
              <a:t>    Let's now consider why hidden terminals can be problematic? </a:t>
            </a:r>
          </a:p>
          <a:p>
            <a:r>
              <a:rPr lang="en-US" altLang="zh-CN" sz="1200" b="0" i="0" u="none" strike="noStrike" kern="1200" baseline="0" dirty="0">
                <a:solidFill>
                  <a:schemeClr val="tx1"/>
                </a:solidFill>
                <a:latin typeface="Times New Roman" pitchFamily="18" charset="0"/>
                <a:ea typeface="+mn-ea"/>
                <a:cs typeface="+mn-cs"/>
              </a:rPr>
              <a:t>    Suppose Station H1 is transmitting a frame and </a:t>
            </a:r>
            <a:r>
              <a:rPr lang="en-US" altLang="zh-CN" sz="1200" b="0" i="0" u="sng" strike="noStrike" kern="1200" baseline="0" dirty="0">
                <a:solidFill>
                  <a:schemeClr val="tx1"/>
                </a:solidFill>
                <a:latin typeface="Times New Roman" pitchFamily="18" charset="0"/>
                <a:ea typeface="+mn-ea"/>
                <a:cs typeface="+mn-cs"/>
              </a:rPr>
              <a:t>halfway through</a:t>
            </a:r>
            <a:r>
              <a:rPr lang="en-US" altLang="zh-CN" sz="1200" b="0" i="0" u="none" strike="noStrike" kern="1200" baseline="0" dirty="0">
                <a:solidFill>
                  <a:schemeClr val="tx1"/>
                </a:solidFill>
                <a:latin typeface="Times New Roman" pitchFamily="18" charset="0"/>
                <a:ea typeface="+mn-ea"/>
                <a:cs typeface="+mn-cs"/>
              </a:rPr>
              <a:t> H1’s transmission, Station H2 wants to send a frame to the AP.    </a:t>
            </a:r>
          </a:p>
          <a:p>
            <a:r>
              <a:rPr lang="en-US" altLang="zh-CN" sz="1200" b="0" i="0" u="none" strike="noStrike" kern="1200" baseline="0" dirty="0">
                <a:solidFill>
                  <a:schemeClr val="tx1"/>
                </a:solidFill>
                <a:latin typeface="Times New Roman" pitchFamily="18" charset="0"/>
                <a:ea typeface="+mn-ea"/>
                <a:cs typeface="+mn-cs"/>
              </a:rPr>
              <a:t>    H2, not hearing the transmission from H1, will first wait a DIFS interval and then transmit the frame, resulting in a collision.</a:t>
            </a:r>
            <a:endParaRPr lang="en-US" altLang="zh-CN" dirty="0"/>
          </a:p>
          <a:p>
            <a:pPr eaLnBrk="1" hangingPunct="1">
              <a:lnSpc>
                <a:spcPct val="90000"/>
              </a:lnSpc>
            </a:pPr>
            <a:r>
              <a:rPr lang="en-US" altLang="zh-CN" dirty="0"/>
              <a:t>    The channel will therefore be wasted during the entire period of H1's transmission </a:t>
            </a:r>
            <a:r>
              <a:rPr lang="en-US" altLang="zh-CN" dirty="0">
                <a:solidFill>
                  <a:schemeClr val="hlink"/>
                </a:solidFill>
              </a:rPr>
              <a:t>as well as</a:t>
            </a:r>
            <a:r>
              <a:rPr lang="en-US" altLang="zh-CN" dirty="0"/>
              <a:t> during H2's transmission.</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59</a:t>
            </a:fld>
            <a:endParaRPr lang="en-US" altLang="zh-CN"/>
          </a:p>
        </p:txBody>
      </p:sp>
    </p:spTree>
    <p:extLst>
      <p:ext uri="{BB962C8B-B14F-4D97-AF65-F5344CB8AC3E}">
        <p14:creationId xmlns:p14="http://schemas.microsoft.com/office/powerpoint/2010/main" val="1985630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p:txBody>
          <a:bodyPr/>
          <a:lstStyle/>
          <a:p>
            <a:pPr>
              <a:defRPr/>
            </a:pPr>
            <a:fld id="{7EC636D7-E665-4970-B84E-2FFDEFDD7A5B}" type="slidenum">
              <a:rPr lang="zh-CN" altLang="en-US" smtClean="0"/>
              <a:pPr>
                <a:defRPr/>
              </a:pPr>
              <a:t>62</a:t>
            </a:fld>
            <a:endParaRPr lang="en-US" altLang="zh-CN" smtClean="0"/>
          </a:p>
        </p:txBody>
      </p:sp>
      <p:sp>
        <p:nvSpPr>
          <p:cNvPr id="274435" name="Rectangle 2"/>
          <p:cNvSpPr>
            <a:spLocks noGrp="1" noRot="1" noChangeAspect="1" noChangeArrowheads="1" noTextEdit="1"/>
          </p:cNvSpPr>
          <p:nvPr>
            <p:ph type="sldImg"/>
          </p:nvPr>
        </p:nvSpPr>
        <p:spPr>
          <a:xfrm>
            <a:off x="1257300" y="720725"/>
            <a:ext cx="4800600" cy="3600450"/>
          </a:xfrm>
          <a:ln/>
        </p:spPr>
      </p:sp>
      <p:sp>
        <p:nvSpPr>
          <p:cNvPr id="274436" name="Rectangle 3"/>
          <p:cNvSpPr>
            <a:spLocks noGrp="1" noChangeArrowheads="1"/>
          </p:cNvSpPr>
          <p:nvPr>
            <p:ph type="body" idx="1"/>
          </p:nvPr>
        </p:nvSpPr>
        <p:spPr>
          <a:xfrm>
            <a:off x="731838" y="4560888"/>
            <a:ext cx="5851525" cy="4319587"/>
          </a:xfrm>
          <a:noFill/>
          <a:ln/>
        </p:spPr>
        <p:txBody>
          <a:bodyPr/>
          <a:lstStyle/>
          <a:p>
            <a:r>
              <a:rPr lang="en-US" altLang="zh-CN" dirty="0" smtClean="0"/>
              <a:t>duration</a:t>
            </a:r>
            <a:endParaRPr lang="zh-CN" altLang="en-US" dirty="0" smtClean="0"/>
          </a:p>
        </p:txBody>
      </p:sp>
    </p:spTree>
    <p:extLst>
      <p:ext uri="{BB962C8B-B14F-4D97-AF65-F5344CB8AC3E}">
        <p14:creationId xmlns:p14="http://schemas.microsoft.com/office/powerpoint/2010/main" val="28976890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59AB0022-7677-4A12-BDFA-09D2CB1775E1}" type="slidenum">
              <a:rPr lang="en-US" altLang="zh-CN" sz="1200">
                <a:latin typeface="Times New Roman" panose="02020603050405020304" pitchFamily="18" charset="0"/>
              </a:rPr>
              <a:pPr/>
              <a:t>63</a:t>
            </a:fld>
            <a:endParaRPr lang="en-US" altLang="zh-CN" sz="120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In </a:t>
            </a:r>
            <a:r>
              <a:rPr lang="en-US" altLang="zh-CN" sz="1200" b="0" i="0" u="none" strike="noStrike" kern="1200" baseline="0" dirty="0">
                <a:solidFill>
                  <a:schemeClr val="tx1"/>
                </a:solidFill>
                <a:latin typeface="Times New Roman" pitchFamily="18" charset="0"/>
                <a:ea typeface="+mn-ea"/>
                <a:cs typeface="+mn-cs"/>
              </a:rPr>
              <a:t>order to avoid this problem, the IEEE 802.11 protocol allows a station to use a short </a:t>
            </a:r>
            <a:r>
              <a:rPr lang="en-US" altLang="zh-CN" sz="1200" b="1" i="0" u="none" strike="noStrike" kern="1200" baseline="0" dirty="0">
                <a:solidFill>
                  <a:schemeClr val="tx1"/>
                </a:solidFill>
                <a:latin typeface="Times New Roman" pitchFamily="18" charset="0"/>
                <a:ea typeface="+mn-ea"/>
                <a:cs typeface="+mn-cs"/>
              </a:rPr>
              <a:t>Request to Send </a:t>
            </a:r>
            <a:r>
              <a:rPr lang="en-US" altLang="zh-CN" sz="1200" b="1" i="0" u="none" strike="noStrike" kern="1200" baseline="0" dirty="0" smtClean="0">
                <a:solidFill>
                  <a:schemeClr val="tx1"/>
                </a:solidFill>
                <a:latin typeface="Times New Roman" pitchFamily="18" charset="0"/>
                <a:ea typeface="+mn-ea"/>
                <a:cs typeface="+mn-cs"/>
              </a:rPr>
              <a:t>(RTS) </a:t>
            </a:r>
            <a:r>
              <a:rPr lang="en-US" altLang="zh-CN" sz="1200" b="0" i="0" u="none" strike="noStrike" kern="1200" baseline="0" dirty="0">
                <a:solidFill>
                  <a:schemeClr val="tx1"/>
                </a:solidFill>
                <a:latin typeface="Times New Roman" pitchFamily="18" charset="0"/>
                <a:ea typeface="+mn-ea"/>
                <a:cs typeface="+mn-cs"/>
              </a:rPr>
              <a:t>control frame and a short </a:t>
            </a:r>
            <a:r>
              <a:rPr lang="en-US" altLang="zh-CN" sz="1200" b="1" i="0" u="none" strike="noStrike" kern="1200" baseline="0" dirty="0">
                <a:solidFill>
                  <a:schemeClr val="tx1"/>
                </a:solidFill>
                <a:latin typeface="Times New Roman" pitchFamily="18" charset="0"/>
                <a:ea typeface="+mn-ea"/>
                <a:cs typeface="+mn-cs"/>
              </a:rPr>
              <a:t>Clear to Send </a:t>
            </a:r>
            <a:r>
              <a:rPr lang="en-US" altLang="zh-CN" sz="1200" b="1" i="0" u="none" strike="noStrike" kern="1200" baseline="0" dirty="0" smtClean="0">
                <a:solidFill>
                  <a:schemeClr val="tx1"/>
                </a:solidFill>
                <a:latin typeface="Times New Roman" pitchFamily="18" charset="0"/>
                <a:ea typeface="+mn-ea"/>
                <a:cs typeface="+mn-cs"/>
              </a:rPr>
              <a:t>(CTS) </a:t>
            </a:r>
            <a:r>
              <a:rPr lang="en-US" altLang="zh-CN" sz="1200" b="0" i="0" u="none" strike="noStrike" kern="1200" baseline="0" dirty="0">
                <a:solidFill>
                  <a:schemeClr val="tx1"/>
                </a:solidFill>
                <a:latin typeface="Times New Roman" pitchFamily="18" charset="0"/>
                <a:ea typeface="+mn-ea"/>
                <a:cs typeface="+mn-cs"/>
              </a:rPr>
              <a:t>control frame to reserve access to the channel. </a:t>
            </a:r>
          </a:p>
          <a:p>
            <a:r>
              <a:rPr lang="en-US" altLang="zh-CN" sz="1200" b="0" i="0" u="none" strike="noStrike" kern="1200" baseline="0" dirty="0">
                <a:solidFill>
                  <a:schemeClr val="tx1"/>
                </a:solidFill>
                <a:latin typeface="Times New Roman" pitchFamily="18" charset="0"/>
                <a:ea typeface="+mn-ea"/>
                <a:cs typeface="+mn-cs"/>
              </a:rPr>
              <a:t>    When a sender wants to send a DATA frame, it can first send an RTS frame to the AP, indicating the total time required to transmit the DATA frame and the acknowledgment </a:t>
            </a:r>
            <a:r>
              <a:rPr lang="en-US" altLang="zh-CN" sz="1200" b="0" i="0" u="none" strike="noStrike" kern="1200" baseline="0" dirty="0" smtClean="0">
                <a:solidFill>
                  <a:schemeClr val="tx1"/>
                </a:solidFill>
                <a:latin typeface="Times New Roman" pitchFamily="18" charset="0"/>
                <a:ea typeface="+mn-ea"/>
                <a:cs typeface="+mn-cs"/>
              </a:rPr>
              <a:t>(ACK) </a:t>
            </a:r>
            <a:r>
              <a:rPr lang="en-US" altLang="zh-CN" sz="1200" b="0" i="0" u="none" strike="noStrike" kern="1200" baseline="0" dirty="0">
                <a:solidFill>
                  <a:schemeClr val="tx1"/>
                </a:solidFill>
                <a:latin typeface="Times New Roman" pitchFamily="18" charset="0"/>
                <a:ea typeface="+mn-ea"/>
                <a:cs typeface="+mn-cs"/>
              </a:rPr>
              <a:t>frame.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a:t>
            </a:r>
            <a:r>
              <a:rPr lang="en-US" altLang="zh-CN" sz="1200" b="0" i="0" u="none" strike="noStrike" kern="1200" baseline="0" dirty="0">
                <a:solidFill>
                  <a:schemeClr val="tx1"/>
                </a:solidFill>
                <a:latin typeface="Times New Roman" pitchFamily="18" charset="0"/>
                <a:ea typeface="+mn-ea"/>
                <a:cs typeface="+mn-cs"/>
              </a:rPr>
              <a:t>the AP receives the RTS frame, it responds by broadcasting a CTS frame. </a:t>
            </a:r>
          </a:p>
          <a:p>
            <a:r>
              <a:rPr lang="en-US" altLang="zh-CN" sz="1200" b="0" i="0" u="none" strike="noStrike" kern="1200" baseline="0" dirty="0">
                <a:solidFill>
                  <a:schemeClr val="tx1"/>
                </a:solidFill>
                <a:latin typeface="Times New Roman" pitchFamily="18" charset="0"/>
                <a:ea typeface="+mn-ea"/>
                <a:cs typeface="+mn-cs"/>
              </a:rPr>
              <a:t>    This CTS frame </a:t>
            </a:r>
            <a:r>
              <a:rPr lang="en-US" altLang="zh-CN" sz="1200" b="0" i="0" u="sng" strike="noStrike" kern="1200" baseline="0" dirty="0">
                <a:solidFill>
                  <a:schemeClr val="tx1"/>
                </a:solidFill>
                <a:latin typeface="Times New Roman" pitchFamily="18" charset="0"/>
                <a:ea typeface="+mn-ea"/>
                <a:cs typeface="+mn-cs"/>
              </a:rPr>
              <a:t>serves two purposes</a:t>
            </a:r>
            <a:r>
              <a:rPr lang="en-US" altLang="zh-CN" sz="1200" b="0" i="0" u="none" strike="noStrike" kern="1200" baseline="0" dirty="0">
                <a:solidFill>
                  <a:schemeClr val="tx1"/>
                </a:solidFill>
                <a:latin typeface="Times New Roman" pitchFamily="18" charset="0"/>
                <a:ea typeface="+mn-ea"/>
                <a:cs typeface="+mn-cs"/>
              </a:rPr>
              <a:t>: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It </a:t>
            </a:r>
            <a:r>
              <a:rPr lang="en-US" altLang="zh-CN" sz="1200" b="0" i="0" u="none" strike="noStrike" kern="1200" baseline="0" dirty="0">
                <a:solidFill>
                  <a:schemeClr val="tx1"/>
                </a:solidFill>
                <a:latin typeface="Times New Roman" pitchFamily="18" charset="0"/>
                <a:ea typeface="+mn-ea"/>
                <a:cs typeface="+mn-cs"/>
              </a:rPr>
              <a:t>gives the sender explicit permission to send and also instructs the other stations not to send for the reserved duration</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Thus, in Figure 7.12, before transmitting a DATA frame, H1 first broadcasts an RTS frame, which is heard by all stations in its circle, including the AP. </a:t>
            </a:r>
          </a:p>
          <a:p>
            <a:r>
              <a:rPr lang="en-US" altLang="zh-CN" sz="1200" b="0" i="0" u="none" strike="noStrike" kern="1200" baseline="0" dirty="0">
                <a:solidFill>
                  <a:schemeClr val="tx1"/>
                </a:solidFill>
                <a:latin typeface="Times New Roman" pitchFamily="18" charset="0"/>
                <a:ea typeface="+mn-ea"/>
                <a:cs typeface="+mn-cs"/>
              </a:rPr>
              <a:t>    The AP then responds with a CTS frame, which is heard by all stations within its range, including H1 and H2. </a:t>
            </a:r>
          </a:p>
          <a:p>
            <a:r>
              <a:rPr lang="en-US" altLang="zh-CN" sz="1200" b="0" i="0" u="none" strike="noStrike" kern="1200" baseline="0" dirty="0">
                <a:solidFill>
                  <a:schemeClr val="tx1"/>
                </a:solidFill>
                <a:latin typeface="Times New Roman" pitchFamily="18" charset="0"/>
                <a:ea typeface="+mn-ea"/>
                <a:cs typeface="+mn-cs"/>
              </a:rPr>
              <a:t>    Station H2, having heard the CTS, refrains from transmitting for the time specified in the CTS frame. </a:t>
            </a:r>
          </a:p>
          <a:p>
            <a:r>
              <a:rPr lang="en-US" altLang="zh-CN" sz="1200" b="0" i="0" u="none" strike="noStrike" kern="1200" baseline="0" dirty="0">
                <a:solidFill>
                  <a:schemeClr val="tx1"/>
                </a:solidFill>
                <a:latin typeface="Times New Roman" pitchFamily="18" charset="0"/>
                <a:ea typeface="+mn-ea"/>
                <a:cs typeface="+mn-cs"/>
              </a:rPr>
              <a:t>    The RTS, CTS, DATA, and ACK frames are shown in Figure 7.12.</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use of the RTS and CTS frames can improve performance in two important ways:</a:t>
            </a:r>
          </a:p>
          <a:p>
            <a:r>
              <a:rPr lang="en-US" altLang="zh-CN" sz="1200" b="0" i="0" u="none" strike="noStrike" kern="1200" baseline="0" dirty="0">
                <a:solidFill>
                  <a:schemeClr val="tx1"/>
                </a:solidFill>
                <a:latin typeface="Times New Roman" pitchFamily="18" charset="0"/>
                <a:ea typeface="+mn-ea"/>
                <a:cs typeface="+mn-cs"/>
              </a:rPr>
              <a:t>    • The hidden station problem is mitigated, since a long DATA frame is transmitted only after the channel has been reserved. </a:t>
            </a:r>
          </a:p>
          <a:p>
            <a:r>
              <a:rPr lang="en-US" altLang="zh-CN" sz="1200" b="0" i="0" u="none" strike="noStrike" kern="1200" baseline="0" dirty="0">
                <a:solidFill>
                  <a:schemeClr val="tx1"/>
                </a:solidFill>
                <a:latin typeface="Times New Roman" pitchFamily="18" charset="0"/>
                <a:ea typeface="+mn-ea"/>
                <a:cs typeface="+mn-cs"/>
              </a:rPr>
              <a:t>    • Because the RTS and CTS frames are short, a collision involving an RTS or CTS frame will last only </a:t>
            </a:r>
            <a:r>
              <a:rPr lang="en-US" altLang="zh-CN" sz="1200" b="0" i="0" u="sng" strike="noStrike" kern="1200" baseline="0" dirty="0">
                <a:solidFill>
                  <a:schemeClr val="tx1"/>
                </a:solidFill>
                <a:latin typeface="Times New Roman" pitchFamily="18" charset="0"/>
                <a:ea typeface="+mn-ea"/>
                <a:cs typeface="+mn-cs"/>
              </a:rPr>
              <a:t>for the duration of</a:t>
            </a:r>
            <a:r>
              <a:rPr lang="en-US" altLang="zh-CN" sz="1200" b="0" i="0" u="none" strike="noStrike" kern="1200" baseline="0" dirty="0">
                <a:solidFill>
                  <a:schemeClr val="tx1"/>
                </a:solidFill>
                <a:latin typeface="Times New Roman" pitchFamily="18" charset="0"/>
                <a:ea typeface="+mn-ea"/>
                <a:cs typeface="+mn-cs"/>
              </a:rPr>
              <a:t> the short RTS or CTS frame. </a:t>
            </a:r>
          </a:p>
          <a:p>
            <a:r>
              <a:rPr lang="en-US" altLang="zh-CN" sz="1200" b="0" i="0" u="none" strike="noStrike" kern="1200" baseline="0" dirty="0">
                <a:solidFill>
                  <a:schemeClr val="tx1"/>
                </a:solidFill>
                <a:latin typeface="Times New Roman" pitchFamily="18" charset="0"/>
                <a:ea typeface="+mn-ea"/>
                <a:cs typeface="+mn-cs"/>
              </a:rPr>
              <a:t>    Once the RTS and CTS frames are correctly transmitted, the following DATA and ACK frames should </a:t>
            </a:r>
            <a:r>
              <a:rPr lang="en-US" altLang="zh-CN" sz="1200" b="0" i="0" u="none" strike="noStrike" kern="1200" baseline="0" dirty="0" smtClean="0">
                <a:solidFill>
                  <a:schemeClr val="tx1"/>
                </a:solidFill>
                <a:latin typeface="Times New Roman" pitchFamily="18" charset="0"/>
                <a:ea typeface="+mn-ea"/>
                <a:cs typeface="+mn-cs"/>
              </a:rPr>
              <a:t>be transmitted </a:t>
            </a:r>
            <a:r>
              <a:rPr lang="en-US" altLang="zh-CN" sz="1200" b="0" i="0" u="none" strike="noStrike" kern="1200" baseline="0" dirty="0">
                <a:solidFill>
                  <a:schemeClr val="tx1"/>
                </a:solidFill>
                <a:latin typeface="Times New Roman" pitchFamily="18" charset="0"/>
                <a:ea typeface="+mn-ea"/>
                <a:cs typeface="+mn-cs"/>
              </a:rPr>
              <a:t>without collisions.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You </a:t>
            </a:r>
            <a:r>
              <a:rPr lang="en-US" altLang="zh-CN" sz="1200" b="0" i="0" u="none" strike="noStrike" kern="1200" baseline="0" dirty="0">
                <a:solidFill>
                  <a:schemeClr val="tx1"/>
                </a:solidFill>
                <a:latin typeface="Times New Roman" pitchFamily="18" charset="0"/>
                <a:ea typeface="+mn-ea"/>
                <a:cs typeface="+mn-cs"/>
              </a:rPr>
              <a:t>are encouraged to check out the 802.11 applet in the textbook’s companion Web site. </a:t>
            </a:r>
          </a:p>
          <a:p>
            <a:r>
              <a:rPr lang="en-US" altLang="zh-CN" sz="1200" b="0" i="0" u="none" strike="noStrike" kern="1200" baseline="0" dirty="0">
                <a:solidFill>
                  <a:schemeClr val="tx1"/>
                </a:solidFill>
                <a:latin typeface="Times New Roman" pitchFamily="18" charset="0"/>
                <a:ea typeface="+mn-ea"/>
                <a:cs typeface="+mn-cs"/>
              </a:rPr>
              <a:t>    This interactive applet illustrates the CSMA/CA protocol, including the RTS/CTS exchange sequence.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Although the RTS/CTS exchange can help reduce collisions, it also introduces delay and consumes channel resources. </a:t>
            </a:r>
          </a:p>
          <a:p>
            <a:r>
              <a:rPr lang="en-US" altLang="zh-CN" sz="1200" b="0" i="0" u="none" strike="noStrike" kern="1200" baseline="0" dirty="0">
                <a:solidFill>
                  <a:schemeClr val="tx1"/>
                </a:solidFill>
                <a:latin typeface="Times New Roman" pitchFamily="18" charset="0"/>
                <a:ea typeface="+mn-ea"/>
                <a:cs typeface="+mn-cs"/>
              </a:rPr>
              <a:t>    For this reason, the RTS/CTS exchange is only used </a:t>
            </a:r>
            <a:r>
              <a:rPr lang="en-US" altLang="zh-CN" sz="1200" b="0" i="0" u="none" strike="noStrike" kern="1200" baseline="0" dirty="0" smtClean="0">
                <a:solidFill>
                  <a:schemeClr val="tx1"/>
                </a:solidFill>
                <a:latin typeface="Times New Roman" pitchFamily="18" charset="0"/>
                <a:ea typeface="+mn-ea"/>
                <a:cs typeface="+mn-cs"/>
              </a:rPr>
              <a:t>(if </a:t>
            </a:r>
            <a:r>
              <a:rPr lang="en-US" altLang="zh-CN" sz="1200" b="0" i="0" u="none" strike="noStrike" kern="1200" baseline="0" dirty="0">
                <a:solidFill>
                  <a:schemeClr val="tx1"/>
                </a:solidFill>
                <a:latin typeface="Times New Roman" pitchFamily="18" charset="0"/>
                <a:ea typeface="+mn-ea"/>
                <a:cs typeface="+mn-cs"/>
              </a:rPr>
              <a:t>at </a:t>
            </a:r>
            <a:r>
              <a:rPr lang="en-US" altLang="zh-CN" sz="1200" b="0" i="0" u="none" strike="noStrike" kern="1200" baseline="0" dirty="0" smtClean="0">
                <a:solidFill>
                  <a:schemeClr val="tx1"/>
                </a:solidFill>
                <a:latin typeface="Times New Roman" pitchFamily="18" charset="0"/>
                <a:ea typeface="+mn-ea"/>
                <a:cs typeface="+mn-cs"/>
              </a:rPr>
              <a:t>all) </a:t>
            </a:r>
            <a:r>
              <a:rPr lang="en-US" altLang="zh-CN" sz="1200" b="0" i="0" u="none" strike="noStrike" kern="1200" baseline="0" dirty="0">
                <a:solidFill>
                  <a:schemeClr val="tx1"/>
                </a:solidFill>
                <a:latin typeface="Times New Roman" pitchFamily="18" charset="0"/>
                <a:ea typeface="+mn-ea"/>
                <a:cs typeface="+mn-cs"/>
              </a:rPr>
              <a:t>to reserve the channel for the transmission of a long </a:t>
            </a:r>
            <a:r>
              <a:rPr lang="en-US" altLang="zh-CN" sz="1200" b="0" i="0" u="none" strike="noStrike" kern="1200" baseline="0" dirty="0" smtClean="0">
                <a:solidFill>
                  <a:schemeClr val="tx1"/>
                </a:solidFill>
                <a:latin typeface="Times New Roman" pitchFamily="18" charset="0"/>
                <a:ea typeface="+mn-ea"/>
                <a:cs typeface="+mn-cs"/>
              </a:rPr>
              <a:t>DATA frame</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In practice, each wireless station can set an RTS threshold such that the RTS/CTS sequence is used only when the frame is longer than the threshold. </a:t>
            </a:r>
          </a:p>
          <a:p>
            <a:r>
              <a:rPr lang="en-US" altLang="zh-CN" sz="1200" b="0" i="0" u="none" strike="noStrike" kern="1200" baseline="0" dirty="0">
                <a:solidFill>
                  <a:schemeClr val="tx1"/>
                </a:solidFill>
                <a:latin typeface="Times New Roman" pitchFamily="18" charset="0"/>
                <a:ea typeface="+mn-ea"/>
                <a:cs typeface="+mn-cs"/>
              </a:rPr>
              <a:t>    For many wireless stations, the default RTS threshold value is larger than the maximum frame length, so the RTS/CTS sequence is skipped for all DATA frames sent.</a:t>
            </a:r>
            <a:endParaRPr lang="zh-CN" altLang="zh-CN" dirty="0"/>
          </a:p>
        </p:txBody>
      </p:sp>
    </p:spTree>
    <p:extLst>
      <p:ext uri="{BB962C8B-B14F-4D97-AF65-F5344CB8AC3E}">
        <p14:creationId xmlns:p14="http://schemas.microsoft.com/office/powerpoint/2010/main" val="346287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p:txBody>
          <a:bodyPr/>
          <a:lstStyle/>
          <a:p>
            <a:pPr>
              <a:defRPr/>
            </a:pPr>
            <a:fld id="{21D48686-CACB-43BA-981A-9B52375EE7B0}" type="slidenum">
              <a:rPr lang="zh-CN" altLang="en-US" smtClean="0"/>
              <a:pPr>
                <a:defRPr/>
              </a:pPr>
              <a:t>64</a:t>
            </a:fld>
            <a:endParaRPr lang="en-US" altLang="zh-CN"/>
          </a:p>
        </p:txBody>
      </p:sp>
      <p:sp>
        <p:nvSpPr>
          <p:cNvPr id="252931" name="Rectangle 2"/>
          <p:cNvSpPr>
            <a:spLocks noGrp="1" noRot="1" noChangeAspect="1" noChangeArrowheads="1" noTextEdit="1"/>
          </p:cNvSpPr>
          <p:nvPr>
            <p:ph type="sldImg"/>
          </p:nvPr>
        </p:nvSpPr>
        <p:spPr>
          <a:xfrm>
            <a:off x="1258888" y="719138"/>
            <a:ext cx="4800600" cy="3600450"/>
          </a:xfrm>
          <a:ln/>
        </p:spPr>
      </p:sp>
      <p:sp>
        <p:nvSpPr>
          <p:cNvPr id="252932"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2239783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p:txBody>
          <a:bodyPr/>
          <a:lstStyle/>
          <a:p>
            <a:pPr>
              <a:defRPr/>
            </a:pPr>
            <a:fld id="{3321115C-24DE-4133-B61A-16229A909372}" type="slidenum">
              <a:rPr lang="zh-CN" altLang="en-US" smtClean="0"/>
              <a:pPr>
                <a:defRPr/>
              </a:pPr>
              <a:t>65</a:t>
            </a:fld>
            <a:endParaRPr lang="en-US" altLang="zh-CN"/>
          </a:p>
        </p:txBody>
      </p:sp>
      <p:sp>
        <p:nvSpPr>
          <p:cNvPr id="254979" name="Rectangle 2"/>
          <p:cNvSpPr>
            <a:spLocks noGrp="1" noRot="1" noChangeAspect="1" noChangeArrowheads="1" noTextEdit="1"/>
          </p:cNvSpPr>
          <p:nvPr>
            <p:ph type="sldImg"/>
          </p:nvPr>
        </p:nvSpPr>
        <p:spPr>
          <a:xfrm>
            <a:off x="1257300" y="720725"/>
            <a:ext cx="4800600" cy="3600450"/>
          </a:xfrm>
          <a:ln/>
        </p:spPr>
      </p:sp>
      <p:sp>
        <p:nvSpPr>
          <p:cNvPr id="630787" name="Rectangle 3"/>
          <p:cNvSpPr>
            <a:spLocks noGrp="1" noChangeArrowheads="1"/>
          </p:cNvSpPr>
          <p:nvPr>
            <p:ph type="body" idx="1"/>
          </p:nvPr>
        </p:nvSpPr>
        <p:spPr>
          <a:xfrm>
            <a:off x="731838" y="4560888"/>
            <a:ext cx="5851525" cy="4319587"/>
          </a:xfrm>
        </p:spPr>
        <p:txBody>
          <a:bodyPr/>
          <a:lstStyle/>
          <a:p>
            <a:r>
              <a:rPr lang="en-US" altLang="zh-CN" sz="1000" b="0" i="0" u="none" strike="noStrike" kern="1200" baseline="0" dirty="0">
                <a:solidFill>
                  <a:schemeClr val="tx1"/>
                </a:solidFill>
                <a:latin typeface="Times New Roman" pitchFamily="18" charset="0"/>
                <a:ea typeface="+mn-ea"/>
                <a:cs typeface="+mn-cs"/>
              </a:rPr>
              <a:t>    Although the RTS/CTS exchange can help reduce collisions, it also introduces delay and consumes channel resources. </a:t>
            </a:r>
          </a:p>
          <a:p>
            <a:r>
              <a:rPr lang="en-US" altLang="zh-CN" sz="1000" b="0" i="0" u="none" strike="noStrike" kern="1200" baseline="0" dirty="0">
                <a:solidFill>
                  <a:schemeClr val="tx1"/>
                </a:solidFill>
                <a:latin typeface="Times New Roman" pitchFamily="18" charset="0"/>
                <a:ea typeface="+mn-ea"/>
                <a:cs typeface="+mn-cs"/>
              </a:rPr>
              <a:t>    For this reason, the RTS/CTS exchange is only used </a:t>
            </a:r>
            <a:r>
              <a:rPr lang="en-US" altLang="zh-CN" sz="1000" b="0" i="0" u="none" strike="noStrike" kern="1200" baseline="0" dirty="0" smtClean="0">
                <a:solidFill>
                  <a:schemeClr val="tx1"/>
                </a:solidFill>
                <a:latin typeface="Times New Roman" pitchFamily="18" charset="0"/>
                <a:ea typeface="+mn-ea"/>
                <a:cs typeface="+mn-cs"/>
              </a:rPr>
              <a:t>(</a:t>
            </a:r>
            <a:r>
              <a:rPr lang="en-US" altLang="zh-CN" sz="1000" b="1" i="0" u="none" strike="noStrike" kern="1200" baseline="0" dirty="0" smtClean="0">
                <a:solidFill>
                  <a:schemeClr val="tx1"/>
                </a:solidFill>
                <a:latin typeface="Times New Roman" pitchFamily="18" charset="0"/>
                <a:ea typeface="+mn-ea"/>
                <a:cs typeface="+mn-cs"/>
              </a:rPr>
              <a:t>if </a:t>
            </a:r>
            <a:r>
              <a:rPr lang="en-US" altLang="zh-CN" sz="1000" b="1" i="0" u="none" strike="noStrike" kern="1200" baseline="0" dirty="0">
                <a:solidFill>
                  <a:schemeClr val="tx1"/>
                </a:solidFill>
                <a:latin typeface="Times New Roman" pitchFamily="18" charset="0"/>
                <a:ea typeface="+mn-ea"/>
                <a:cs typeface="+mn-cs"/>
              </a:rPr>
              <a:t>at </a:t>
            </a:r>
            <a:r>
              <a:rPr lang="en-US" altLang="zh-CN" sz="1000" b="1" i="0" u="none" strike="noStrike" kern="1200" baseline="0" dirty="0" smtClean="0">
                <a:solidFill>
                  <a:schemeClr val="tx1"/>
                </a:solidFill>
                <a:latin typeface="Times New Roman" pitchFamily="18" charset="0"/>
                <a:ea typeface="+mn-ea"/>
                <a:cs typeface="+mn-cs"/>
              </a:rPr>
              <a:t>all</a:t>
            </a:r>
            <a:r>
              <a:rPr lang="en-US" altLang="zh-CN" sz="1000" b="0" i="0" u="none" strike="noStrike" kern="1200" baseline="0" dirty="0" smtClean="0">
                <a:solidFill>
                  <a:schemeClr val="tx1"/>
                </a:solidFill>
                <a:latin typeface="Times New Roman" pitchFamily="18" charset="0"/>
                <a:ea typeface="+mn-ea"/>
                <a:cs typeface="+mn-cs"/>
              </a:rPr>
              <a:t>) </a:t>
            </a:r>
            <a:r>
              <a:rPr lang="en-US" altLang="zh-CN" sz="1000" b="0" i="0" u="none" strike="noStrike" kern="1200" baseline="0" dirty="0">
                <a:solidFill>
                  <a:schemeClr val="tx1"/>
                </a:solidFill>
                <a:latin typeface="Times New Roman" pitchFamily="18" charset="0"/>
                <a:ea typeface="+mn-ea"/>
                <a:cs typeface="+mn-cs"/>
              </a:rPr>
              <a:t>to reserve the channel for the transmission of a long </a:t>
            </a:r>
            <a:r>
              <a:rPr lang="en-US" altLang="zh-CN" sz="1000" b="0" i="0" u="none" strike="noStrike" kern="1200" baseline="0" dirty="0" smtClean="0">
                <a:solidFill>
                  <a:schemeClr val="tx1"/>
                </a:solidFill>
                <a:latin typeface="Times New Roman" pitchFamily="18" charset="0"/>
                <a:ea typeface="+mn-ea"/>
                <a:cs typeface="+mn-cs"/>
              </a:rPr>
              <a:t>DATA frame</a:t>
            </a:r>
            <a:r>
              <a:rPr lang="en-US" altLang="zh-CN" sz="1000" b="0" i="0" u="none" strike="noStrike" kern="1200" baseline="0" dirty="0">
                <a:solidFill>
                  <a:schemeClr val="tx1"/>
                </a:solidFill>
                <a:latin typeface="Times New Roman" pitchFamily="18" charset="0"/>
                <a:ea typeface="+mn-ea"/>
                <a:cs typeface="+mn-cs"/>
              </a:rPr>
              <a:t>. </a:t>
            </a:r>
          </a:p>
          <a:p>
            <a:r>
              <a:rPr lang="en-US" altLang="zh-CN" sz="1000" b="0" i="0" u="none" strike="noStrike" kern="1200" baseline="0" dirty="0">
                <a:solidFill>
                  <a:schemeClr val="tx1"/>
                </a:solidFill>
                <a:latin typeface="Times New Roman" pitchFamily="18" charset="0"/>
                <a:ea typeface="+mn-ea"/>
                <a:cs typeface="+mn-cs"/>
              </a:rPr>
              <a:t>    In practice, each wireless station can set an RTS threshold such that the RTS/CTS sequence is used only when the frame is longer than the threshold. </a:t>
            </a:r>
          </a:p>
          <a:p>
            <a:r>
              <a:rPr lang="en-US" altLang="zh-CN" sz="1000" b="0" i="0" u="none" strike="noStrike" kern="1200" baseline="0" dirty="0">
                <a:solidFill>
                  <a:schemeClr val="tx1"/>
                </a:solidFill>
                <a:latin typeface="Times New Roman" pitchFamily="18" charset="0"/>
                <a:ea typeface="+mn-ea"/>
                <a:cs typeface="+mn-cs"/>
              </a:rPr>
              <a:t>    For many wireless stations, the default RTS threshold value is larger than the maximum frame length, so the RTS/CTS sequence is skipped for all DATA frames sent.</a:t>
            </a:r>
            <a:endParaRPr lang="zh-CN" altLang="zh-CN" sz="1000" dirty="0"/>
          </a:p>
          <a:p>
            <a:pPr marL="228600" indent="-228600">
              <a:lnSpc>
                <a:spcPct val="90000"/>
              </a:lnSpc>
              <a:defRPr/>
            </a:pPr>
            <a:endParaRPr lang="en-US" altLang="zh-CN" sz="1000" b="1" u="sng" dirty="0"/>
          </a:p>
          <a:p>
            <a:pPr marL="228600" indent="-228600">
              <a:lnSpc>
                <a:spcPct val="90000"/>
              </a:lnSpc>
              <a:defRPr/>
            </a:pPr>
            <a:endParaRPr lang="en-US" altLang="zh-CN" sz="1000" b="1" u="sng" dirty="0"/>
          </a:p>
          <a:p>
            <a:pPr marL="228600" indent="-228600" algn="ctr">
              <a:lnSpc>
                <a:spcPct val="90000"/>
              </a:lnSpc>
              <a:defRPr/>
            </a:pPr>
            <a:r>
              <a:rPr lang="en-US" altLang="zh-CN" sz="1000" b="1" u="none" dirty="0"/>
              <a:t>From</a:t>
            </a:r>
            <a:r>
              <a:rPr lang="en-US" altLang="zh-CN" sz="1000" b="1" u="none" baseline="0" dirty="0"/>
              <a:t> Data Communications and Networking </a:t>
            </a:r>
            <a:r>
              <a:rPr lang="en-US" altLang="zh-CN" sz="1000" b="1" u="none" baseline="0" dirty="0" smtClean="0"/>
              <a:t>(</a:t>
            </a:r>
            <a:r>
              <a:rPr lang="en-US" altLang="zh-CN" sz="1000" b="1" u="none" baseline="0" dirty="0" err="1" smtClean="0"/>
              <a:t>Behrouz</a:t>
            </a:r>
            <a:r>
              <a:rPr lang="en-US" altLang="zh-CN" sz="1000" b="1" u="none" baseline="0" dirty="0" smtClean="0"/>
              <a:t> </a:t>
            </a:r>
            <a:r>
              <a:rPr lang="en-US" altLang="zh-CN" sz="1000" b="1" u="none" baseline="0" dirty="0" err="1" smtClean="0"/>
              <a:t>A.Forouzan</a:t>
            </a:r>
            <a:r>
              <a:rPr lang="en-US" altLang="zh-CN" sz="1000" b="1" u="none" baseline="0" dirty="0" smtClean="0"/>
              <a:t>)</a:t>
            </a:r>
            <a:endParaRPr lang="en-US" altLang="zh-CN" sz="1000" b="1" u="none" dirty="0"/>
          </a:p>
          <a:p>
            <a:pPr marL="228600" indent="-228600">
              <a:lnSpc>
                <a:spcPct val="90000"/>
              </a:lnSpc>
              <a:defRPr/>
            </a:pPr>
            <a:r>
              <a:rPr lang="en-US" altLang="zh-CN" sz="1000" b="1" dirty="0"/>
              <a:t>1.</a:t>
            </a:r>
            <a:r>
              <a:rPr lang="en-US" altLang="zh-CN" sz="1000" dirty="0"/>
              <a:t> Before sending a frame, the source station </a:t>
            </a:r>
            <a:r>
              <a:rPr lang="en-US" altLang="zh-CN" sz="1000" dirty="0">
                <a:solidFill>
                  <a:schemeClr val="hlink"/>
                </a:solidFill>
              </a:rPr>
              <a:t>senses </a:t>
            </a:r>
            <a:r>
              <a:rPr lang="en-US" altLang="zh-CN" sz="1000" dirty="0"/>
              <a:t>the medium by checking the energy level at the carrier frequency.</a:t>
            </a:r>
            <a:r>
              <a:rPr lang="en-US" altLang="zh-CN" sz="900" dirty="0"/>
              <a:t>  </a:t>
            </a:r>
          </a:p>
          <a:p>
            <a:pPr marL="228600" indent="-228600">
              <a:lnSpc>
                <a:spcPct val="90000"/>
              </a:lnSpc>
              <a:buFontTx/>
              <a:buAutoNum type="alphaLcParenBoth"/>
              <a:defRPr/>
            </a:pPr>
            <a:r>
              <a:rPr lang="en-US" altLang="zh-CN" sz="1000" dirty="0" smtClean="0"/>
              <a:t>The </a:t>
            </a:r>
            <a:r>
              <a:rPr lang="en-US" altLang="zh-CN" sz="1000" dirty="0"/>
              <a:t>channel uses a persistence strategy with</a:t>
            </a:r>
            <a:r>
              <a:rPr lang="en-US" altLang="zh-CN" sz="1000" b="1" dirty="0"/>
              <a:t> back-off </a:t>
            </a:r>
            <a:r>
              <a:rPr lang="en-US" altLang="zh-CN" sz="1000" dirty="0"/>
              <a:t>until the channel is idle.</a:t>
            </a:r>
          </a:p>
          <a:p>
            <a:pPr marL="228600" indent="-228600">
              <a:lnSpc>
                <a:spcPct val="90000"/>
              </a:lnSpc>
              <a:buFontTx/>
              <a:buAutoNum type="alphaLcParenBoth"/>
              <a:defRPr/>
            </a:pPr>
            <a:r>
              <a:rPr lang="en-US" altLang="zh-CN" sz="1000" dirty="0" smtClean="0"/>
              <a:t>After </a:t>
            </a:r>
            <a:r>
              <a:rPr lang="en-US" altLang="zh-CN" sz="1000" dirty="0"/>
              <a:t>the station is found to be idle, the station waits for a period of time called the </a:t>
            </a:r>
            <a:r>
              <a:rPr lang="en-US" altLang="zh-CN" sz="1000" dirty="0">
                <a:solidFill>
                  <a:schemeClr val="hlink"/>
                </a:solidFill>
              </a:rPr>
              <a:t>distributed interframe space</a:t>
            </a:r>
            <a:r>
              <a:rPr lang="en-US" altLang="zh-CN" sz="1000" dirty="0"/>
              <a:t> </a:t>
            </a:r>
            <a:r>
              <a:rPr lang="en-US" altLang="zh-CN" sz="1000" dirty="0" smtClean="0"/>
              <a:t>(DIFS)</a:t>
            </a:r>
            <a:r>
              <a:rPr lang="en-US" altLang="zh-CN" sz="1000" dirty="0" smtClean="0">
                <a:solidFill>
                  <a:schemeClr val="hlink"/>
                </a:solidFill>
              </a:rPr>
              <a:t>; </a:t>
            </a:r>
            <a:r>
              <a:rPr lang="en-US" altLang="zh-CN" sz="1000" dirty="0"/>
              <a:t>then the station sends a control frame called the request to send </a:t>
            </a:r>
            <a:r>
              <a:rPr lang="en-US" altLang="zh-CN" sz="1000" dirty="0" smtClean="0"/>
              <a:t>(</a:t>
            </a:r>
            <a:r>
              <a:rPr lang="en-US" altLang="zh-CN" sz="1000" dirty="0" smtClean="0">
                <a:solidFill>
                  <a:schemeClr val="hlink"/>
                </a:solidFill>
              </a:rPr>
              <a:t>RTS</a:t>
            </a:r>
            <a:r>
              <a:rPr lang="en-US" altLang="zh-CN" sz="1000" dirty="0" smtClean="0"/>
              <a:t>). </a:t>
            </a:r>
            <a:endParaRPr lang="en-US" altLang="zh-CN" sz="1000" dirty="0"/>
          </a:p>
          <a:p>
            <a:pPr marL="228600" indent="-228600">
              <a:lnSpc>
                <a:spcPct val="90000"/>
              </a:lnSpc>
              <a:defRPr/>
            </a:pPr>
            <a:endParaRPr lang="en-US" altLang="zh-CN" sz="1000" b="1" dirty="0" smtClean="0"/>
          </a:p>
          <a:p>
            <a:pPr marL="228600" indent="-228600">
              <a:lnSpc>
                <a:spcPct val="90000"/>
              </a:lnSpc>
              <a:defRPr/>
            </a:pPr>
            <a:r>
              <a:rPr lang="en-US" altLang="zh-CN" sz="1000" b="1" dirty="0" smtClean="0"/>
              <a:t>2</a:t>
            </a:r>
            <a:r>
              <a:rPr lang="en-US" altLang="zh-CN" sz="1000" b="1" dirty="0"/>
              <a:t>.</a:t>
            </a:r>
            <a:r>
              <a:rPr lang="en-US" altLang="zh-CN" sz="1000" dirty="0"/>
              <a:t> After receiving the RTS and waiting a period of time called the </a:t>
            </a:r>
            <a:r>
              <a:rPr lang="en-US" altLang="zh-CN" sz="1000" dirty="0">
                <a:solidFill>
                  <a:schemeClr val="hlink"/>
                </a:solidFill>
              </a:rPr>
              <a:t>short interframe space</a:t>
            </a:r>
            <a:r>
              <a:rPr lang="en-US" altLang="zh-CN" sz="1000" dirty="0"/>
              <a:t> </a:t>
            </a:r>
            <a:r>
              <a:rPr lang="en-US" altLang="zh-CN" sz="1000" dirty="0" smtClean="0"/>
              <a:t>(SIFS),  </a:t>
            </a:r>
            <a:r>
              <a:rPr lang="en-US" altLang="zh-CN" sz="1000" dirty="0"/>
              <a:t>the </a:t>
            </a:r>
            <a:r>
              <a:rPr lang="en-US" altLang="zh-CN" sz="1000" dirty="0" smtClean="0"/>
              <a:t>destination</a:t>
            </a:r>
            <a:r>
              <a:rPr lang="en-US" altLang="zh-CN" sz="1000" baseline="0" dirty="0" smtClean="0"/>
              <a:t> </a:t>
            </a:r>
            <a:r>
              <a:rPr lang="en-US" altLang="zh-CN" sz="1000" dirty="0" smtClean="0"/>
              <a:t>station </a:t>
            </a:r>
            <a:r>
              <a:rPr lang="en-US" altLang="zh-CN" sz="1000" dirty="0"/>
              <a:t>sends a control frame, called the </a:t>
            </a:r>
            <a:r>
              <a:rPr lang="en-US" altLang="zh-CN" sz="1000" dirty="0">
                <a:solidFill>
                  <a:schemeClr val="hlink"/>
                </a:solidFill>
              </a:rPr>
              <a:t>clear to send</a:t>
            </a:r>
            <a:r>
              <a:rPr lang="en-US" altLang="zh-CN" sz="1000" dirty="0"/>
              <a:t> </a:t>
            </a:r>
            <a:r>
              <a:rPr lang="en-US" altLang="zh-CN" sz="1000" dirty="0" smtClean="0"/>
              <a:t>(</a:t>
            </a:r>
            <a:r>
              <a:rPr lang="en-US" altLang="zh-CN" sz="1000" dirty="0" smtClean="0">
                <a:solidFill>
                  <a:schemeClr val="hlink"/>
                </a:solidFill>
                <a:effectLst>
                  <a:outerShdw blurRad="38100" dist="38100" dir="2700000" algn="tl">
                    <a:srgbClr val="C0C0C0"/>
                  </a:outerShdw>
                </a:effectLst>
              </a:rPr>
              <a:t>CTS</a:t>
            </a:r>
            <a:r>
              <a:rPr lang="en-US" altLang="zh-CN" sz="1000" dirty="0" smtClean="0"/>
              <a:t>), </a:t>
            </a:r>
            <a:r>
              <a:rPr lang="en-US" altLang="zh-CN" sz="1000" dirty="0"/>
              <a:t>to the source station. </a:t>
            </a:r>
          </a:p>
          <a:p>
            <a:pPr marL="228600" indent="-228600">
              <a:lnSpc>
                <a:spcPct val="90000"/>
              </a:lnSpc>
              <a:buFontTx/>
              <a:buAutoNum type="alphaLcParenBoth"/>
              <a:defRPr/>
            </a:pPr>
            <a:r>
              <a:rPr lang="en-US" altLang="zh-CN" sz="1000" dirty="0"/>
              <a:t>This control frame </a:t>
            </a:r>
            <a:r>
              <a:rPr lang="en-US" altLang="zh-CN" sz="1000" dirty="0">
                <a:solidFill>
                  <a:schemeClr val="hlink"/>
                </a:solidFill>
              </a:rPr>
              <a:t>indicates</a:t>
            </a:r>
            <a:r>
              <a:rPr lang="en-US" altLang="zh-CN" sz="1000" dirty="0"/>
              <a:t> that the destination station is ready to receive data. </a:t>
            </a:r>
          </a:p>
          <a:p>
            <a:pPr marL="228600" indent="-228600">
              <a:lnSpc>
                <a:spcPct val="90000"/>
              </a:lnSpc>
              <a:buFont typeface="Wingdings" pitchFamily="2" charset="2"/>
              <a:buNone/>
              <a:defRPr/>
            </a:pPr>
            <a:endParaRPr lang="en-US" altLang="zh-CN" sz="1000" b="1" dirty="0" smtClean="0"/>
          </a:p>
          <a:p>
            <a:pPr marL="228600" indent="-228600">
              <a:lnSpc>
                <a:spcPct val="90000"/>
              </a:lnSpc>
              <a:buFont typeface="Wingdings" pitchFamily="2" charset="2"/>
              <a:buNone/>
              <a:defRPr/>
            </a:pPr>
            <a:r>
              <a:rPr lang="en-US" altLang="zh-CN" sz="1000" b="1" dirty="0" smtClean="0"/>
              <a:t>3</a:t>
            </a:r>
            <a:r>
              <a:rPr lang="en-US" altLang="zh-CN" sz="1000" b="1" dirty="0"/>
              <a:t>.</a:t>
            </a:r>
            <a:r>
              <a:rPr lang="en-US" altLang="zh-CN" sz="1000" dirty="0"/>
              <a:t> The source station sends data after waiting an amount of time equal to SIFS</a:t>
            </a:r>
            <a:r>
              <a:rPr lang="en-US" altLang="zh-CN" sz="1000" dirty="0" smtClean="0"/>
              <a:t>.</a:t>
            </a:r>
          </a:p>
          <a:p>
            <a:pPr marL="228600" indent="-228600">
              <a:lnSpc>
                <a:spcPct val="90000"/>
              </a:lnSpc>
              <a:buFont typeface="Wingdings" pitchFamily="2" charset="2"/>
              <a:buNone/>
              <a:defRPr/>
            </a:pPr>
            <a:endParaRPr lang="en-US" altLang="zh-CN" sz="1000" dirty="0"/>
          </a:p>
          <a:p>
            <a:pPr marL="228600" indent="-228600">
              <a:lnSpc>
                <a:spcPct val="90000"/>
              </a:lnSpc>
              <a:buFont typeface="Wingdings" pitchFamily="2" charset="2"/>
              <a:buNone/>
              <a:defRPr/>
            </a:pPr>
            <a:r>
              <a:rPr lang="en-US" altLang="zh-CN" sz="1000" b="1" dirty="0"/>
              <a:t>4.</a:t>
            </a:r>
            <a:r>
              <a:rPr lang="en-US" altLang="zh-CN" sz="1000" dirty="0"/>
              <a:t> The destination station, after waiting an amount of time equal to SIFS, sends an acknowledgement to show that the frame has been received.</a:t>
            </a:r>
          </a:p>
          <a:p>
            <a:pPr marL="228600" indent="-228600">
              <a:lnSpc>
                <a:spcPct val="90000"/>
              </a:lnSpc>
              <a:buFont typeface="Wingdings" pitchFamily="2" charset="2"/>
              <a:buAutoNum type="alphaLcParenBoth"/>
              <a:defRPr/>
            </a:pPr>
            <a:r>
              <a:rPr lang="en-US" altLang="zh-CN" sz="1000" dirty="0" smtClean="0"/>
              <a:t>Acknowledgement </a:t>
            </a:r>
            <a:r>
              <a:rPr lang="en-US" altLang="zh-CN" sz="1000" dirty="0"/>
              <a:t>is needed in this protocol because the station </a:t>
            </a:r>
            <a:r>
              <a:rPr lang="en-US" altLang="zh-CN" sz="1000" dirty="0">
                <a:solidFill>
                  <a:schemeClr val="hlink"/>
                </a:solidFill>
              </a:rPr>
              <a:t>does not have any means</a:t>
            </a:r>
            <a:r>
              <a:rPr lang="en-US" altLang="zh-CN" sz="1000" dirty="0"/>
              <a:t> to check for the successful arrival of its data at the destination. </a:t>
            </a:r>
          </a:p>
          <a:p>
            <a:pPr marL="228600" indent="-228600">
              <a:lnSpc>
                <a:spcPct val="90000"/>
              </a:lnSpc>
              <a:buFont typeface="Wingdings" pitchFamily="2" charset="2"/>
              <a:buAutoNum type="alphaLcParenBoth"/>
              <a:defRPr/>
            </a:pPr>
            <a:r>
              <a:rPr lang="en-US" altLang="zh-CN" sz="1000" dirty="0" smtClean="0"/>
              <a:t>On </a:t>
            </a:r>
            <a:r>
              <a:rPr lang="en-US" altLang="zh-CN" sz="1000" dirty="0"/>
              <a:t>the other hand, the lack of collision in CSMA/CD is a kind of indication </a:t>
            </a:r>
            <a:r>
              <a:rPr lang="en-US" altLang="zh-CN" sz="1000" dirty="0">
                <a:solidFill>
                  <a:schemeClr val="hlink"/>
                </a:solidFill>
              </a:rPr>
              <a:t>to the source</a:t>
            </a:r>
            <a:r>
              <a:rPr lang="en-US" altLang="zh-CN" sz="1000" dirty="0"/>
              <a:t> that data have arrived. </a:t>
            </a:r>
          </a:p>
          <a:p>
            <a:pPr marL="228600" indent="-228600">
              <a:lnSpc>
                <a:spcPct val="90000"/>
              </a:lnSpc>
              <a:buClr>
                <a:srgbClr val="00CC00"/>
              </a:buClr>
              <a:defRPr/>
            </a:pPr>
            <a:endParaRPr lang="en-US" altLang="zh-CN" sz="1000" b="1" dirty="0" smtClean="0"/>
          </a:p>
          <a:p>
            <a:pPr marL="228600" indent="-228600">
              <a:lnSpc>
                <a:spcPct val="90000"/>
              </a:lnSpc>
              <a:buClr>
                <a:srgbClr val="00CC00"/>
              </a:buClr>
              <a:defRPr/>
            </a:pPr>
            <a:r>
              <a:rPr lang="en-US" altLang="zh-CN" sz="1000" b="1" dirty="0" smtClean="0"/>
              <a:t>About </a:t>
            </a:r>
            <a:r>
              <a:rPr lang="en-US" altLang="zh-CN" sz="1000" b="1" dirty="0"/>
              <a:t>Network Allocation Vector </a:t>
            </a:r>
            <a:r>
              <a:rPr lang="en-US" altLang="zh-CN" dirty="0"/>
              <a:t>  </a:t>
            </a:r>
            <a:endParaRPr lang="en-US" altLang="zh-CN" dirty="0" smtClean="0"/>
          </a:p>
          <a:p>
            <a:pPr marL="228600" indent="-228600">
              <a:lnSpc>
                <a:spcPct val="90000"/>
              </a:lnSpc>
              <a:buClr>
                <a:srgbClr val="00CC00"/>
              </a:buClr>
              <a:defRPr/>
            </a:pPr>
            <a:r>
              <a:rPr lang="en-US" altLang="zh-CN" sz="900" baseline="0" dirty="0" smtClean="0"/>
              <a:t>    </a:t>
            </a:r>
            <a:r>
              <a:rPr lang="en-US" altLang="zh-CN" sz="900" dirty="0" smtClean="0"/>
              <a:t>(a) How </a:t>
            </a:r>
            <a:r>
              <a:rPr lang="en-US" altLang="zh-CN" sz="900" dirty="0"/>
              <a:t>do other stations </a:t>
            </a:r>
            <a:r>
              <a:rPr lang="en-US" altLang="zh-CN" sz="900" dirty="0">
                <a:solidFill>
                  <a:schemeClr val="hlink"/>
                </a:solidFill>
              </a:rPr>
              <a:t>defer</a:t>
            </a:r>
            <a:r>
              <a:rPr lang="en-US" altLang="zh-CN" sz="900" dirty="0"/>
              <a:t> sending their data if one station acquires access?</a:t>
            </a:r>
          </a:p>
          <a:p>
            <a:pPr marL="0" indent="0">
              <a:lnSpc>
                <a:spcPct val="90000"/>
              </a:lnSpc>
              <a:buSzPct val="60000"/>
              <a:buFontTx/>
              <a:buNone/>
              <a:defRPr/>
            </a:pPr>
            <a:r>
              <a:rPr lang="en-US" altLang="zh-CN" sz="900" dirty="0" smtClean="0"/>
              <a:t>    (b) In </a:t>
            </a:r>
            <a:r>
              <a:rPr lang="en-US" altLang="zh-CN" sz="900" dirty="0"/>
              <a:t>other words, how is the collision avoidance aspect of this protocol </a:t>
            </a:r>
            <a:r>
              <a:rPr lang="en-US" altLang="zh-CN" sz="900" dirty="0" smtClean="0">
                <a:solidFill>
                  <a:schemeClr val="hlink"/>
                </a:solidFill>
              </a:rPr>
              <a:t>accomplished</a:t>
            </a:r>
            <a:r>
              <a:rPr lang="en-US" altLang="zh-CN" sz="900" dirty="0" smtClean="0"/>
              <a:t>?</a:t>
            </a:r>
          </a:p>
          <a:p>
            <a:pPr marL="0" indent="0">
              <a:lnSpc>
                <a:spcPct val="90000"/>
              </a:lnSpc>
              <a:buSzPct val="60000"/>
              <a:buFontTx/>
              <a:buNone/>
              <a:defRPr/>
            </a:pPr>
            <a:r>
              <a:rPr lang="en-US" altLang="zh-CN" sz="900" dirty="0" smtClean="0"/>
              <a:t>    The </a:t>
            </a:r>
            <a:r>
              <a:rPr lang="en-US" altLang="zh-CN" sz="900" dirty="0"/>
              <a:t>key is a feature called NAV.</a:t>
            </a:r>
          </a:p>
          <a:p>
            <a:pPr marL="0" indent="0">
              <a:lnSpc>
                <a:spcPct val="90000"/>
              </a:lnSpc>
              <a:buSzPct val="60000"/>
              <a:buFontTx/>
              <a:buNone/>
              <a:defRPr/>
            </a:pPr>
            <a:r>
              <a:rPr lang="en-US" altLang="zh-CN" sz="900" dirty="0"/>
              <a:t> </a:t>
            </a:r>
            <a:r>
              <a:rPr lang="en-US" altLang="zh-CN" sz="900" dirty="0" smtClean="0"/>
              <a:t>   (c) When </a:t>
            </a:r>
            <a:r>
              <a:rPr lang="en-US" altLang="zh-CN" sz="900" dirty="0"/>
              <a:t>a station sends an RTS frame, it includes the duration of time that it needs to occupy the channel.</a:t>
            </a:r>
            <a:endParaRPr lang="en-US" altLang="zh-CN" sz="1000" dirty="0"/>
          </a:p>
          <a:p>
            <a:pPr marL="228600" indent="-228600">
              <a:lnSpc>
                <a:spcPct val="90000"/>
              </a:lnSpc>
              <a:defRPr/>
            </a:pPr>
            <a:endParaRPr lang="en-US" altLang="zh-CN" sz="900" dirty="0"/>
          </a:p>
          <a:p>
            <a:pPr marL="228600" indent="-228600">
              <a:lnSpc>
                <a:spcPct val="90000"/>
              </a:lnSpc>
              <a:defRPr/>
            </a:pPr>
            <a:endParaRPr lang="en-US" altLang="zh-CN" sz="1000" dirty="0"/>
          </a:p>
        </p:txBody>
      </p:sp>
    </p:spTree>
    <p:extLst>
      <p:ext uri="{BB962C8B-B14F-4D97-AF65-F5344CB8AC3E}">
        <p14:creationId xmlns:p14="http://schemas.microsoft.com/office/powerpoint/2010/main" val="54684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p:txBody>
          <a:bodyPr/>
          <a:lstStyle/>
          <a:p>
            <a:pPr>
              <a:defRPr/>
            </a:pPr>
            <a:fld id="{998134EA-7287-48D1-B54F-C623058502FC}" type="slidenum">
              <a:rPr lang="zh-CN" altLang="en-US" smtClean="0"/>
              <a:pPr>
                <a:defRPr/>
              </a:pPr>
              <a:t>66</a:t>
            </a:fld>
            <a:endParaRPr lang="en-US" altLang="zh-CN"/>
          </a:p>
        </p:txBody>
      </p:sp>
      <p:sp>
        <p:nvSpPr>
          <p:cNvPr id="259075" name="Rectangle 2"/>
          <p:cNvSpPr>
            <a:spLocks noGrp="1" noRot="1" noChangeAspect="1" noChangeArrowheads="1" noTextEdit="1"/>
          </p:cNvSpPr>
          <p:nvPr>
            <p:ph type="sldImg"/>
          </p:nvPr>
        </p:nvSpPr>
        <p:spPr>
          <a:xfrm>
            <a:off x="1257300" y="720725"/>
            <a:ext cx="4800600" cy="3600450"/>
          </a:xfrm>
          <a:ln/>
        </p:spPr>
      </p:sp>
      <p:sp>
        <p:nvSpPr>
          <p:cNvPr id="259076"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1811800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67</a:t>
            </a:fld>
            <a:endParaRPr lang="zh-CN" altLang="en-US"/>
          </a:p>
        </p:txBody>
      </p:sp>
    </p:spTree>
    <p:extLst>
      <p:ext uri="{BB962C8B-B14F-4D97-AF65-F5344CB8AC3E}">
        <p14:creationId xmlns:p14="http://schemas.microsoft.com/office/powerpoint/2010/main" val="4002863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p:txBody>
          <a:bodyPr/>
          <a:lstStyle/>
          <a:p>
            <a:pPr>
              <a:defRPr/>
            </a:pPr>
            <a:fld id="{25F012B7-60EB-47D3-BB8C-7E0D4957065C}" type="slidenum">
              <a:rPr lang="zh-CN" altLang="en-US" smtClean="0"/>
              <a:pPr>
                <a:defRPr/>
              </a:pPr>
              <a:t>68</a:t>
            </a:fld>
            <a:endParaRPr lang="en-US" altLang="zh-CN"/>
          </a:p>
        </p:txBody>
      </p:sp>
      <p:sp>
        <p:nvSpPr>
          <p:cNvPr id="26112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C74DD4DE-9AFC-4E67-B458-21DBE4DEFCB3}" type="slidenum">
              <a:rPr lang="zh-CN" altLang="en-US" sz="1200">
                <a:latin typeface="Times New Roman" pitchFamily="18" charset="0"/>
              </a:rPr>
              <a:pPr algn="r" defTabSz="966788"/>
              <a:t>68</a:t>
            </a:fld>
            <a:endParaRPr lang="en-US" altLang="zh-CN" sz="1200">
              <a:latin typeface="Times New Roman" pitchFamily="18" charset="0"/>
            </a:endParaRPr>
          </a:p>
        </p:txBody>
      </p:sp>
      <p:sp>
        <p:nvSpPr>
          <p:cNvPr id="261124" name="Rectangle 2"/>
          <p:cNvSpPr>
            <a:spLocks noGrp="1" noRot="1" noChangeAspect="1" noChangeArrowheads="1" noTextEdit="1"/>
          </p:cNvSpPr>
          <p:nvPr>
            <p:ph type="sldImg"/>
          </p:nvPr>
        </p:nvSpPr>
        <p:spPr>
          <a:xfrm>
            <a:off x="1258888" y="719138"/>
            <a:ext cx="4800600" cy="3600450"/>
          </a:xfrm>
          <a:ln/>
        </p:spPr>
      </p:sp>
      <p:sp>
        <p:nvSpPr>
          <p:cNvPr id="261125" name="Rectangle 3"/>
          <p:cNvSpPr>
            <a:spLocks noGrp="1" noChangeArrowheads="1"/>
          </p:cNvSpPr>
          <p:nvPr>
            <p:ph type="body" idx="1"/>
          </p:nvPr>
        </p:nvSpPr>
        <p:spPr>
          <a:noFill/>
          <a:ln/>
        </p:spPr>
        <p:txBody>
          <a:bodyPr lIns="96649" tIns="48323" rIns="96649" bIns="48323"/>
          <a:lstStyle/>
          <a:p>
            <a:pPr eaLnBrk="1" hangingPunct="1"/>
            <a:r>
              <a:rPr lang="en-US" altLang="zh-CN" dirty="0"/>
              <a:t> </a:t>
            </a:r>
            <a:r>
              <a:rPr lang="en-US" altLang="zh-CN" baseline="0" dirty="0"/>
              <a:t>   </a:t>
            </a:r>
            <a:r>
              <a:rPr lang="en-US" altLang="zh-CN" dirty="0"/>
              <a:t>Our discussion so far has focused on the use of 802.11 in a multiple access setting. </a:t>
            </a:r>
          </a:p>
          <a:p>
            <a:pPr eaLnBrk="1" hangingPunct="1"/>
            <a:r>
              <a:rPr lang="en-US" altLang="zh-CN" dirty="0"/>
              <a:t>    We should mention</a:t>
            </a:r>
            <a:r>
              <a:rPr lang="en-US" altLang="zh-CN" dirty="0">
                <a:solidFill>
                  <a:schemeClr val="hlink"/>
                </a:solidFill>
              </a:rPr>
              <a:t> </a:t>
            </a:r>
            <a:r>
              <a:rPr lang="en-US" altLang="zh-CN" b="1" dirty="0">
                <a:solidFill>
                  <a:schemeClr val="hlink"/>
                </a:solidFill>
              </a:rPr>
              <a:t>that</a:t>
            </a:r>
            <a:r>
              <a:rPr lang="en-US" altLang="zh-CN" dirty="0"/>
              <a:t> if two nodes each have a directional antenna, they can</a:t>
            </a:r>
            <a:r>
              <a:rPr lang="en-US" altLang="zh-CN" dirty="0">
                <a:solidFill>
                  <a:schemeClr val="hlink"/>
                </a:solidFill>
              </a:rPr>
              <a:t> point </a:t>
            </a:r>
            <a:r>
              <a:rPr lang="en-US" altLang="zh-CN" dirty="0" smtClean="0">
                <a:solidFill>
                  <a:schemeClr val="hlink"/>
                </a:solidFill>
              </a:rPr>
              <a:t>(</a:t>
            </a:r>
            <a:r>
              <a:rPr lang="zh-CN" altLang="en-US" dirty="0" smtClean="0">
                <a:solidFill>
                  <a:schemeClr val="hlink"/>
                </a:solidFill>
              </a:rPr>
              <a:t>指向</a:t>
            </a:r>
            <a:r>
              <a:rPr lang="en-US" altLang="zh-CN" dirty="0" smtClean="0">
                <a:solidFill>
                  <a:schemeClr val="hlink"/>
                </a:solidFill>
              </a:rPr>
              <a:t>) </a:t>
            </a:r>
            <a:r>
              <a:rPr lang="en-US" altLang="zh-CN" dirty="0"/>
              <a:t>their directional antennas </a:t>
            </a:r>
            <a:r>
              <a:rPr lang="en-US" altLang="zh-CN" dirty="0">
                <a:solidFill>
                  <a:schemeClr val="hlink"/>
                </a:solidFill>
              </a:rPr>
              <a:t>at</a:t>
            </a:r>
            <a:r>
              <a:rPr lang="en-US" altLang="zh-CN" dirty="0"/>
              <a:t> each other and </a:t>
            </a:r>
            <a:r>
              <a:rPr lang="en-US" altLang="zh-CN" dirty="0">
                <a:solidFill>
                  <a:schemeClr val="hlink"/>
                </a:solidFill>
              </a:rPr>
              <a:t>run</a:t>
            </a:r>
            <a:r>
              <a:rPr lang="en-US" altLang="zh-CN" dirty="0"/>
              <a:t> the 802.11 protocol over what is an </a:t>
            </a:r>
            <a:r>
              <a:rPr lang="en-US" altLang="zh-CN" dirty="0">
                <a:solidFill>
                  <a:schemeClr val="hlink"/>
                </a:solidFill>
              </a:rPr>
              <a:t>essentially</a:t>
            </a:r>
            <a:r>
              <a:rPr lang="en-US" altLang="zh-CN" dirty="0"/>
              <a:t> a point-to-point link.</a:t>
            </a:r>
          </a:p>
          <a:p>
            <a:pPr eaLnBrk="1" hangingPunct="1"/>
            <a:r>
              <a:rPr lang="en-US" altLang="zh-CN" dirty="0"/>
              <a:t>    Given the low cost of </a:t>
            </a:r>
            <a:r>
              <a:rPr lang="en-US" altLang="zh-CN" u="sng" dirty="0">
                <a:solidFill>
                  <a:schemeClr val="hlink"/>
                </a:solidFill>
              </a:rPr>
              <a:t>commodity</a:t>
            </a:r>
            <a:r>
              <a:rPr lang="en-US" altLang="zh-CN" u="sng" dirty="0"/>
              <a:t> 802.11 hardware</a:t>
            </a:r>
            <a:r>
              <a:rPr lang="en-US" altLang="zh-CN" dirty="0"/>
              <a:t>, the use of directional </a:t>
            </a:r>
            <a:r>
              <a:rPr lang="en-US" altLang="zh-CN" u="none" dirty="0"/>
              <a:t>antennas</a:t>
            </a:r>
            <a:r>
              <a:rPr lang="en-US" altLang="zh-CN" dirty="0"/>
              <a:t> and an increased transmission power </a:t>
            </a:r>
            <a:r>
              <a:rPr lang="en-US" altLang="zh-CN" b="1" dirty="0"/>
              <a:t>allow</a:t>
            </a:r>
            <a:r>
              <a:rPr lang="en-US" altLang="zh-CN" dirty="0"/>
              <a:t> 802.11 to be used </a:t>
            </a:r>
            <a:r>
              <a:rPr lang="en-US" altLang="zh-CN" u="sng" dirty="0"/>
              <a:t>as </a:t>
            </a:r>
            <a:r>
              <a:rPr lang="en-US" altLang="zh-CN" u="sng" dirty="0">
                <a:solidFill>
                  <a:schemeClr val="folHlink"/>
                </a:solidFill>
              </a:rPr>
              <a:t>an inexpensive means of</a:t>
            </a:r>
            <a:r>
              <a:rPr lang="en-US" altLang="zh-CN" u="none" dirty="0"/>
              <a:t> </a:t>
            </a:r>
            <a:r>
              <a:rPr lang="en-US" altLang="zh-CN" dirty="0"/>
              <a:t>providing wireless point-to-point connections over tens of kilometers distance. </a:t>
            </a:r>
          </a:p>
          <a:p>
            <a:pPr eaLnBrk="1" hangingPunct="1"/>
            <a:endParaRPr lang="en-US" altLang="zh-CN" dirty="0"/>
          </a:p>
          <a:p>
            <a:endParaRPr lang="zh-CN" altLang="en-US" dirty="0"/>
          </a:p>
        </p:txBody>
      </p:sp>
    </p:spTree>
    <p:extLst>
      <p:ext uri="{BB962C8B-B14F-4D97-AF65-F5344CB8AC3E}">
        <p14:creationId xmlns:p14="http://schemas.microsoft.com/office/powerpoint/2010/main" val="8346289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69</a:t>
            </a:fld>
            <a:endParaRPr lang="zh-CN" altLang="en-US"/>
          </a:p>
        </p:txBody>
      </p:sp>
    </p:spTree>
    <p:extLst>
      <p:ext uri="{BB962C8B-B14F-4D97-AF65-F5344CB8AC3E}">
        <p14:creationId xmlns:p14="http://schemas.microsoft.com/office/powerpoint/2010/main" val="396678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06360813-B6D8-4354-833D-EC7BAA9EC82E}" type="slidenum">
              <a:rPr lang="en-US" altLang="zh-CN" sz="1200">
                <a:latin typeface="Times New Roman" panose="02020603050405020304" pitchFamily="18" charset="0"/>
              </a:rPr>
              <a:pPr/>
              <a:t>6</a:t>
            </a:fld>
            <a:endParaRPr lang="en-US" altLang="zh-CN"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1" i="1" u="none" strike="noStrike" kern="1200" baseline="0" dirty="0">
                <a:solidFill>
                  <a:schemeClr val="tx1"/>
                </a:solidFill>
                <a:latin typeface="Times New Roman" pitchFamily="18" charset="0"/>
                <a:ea typeface="+mn-ea"/>
                <a:cs typeface="+mn-cs"/>
              </a:rPr>
              <a:t> </a:t>
            </a:r>
            <a:r>
              <a:rPr lang="en-US" altLang="zh-CN" sz="1200" b="1" i="1"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Wireless </a:t>
            </a:r>
            <a:r>
              <a:rPr lang="en-US" altLang="zh-CN" sz="1200" b="1" i="0" u="none" strike="noStrike" kern="1200" baseline="0" dirty="0">
                <a:solidFill>
                  <a:schemeClr val="tx1"/>
                </a:solidFill>
                <a:latin typeface="Times New Roman" pitchFamily="18" charset="0"/>
                <a:ea typeface="+mn-ea"/>
                <a:cs typeface="+mn-cs"/>
              </a:rPr>
              <a:t>links</a:t>
            </a:r>
            <a:r>
              <a:rPr lang="en-US" altLang="zh-CN" sz="1200" b="0" i="0" u="none" strike="noStrike" kern="1200" baseline="0" dirty="0">
                <a:solidFill>
                  <a:schemeClr val="tx1"/>
                </a:solidFill>
                <a:latin typeface="Times New Roman" pitchFamily="18" charset="0"/>
                <a:ea typeface="+mn-ea"/>
                <a:cs typeface="+mn-cs"/>
              </a:rPr>
              <a:t>.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 </a:t>
            </a:r>
            <a:r>
              <a:rPr lang="en-US" altLang="zh-CN" sz="1200" b="0" i="0" u="none" strike="noStrike" kern="1200" baseline="0" dirty="0">
                <a:solidFill>
                  <a:schemeClr val="tx1"/>
                </a:solidFill>
                <a:latin typeface="Times New Roman" pitchFamily="18" charset="0"/>
                <a:ea typeface="+mn-ea"/>
                <a:cs typeface="+mn-cs"/>
              </a:rPr>
              <a:t>host connects to a base station </a:t>
            </a:r>
            <a:r>
              <a:rPr lang="en-US" altLang="zh-CN" sz="1200" b="0" i="0" u="none" strike="noStrike" kern="1200" baseline="0" dirty="0" smtClean="0">
                <a:solidFill>
                  <a:schemeClr val="tx1"/>
                </a:solidFill>
                <a:latin typeface="Times New Roman" pitchFamily="18" charset="0"/>
                <a:ea typeface="+mn-ea"/>
                <a:cs typeface="+mn-cs"/>
              </a:rPr>
              <a:t>(defined below) </a:t>
            </a:r>
            <a:r>
              <a:rPr lang="en-US" altLang="zh-CN" sz="1200" b="0" i="0" u="none" strike="noStrike" kern="1200" baseline="0" dirty="0">
                <a:solidFill>
                  <a:schemeClr val="tx1"/>
                </a:solidFill>
                <a:latin typeface="Times New Roman" pitchFamily="18" charset="0"/>
                <a:ea typeface="+mn-ea"/>
                <a:cs typeface="+mn-cs"/>
              </a:rPr>
              <a:t>or to another wireless host through a wireless communication link. </a:t>
            </a:r>
          </a:p>
          <a:p>
            <a:r>
              <a:rPr lang="en-US" altLang="zh-CN" sz="1200" b="0" i="0" u="none" strike="noStrike" kern="1200" baseline="0" dirty="0">
                <a:solidFill>
                  <a:schemeClr val="tx1"/>
                </a:solidFill>
                <a:latin typeface="Times New Roman" pitchFamily="18" charset="0"/>
                <a:ea typeface="+mn-ea"/>
                <a:cs typeface="+mn-cs"/>
              </a:rPr>
              <a:t>    Different wireless link technologies have different transmission rates and can transmit over </a:t>
            </a:r>
            <a:r>
              <a:rPr lang="en-US" altLang="zh-CN" sz="1200" b="0" i="0" u="none" strike="noStrike" kern="1200" baseline="0" dirty="0" smtClean="0">
                <a:solidFill>
                  <a:schemeClr val="tx1"/>
                </a:solidFill>
                <a:latin typeface="Times New Roman" pitchFamily="18" charset="0"/>
                <a:ea typeface="+mn-ea"/>
                <a:cs typeface="+mn-cs"/>
              </a:rPr>
              <a:t>different distances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Figure 7.2 shows two key characteristics </a:t>
            </a:r>
            <a:r>
              <a:rPr lang="en-US" altLang="zh-CN" sz="1200" b="0" i="0" u="none" strike="noStrike" kern="1200" baseline="0" dirty="0" smtClean="0">
                <a:solidFill>
                  <a:schemeClr val="tx1"/>
                </a:solidFill>
                <a:latin typeface="Times New Roman" pitchFamily="18" charset="0"/>
                <a:ea typeface="+mn-ea"/>
                <a:cs typeface="+mn-cs"/>
              </a:rPr>
              <a:t>(coverage </a:t>
            </a:r>
            <a:r>
              <a:rPr lang="en-US" altLang="zh-CN" sz="1200" b="0" i="0" u="none" strike="noStrike" kern="1200" baseline="0" dirty="0">
                <a:solidFill>
                  <a:schemeClr val="tx1"/>
                </a:solidFill>
                <a:latin typeface="Times New Roman" pitchFamily="18" charset="0"/>
                <a:ea typeface="+mn-ea"/>
                <a:cs typeface="+mn-cs"/>
              </a:rPr>
              <a:t>area and link </a:t>
            </a:r>
            <a:r>
              <a:rPr lang="en-US" altLang="zh-CN" sz="1200" b="0" i="0" u="none" strike="noStrike" kern="1200" baseline="0" dirty="0" smtClean="0">
                <a:solidFill>
                  <a:schemeClr val="tx1"/>
                </a:solidFill>
                <a:latin typeface="Times New Roman" pitchFamily="18" charset="0"/>
                <a:ea typeface="+mn-ea"/>
                <a:cs typeface="+mn-cs"/>
              </a:rPr>
              <a:t>rate) </a:t>
            </a:r>
            <a:r>
              <a:rPr lang="en-US" altLang="zh-CN" sz="1200" b="0" i="0" u="none" strike="noStrike" kern="1200" baseline="0" dirty="0">
                <a:solidFill>
                  <a:schemeClr val="tx1"/>
                </a:solidFill>
                <a:latin typeface="Times New Roman" pitchFamily="18" charset="0"/>
                <a:ea typeface="+mn-ea"/>
                <a:cs typeface="+mn-cs"/>
              </a:rPr>
              <a:t>of the more popular wireless network standards.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a:t>
            </a:r>
            <a:r>
              <a:rPr lang="en-US" altLang="zh-CN" sz="1200" b="0" i="0" u="none" strike="noStrike" kern="1200" baseline="0" dirty="0">
                <a:solidFill>
                  <a:schemeClr val="tx1"/>
                </a:solidFill>
                <a:latin typeface="Times New Roman" pitchFamily="18" charset="0"/>
                <a:ea typeface="+mn-ea"/>
                <a:cs typeface="+mn-cs"/>
              </a:rPr>
              <a:t>figure is only meant to provide a rough idea of these characteristics. </a:t>
            </a:r>
          </a:p>
          <a:p>
            <a:r>
              <a:rPr lang="en-US" altLang="zh-CN" sz="1200" b="0" i="0" u="none" strike="noStrike" kern="1200" baseline="0" dirty="0">
                <a:solidFill>
                  <a:schemeClr val="tx1"/>
                </a:solidFill>
                <a:latin typeface="Times New Roman" pitchFamily="18" charset="0"/>
                <a:ea typeface="+mn-ea"/>
                <a:cs typeface="+mn-cs"/>
              </a:rPr>
              <a:t>    For example, some of these types of networks are only now being deployed, and some link rates can increase or decrease </a:t>
            </a:r>
            <a:r>
              <a:rPr lang="en-US" altLang="zh-CN" sz="1200" b="0" i="0" u="sng" strike="noStrike" kern="1200" baseline="0" dirty="0">
                <a:solidFill>
                  <a:schemeClr val="tx1"/>
                </a:solidFill>
                <a:latin typeface="Times New Roman" pitchFamily="18" charset="0"/>
                <a:ea typeface="+mn-ea"/>
                <a:cs typeface="+mn-cs"/>
              </a:rPr>
              <a:t>beyond the values shown</a:t>
            </a:r>
            <a:r>
              <a:rPr lang="en-US" altLang="zh-CN" sz="1200" b="0" i="0" u="none" strike="noStrike" kern="1200" baseline="0" dirty="0">
                <a:solidFill>
                  <a:schemeClr val="tx1"/>
                </a:solidFill>
                <a:latin typeface="Times New Roman" pitchFamily="18" charset="0"/>
                <a:ea typeface="+mn-ea"/>
                <a:cs typeface="+mn-cs"/>
              </a:rPr>
              <a:t> depending on distance, channel conditions, and the number of users in the wireless network</a:t>
            </a:r>
            <a:r>
              <a:rPr lang="en-US" altLang="zh-CN" sz="1200" b="0" i="0" u="none" strike="noStrike" kern="1200" baseline="0" dirty="0" smtClean="0">
                <a:solidFill>
                  <a:schemeClr val="tx1"/>
                </a:solidFill>
                <a:latin typeface="Times New Roman" pitchFamily="18" charset="0"/>
                <a:ea typeface="+mn-ea"/>
                <a:cs typeface="+mn-cs"/>
              </a:rPr>
              <a:t>.)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We’ll cover these standards later in the first half of this chapter; we’ll also consider other wireless link characteristics </a:t>
            </a:r>
            <a:r>
              <a:rPr lang="en-US" altLang="zh-CN" sz="1200" b="0" i="0" u="none" strike="noStrike" kern="1200" baseline="0" dirty="0" smtClean="0">
                <a:solidFill>
                  <a:schemeClr val="tx1"/>
                </a:solidFill>
                <a:latin typeface="Times New Roman" pitchFamily="18" charset="0"/>
                <a:ea typeface="+mn-ea"/>
                <a:cs typeface="+mn-cs"/>
              </a:rPr>
              <a:t>(such </a:t>
            </a:r>
            <a:r>
              <a:rPr lang="en-US" altLang="zh-CN" sz="1200" b="0" i="0" u="none" strike="noStrike" kern="1200" baseline="0" dirty="0">
                <a:solidFill>
                  <a:schemeClr val="tx1"/>
                </a:solidFill>
                <a:latin typeface="Times New Roman" pitchFamily="18" charset="0"/>
                <a:ea typeface="+mn-ea"/>
                <a:cs typeface="+mn-cs"/>
              </a:rPr>
              <a:t>as their bit error rates and the causes of bit </a:t>
            </a:r>
            <a:r>
              <a:rPr lang="en-US" altLang="zh-CN" sz="1200" b="0" i="0" u="none" strike="noStrike" kern="1200" baseline="0" dirty="0" smtClean="0">
                <a:solidFill>
                  <a:schemeClr val="tx1"/>
                </a:solidFill>
                <a:latin typeface="Times New Roman" pitchFamily="18" charset="0"/>
                <a:ea typeface="+mn-ea"/>
                <a:cs typeface="+mn-cs"/>
              </a:rPr>
              <a:t>errors) </a:t>
            </a:r>
            <a:r>
              <a:rPr lang="en-US" altLang="zh-CN" sz="1200" b="0" i="0" u="none" strike="noStrike" kern="1200" baseline="0" dirty="0">
                <a:solidFill>
                  <a:schemeClr val="tx1"/>
                </a:solidFill>
                <a:latin typeface="Times New Roman" pitchFamily="18" charset="0"/>
                <a:ea typeface="+mn-ea"/>
                <a:cs typeface="+mn-cs"/>
              </a:rPr>
              <a:t>in Section 7.2.</a:t>
            </a:r>
          </a:p>
          <a:p>
            <a:r>
              <a:rPr lang="en-US" altLang="zh-CN" sz="1200" b="0" i="0" u="none" strike="noStrike" kern="1200" baseline="0" dirty="0">
                <a:solidFill>
                  <a:schemeClr val="tx1"/>
                </a:solidFill>
                <a:latin typeface="Times New Roman" pitchFamily="18" charset="0"/>
                <a:ea typeface="+mn-ea"/>
                <a:cs typeface="+mn-cs"/>
              </a:rPr>
              <a:t>    In Figure 7.1, wireless links </a:t>
            </a:r>
            <a:r>
              <a:rPr lang="en-US" altLang="zh-CN" sz="1200" b="1" i="0" u="none" strike="noStrike" kern="1200" baseline="0" dirty="0">
                <a:solidFill>
                  <a:schemeClr val="tx1"/>
                </a:solidFill>
                <a:latin typeface="Times New Roman" pitchFamily="18" charset="0"/>
                <a:ea typeface="+mn-ea"/>
                <a:cs typeface="+mn-cs"/>
              </a:rPr>
              <a:t>connect </a:t>
            </a:r>
            <a:r>
              <a:rPr lang="en-US" altLang="zh-CN" sz="1200" b="0" i="0" u="none" strike="noStrike" kern="1200" baseline="0" dirty="0">
                <a:solidFill>
                  <a:schemeClr val="tx1"/>
                </a:solidFill>
                <a:latin typeface="Times New Roman" pitchFamily="18" charset="0"/>
                <a:ea typeface="+mn-ea"/>
                <a:cs typeface="+mn-cs"/>
              </a:rPr>
              <a:t>wireless hosts located at the edge of the network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the larger network infrastructure. </a:t>
            </a:r>
          </a:p>
          <a:p>
            <a:r>
              <a:rPr lang="en-US" altLang="zh-CN" sz="1200" b="0" i="0" u="none" strike="noStrike" kern="1200" baseline="0" dirty="0">
                <a:solidFill>
                  <a:schemeClr val="tx1"/>
                </a:solidFill>
                <a:latin typeface="Times New Roman" pitchFamily="18" charset="0"/>
                <a:ea typeface="+mn-ea"/>
                <a:cs typeface="+mn-cs"/>
              </a:rPr>
              <a:t>    We </a:t>
            </a:r>
            <a:r>
              <a:rPr lang="en-US" altLang="zh-CN" sz="1200" b="0" i="0" u="sng" strike="noStrike" kern="1200" baseline="0" dirty="0">
                <a:solidFill>
                  <a:schemeClr val="tx1"/>
                </a:solidFill>
                <a:latin typeface="Times New Roman" pitchFamily="18" charset="0"/>
                <a:ea typeface="+mn-ea"/>
                <a:cs typeface="+mn-cs"/>
              </a:rPr>
              <a:t>hasten</a:t>
            </a:r>
            <a:r>
              <a:rPr lang="en-US" altLang="zh-CN" sz="1200" b="0" i="0" u="none" strike="noStrike" kern="1200" baseline="0" dirty="0">
                <a:solidFill>
                  <a:schemeClr val="tx1"/>
                </a:solidFill>
                <a:latin typeface="Times New Roman" pitchFamily="18" charset="0"/>
                <a:ea typeface="+mn-ea"/>
                <a:cs typeface="+mn-cs"/>
              </a:rPr>
              <a:t> to add that wireless links are also sometimes used within</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 network to connect routers, switches, and other network equipment. </a:t>
            </a:r>
          </a:p>
          <a:p>
            <a:r>
              <a:rPr lang="en-US" altLang="zh-CN" sz="1200" b="0" i="0" u="none" strike="noStrike" kern="1200" baseline="0" dirty="0">
                <a:solidFill>
                  <a:schemeClr val="tx1"/>
                </a:solidFill>
                <a:latin typeface="Times New Roman" pitchFamily="18" charset="0"/>
                <a:ea typeface="+mn-ea"/>
                <a:cs typeface="+mn-cs"/>
              </a:rPr>
              <a:t>    However, our focus in this chapter will be on the use of wireless communication at the network edge, as it is here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many of the most exciting technical challenges, and most of the growth, are occurring.</a:t>
            </a:r>
            <a:endParaRPr lang="zh-CN" altLang="zh-CN" dirty="0"/>
          </a:p>
        </p:txBody>
      </p:sp>
    </p:spTree>
    <p:extLst>
      <p:ext uri="{BB962C8B-B14F-4D97-AF65-F5344CB8AC3E}">
        <p14:creationId xmlns:p14="http://schemas.microsoft.com/office/powerpoint/2010/main" val="1742614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70</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70</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0055548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5A2E94E-8CB1-425F-A733-1493B4FECAE6}" type="slidenum">
              <a:rPr lang="en-US" altLang="zh-CN" smtClean="0"/>
              <a:pPr>
                <a:spcBef>
                  <a:spcPct val="0"/>
                </a:spcBef>
              </a:pPr>
              <a:t>71</a:t>
            </a:fld>
            <a:endParaRPr lang="en-US" altLang="zh-CN" smtClean="0"/>
          </a:p>
        </p:txBody>
      </p:sp>
      <p:sp>
        <p:nvSpPr>
          <p:cNvPr id="54275" name="Rectangle 2"/>
          <p:cNvSpPr>
            <a:spLocks noRo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dirty="0" smtClean="0"/>
              <a:t>    Although the 802.11 frame shares many similarities with an Ethernet frame, it also contains a number of fields </a:t>
            </a:r>
            <a:r>
              <a:rPr lang="en-US" altLang="zh-CN" dirty="0" smtClean="0">
                <a:solidFill>
                  <a:schemeClr val="hlink"/>
                </a:solidFill>
              </a:rPr>
              <a:t>that</a:t>
            </a:r>
            <a:r>
              <a:rPr lang="en-US" altLang="zh-CN" dirty="0" smtClean="0"/>
              <a:t> are specific to its use for wireless links. </a:t>
            </a:r>
          </a:p>
          <a:p>
            <a:pPr eaLnBrk="1" hangingPunct="1">
              <a:lnSpc>
                <a:spcPct val="90000"/>
              </a:lnSpc>
            </a:pPr>
            <a:r>
              <a:rPr lang="en-US" altLang="zh-CN" dirty="0" smtClean="0"/>
              <a:t>   </a:t>
            </a:r>
            <a:r>
              <a:rPr lang="en-US" altLang="zh-CN" baseline="0" dirty="0" smtClean="0"/>
              <a:t> </a:t>
            </a:r>
            <a:r>
              <a:rPr lang="en-US" altLang="zh-CN" dirty="0" smtClean="0"/>
              <a:t>The 802.11 frame is shown in the Figure 7.13.</a:t>
            </a:r>
          </a:p>
          <a:p>
            <a:pPr eaLnBrk="1" hangingPunct="1">
              <a:lnSpc>
                <a:spcPct val="90000"/>
              </a:lnSpc>
            </a:pPr>
            <a:r>
              <a:rPr lang="en-US" altLang="zh-CN" dirty="0" smtClean="0"/>
              <a:t>    The numbers </a:t>
            </a:r>
            <a:r>
              <a:rPr lang="en-US" altLang="zh-CN" dirty="0" smtClean="0">
                <a:solidFill>
                  <a:schemeClr val="hlink"/>
                </a:solidFill>
              </a:rPr>
              <a:t>above</a:t>
            </a:r>
            <a:r>
              <a:rPr lang="en-US" altLang="zh-CN" dirty="0" smtClean="0"/>
              <a:t> each of the fields in the frame </a:t>
            </a:r>
            <a:r>
              <a:rPr lang="en-US" altLang="zh-CN" dirty="0" smtClean="0">
                <a:solidFill>
                  <a:schemeClr val="hlink"/>
                </a:solidFill>
              </a:rPr>
              <a:t>represent</a:t>
            </a:r>
            <a:r>
              <a:rPr lang="en-US" altLang="zh-CN" dirty="0" smtClean="0"/>
              <a:t> the lengths of the fields </a:t>
            </a:r>
            <a:r>
              <a:rPr lang="en-US" altLang="zh-CN" dirty="0" smtClean="0">
                <a:solidFill>
                  <a:schemeClr val="hlink"/>
                </a:solidFill>
              </a:rPr>
              <a:t>in bytes</a:t>
            </a:r>
            <a:r>
              <a:rPr lang="en-US" altLang="zh-CN" dirty="0" smtClean="0"/>
              <a:t>; the numbers above each of </a:t>
            </a:r>
            <a:r>
              <a:rPr lang="en-US" altLang="zh-CN" u="sng" dirty="0" smtClean="0"/>
              <a:t>the subfields in the frame control field</a:t>
            </a:r>
            <a:r>
              <a:rPr lang="en-US" altLang="zh-CN" u="none" dirty="0" smtClean="0"/>
              <a:t> </a:t>
            </a:r>
            <a:r>
              <a:rPr lang="en-US" altLang="zh-CN" dirty="0" smtClean="0"/>
              <a:t>represent the lengths of the subfields </a:t>
            </a:r>
            <a:r>
              <a:rPr lang="en-US" altLang="zh-CN" dirty="0" smtClean="0">
                <a:solidFill>
                  <a:schemeClr val="hlink"/>
                </a:solidFill>
              </a:rPr>
              <a:t>in bits.</a:t>
            </a:r>
          </a:p>
          <a:p>
            <a:pPr eaLnBrk="1" hangingPunct="1">
              <a:lnSpc>
                <a:spcPct val="90000"/>
              </a:lnSpc>
            </a:pPr>
            <a:r>
              <a:rPr lang="en-US" altLang="zh-CN" dirty="0" smtClean="0"/>
              <a:t>    Let's now examine the fields in the frame as well as some of the more important subfields in the frame's control field.</a:t>
            </a:r>
          </a:p>
          <a:p>
            <a:pPr eaLnBrk="1" hangingPunct="1"/>
            <a:endParaRPr lang="en-US" altLang="zh-CN" dirty="0" smtClean="0">
              <a:latin typeface="Arial" panose="020B0604020202020204" pitchFamily="34" charset="0"/>
            </a:endParaRPr>
          </a:p>
          <a:p>
            <a:r>
              <a:rPr lang="en-US" altLang="zh-CN" sz="1200" b="1" i="0" u="none" strike="noStrike" kern="1200" baseline="0" dirty="0" smtClean="0">
                <a:solidFill>
                  <a:schemeClr val="tx1"/>
                </a:solidFill>
                <a:latin typeface="Times New Roman" pitchFamily="18" charset="0"/>
                <a:ea typeface="+mn-ea"/>
                <a:cs typeface="+mn-cs"/>
              </a:rPr>
              <a:t>Payload and CRC Fields</a:t>
            </a:r>
          </a:p>
          <a:p>
            <a:r>
              <a:rPr lang="en-US" altLang="zh-CN" sz="1200" b="0" i="0" u="none" strike="noStrike" kern="1200" baseline="0" dirty="0" smtClean="0">
                <a:solidFill>
                  <a:schemeClr val="tx1"/>
                </a:solidFill>
                <a:latin typeface="Times New Roman" pitchFamily="18" charset="0"/>
                <a:ea typeface="+mn-ea"/>
                <a:cs typeface="+mn-cs"/>
              </a:rPr>
              <a:t>    At the heart of the frame is the payload, which typically consists of an IP datagram or an ARP packet. </a:t>
            </a:r>
          </a:p>
          <a:p>
            <a:r>
              <a:rPr lang="en-US" altLang="zh-CN" sz="1200" b="0" i="0" u="none" strike="noStrike" kern="1200" baseline="0" dirty="0" smtClean="0">
                <a:solidFill>
                  <a:schemeClr val="tx1"/>
                </a:solidFill>
                <a:latin typeface="Times New Roman" pitchFamily="18" charset="0"/>
                <a:ea typeface="+mn-ea"/>
                <a:cs typeface="+mn-cs"/>
              </a:rPr>
              <a:t>    Although the field is permitted to be as long as 2,312 bytes, it is typically fewer than 1,500 bytes, holding an IP datagram or an ARP packet. </a:t>
            </a:r>
          </a:p>
          <a:p>
            <a:r>
              <a:rPr lang="en-US" altLang="zh-CN" sz="1200" b="0" i="0" u="none" strike="noStrike" kern="1200" baseline="0" dirty="0" smtClean="0">
                <a:solidFill>
                  <a:schemeClr val="tx1"/>
                </a:solidFill>
                <a:latin typeface="Times New Roman" pitchFamily="18" charset="0"/>
                <a:ea typeface="+mn-ea"/>
                <a:cs typeface="+mn-cs"/>
              </a:rPr>
              <a:t>    As with an Ethernet frame, an 802.11 frame includes a 32-bit cyclic redundancy check (CRC) so that the receiver can detect bit errors in the received frame. </a:t>
            </a:r>
          </a:p>
          <a:p>
            <a:r>
              <a:rPr lang="en-US" altLang="zh-CN" sz="1200" b="0" i="0" u="none" strike="noStrike" kern="1200" baseline="0" dirty="0" smtClean="0">
                <a:solidFill>
                  <a:schemeClr val="tx1"/>
                </a:solidFill>
                <a:latin typeface="Times New Roman" pitchFamily="18" charset="0"/>
                <a:ea typeface="+mn-ea"/>
                <a:cs typeface="+mn-cs"/>
              </a:rPr>
              <a:t>    As we’ve seen, bit errors are much more common in wireless LANs than in wired LANs, so the CRC is even more useful here.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Address Fields</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dirty="0" smtClean="0"/>
              <a:t>Perhaps the most striking difference in the 802.11 frame is that it has four address fields, each of which can hold a 6-byte MAC address. </a:t>
            </a:r>
          </a:p>
          <a:p>
            <a:r>
              <a:rPr lang="en-US" altLang="zh-CN" dirty="0" smtClean="0"/>
              <a:t>    But why four address fields? </a:t>
            </a:r>
          </a:p>
          <a:p>
            <a:r>
              <a:rPr lang="en-US" altLang="zh-CN" dirty="0" smtClean="0"/>
              <a:t>    Doesn't a source MAC field and destination MAC field suffice, as they do for Ethernet? </a:t>
            </a:r>
          </a:p>
          <a:p>
            <a:r>
              <a:rPr lang="en-US" altLang="zh-CN" dirty="0" smtClean="0"/>
              <a:t>    It turns out that three address fields are needed for internetworking purposes — specifically, for moving the network-layer datagram </a:t>
            </a:r>
            <a:r>
              <a:rPr lang="en-US" altLang="zh-CN" b="0" u="sng" dirty="0" smtClean="0"/>
              <a:t>from</a:t>
            </a:r>
            <a:r>
              <a:rPr lang="en-US" altLang="zh-CN" dirty="0" smtClean="0"/>
              <a:t> a wireless station through an AP </a:t>
            </a:r>
            <a:r>
              <a:rPr lang="en-US" altLang="zh-CN" b="0" u="sng" dirty="0" smtClean="0"/>
              <a:t>to</a:t>
            </a:r>
            <a:r>
              <a:rPr lang="en-US" altLang="zh-CN" dirty="0" smtClean="0"/>
              <a:t> a router interface. </a:t>
            </a:r>
          </a:p>
          <a:p>
            <a:r>
              <a:rPr lang="en-US" altLang="zh-CN" dirty="0" smtClean="0"/>
              <a:t>    The fourth address field is used when APs forward frames to each other in ad hoc mode.  </a:t>
            </a:r>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Since we are only considering infrastructure networks here, let’s focus our attention on the first three address fields. </a:t>
            </a:r>
          </a:p>
          <a:p>
            <a:r>
              <a:rPr lang="en-US" altLang="zh-CN" sz="1200" b="0" i="0" u="none" strike="noStrike" kern="1200" baseline="0" dirty="0" smtClean="0">
                <a:solidFill>
                  <a:schemeClr val="tx1"/>
                </a:solidFill>
                <a:latin typeface="Times New Roman" pitchFamily="18" charset="0"/>
                <a:ea typeface="+mn-ea"/>
                <a:cs typeface="+mn-cs"/>
              </a:rPr>
              <a:t>    The 802.11 standard defines these fields as follows:</a:t>
            </a:r>
          </a:p>
          <a:p>
            <a:r>
              <a:rPr lang="en-US" altLang="zh-CN" sz="1200" b="0" i="0" u="none" strike="noStrike" kern="1200" baseline="0" dirty="0" smtClean="0">
                <a:solidFill>
                  <a:schemeClr val="tx1"/>
                </a:solidFill>
                <a:latin typeface="Times New Roman" pitchFamily="18" charset="0"/>
                <a:ea typeface="+mn-ea"/>
                <a:cs typeface="+mn-cs"/>
              </a:rPr>
              <a:t>    • Address 2 is the MAC address of the station that transmits the frame. </a:t>
            </a:r>
          </a:p>
          <a:p>
            <a:r>
              <a:rPr lang="en-US" altLang="zh-CN" sz="1200" b="0" i="0" u="none" strike="noStrike" kern="1200" baseline="0" dirty="0" smtClean="0">
                <a:solidFill>
                  <a:schemeClr val="tx1"/>
                </a:solidFill>
                <a:latin typeface="Times New Roman" pitchFamily="18" charset="0"/>
                <a:ea typeface="+mn-ea"/>
                <a:cs typeface="+mn-cs"/>
              </a:rPr>
              <a:t>    Thus, if a wireless station transmits the frame, that station’s MAC address is inserted in the address 2 field.    </a:t>
            </a:r>
          </a:p>
          <a:p>
            <a:r>
              <a:rPr lang="en-US" altLang="zh-CN" sz="1200" b="0" i="0" u="none" strike="noStrike" kern="1200" baseline="0" dirty="0" smtClean="0">
                <a:solidFill>
                  <a:schemeClr val="tx1"/>
                </a:solidFill>
                <a:latin typeface="Times New Roman" pitchFamily="18" charset="0"/>
                <a:ea typeface="+mn-ea"/>
                <a:cs typeface="+mn-cs"/>
              </a:rPr>
              <a:t>    Similarly, if an AP transmits the frame, the AP’s MAC address is inserted in the address 2 field.</a:t>
            </a:r>
          </a:p>
          <a:p>
            <a:r>
              <a:rPr lang="en-US" altLang="zh-CN" sz="1200" b="0" i="0" u="none" strike="noStrike" kern="1200" baseline="0" dirty="0" smtClean="0">
                <a:solidFill>
                  <a:schemeClr val="tx1"/>
                </a:solidFill>
                <a:latin typeface="Times New Roman" pitchFamily="18" charset="0"/>
                <a:ea typeface="+mn-ea"/>
                <a:cs typeface="+mn-cs"/>
              </a:rPr>
              <a:t>    • Address 1 is the MAC address of the wireless station that is to receive the frame. </a:t>
            </a:r>
          </a:p>
          <a:p>
            <a:r>
              <a:rPr lang="en-US" altLang="zh-CN" sz="1200" b="0" i="0" u="none" strike="noStrike" kern="1200" baseline="0" dirty="0" smtClean="0">
                <a:solidFill>
                  <a:schemeClr val="tx1"/>
                </a:solidFill>
                <a:latin typeface="Times New Roman" pitchFamily="18" charset="0"/>
                <a:ea typeface="+mn-ea"/>
                <a:cs typeface="+mn-cs"/>
              </a:rPr>
              <a:t>    Thus if a mobile wireless station transmits the frame, address 1 contains the MAC address of the destination AP. </a:t>
            </a:r>
          </a:p>
          <a:p>
            <a:r>
              <a:rPr lang="en-US" altLang="zh-CN" sz="1200" b="0" i="0" u="none" strike="noStrike" kern="1200" baseline="0" dirty="0" smtClean="0">
                <a:solidFill>
                  <a:schemeClr val="tx1"/>
                </a:solidFill>
                <a:latin typeface="Times New Roman" pitchFamily="18" charset="0"/>
                <a:ea typeface="+mn-ea"/>
                <a:cs typeface="+mn-cs"/>
              </a:rPr>
              <a:t>    Similarly, if an AP transmits the frame, address 1 contains the MAC address of the destination wireless station.</a:t>
            </a:r>
          </a:p>
          <a:p>
            <a:r>
              <a:rPr lang="en-US" altLang="zh-CN" sz="1200" b="0" i="0" u="none" strike="noStrike" kern="1200" baseline="0" dirty="0" smtClean="0">
                <a:solidFill>
                  <a:schemeClr val="tx1"/>
                </a:solidFill>
                <a:latin typeface="Times New Roman" pitchFamily="18" charset="0"/>
                <a:ea typeface="+mn-ea"/>
                <a:cs typeface="+mn-cs"/>
              </a:rPr>
              <a:t>    • To understand address 3, recall that the BSS (consisting of the AP and wireless stations) is part of a subnet, and that this subnet connects to other subnets via some router interface. </a:t>
            </a:r>
          </a:p>
          <a:p>
            <a:r>
              <a:rPr lang="en-US" altLang="zh-CN" sz="1200" b="0" i="0" u="none" strike="noStrike" kern="1200" baseline="0" dirty="0" smtClean="0">
                <a:solidFill>
                  <a:schemeClr val="tx1"/>
                </a:solidFill>
                <a:latin typeface="Times New Roman" pitchFamily="18" charset="0"/>
                <a:ea typeface="+mn-ea"/>
                <a:cs typeface="+mn-cs"/>
              </a:rPr>
              <a:t>    Address 3 contains the MAC address of this router interface.</a:t>
            </a:r>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440397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9903E18-EA8C-48DC-97D8-996BF3440D5C}" type="slidenum">
              <a:rPr lang="en-US" altLang="zh-CN" smtClean="0"/>
              <a:pPr>
                <a:spcBef>
                  <a:spcPct val="0"/>
                </a:spcBef>
              </a:pPr>
              <a:t>72</a:t>
            </a:fld>
            <a:endParaRPr lang="en-US" altLang="zh-CN" smtClean="0"/>
          </a:p>
        </p:txBody>
      </p:sp>
      <p:sp>
        <p:nvSpPr>
          <p:cNvPr id="56323" name="Rectangle 2"/>
          <p:cNvSpPr>
            <a:spLocks noRo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    To gain further insight into the purpose of address 3, let's walk through an internetworking example in the context of Figure 7.14.  </a:t>
            </a:r>
          </a:p>
          <a:p>
            <a:r>
              <a:rPr lang="en-US" altLang="zh-CN" dirty="0" smtClean="0"/>
              <a:t>    In the figure, there are two APs, each of which is responsible for a number of wireless stations. </a:t>
            </a:r>
          </a:p>
          <a:p>
            <a:r>
              <a:rPr lang="en-US" altLang="zh-CN" dirty="0" smtClean="0"/>
              <a:t>    Each of the APs has a direct connection to a router, which in turn connects to the global Internet. </a:t>
            </a:r>
          </a:p>
          <a:p>
            <a:r>
              <a:rPr lang="en-US" altLang="zh-CN" dirty="0" smtClean="0"/>
              <a:t>    We </a:t>
            </a:r>
            <a:r>
              <a:rPr lang="en-US" altLang="zh-CN" u="sng" dirty="0" smtClean="0"/>
              <a:t>should keep in mind</a:t>
            </a:r>
            <a:r>
              <a:rPr lang="en-US" altLang="zh-CN" dirty="0" smtClean="0"/>
              <a:t> that an AP is a link-layer device, and thus neither “</a:t>
            </a:r>
            <a:r>
              <a:rPr lang="en-US" altLang="zh-CN" b="1" dirty="0" smtClean="0"/>
              <a:t>speaks</a:t>
            </a:r>
            <a:r>
              <a:rPr lang="en-US" altLang="zh-CN" dirty="0" smtClean="0"/>
              <a:t>” IP nor </a:t>
            </a:r>
            <a:r>
              <a:rPr lang="en-US" altLang="zh-CN" b="1" dirty="0" smtClean="0"/>
              <a:t>understands</a:t>
            </a:r>
            <a:r>
              <a:rPr lang="en-US" altLang="zh-CN" dirty="0" smtClean="0"/>
              <a:t> IP addresses. (</a:t>
            </a:r>
            <a:r>
              <a:rPr lang="zh-CN" altLang="en-US" dirty="0" smtClean="0"/>
              <a:t>但是能够分配</a:t>
            </a:r>
            <a:r>
              <a:rPr lang="en-US" altLang="zh-CN" dirty="0" smtClean="0"/>
              <a:t>IP</a:t>
            </a:r>
            <a:r>
              <a:rPr lang="zh-CN" altLang="en-US" dirty="0" smtClean="0"/>
              <a:t>地址！</a:t>
            </a:r>
            <a:r>
              <a:rPr lang="en-US" altLang="zh-CN" dirty="0" smtClean="0"/>
              <a:t>)</a:t>
            </a:r>
          </a:p>
          <a:p>
            <a:r>
              <a:rPr lang="en-US" altLang="zh-CN" dirty="0" smtClean="0"/>
              <a:t>    Consider now moving a datagram from the router interface R1 to the wireless Station H1. </a:t>
            </a:r>
            <a:endParaRPr lang="zh-CN" altLang="en-US" dirty="0" smtClean="0"/>
          </a:p>
          <a:p>
            <a:r>
              <a:rPr lang="en-US" altLang="zh-CN" dirty="0" smtClean="0"/>
              <a:t>    The router is not aware that there is an AP between it and H1; from the router's perspective, H1 is just a host in one of the subnets to which it (the router) is connected.   </a:t>
            </a:r>
          </a:p>
          <a:p>
            <a:r>
              <a:rPr lang="en-US" altLang="zh-CN" dirty="0" smtClean="0"/>
              <a:t>   </a:t>
            </a:r>
          </a:p>
          <a:p>
            <a:r>
              <a:rPr lang="en-US" altLang="zh-CN" baseline="0" dirty="0" smtClean="0"/>
              <a:t>    </a:t>
            </a:r>
            <a:r>
              <a:rPr lang="en-US" altLang="zh-CN" dirty="0" smtClean="0"/>
              <a:t>(1) The router, which knows the IP address of H1 (from the destination address of the datagram), uses ARP to determine the MAC address of H1, just as in an ordinary Ethernet LAN. </a:t>
            </a:r>
          </a:p>
          <a:p>
            <a:r>
              <a:rPr lang="en-US" altLang="zh-CN" dirty="0" smtClean="0"/>
              <a:t>    After obtaining H1's MAC address, router interface R1 encapsulates the datagram within an Ethernet frame. </a:t>
            </a:r>
          </a:p>
          <a:p>
            <a:r>
              <a:rPr lang="en-US" altLang="zh-CN" dirty="0" smtClean="0"/>
              <a:t>    The source address field of this frame contains R1's MAC address, and the destination address field contains H1's MAC address. </a:t>
            </a:r>
          </a:p>
          <a:p>
            <a:r>
              <a:rPr lang="en-US" altLang="zh-CN" dirty="0" smtClean="0"/>
              <a:t>    (2) When the Ethernet frame arrives at the AP, the AP converts the 802.3 Ethernet frame to an 802.11 frame </a:t>
            </a:r>
            <a:r>
              <a:rPr lang="en-US" altLang="zh-CN" u="sng" dirty="0" smtClean="0"/>
              <a:t>before</a:t>
            </a:r>
            <a:r>
              <a:rPr lang="en-US" altLang="zh-CN" dirty="0" smtClean="0"/>
              <a:t> transmitting the frame into the wireless channel. </a:t>
            </a:r>
          </a:p>
          <a:p>
            <a:r>
              <a:rPr lang="en-US" altLang="zh-CN" baseline="0" dirty="0" smtClean="0"/>
              <a:t>    </a:t>
            </a:r>
            <a:r>
              <a:rPr lang="en-US" altLang="zh-CN" dirty="0" smtClean="0"/>
              <a:t>The AP fills in address 1 and address 2 with H1's MAC address and its own MAC address, respectively, as described above. </a:t>
            </a:r>
          </a:p>
          <a:p>
            <a:r>
              <a:rPr lang="en-US" altLang="zh-CN" dirty="0" smtClean="0"/>
              <a:t>    For address 3, the AP inserts the MAC address of R1. </a:t>
            </a:r>
          </a:p>
          <a:p>
            <a:r>
              <a:rPr lang="en-US" altLang="zh-CN" dirty="0" smtClean="0"/>
              <a:t>    </a:t>
            </a:r>
            <a:r>
              <a:rPr lang="en-US" altLang="zh-CN" u="sng" dirty="0" smtClean="0"/>
              <a:t>In this manner, H1 can determine (from address 3) the MAC address of the router interface that sent the datagram into the subnet. </a:t>
            </a:r>
          </a:p>
          <a:p>
            <a:endParaRPr lang="en-US" altLang="zh-CN" dirty="0" smtClean="0"/>
          </a:p>
          <a:p>
            <a:r>
              <a:rPr lang="en-US" altLang="zh-CN" dirty="0" smtClean="0"/>
              <a:t>    Now consider what happens when the wireless station H1 responds by moving a datagram from H1 to R1. </a:t>
            </a:r>
          </a:p>
          <a:p>
            <a:r>
              <a:rPr lang="en-US" altLang="zh-CN" dirty="0" smtClean="0"/>
              <a:t>    (1) H1 creates an 802.11 frame, filling the fields for address 1 and address 2 with the AP's MAC address and H1's MAC address, respectively, as described above. </a:t>
            </a:r>
          </a:p>
          <a:p>
            <a:r>
              <a:rPr lang="en-US" altLang="zh-CN" dirty="0" smtClean="0"/>
              <a:t>    For address 3, H1 inserts R1's MAC address. </a:t>
            </a:r>
          </a:p>
          <a:p>
            <a:r>
              <a:rPr lang="en-US" altLang="zh-CN" baseline="0" dirty="0" smtClean="0"/>
              <a:t>    </a:t>
            </a:r>
            <a:r>
              <a:rPr lang="en-US" altLang="zh-CN" dirty="0" smtClean="0"/>
              <a:t>(2) When the AP receives the 802.11 frame, it converts the frame to an Ethernet frame. </a:t>
            </a:r>
          </a:p>
          <a:p>
            <a:r>
              <a:rPr lang="en-US" altLang="zh-CN" baseline="0" dirty="0" smtClean="0"/>
              <a:t>    </a:t>
            </a:r>
            <a:r>
              <a:rPr lang="en-US" altLang="zh-CN" dirty="0" smtClean="0"/>
              <a:t>The source address filed for this frame is H1's MAC address, and the destination address field is R1's MAC address. </a:t>
            </a:r>
          </a:p>
          <a:p>
            <a:r>
              <a:rPr lang="en-US" altLang="zh-CN" dirty="0" smtClean="0"/>
              <a:t>    </a:t>
            </a:r>
            <a:r>
              <a:rPr lang="en-US" altLang="zh-CN" u="none" dirty="0" smtClean="0"/>
              <a:t>Thus, address 3 allows the AP to determine the appropriate destination MAC address when constructing the Ethernet frame. </a:t>
            </a:r>
          </a:p>
          <a:p>
            <a:r>
              <a:rPr lang="en-US" altLang="zh-CN" dirty="0" smtClean="0"/>
              <a:t>   </a:t>
            </a:r>
          </a:p>
          <a:p>
            <a:r>
              <a:rPr lang="en-US" altLang="zh-CN" dirty="0" smtClean="0"/>
              <a:t>    In summary, address 3 plays a crucial role for internetworking the BSS with a wired LAN. </a:t>
            </a:r>
            <a:endParaRPr lang="zh-CN" altLang="zh-CN" dirty="0" smtClean="0"/>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073639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p:txBody>
          <a:bodyPr/>
          <a:lstStyle/>
          <a:p>
            <a:pPr>
              <a:defRPr/>
            </a:pPr>
            <a:fld id="{71D58A47-B80A-485B-8CD7-E112F32D2DFB}" type="slidenum">
              <a:rPr lang="zh-CN" altLang="en-US" smtClean="0"/>
              <a:pPr>
                <a:defRPr/>
              </a:pPr>
              <a:t>73</a:t>
            </a:fld>
            <a:endParaRPr lang="en-US" altLang="zh-CN"/>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r>
              <a:rPr lang="en-US" altLang="zh-CN" dirty="0"/>
              <a:t>    To gain further insight into the purpose of address 3, let's walk through an internetworking example in the context of Figure 7.14.  </a:t>
            </a:r>
          </a:p>
          <a:p>
            <a:r>
              <a:rPr lang="en-US" altLang="zh-CN" dirty="0"/>
              <a:t>    In the figure, there are two APs, each of which is responsible for a number of wireless stations. </a:t>
            </a:r>
          </a:p>
          <a:p>
            <a:r>
              <a:rPr lang="en-US" altLang="zh-CN" dirty="0"/>
              <a:t>    Each of the APs has a direct connection to a router, which in turn connects to the global Internet. </a:t>
            </a:r>
          </a:p>
          <a:p>
            <a:r>
              <a:rPr lang="en-US" altLang="zh-CN" dirty="0"/>
              <a:t>    We </a:t>
            </a:r>
            <a:r>
              <a:rPr lang="en-US" altLang="zh-CN" u="sng" dirty="0"/>
              <a:t>should keep in mind</a:t>
            </a:r>
            <a:r>
              <a:rPr lang="en-US" altLang="zh-CN" dirty="0"/>
              <a:t> that an AP is a link-layer device, and thus neither “</a:t>
            </a:r>
            <a:r>
              <a:rPr lang="en-US" altLang="zh-CN" b="1" dirty="0"/>
              <a:t>speaks</a:t>
            </a:r>
            <a:r>
              <a:rPr lang="en-US" altLang="zh-CN" dirty="0"/>
              <a:t>” IP nor </a:t>
            </a:r>
            <a:r>
              <a:rPr lang="en-US" altLang="zh-CN" b="1" dirty="0"/>
              <a:t>understands</a:t>
            </a:r>
            <a:r>
              <a:rPr lang="en-US" altLang="zh-CN" dirty="0"/>
              <a:t> IP addresses. </a:t>
            </a:r>
            <a:r>
              <a:rPr lang="en-US" altLang="zh-CN" dirty="0" smtClean="0"/>
              <a:t>(</a:t>
            </a:r>
            <a:r>
              <a:rPr lang="zh-CN" altLang="en-US" dirty="0" smtClean="0"/>
              <a:t>但是</a:t>
            </a:r>
            <a:r>
              <a:rPr lang="zh-CN" altLang="en-US" dirty="0"/>
              <a:t>能够分配</a:t>
            </a:r>
            <a:r>
              <a:rPr lang="en-US" altLang="zh-CN" dirty="0"/>
              <a:t>IP</a:t>
            </a:r>
            <a:r>
              <a:rPr lang="zh-CN" altLang="en-US" dirty="0"/>
              <a:t>地址</a:t>
            </a:r>
            <a:r>
              <a:rPr lang="zh-CN" altLang="en-US" dirty="0" smtClean="0"/>
              <a:t>！</a:t>
            </a:r>
            <a:r>
              <a:rPr lang="en-US" altLang="zh-CN" dirty="0" smtClean="0"/>
              <a:t>)</a:t>
            </a:r>
            <a:endParaRPr lang="en-US" altLang="zh-CN" dirty="0"/>
          </a:p>
          <a:p>
            <a:r>
              <a:rPr lang="en-US" altLang="zh-CN" dirty="0"/>
              <a:t>    Consider now moving a datagram from the router interface R1 to the wireless Station H1. </a:t>
            </a:r>
            <a:endParaRPr lang="zh-CN" altLang="en-US" dirty="0"/>
          </a:p>
          <a:p>
            <a:r>
              <a:rPr lang="en-US" altLang="zh-CN" dirty="0"/>
              <a:t>    The router is not aware that there is an AP between it and H1; from the router's perspective, H1 is just a host in one of the subnets to which it </a:t>
            </a:r>
            <a:r>
              <a:rPr lang="en-US" altLang="zh-CN" dirty="0" smtClean="0"/>
              <a:t>(the router) </a:t>
            </a:r>
            <a:r>
              <a:rPr lang="en-US" altLang="zh-CN" dirty="0"/>
              <a:t>is connected.   </a:t>
            </a:r>
          </a:p>
          <a:p>
            <a:r>
              <a:rPr lang="en-US" altLang="zh-CN" dirty="0"/>
              <a:t>   </a:t>
            </a:r>
          </a:p>
          <a:p>
            <a:r>
              <a:rPr lang="en-US" altLang="zh-CN" baseline="0" dirty="0"/>
              <a:t>    </a:t>
            </a:r>
            <a:r>
              <a:rPr lang="en-US" altLang="zh-CN" dirty="0" smtClean="0"/>
              <a:t>(1) </a:t>
            </a:r>
            <a:r>
              <a:rPr lang="en-US" altLang="zh-CN" dirty="0"/>
              <a:t>The router, which knows the IP address of H1 </a:t>
            </a:r>
            <a:r>
              <a:rPr lang="en-US" altLang="zh-CN" dirty="0" smtClean="0"/>
              <a:t>(from </a:t>
            </a:r>
            <a:r>
              <a:rPr lang="en-US" altLang="zh-CN" dirty="0"/>
              <a:t>the destination address of the </a:t>
            </a:r>
            <a:r>
              <a:rPr lang="en-US" altLang="zh-CN" dirty="0" smtClean="0"/>
              <a:t>datagram), </a:t>
            </a:r>
            <a:r>
              <a:rPr lang="en-US" altLang="zh-CN" dirty="0"/>
              <a:t>uses ARP to determine the MAC address of H1, just as in an ordinary Ethernet LAN. </a:t>
            </a:r>
          </a:p>
          <a:p>
            <a:r>
              <a:rPr lang="en-US" altLang="zh-CN" dirty="0"/>
              <a:t>    After obtaining H1's MAC address, router interface R1 encapsulates the datagram within an Ethernet frame. </a:t>
            </a:r>
          </a:p>
          <a:p>
            <a:r>
              <a:rPr lang="en-US" altLang="zh-CN" dirty="0"/>
              <a:t>    The source address field of this frame contains R1's MAC address, and the destination address field contains H1's MAC address. </a:t>
            </a:r>
          </a:p>
          <a:p>
            <a:r>
              <a:rPr lang="en-US" altLang="zh-CN" dirty="0"/>
              <a:t>    </a:t>
            </a:r>
            <a:r>
              <a:rPr lang="en-US" altLang="zh-CN" dirty="0" smtClean="0"/>
              <a:t>(2) </a:t>
            </a:r>
            <a:r>
              <a:rPr lang="en-US" altLang="zh-CN" dirty="0"/>
              <a:t>When the Ethernet frame arrives at the AP, the AP converts the 802.3 Ethernet frame to an 802.11 frame </a:t>
            </a:r>
            <a:r>
              <a:rPr lang="en-US" altLang="zh-CN" u="sng" dirty="0"/>
              <a:t>before</a:t>
            </a:r>
            <a:r>
              <a:rPr lang="en-US" altLang="zh-CN" dirty="0"/>
              <a:t> transmitting the frame into the wireless channel. </a:t>
            </a:r>
          </a:p>
          <a:p>
            <a:r>
              <a:rPr lang="en-US" altLang="zh-CN" baseline="0" dirty="0"/>
              <a:t>    </a:t>
            </a:r>
            <a:r>
              <a:rPr lang="en-US" altLang="zh-CN" dirty="0"/>
              <a:t>The AP fills in address 1 and address 2 with H1's MAC address and its own MAC address, respectively, as described above. </a:t>
            </a:r>
          </a:p>
          <a:p>
            <a:r>
              <a:rPr lang="en-US" altLang="zh-CN" dirty="0"/>
              <a:t>    For address 3, the AP inserts the MAC address of R1. </a:t>
            </a:r>
          </a:p>
          <a:p>
            <a:r>
              <a:rPr lang="en-US" altLang="zh-CN" dirty="0"/>
              <a:t>    </a:t>
            </a:r>
            <a:r>
              <a:rPr lang="en-US" altLang="zh-CN" u="sng" dirty="0"/>
              <a:t>In this manner, H1 can determine </a:t>
            </a:r>
            <a:r>
              <a:rPr lang="en-US" altLang="zh-CN" u="sng" dirty="0" smtClean="0"/>
              <a:t>(from </a:t>
            </a:r>
            <a:r>
              <a:rPr lang="en-US" altLang="zh-CN" u="sng" dirty="0"/>
              <a:t>address </a:t>
            </a:r>
            <a:r>
              <a:rPr lang="en-US" altLang="zh-CN" u="sng" dirty="0" smtClean="0"/>
              <a:t>3) </a:t>
            </a:r>
            <a:r>
              <a:rPr lang="en-US" altLang="zh-CN" u="sng" dirty="0"/>
              <a:t>the MAC address of the router interface that sent the datagram into the subnet. </a:t>
            </a:r>
          </a:p>
          <a:p>
            <a:endParaRPr lang="en-US" altLang="zh-CN" dirty="0"/>
          </a:p>
          <a:p>
            <a:r>
              <a:rPr lang="en-US" altLang="zh-CN" dirty="0"/>
              <a:t>    Now consider what happens when the wireless station H1 responds by moving a datagram from H1 to R1. </a:t>
            </a:r>
          </a:p>
          <a:p>
            <a:r>
              <a:rPr lang="en-US" altLang="zh-CN" dirty="0"/>
              <a:t>    </a:t>
            </a:r>
            <a:r>
              <a:rPr lang="en-US" altLang="zh-CN" dirty="0" smtClean="0"/>
              <a:t>(1) </a:t>
            </a:r>
            <a:r>
              <a:rPr lang="en-US" altLang="zh-CN" dirty="0"/>
              <a:t>H1 creates an 802.11 frame, filling the fields for address 1 and address 2 with the AP's MAC address and H1's MAC address, respectively, as described above. </a:t>
            </a:r>
          </a:p>
          <a:p>
            <a:r>
              <a:rPr lang="en-US" altLang="zh-CN" dirty="0"/>
              <a:t>    For address 3, H1 inserts R1's MAC address. </a:t>
            </a:r>
          </a:p>
          <a:p>
            <a:r>
              <a:rPr lang="en-US" altLang="zh-CN" baseline="0" dirty="0"/>
              <a:t>    </a:t>
            </a:r>
            <a:r>
              <a:rPr lang="en-US" altLang="zh-CN" dirty="0" smtClean="0"/>
              <a:t>(2) </a:t>
            </a:r>
            <a:r>
              <a:rPr lang="en-US" altLang="zh-CN" dirty="0"/>
              <a:t>When the AP receives the 802.11 frame, it converts the frame to an Ethernet frame. </a:t>
            </a:r>
          </a:p>
          <a:p>
            <a:r>
              <a:rPr lang="en-US" altLang="zh-CN" baseline="0" dirty="0"/>
              <a:t>    </a:t>
            </a:r>
            <a:r>
              <a:rPr lang="en-US" altLang="zh-CN" dirty="0"/>
              <a:t>The source address filed for this frame is H1's MAC address, and the destination address field is R1's MAC address. </a:t>
            </a:r>
          </a:p>
          <a:p>
            <a:r>
              <a:rPr lang="en-US" altLang="zh-CN" dirty="0"/>
              <a:t>    </a:t>
            </a:r>
            <a:r>
              <a:rPr lang="en-US" altLang="zh-CN" u="none" dirty="0"/>
              <a:t>Thus, address 3 allows the AP to determine the appropriate destination MAC address when constructing the Ethernet frame. </a:t>
            </a:r>
          </a:p>
          <a:p>
            <a:r>
              <a:rPr lang="en-US" altLang="zh-CN" dirty="0"/>
              <a:t>   </a:t>
            </a:r>
          </a:p>
          <a:p>
            <a:r>
              <a:rPr lang="en-US" altLang="zh-CN" dirty="0"/>
              <a:t>    In summary, address 3 plays a crucial role for internetworking the BSS with a wired LAN. </a:t>
            </a:r>
          </a:p>
        </p:txBody>
      </p:sp>
    </p:spTree>
    <p:extLst>
      <p:ext uri="{BB962C8B-B14F-4D97-AF65-F5344CB8AC3E}">
        <p14:creationId xmlns:p14="http://schemas.microsoft.com/office/powerpoint/2010/main" val="39724492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p:txBody>
          <a:bodyPr/>
          <a:lstStyle/>
          <a:p>
            <a:pPr>
              <a:defRPr/>
            </a:pPr>
            <a:fld id="{D108DDE1-0E42-4389-B9A6-A9D3FD08C22B}" type="slidenum">
              <a:rPr lang="zh-CN" altLang="en-US" smtClean="0"/>
              <a:pPr>
                <a:defRPr/>
              </a:pPr>
              <a:t>74</a:t>
            </a:fld>
            <a:endParaRPr lang="en-US" altLang="zh-CN"/>
          </a:p>
        </p:txBody>
      </p:sp>
      <p:sp>
        <p:nvSpPr>
          <p:cNvPr id="277507" name="Rectangle 2"/>
          <p:cNvSpPr>
            <a:spLocks noGrp="1" noRot="1" noChangeAspect="1" noChangeArrowheads="1" noTextEdit="1"/>
          </p:cNvSpPr>
          <p:nvPr>
            <p:ph type="sldImg"/>
          </p:nvPr>
        </p:nvSpPr>
        <p:spPr>
          <a:xfrm>
            <a:off x="1257300" y="720725"/>
            <a:ext cx="4800600" cy="3600450"/>
          </a:xfrm>
          <a:ln/>
        </p:spPr>
      </p:sp>
      <p:sp>
        <p:nvSpPr>
          <p:cNvPr id="277508" name="Rectangle 3"/>
          <p:cNvSpPr>
            <a:spLocks noGrp="1" noChangeArrowheads="1"/>
          </p:cNvSpPr>
          <p:nvPr>
            <p:ph type="body" idx="1"/>
          </p:nvPr>
        </p:nvSpPr>
        <p:spPr>
          <a:xfrm>
            <a:off x="731838" y="4560888"/>
            <a:ext cx="5851525" cy="4319587"/>
          </a:xfrm>
          <a:noFill/>
          <a:ln/>
        </p:spPr>
        <p:txBody>
          <a:bodyPr/>
          <a:lstStyle/>
          <a:p>
            <a:r>
              <a:rPr lang="en-US" altLang="zh-CN"/>
              <a:t>   </a:t>
            </a:r>
          </a:p>
        </p:txBody>
      </p:sp>
    </p:spTree>
    <p:extLst>
      <p:ext uri="{BB962C8B-B14F-4D97-AF65-F5344CB8AC3E}">
        <p14:creationId xmlns:p14="http://schemas.microsoft.com/office/powerpoint/2010/main" val="3581470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9315166-949D-487C-9CF1-CBA023F968E5}" type="slidenum">
              <a:rPr lang="en-US" altLang="zh-CN" smtClean="0"/>
              <a:pPr>
                <a:spcBef>
                  <a:spcPct val="0"/>
                </a:spcBef>
              </a:pPr>
              <a:t>75</a:t>
            </a:fld>
            <a:endParaRPr lang="en-US" altLang="zh-CN" smtClean="0"/>
          </a:p>
        </p:txBody>
      </p:sp>
      <p:sp>
        <p:nvSpPr>
          <p:cNvPr id="58371" name="Rectangle 2"/>
          <p:cNvSpPr>
            <a:spLocks noRo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u="none" strike="noStrike" kern="1200" baseline="0" dirty="0" smtClean="0">
                <a:solidFill>
                  <a:schemeClr val="tx1"/>
                </a:solidFill>
                <a:latin typeface="Times New Roman" pitchFamily="18" charset="0"/>
                <a:ea typeface="+mn-ea"/>
                <a:cs typeface="+mn-cs"/>
              </a:rPr>
              <a:t>Sequence Number, Duration, and Frame Control Fields</a:t>
            </a:r>
          </a:p>
          <a:p>
            <a:r>
              <a:rPr lang="en-US" altLang="zh-CN" sz="1200" b="0" i="0" u="none" strike="noStrike" kern="1200" baseline="0" dirty="0" smtClean="0">
                <a:solidFill>
                  <a:schemeClr val="tx1"/>
                </a:solidFill>
                <a:latin typeface="Times New Roman" pitchFamily="18" charset="0"/>
                <a:ea typeface="+mn-ea"/>
                <a:cs typeface="+mn-cs"/>
              </a:rPr>
              <a:t>    Recall that in 802.11, whenever a station correctly receives a frame from another station, it sends back an acknowledgment.   </a:t>
            </a:r>
          </a:p>
          <a:p>
            <a:r>
              <a:rPr lang="en-US" altLang="zh-CN" sz="1200" b="0" i="0" u="none" strike="noStrike" kern="1200" baseline="0" dirty="0" smtClean="0">
                <a:solidFill>
                  <a:schemeClr val="tx1"/>
                </a:solidFill>
                <a:latin typeface="Times New Roman" pitchFamily="18" charset="0"/>
                <a:ea typeface="+mn-ea"/>
                <a:cs typeface="+mn-cs"/>
              </a:rPr>
              <a:t>    Because acknowledgments can get lost, the sending station may send multiple copies of a given frame. </a:t>
            </a:r>
          </a:p>
          <a:p>
            <a:r>
              <a:rPr lang="en-US" altLang="zh-CN" sz="1200" b="0" i="0" u="none" strike="noStrike" kern="1200" baseline="0" dirty="0" smtClean="0">
                <a:solidFill>
                  <a:schemeClr val="tx1"/>
                </a:solidFill>
                <a:latin typeface="Times New Roman" pitchFamily="18" charset="0"/>
                <a:ea typeface="+mn-ea"/>
                <a:cs typeface="+mn-cs"/>
              </a:rPr>
              <a:t>    As we saw in our discussion of the rdt 2.1 protocol (Section 3.4.1), the use of sequence numbers allows the receiver to distinguish </a:t>
            </a:r>
            <a:r>
              <a:rPr lang="en-US" altLang="zh-CN" sz="1200" b="0" i="0" u="sng" strike="noStrike" kern="1200" baseline="0" dirty="0" smtClean="0">
                <a:solidFill>
                  <a:schemeClr val="tx1"/>
                </a:solidFill>
                <a:latin typeface="Times New Roman" pitchFamily="18" charset="0"/>
                <a:ea typeface="+mn-ea"/>
                <a:cs typeface="+mn-cs"/>
              </a:rPr>
              <a:t>between</a:t>
            </a:r>
            <a:r>
              <a:rPr lang="en-US" altLang="zh-CN" sz="1200" b="0" i="0" u="none" strike="noStrike" kern="1200" baseline="0" dirty="0" smtClean="0">
                <a:solidFill>
                  <a:schemeClr val="tx1"/>
                </a:solidFill>
                <a:latin typeface="Times New Roman" pitchFamily="18" charset="0"/>
                <a:ea typeface="+mn-ea"/>
                <a:cs typeface="+mn-cs"/>
              </a:rPr>
              <a:t> a newly transmitted frame and the retransmission of a previous frame. </a:t>
            </a:r>
          </a:p>
          <a:p>
            <a:r>
              <a:rPr lang="en-US" altLang="zh-CN" sz="1200" b="0" i="0" u="none" strike="noStrike" kern="1200" baseline="0" dirty="0" smtClean="0">
                <a:solidFill>
                  <a:schemeClr val="tx1"/>
                </a:solidFill>
                <a:latin typeface="Times New Roman" pitchFamily="18" charset="0"/>
                <a:ea typeface="+mn-ea"/>
                <a:cs typeface="+mn-cs"/>
              </a:rPr>
              <a:t>    The sequence number field in the 802.11 frame thus </a:t>
            </a:r>
            <a:r>
              <a:rPr lang="en-US" altLang="zh-CN" sz="1200" b="0" i="0" u="sng" strike="noStrike" kern="1200" baseline="0" dirty="0" smtClean="0">
                <a:solidFill>
                  <a:schemeClr val="tx1"/>
                </a:solidFill>
                <a:latin typeface="Times New Roman" pitchFamily="18" charset="0"/>
                <a:ea typeface="+mn-ea"/>
                <a:cs typeface="+mn-cs"/>
              </a:rPr>
              <a:t>serves exactly the same purpose</a:t>
            </a:r>
            <a:r>
              <a:rPr lang="en-US" altLang="zh-CN" sz="1200" b="0" i="0" u="none" strike="noStrike" kern="1200" baseline="0" dirty="0" smtClean="0">
                <a:solidFill>
                  <a:schemeClr val="tx1"/>
                </a:solidFill>
                <a:latin typeface="Times New Roman" pitchFamily="18" charset="0"/>
                <a:ea typeface="+mn-ea"/>
                <a:cs typeface="+mn-cs"/>
              </a:rPr>
              <a:t> here at the link layer as it did in the transport layer in Chapter 3.</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Recall that the 802.11 protocol allows a transmitting station to reserve the channel for a period of time that includes the time to transmit its data frame and the time to transmit an acknowledgment. </a:t>
            </a:r>
          </a:p>
          <a:p>
            <a:r>
              <a:rPr lang="en-US" altLang="zh-CN" sz="1200" b="0" i="0" u="none" strike="noStrike" kern="1200" baseline="0" dirty="0" smtClean="0">
                <a:solidFill>
                  <a:schemeClr val="tx1"/>
                </a:solidFill>
                <a:latin typeface="Times New Roman" pitchFamily="18" charset="0"/>
                <a:ea typeface="+mn-ea"/>
                <a:cs typeface="+mn-cs"/>
              </a:rPr>
              <a:t>    This duration value is included in the frame’s duration field (both for data frames and for the RTS and CTS frames).</a:t>
            </a:r>
          </a:p>
          <a:p>
            <a:r>
              <a:rPr lang="en-US" altLang="zh-CN" sz="1200" b="0" i="0" u="none" strike="noStrike" kern="1200" baseline="0" dirty="0" smtClean="0">
                <a:solidFill>
                  <a:schemeClr val="tx1"/>
                </a:solidFill>
                <a:latin typeface="Times New Roman" pitchFamily="18" charset="0"/>
                <a:ea typeface="+mn-ea"/>
                <a:cs typeface="+mn-cs"/>
              </a:rPr>
              <a:t>    As shown in Figure 7.13, the frame control field includes many subfields. </a:t>
            </a:r>
          </a:p>
          <a:p>
            <a:r>
              <a:rPr lang="en-US" altLang="zh-CN" sz="1200" b="0" i="0" u="none" strike="noStrike" kern="1200" baseline="0" dirty="0" smtClean="0">
                <a:solidFill>
                  <a:schemeClr val="tx1"/>
                </a:solidFill>
                <a:latin typeface="Times New Roman" pitchFamily="18" charset="0"/>
                <a:ea typeface="+mn-ea"/>
                <a:cs typeface="+mn-cs"/>
              </a:rPr>
              <a:t>    We’ll </a:t>
            </a:r>
            <a:r>
              <a:rPr lang="en-US" altLang="zh-CN" sz="1200" b="0" i="0" u="sng" strike="noStrike" kern="1200" baseline="0" dirty="0" smtClean="0">
                <a:solidFill>
                  <a:schemeClr val="tx1"/>
                </a:solidFill>
                <a:latin typeface="Times New Roman" pitchFamily="18" charset="0"/>
                <a:ea typeface="+mn-ea"/>
                <a:cs typeface="+mn-cs"/>
              </a:rPr>
              <a:t>say just a few words about</a:t>
            </a:r>
            <a:r>
              <a:rPr lang="en-US" altLang="zh-CN" sz="1200" b="0" i="0" u="none" strike="noStrike" kern="1200" baseline="0" dirty="0" smtClean="0">
                <a:solidFill>
                  <a:schemeClr val="tx1"/>
                </a:solidFill>
                <a:latin typeface="Times New Roman" pitchFamily="18" charset="0"/>
                <a:ea typeface="+mn-ea"/>
                <a:cs typeface="+mn-cs"/>
              </a:rPr>
              <a:t> some of the more important subfields; for a more complete discussion, you are encouraged to consult the 802.11 specification [Held 2001; Crow 1997; IEEE 802.11 1999]. </a:t>
            </a:r>
          </a:p>
          <a:p>
            <a:r>
              <a:rPr lang="en-US" altLang="zh-CN" sz="1200" b="0" i="0" u="none" strike="noStrike" kern="1200" baseline="0" dirty="0" smtClean="0">
                <a:solidFill>
                  <a:schemeClr val="tx1"/>
                </a:solidFill>
                <a:latin typeface="Times New Roman" pitchFamily="18" charset="0"/>
                <a:ea typeface="+mn-ea"/>
                <a:cs typeface="+mn-cs"/>
              </a:rPr>
              <a:t>    The type and subtype fields are used to distinguish the association, RTS, CTS, ACK, and data frames.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fields are used to define the meanings of the different address fields. </a:t>
            </a:r>
          </a:p>
          <a:p>
            <a:r>
              <a:rPr lang="en-US" altLang="zh-CN" sz="1200" b="0" i="0" u="none" strike="noStrike" kern="1200" baseline="0" dirty="0" smtClean="0">
                <a:solidFill>
                  <a:schemeClr val="tx1"/>
                </a:solidFill>
                <a:latin typeface="Times New Roman" pitchFamily="18" charset="0"/>
                <a:ea typeface="+mn-ea"/>
                <a:cs typeface="+mn-cs"/>
              </a:rPr>
              <a:t>    (These meanings change depending on whether ad hoc or infrastructure modes are used </a:t>
            </a:r>
            <a:r>
              <a:rPr lang="en-US" altLang="zh-CN" sz="1200" b="0" i="0" u="sng" strike="noStrike" kern="1200" baseline="0" dirty="0" smtClean="0">
                <a:solidFill>
                  <a:schemeClr val="tx1"/>
                </a:solidFill>
                <a:latin typeface="Times New Roman" pitchFamily="18" charset="0"/>
                <a:ea typeface="+mn-ea"/>
                <a:cs typeface="+mn-cs"/>
              </a:rPr>
              <a:t>and,</a:t>
            </a:r>
            <a:r>
              <a:rPr lang="en-US" altLang="zh-CN" sz="1200" b="0" i="0" u="none" strike="noStrike" kern="1200" baseline="0" dirty="0" smtClean="0">
                <a:solidFill>
                  <a:schemeClr val="tx1"/>
                </a:solidFill>
                <a:latin typeface="Times New Roman" pitchFamily="18" charset="0"/>
                <a:ea typeface="+mn-ea"/>
                <a:cs typeface="+mn-cs"/>
              </a:rPr>
              <a:t> in the case of infrastructure mode, whether a wireless station or an AP is sending the frame.)</a:t>
            </a:r>
          </a:p>
          <a:p>
            <a:r>
              <a:rPr lang="en-US" altLang="zh-CN" sz="1200" b="0" i="0" u="none" strike="noStrike" kern="1200" baseline="0" dirty="0" smtClean="0">
                <a:solidFill>
                  <a:schemeClr val="tx1"/>
                </a:solidFill>
                <a:latin typeface="Times New Roman" pitchFamily="18" charset="0"/>
                <a:ea typeface="+mn-ea"/>
                <a:cs typeface="+mn-cs"/>
              </a:rPr>
              <a:t>    Finally the WEP field indicates whether encryption is being used or not (WEP is discussed in Chapter 8).</a:t>
            </a:r>
            <a:endParaRPr lang="en-US" altLang="zh-CN" sz="1200" b="1" i="0" u="none" strike="noStrike" kern="1200" baseline="0" dirty="0" smtClean="0">
              <a:solidFill>
                <a:schemeClr val="tx1"/>
              </a:solidFill>
              <a:latin typeface="Times New Roman" pitchFamily="18" charset="0"/>
              <a:ea typeface="+mn-ea"/>
              <a:cs typeface="+mn-cs"/>
            </a:endParaRPr>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5712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p:txBody>
          <a:bodyPr/>
          <a:lstStyle/>
          <a:p>
            <a:pPr>
              <a:defRPr/>
            </a:pPr>
            <a:fld id="{7EC636D7-E665-4970-B84E-2FFDEFDD7A5B}" type="slidenum">
              <a:rPr lang="zh-CN" altLang="en-US" smtClean="0"/>
              <a:pPr>
                <a:defRPr/>
              </a:pPr>
              <a:t>76</a:t>
            </a:fld>
            <a:endParaRPr lang="en-US" altLang="zh-CN"/>
          </a:p>
        </p:txBody>
      </p:sp>
      <p:sp>
        <p:nvSpPr>
          <p:cNvPr id="274435" name="Rectangle 2"/>
          <p:cNvSpPr>
            <a:spLocks noGrp="1" noRot="1" noChangeAspect="1" noChangeArrowheads="1" noTextEdit="1"/>
          </p:cNvSpPr>
          <p:nvPr>
            <p:ph type="sldImg"/>
          </p:nvPr>
        </p:nvSpPr>
        <p:spPr>
          <a:xfrm>
            <a:off x="1257300" y="720725"/>
            <a:ext cx="4800600" cy="3600450"/>
          </a:xfrm>
          <a:ln/>
        </p:spPr>
      </p:sp>
      <p:sp>
        <p:nvSpPr>
          <p:cNvPr id="274436" name="Rectangle 3"/>
          <p:cNvSpPr>
            <a:spLocks noGrp="1" noChangeArrowheads="1"/>
          </p:cNvSpPr>
          <p:nvPr>
            <p:ph type="body" idx="1"/>
          </p:nvPr>
        </p:nvSpPr>
        <p:spPr>
          <a:xfrm>
            <a:off x="731838" y="4560888"/>
            <a:ext cx="5851525" cy="4319587"/>
          </a:xfrm>
          <a:noFill/>
          <a:ln/>
        </p:spPr>
        <p:txBody>
          <a:bodyPr/>
          <a:lstStyle/>
          <a:p>
            <a:endParaRPr lang="zh-CN" altLang="en-US" dirty="0"/>
          </a:p>
        </p:txBody>
      </p:sp>
    </p:spTree>
    <p:extLst>
      <p:ext uri="{BB962C8B-B14F-4D97-AF65-F5344CB8AC3E}">
        <p14:creationId xmlns:p14="http://schemas.microsoft.com/office/powerpoint/2010/main" val="3650178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p:txBody>
          <a:bodyPr/>
          <a:lstStyle/>
          <a:p>
            <a:pPr>
              <a:defRPr/>
            </a:pPr>
            <a:fld id="{43F943DD-DF0D-4334-8C2E-31BA5FE3071E}" type="slidenum">
              <a:rPr lang="zh-CN" altLang="en-US" smtClean="0"/>
              <a:pPr>
                <a:defRPr/>
              </a:pPr>
              <a:t>77</a:t>
            </a:fld>
            <a:endParaRPr lang="en-US" altLang="zh-CN"/>
          </a:p>
        </p:txBody>
      </p:sp>
      <p:sp>
        <p:nvSpPr>
          <p:cNvPr id="271363" name="Rectangle 2"/>
          <p:cNvSpPr>
            <a:spLocks noGrp="1" noRot="1" noChangeAspect="1" noChangeArrowheads="1" noTextEdit="1"/>
          </p:cNvSpPr>
          <p:nvPr>
            <p:ph type="sldImg"/>
          </p:nvPr>
        </p:nvSpPr>
        <p:spPr>
          <a:xfrm>
            <a:off x="1257300" y="720725"/>
            <a:ext cx="4800600" cy="3600450"/>
          </a:xfrm>
          <a:ln/>
        </p:spPr>
      </p:sp>
      <p:sp>
        <p:nvSpPr>
          <p:cNvPr id="271364" name="Rectangle 3"/>
          <p:cNvSpPr>
            <a:spLocks noGrp="1" noChangeArrowheads="1"/>
          </p:cNvSpPr>
          <p:nvPr>
            <p:ph type="body" idx="1"/>
          </p:nvPr>
        </p:nvSpPr>
        <p:spPr>
          <a:xfrm>
            <a:off x="731838" y="4560888"/>
            <a:ext cx="5851525" cy="4319587"/>
          </a:xfrm>
          <a:noFill/>
          <a:ln/>
        </p:spPr>
        <p:txBody>
          <a:bodyPr/>
          <a:lstStyle/>
          <a:p>
            <a:endParaRPr lang="en-US" altLang="zh-CN" dirty="0"/>
          </a:p>
        </p:txBody>
      </p:sp>
    </p:spTree>
    <p:extLst>
      <p:ext uri="{BB962C8B-B14F-4D97-AF65-F5344CB8AC3E}">
        <p14:creationId xmlns:p14="http://schemas.microsoft.com/office/powerpoint/2010/main" val="2567764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78</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78</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258500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In order to increase the physical range of a wireless LAN, companies and universities will often deploy multiple BSSs within the same IP subnet. </a:t>
            </a:r>
          </a:p>
          <a:p>
            <a:r>
              <a:rPr lang="en-US" altLang="zh-CN" sz="1200" b="0" i="0" u="none" strike="noStrike" kern="1200" baseline="0" dirty="0">
                <a:solidFill>
                  <a:schemeClr val="tx1"/>
                </a:solidFill>
                <a:latin typeface="Times New Roman" pitchFamily="18" charset="0"/>
                <a:ea typeface="+mn-ea"/>
                <a:cs typeface="+mn-cs"/>
              </a:rPr>
              <a:t>    This naturally raises the issue of mobility among the BSSs — how do wireless stations seamlessly move from one BSS to another while maintaining ongoing TCP sessions? </a:t>
            </a:r>
          </a:p>
          <a:p>
            <a:r>
              <a:rPr lang="en-US" altLang="zh-CN" sz="1200" b="0" i="0" u="none" strike="noStrike" kern="1200" baseline="0" dirty="0">
                <a:solidFill>
                  <a:schemeClr val="tx1"/>
                </a:solidFill>
                <a:latin typeface="Times New Roman" pitchFamily="18" charset="0"/>
                <a:ea typeface="+mn-ea"/>
                <a:cs typeface="+mn-cs"/>
              </a:rPr>
              <a:t>    As we’ll see in this subsection, mobility can be handled in a relatively straightforward manner when the BSSs are part of the subnet. </a:t>
            </a:r>
          </a:p>
          <a:p>
            <a:r>
              <a:rPr lang="en-US" altLang="zh-CN" sz="1200" b="0" i="0" u="none" strike="noStrike" kern="1200" baseline="0" dirty="0">
                <a:solidFill>
                  <a:schemeClr val="tx1"/>
                </a:solidFill>
                <a:latin typeface="Times New Roman" pitchFamily="18" charset="0"/>
                <a:ea typeface="+mn-ea"/>
                <a:cs typeface="+mn-cs"/>
              </a:rPr>
              <a:t>    When stations move between subnets, more sophisticated mobility management protocols will be needed, such as those we’ll study in Sections </a:t>
            </a:r>
            <a:r>
              <a:rPr lang="en-US" altLang="zh-CN" sz="1200" b="0" i="0" u="none" strike="noStrike" kern="1200" baseline="0" dirty="0" smtClean="0">
                <a:solidFill>
                  <a:schemeClr val="tx1"/>
                </a:solidFill>
                <a:latin typeface="Times New Roman" pitchFamily="18" charset="0"/>
                <a:ea typeface="+mn-ea"/>
                <a:cs typeface="+mn-cs"/>
              </a:rPr>
              <a:t>7.5 </a:t>
            </a:r>
            <a:r>
              <a:rPr lang="en-US" altLang="zh-CN" sz="1200" b="0" i="0" u="none" strike="noStrike" kern="1200" baseline="0" dirty="0">
                <a:solidFill>
                  <a:schemeClr val="tx1"/>
                </a:solidFill>
                <a:latin typeface="Times New Roman" pitchFamily="18" charset="0"/>
                <a:ea typeface="+mn-ea"/>
                <a:cs typeface="+mn-cs"/>
              </a:rPr>
              <a:t>and </a:t>
            </a:r>
            <a:r>
              <a:rPr lang="en-US" altLang="zh-CN" sz="1200" b="0" i="0" u="none" strike="noStrike" kern="1200" baseline="0" dirty="0" smtClean="0">
                <a:solidFill>
                  <a:schemeClr val="tx1"/>
                </a:solidFill>
                <a:latin typeface="Times New Roman" pitchFamily="18" charset="0"/>
                <a:ea typeface="+mn-ea"/>
                <a:cs typeface="+mn-cs"/>
              </a:rPr>
              <a:t>7.6.</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79</a:t>
            </a:fld>
            <a:endParaRPr lang="en-US" altLang="zh-CN"/>
          </a:p>
        </p:txBody>
      </p:sp>
    </p:spTree>
    <p:extLst>
      <p:ext uri="{BB962C8B-B14F-4D97-AF65-F5344CB8AC3E}">
        <p14:creationId xmlns:p14="http://schemas.microsoft.com/office/powerpoint/2010/main" val="73086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4D4666F-D673-45B0-8B00-31AFFCD7349E}" type="slidenum">
              <a:rPr lang="en-US" altLang="zh-CN" smtClean="0"/>
              <a:pPr>
                <a:spcBef>
                  <a:spcPct val="0"/>
                </a:spcBef>
              </a:pPr>
              <a:t>7</a:t>
            </a:fld>
            <a:endParaRPr lang="en-US" altLang="zh-CN"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Figure 7.2 shows two key characteristics (coverage area and link rate) of the more popular wireless network standards. </a:t>
            </a:r>
          </a:p>
          <a:p>
            <a:r>
              <a:rPr lang="en-US" altLang="zh-CN" sz="1200" b="0" i="0" u="none" strike="noStrike" kern="1200" baseline="0" dirty="0" smtClean="0">
                <a:solidFill>
                  <a:schemeClr val="tx1"/>
                </a:solidFill>
                <a:latin typeface="Times New Roman" pitchFamily="18" charset="0"/>
                <a:ea typeface="+mn-ea"/>
                <a:cs typeface="+mn-cs"/>
              </a:rPr>
              <a:t>    (The figure is only meant to provide a rough idea of these characteristics. </a:t>
            </a:r>
          </a:p>
          <a:p>
            <a:r>
              <a:rPr lang="en-US" altLang="zh-CN" sz="1200" b="0" i="0" u="none" strike="noStrike" kern="1200" baseline="0" dirty="0" smtClean="0">
                <a:solidFill>
                  <a:schemeClr val="tx1"/>
                </a:solidFill>
                <a:latin typeface="Times New Roman" pitchFamily="18" charset="0"/>
                <a:ea typeface="+mn-ea"/>
                <a:cs typeface="+mn-cs"/>
              </a:rPr>
              <a:t>    For example, some of these types of networks are only now being deployed, and some link rates can increase or decrease </a:t>
            </a:r>
            <a:r>
              <a:rPr lang="en-US" altLang="zh-CN" sz="1200" b="0" i="0" u="sng" strike="noStrike" kern="1200" baseline="0" dirty="0" smtClean="0">
                <a:solidFill>
                  <a:schemeClr val="tx1"/>
                </a:solidFill>
                <a:latin typeface="Times New Roman" pitchFamily="18" charset="0"/>
                <a:ea typeface="+mn-ea"/>
                <a:cs typeface="+mn-cs"/>
              </a:rPr>
              <a:t>beyond the values shown</a:t>
            </a:r>
            <a:r>
              <a:rPr lang="en-US" altLang="zh-CN" sz="1200" b="0" i="0" u="none" strike="noStrike" kern="1200" baseline="0" dirty="0" smtClean="0">
                <a:solidFill>
                  <a:schemeClr val="tx1"/>
                </a:solidFill>
                <a:latin typeface="Times New Roman" pitchFamily="18" charset="0"/>
                <a:ea typeface="+mn-ea"/>
                <a:cs typeface="+mn-cs"/>
              </a:rPr>
              <a:t> depending on distance, channel conditions, and the number of users in the wireless network.) </a:t>
            </a:r>
          </a:p>
          <a:p>
            <a:r>
              <a:rPr lang="en-US" altLang="zh-CN" sz="1200" b="0" i="0" u="none" strike="noStrike" kern="1200" baseline="0" dirty="0" smtClean="0">
                <a:solidFill>
                  <a:schemeClr val="tx1"/>
                </a:solidFill>
                <a:latin typeface="Times New Roman" pitchFamily="18" charset="0"/>
                <a:ea typeface="+mn-ea"/>
                <a:cs typeface="+mn-cs"/>
              </a:rPr>
              <a:t>    We’ll cover these standards later in the first half of this chapter; we’ll also consider other wireless link characteristics (such as their bit error rates and the causes of bit errors) in Section 7.2.</a:t>
            </a:r>
          </a:p>
          <a:p>
            <a:r>
              <a:rPr lang="en-US" altLang="zh-CN" sz="1200" b="0" i="0" u="none" strike="noStrike" kern="1200" baseline="0" dirty="0" smtClean="0">
                <a:solidFill>
                  <a:schemeClr val="tx1"/>
                </a:solidFill>
                <a:latin typeface="Times New Roman" pitchFamily="18" charset="0"/>
                <a:ea typeface="+mn-ea"/>
                <a:cs typeface="+mn-cs"/>
              </a:rPr>
              <a:t>    In Figure 7.1, wireless links </a:t>
            </a:r>
            <a:r>
              <a:rPr lang="en-US" altLang="zh-CN" sz="1200" b="1" i="0" u="none" strike="noStrike" kern="1200" baseline="0" dirty="0" smtClean="0">
                <a:solidFill>
                  <a:schemeClr val="tx1"/>
                </a:solidFill>
                <a:latin typeface="Times New Roman" pitchFamily="18" charset="0"/>
                <a:ea typeface="+mn-ea"/>
                <a:cs typeface="+mn-cs"/>
              </a:rPr>
              <a:t>connect </a:t>
            </a:r>
            <a:r>
              <a:rPr lang="en-US" altLang="zh-CN" sz="1200" b="0" i="0" u="none" strike="noStrike" kern="1200" baseline="0" dirty="0" smtClean="0">
                <a:solidFill>
                  <a:schemeClr val="tx1"/>
                </a:solidFill>
                <a:latin typeface="Times New Roman" pitchFamily="18" charset="0"/>
                <a:ea typeface="+mn-ea"/>
                <a:cs typeface="+mn-cs"/>
              </a:rPr>
              <a:t>wireless hosts located at the edge of the network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larger network infrastructure. </a:t>
            </a:r>
          </a:p>
          <a:p>
            <a:r>
              <a:rPr lang="en-US" altLang="zh-CN" sz="1200" b="0" i="0" u="none" strike="noStrike" kern="1200" baseline="0" dirty="0" smtClean="0">
                <a:solidFill>
                  <a:schemeClr val="tx1"/>
                </a:solidFill>
                <a:latin typeface="Times New Roman" pitchFamily="18" charset="0"/>
                <a:ea typeface="+mn-ea"/>
                <a:cs typeface="+mn-cs"/>
              </a:rPr>
              <a:t>    We </a:t>
            </a:r>
            <a:r>
              <a:rPr lang="en-US" altLang="zh-CN" sz="1200" b="0" i="0" u="sng" strike="noStrike" kern="1200" baseline="0" dirty="0" smtClean="0">
                <a:solidFill>
                  <a:schemeClr val="tx1"/>
                </a:solidFill>
                <a:latin typeface="Times New Roman" pitchFamily="18" charset="0"/>
                <a:ea typeface="+mn-ea"/>
                <a:cs typeface="+mn-cs"/>
              </a:rPr>
              <a:t>hasten</a:t>
            </a:r>
            <a:r>
              <a:rPr lang="en-US" altLang="zh-CN" sz="1200" b="0" i="0" u="none" strike="noStrike" kern="1200" baseline="0" dirty="0" smtClean="0">
                <a:solidFill>
                  <a:schemeClr val="tx1"/>
                </a:solidFill>
                <a:latin typeface="Times New Roman" pitchFamily="18" charset="0"/>
                <a:ea typeface="+mn-ea"/>
                <a:cs typeface="+mn-cs"/>
              </a:rPr>
              <a:t> to add that wireless links are also sometimes used within</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 network to connect routers, switches, and other network equipment. </a:t>
            </a:r>
          </a:p>
          <a:p>
            <a:r>
              <a:rPr lang="en-US" altLang="zh-CN" sz="1200" b="0" i="0" u="none" strike="noStrike" kern="1200" baseline="0" dirty="0" smtClean="0">
                <a:solidFill>
                  <a:schemeClr val="tx1"/>
                </a:solidFill>
                <a:latin typeface="Times New Roman" pitchFamily="18" charset="0"/>
                <a:ea typeface="+mn-ea"/>
                <a:cs typeface="+mn-cs"/>
              </a:rPr>
              <a:t>    However, our focus in this chapter will be on the use of wireless communication at the network edge, as it is here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many of the most exciting technical challenges, and most of the growth, are occurring.</a:t>
            </a:r>
            <a:endParaRPr lang="zh-CN" altLang="zh-CN" dirty="0" smtClean="0"/>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682694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47E649-FA5E-48DB-BE6C-35922A90EDA0}" type="slidenum">
              <a:rPr lang="en-US" altLang="zh-CN" smtClean="0"/>
              <a:pPr>
                <a:spcBef>
                  <a:spcPct val="0"/>
                </a:spcBef>
              </a:pPr>
              <a:t>81</a:t>
            </a:fld>
            <a:endParaRPr lang="en-US" altLang="zh-CN" smtClean="0"/>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smtClean="0"/>
              <a:t>    Let's now look at a specific example of mobility between BSSs in the same subnet. </a:t>
            </a:r>
          </a:p>
          <a:p>
            <a:r>
              <a:rPr lang="en-US" altLang="zh-CN" sz="1200" dirty="0" smtClean="0"/>
              <a:t>    </a:t>
            </a:r>
            <a:r>
              <a:rPr lang="en-US" altLang="zh-CN" sz="1200" b="0" i="0" u="none" strike="noStrike" kern="1200" baseline="0" dirty="0" smtClean="0">
                <a:solidFill>
                  <a:schemeClr val="tx1"/>
                </a:solidFill>
                <a:latin typeface="Times New Roman" pitchFamily="18" charset="0"/>
                <a:ea typeface="+mn-ea"/>
                <a:cs typeface="+mn-cs"/>
              </a:rPr>
              <a:t>Figure 7.15 </a:t>
            </a:r>
            <a:r>
              <a:rPr lang="en-US" altLang="zh-CN" sz="1200" dirty="0" smtClean="0"/>
              <a:t>shows two interconnected BSSs with a host, H1, moving from BSS1 to BSS2. </a:t>
            </a:r>
          </a:p>
          <a:p>
            <a:r>
              <a:rPr lang="en-US" altLang="zh-CN" sz="1200" dirty="0" smtClean="0"/>
              <a:t>    Because in this example the interconnection device </a:t>
            </a:r>
            <a:r>
              <a:rPr lang="en-US" altLang="zh-CN" sz="1200" u="sng" dirty="0" smtClean="0"/>
              <a:t>that connects the two BSSs</a:t>
            </a:r>
            <a:r>
              <a:rPr lang="en-US" altLang="zh-CN" sz="1200" dirty="0" smtClean="0"/>
              <a:t> is not a router, all of the stations in the two BSSs, including the APs, belong to the same IP subnet. </a:t>
            </a:r>
          </a:p>
          <a:p>
            <a:r>
              <a:rPr lang="en-US" altLang="zh-CN" sz="1200" dirty="0" smtClean="0"/>
              <a:t>    Thus, when H1 moves from BSS1 to BSS2, it may keep its IP address and all of its ongoing TCP connections.</a:t>
            </a:r>
          </a:p>
          <a:p>
            <a:r>
              <a:rPr lang="en-US" altLang="zh-CN" sz="1200" u="none" dirty="0" smtClean="0"/>
              <a:t>    </a:t>
            </a:r>
            <a:r>
              <a:rPr lang="en-US" altLang="zh-CN" sz="1200" u="sng" dirty="0" smtClean="0"/>
              <a:t>If the interconnection device were a router, then H1 would have to obtain a new IP address in the subnet in which it was moving. </a:t>
            </a:r>
          </a:p>
          <a:p>
            <a:r>
              <a:rPr lang="en-US" altLang="zh-CN" sz="1200" dirty="0" smtClean="0"/>
              <a:t>    This address change would disrupt (and eventually terminate) any ongoing TCP connections at H1. </a:t>
            </a:r>
          </a:p>
          <a:p>
            <a:r>
              <a:rPr lang="en-US" altLang="zh-CN" sz="1200" dirty="0" smtClean="0"/>
              <a:t>    In Section 7.6, we'll see how a network-layer mobility protocol, such as mobile IP, can be used to avoid this problem.</a:t>
            </a:r>
          </a:p>
          <a:p>
            <a:r>
              <a:rPr lang="en-US" altLang="zh-CN" sz="1200" dirty="0" smtClean="0"/>
              <a:t>    </a:t>
            </a:r>
          </a:p>
          <a:p>
            <a:r>
              <a:rPr lang="en-US" altLang="zh-CN" sz="1200" dirty="0" smtClean="0"/>
              <a:t>     But what specifically happens when H1 moves from BSS1 to BSS2?  </a:t>
            </a:r>
          </a:p>
          <a:p>
            <a:r>
              <a:rPr lang="en-US" altLang="zh-CN" sz="1200" dirty="0" smtClean="0"/>
              <a:t>     As H1 wanders away from AP1, H1 detects a weakening signal from AP1 and starts to scan for a stronger signal.  </a:t>
            </a:r>
          </a:p>
          <a:p>
            <a:r>
              <a:rPr lang="en-US" altLang="zh-CN" sz="1200" dirty="0" smtClean="0"/>
              <a:t>     H1 receives beacon frames from AP2 (which in many corporate and university settings will have the same SSID as AP1). </a:t>
            </a:r>
          </a:p>
          <a:p>
            <a:r>
              <a:rPr lang="en-US" altLang="zh-CN" sz="1200" dirty="0" smtClean="0"/>
              <a:t>     H1 then disassociates with AP1 and associates with AP2, while keeping its IP address and maintaining it ongoing TCP sessions.  </a:t>
            </a:r>
          </a:p>
          <a:p>
            <a:r>
              <a:rPr lang="en-US" altLang="zh-CN" sz="1200" dirty="0" smtClean="0"/>
              <a:t>    </a:t>
            </a:r>
          </a:p>
          <a:p>
            <a:r>
              <a:rPr lang="en-US" altLang="zh-CN" sz="1200" dirty="0" smtClean="0"/>
              <a:t>    This addresses the handoff problem from the host and AP viewpoint. </a:t>
            </a:r>
          </a:p>
          <a:p>
            <a:r>
              <a:rPr lang="en-US" altLang="zh-CN" sz="1200" dirty="0" smtClean="0"/>
              <a:t>    </a:t>
            </a:r>
            <a:r>
              <a:rPr lang="en-US" altLang="zh-CN" sz="1200" b="0" dirty="0" smtClean="0"/>
              <a:t>But what about the switch in </a:t>
            </a:r>
            <a:r>
              <a:rPr lang="en-US" altLang="zh-CN" sz="1200" b="0" i="0" u="none" strike="noStrike" kern="1200" baseline="0" dirty="0" smtClean="0">
                <a:solidFill>
                  <a:schemeClr val="tx1"/>
                </a:solidFill>
                <a:latin typeface="Times New Roman" pitchFamily="18" charset="0"/>
                <a:ea typeface="+mn-ea"/>
                <a:cs typeface="+mn-cs"/>
              </a:rPr>
              <a:t>Figure 7.15</a:t>
            </a:r>
            <a:r>
              <a:rPr lang="en-US" altLang="zh-CN" sz="1200" b="0" dirty="0" smtClean="0"/>
              <a:t>? </a:t>
            </a:r>
          </a:p>
          <a:p>
            <a:r>
              <a:rPr lang="en-US" altLang="zh-CN" sz="1200" b="0" u="none" dirty="0" smtClean="0"/>
              <a:t>    </a:t>
            </a:r>
            <a:r>
              <a:rPr lang="en-US" altLang="zh-CN" sz="1200" b="0" u="sng" dirty="0" smtClean="0"/>
              <a:t>How does it know that the host has moved from one AP to another?  </a:t>
            </a:r>
          </a:p>
          <a:p>
            <a:r>
              <a:rPr lang="en-US" altLang="zh-CN" sz="1200" dirty="0" smtClean="0"/>
              <a:t>    As you may recall from Chapter 6, switches are "self-learning" and automatically build their forwarding tables. </a:t>
            </a:r>
          </a:p>
          <a:p>
            <a:r>
              <a:rPr lang="en-US" altLang="zh-CN" sz="1200" dirty="0" smtClean="0"/>
              <a:t>    This self-learning feature nicely handles occasional moves (for example, when an employee gets transferred from one department to another); however, switches were not designed to</a:t>
            </a:r>
            <a:r>
              <a:rPr lang="en-US" altLang="zh-CN" sz="1200" u="none" dirty="0" smtClean="0"/>
              <a:t> support </a:t>
            </a:r>
            <a:r>
              <a:rPr lang="en-US" altLang="zh-CN" sz="1200" u="sng" dirty="0" smtClean="0"/>
              <a:t>highly mobile users</a:t>
            </a:r>
            <a:r>
              <a:rPr lang="en-US" altLang="zh-CN" sz="1200" u="none" dirty="0" smtClean="0"/>
              <a:t> </a:t>
            </a:r>
            <a:r>
              <a:rPr lang="en-US" altLang="zh-CN" sz="1200" dirty="0" smtClean="0"/>
              <a:t>who want to maintain TCP connections while moving between BSSs. </a:t>
            </a:r>
          </a:p>
          <a:p>
            <a:r>
              <a:rPr lang="en-US" altLang="zh-CN" sz="1200" baseline="0" dirty="0" smtClean="0"/>
              <a:t>    </a:t>
            </a:r>
            <a:r>
              <a:rPr lang="en-US" altLang="zh-CN" sz="1200" dirty="0" smtClean="0"/>
              <a:t>To appreciate the problem here, recall that before the move, the switch has an entry in its forwarding table that pairs H1's MAC address with the outgoing switch interface through which H1 can be reached. </a:t>
            </a:r>
          </a:p>
          <a:p>
            <a:r>
              <a:rPr lang="en-US" altLang="zh-CN" sz="1200" dirty="0" smtClean="0"/>
              <a:t>    If H1 is initially in BSS1, then a datagram </a:t>
            </a:r>
            <a:r>
              <a:rPr lang="en-US" altLang="zh-CN" sz="1200" u="sng" dirty="0" smtClean="0"/>
              <a:t>destined to H1</a:t>
            </a:r>
            <a:r>
              <a:rPr lang="en-US" altLang="zh-CN" sz="1200" u="none" dirty="0" smtClean="0"/>
              <a:t> </a:t>
            </a:r>
            <a:r>
              <a:rPr lang="en-US" altLang="zh-CN" sz="1200" dirty="0" smtClean="0"/>
              <a:t>will be directed to H1 via AP1. </a:t>
            </a:r>
          </a:p>
          <a:p>
            <a:r>
              <a:rPr lang="en-US" altLang="zh-CN" sz="1200" dirty="0" smtClean="0"/>
              <a:t>    Once H1 associates with BSS2, however, its frames should be directed to AP2.  </a:t>
            </a:r>
          </a:p>
          <a:p>
            <a:r>
              <a:rPr lang="en-US" altLang="zh-CN" sz="1200" baseline="0" dirty="0" smtClean="0"/>
              <a:t>    </a:t>
            </a:r>
            <a:r>
              <a:rPr lang="en-US" altLang="zh-CN" sz="1200" dirty="0" smtClean="0"/>
              <a:t>One solution (</a:t>
            </a:r>
            <a:r>
              <a:rPr lang="en-US" altLang="zh-CN" sz="1200" u="sng" dirty="0" smtClean="0"/>
              <a:t>a bit of hack, really</a:t>
            </a:r>
            <a:r>
              <a:rPr lang="en-US" altLang="zh-CN" sz="1200" dirty="0" smtClean="0"/>
              <a:t>) is for AP2 to send a broadcast Ethernet frame with H1's source address to the switch just after the new association. </a:t>
            </a:r>
          </a:p>
          <a:p>
            <a:r>
              <a:rPr lang="en-US" altLang="zh-CN" sz="1200" dirty="0" smtClean="0"/>
              <a:t>    When the switch receives the frame, it updates its forwarding table, allowing H1 to be reached via AP2. </a:t>
            </a:r>
          </a:p>
          <a:p>
            <a:r>
              <a:rPr lang="en-US" altLang="zh-CN" sz="1200" dirty="0" smtClean="0"/>
              <a:t>    The 802.11f standards group is developing an inter-AP protocol to handle these and related issues. </a:t>
            </a:r>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81025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D55CF20A-CF3D-471E-8A6F-34422A52EDED}" type="slidenum">
              <a:rPr lang="en-US" altLang="zh-CN" sz="1100">
                <a:latin typeface="Times New Roman" panose="02020603050405020304" pitchFamily="18" charset="0"/>
              </a:rPr>
              <a:pPr/>
              <a:t>82</a:t>
            </a:fld>
            <a:endParaRPr lang="en-US" altLang="zh-CN" sz="1100" dirty="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rmAutofit fontScale="70000" lnSpcReduction="20000"/>
          </a:bodyPr>
          <a:lstStyle/>
          <a:p>
            <a:r>
              <a:rPr lang="en-US" altLang="zh-CN" sz="1100" dirty="0" smtClean="0"/>
              <a:t>    Let's now look at a specific example of mobility between BSSs in the same subnet. </a:t>
            </a:r>
          </a:p>
          <a:p>
            <a:r>
              <a:rPr lang="en-US" altLang="zh-CN" sz="1100" dirty="0" smtClean="0"/>
              <a:t>    </a:t>
            </a:r>
            <a:r>
              <a:rPr lang="en-US" altLang="zh-CN" sz="1100" dirty="0" smtClean="0">
                <a:latin typeface="Times New Roman" pitchFamily="18" charset="0"/>
              </a:rPr>
              <a:t>Figure </a:t>
            </a:r>
            <a:r>
              <a:rPr lang="en-US" altLang="zh-CN" sz="1100" dirty="0" smtClean="0">
                <a:latin typeface="Times New Roman" pitchFamily="18" charset="0"/>
              </a:rPr>
              <a:t>7.15 </a:t>
            </a:r>
            <a:r>
              <a:rPr lang="en-US" altLang="zh-CN" sz="1100" dirty="0" smtClean="0"/>
              <a:t>shows two interconnected BSSs with a host, H1, moving from BSS1 to BSS2. </a:t>
            </a:r>
          </a:p>
          <a:p>
            <a:r>
              <a:rPr lang="en-US" altLang="zh-CN" sz="1100" dirty="0" smtClean="0"/>
              <a:t>    Because in this example the interconnection device </a:t>
            </a:r>
            <a:r>
              <a:rPr lang="en-US" altLang="zh-CN" sz="1100" u="sng" dirty="0" smtClean="0"/>
              <a:t>that connects the two BSSs</a:t>
            </a:r>
            <a:r>
              <a:rPr lang="en-US" altLang="zh-CN" sz="1100" dirty="0" smtClean="0"/>
              <a:t> is not a router, all of the stations in the two BSSs, including the APs, belong to the same IP subnet. </a:t>
            </a:r>
          </a:p>
          <a:p>
            <a:r>
              <a:rPr lang="en-US" altLang="zh-CN" sz="1100" dirty="0" smtClean="0"/>
              <a:t>    Thus, when H1 moves from BSS1 to BSS2, it may keep its IP address and all of its ongoing TCP connections.</a:t>
            </a:r>
          </a:p>
          <a:p>
            <a:r>
              <a:rPr lang="en-US" altLang="zh-CN" sz="1100" dirty="0" smtClean="0"/>
              <a:t>    </a:t>
            </a:r>
            <a:r>
              <a:rPr lang="en-US" altLang="zh-CN" sz="1100" u="none" dirty="0" smtClean="0"/>
              <a:t>If the interconnection device </a:t>
            </a:r>
            <a:r>
              <a:rPr lang="en-US" altLang="zh-CN" sz="1100" b="1" u="none" dirty="0" smtClean="0"/>
              <a:t>were</a:t>
            </a:r>
            <a:r>
              <a:rPr lang="en-US" altLang="zh-CN" sz="1100" u="none" dirty="0" smtClean="0"/>
              <a:t> a router, then H1 </a:t>
            </a:r>
            <a:r>
              <a:rPr lang="en-US" altLang="zh-CN" sz="1100" b="1" u="none" dirty="0" smtClean="0"/>
              <a:t>would</a:t>
            </a:r>
            <a:r>
              <a:rPr lang="en-US" altLang="zh-CN" sz="1100" u="none" dirty="0" smtClean="0"/>
              <a:t> have to obtain a new IP address in the subnet in which it </a:t>
            </a:r>
            <a:r>
              <a:rPr lang="en-US" altLang="zh-CN" sz="1100" b="1" u="none" dirty="0" smtClean="0"/>
              <a:t>was</a:t>
            </a:r>
            <a:r>
              <a:rPr lang="en-US" altLang="zh-CN" sz="1100" u="none" dirty="0" smtClean="0"/>
              <a:t> moving. </a:t>
            </a:r>
          </a:p>
          <a:p>
            <a:r>
              <a:rPr lang="en-US" altLang="zh-CN" sz="1100" dirty="0" smtClean="0"/>
              <a:t>    This address change would disrupt (and eventually terminate) any ongoing TCP connections at H1. </a:t>
            </a:r>
          </a:p>
          <a:p>
            <a:r>
              <a:rPr lang="en-US" altLang="zh-CN" sz="1100" dirty="0" smtClean="0"/>
              <a:t>    In Section </a:t>
            </a:r>
            <a:r>
              <a:rPr lang="en-US" altLang="zh-CN" sz="1100" dirty="0" smtClean="0"/>
              <a:t>7.6</a:t>
            </a:r>
            <a:r>
              <a:rPr lang="en-US" altLang="zh-CN" sz="1100" dirty="0" smtClean="0"/>
              <a:t>, we'll see how a network-layer mobility protocol, such as mobile IP, can be used to avoid this problem.</a:t>
            </a:r>
          </a:p>
          <a:p>
            <a:r>
              <a:rPr lang="en-US" altLang="zh-CN" sz="1100" dirty="0" smtClean="0"/>
              <a:t>    </a:t>
            </a:r>
          </a:p>
          <a:p>
            <a:r>
              <a:rPr lang="en-US" altLang="zh-CN" sz="1100" dirty="0" smtClean="0"/>
              <a:t>     But what </a:t>
            </a:r>
            <a:r>
              <a:rPr lang="en-US" altLang="zh-CN" sz="1100" b="1" dirty="0" smtClean="0"/>
              <a:t>specifically</a:t>
            </a:r>
            <a:r>
              <a:rPr lang="en-US" altLang="zh-CN" sz="1100" dirty="0" smtClean="0"/>
              <a:t> happens when H1 moves from BSS1 to BSS2?  </a:t>
            </a:r>
          </a:p>
          <a:p>
            <a:r>
              <a:rPr lang="en-US" altLang="zh-CN" sz="1100" dirty="0" smtClean="0"/>
              <a:t>     As H1 wanders away from AP1, H1 </a:t>
            </a:r>
            <a:r>
              <a:rPr lang="en-US" altLang="zh-CN" sz="1100" b="1" dirty="0" smtClean="0"/>
              <a:t>detects</a:t>
            </a:r>
            <a:r>
              <a:rPr lang="en-US" altLang="zh-CN" sz="1100" dirty="0" smtClean="0"/>
              <a:t> a weakening signal from AP1 and </a:t>
            </a:r>
            <a:r>
              <a:rPr lang="en-US" altLang="zh-CN" sz="1100" b="1" dirty="0" smtClean="0"/>
              <a:t>starts to scan </a:t>
            </a:r>
            <a:r>
              <a:rPr lang="en-US" altLang="zh-CN" sz="1100" dirty="0" smtClean="0"/>
              <a:t>for a stronger signal.  </a:t>
            </a:r>
          </a:p>
          <a:p>
            <a:r>
              <a:rPr lang="en-US" altLang="zh-CN" sz="1100" dirty="0" smtClean="0"/>
              <a:t>     H1 </a:t>
            </a:r>
            <a:r>
              <a:rPr lang="en-US" altLang="zh-CN" sz="1100" b="1" dirty="0" smtClean="0"/>
              <a:t>receives</a:t>
            </a:r>
            <a:r>
              <a:rPr lang="en-US" altLang="zh-CN" sz="1100" dirty="0" smtClean="0"/>
              <a:t> beacon frames from AP2 (which in many corporate and university settings will have the same SSID as AP1). </a:t>
            </a:r>
          </a:p>
          <a:p>
            <a:r>
              <a:rPr lang="en-US" altLang="zh-CN" sz="1100" dirty="0" smtClean="0"/>
              <a:t>     H1 then </a:t>
            </a:r>
            <a:r>
              <a:rPr lang="en-US" altLang="zh-CN" sz="1100" b="1" dirty="0" smtClean="0"/>
              <a:t>disassociates</a:t>
            </a:r>
            <a:r>
              <a:rPr lang="en-US" altLang="zh-CN" sz="1100" dirty="0" smtClean="0"/>
              <a:t> with AP1 and </a:t>
            </a:r>
            <a:r>
              <a:rPr lang="en-US" altLang="zh-CN" sz="1100" b="1" dirty="0" smtClean="0"/>
              <a:t>associates</a:t>
            </a:r>
            <a:r>
              <a:rPr lang="en-US" altLang="zh-CN" sz="1100" dirty="0" smtClean="0"/>
              <a:t> with AP2, while keeping its IP address and maintaining it ongoing TCP sessions.  </a:t>
            </a:r>
          </a:p>
          <a:p>
            <a:r>
              <a:rPr lang="en-US" altLang="zh-CN" sz="1100" dirty="0" smtClean="0"/>
              <a:t>    </a:t>
            </a:r>
          </a:p>
          <a:p>
            <a:r>
              <a:rPr lang="en-US" altLang="zh-CN" sz="1100" dirty="0" smtClean="0"/>
              <a:t>    This addresses the handoff problem from the host and AP viewpoint. </a:t>
            </a:r>
          </a:p>
          <a:p>
            <a:r>
              <a:rPr lang="en-US" altLang="zh-CN" sz="1100" dirty="0" smtClean="0"/>
              <a:t>    But what about the switch in </a:t>
            </a:r>
            <a:r>
              <a:rPr lang="en-US" altLang="zh-CN" sz="1100" dirty="0" smtClean="0">
                <a:latin typeface="Times New Roman" pitchFamily="18" charset="0"/>
              </a:rPr>
              <a:t>Figure 6.15 </a:t>
            </a:r>
            <a:r>
              <a:rPr lang="en-US" altLang="zh-CN" sz="1100" dirty="0" smtClean="0"/>
              <a:t>? </a:t>
            </a:r>
          </a:p>
          <a:p>
            <a:r>
              <a:rPr lang="en-US" altLang="zh-CN" sz="1100" dirty="0" smtClean="0"/>
              <a:t>    </a:t>
            </a:r>
            <a:r>
              <a:rPr lang="en-US" altLang="zh-CN" sz="1100" b="1" u="none" dirty="0" smtClean="0"/>
              <a:t>How does it know that the host has moved from one AP to another ?  </a:t>
            </a:r>
          </a:p>
          <a:p>
            <a:r>
              <a:rPr lang="en-US" altLang="zh-CN" sz="1100" dirty="0" smtClean="0"/>
              <a:t>    As you may recall from Chapter 5, switches are "self-learning" and automatically build their forwarding tables. </a:t>
            </a:r>
          </a:p>
          <a:p>
            <a:r>
              <a:rPr lang="en-US" altLang="zh-CN" sz="1100" dirty="0" smtClean="0"/>
              <a:t>    This self-learning feature </a:t>
            </a:r>
            <a:r>
              <a:rPr lang="en-US" altLang="zh-CN" sz="1100" b="1" dirty="0" smtClean="0"/>
              <a:t>nicely</a:t>
            </a:r>
            <a:r>
              <a:rPr lang="en-US" altLang="zh-CN" sz="1100" dirty="0" smtClean="0"/>
              <a:t> handles occasional moves (for example, when an employee gets transferred from one department to another); however, switches were not designed to support </a:t>
            </a:r>
            <a:r>
              <a:rPr lang="en-US" altLang="zh-CN" sz="1100" b="1" u="none" dirty="0" smtClean="0"/>
              <a:t>highly mobile users </a:t>
            </a:r>
            <a:r>
              <a:rPr lang="en-US" altLang="zh-CN" sz="1100" dirty="0" smtClean="0"/>
              <a:t>who want to maintain TCP connections while moving between BSSs. </a:t>
            </a:r>
          </a:p>
          <a:p>
            <a:r>
              <a:rPr lang="en-US" altLang="zh-CN" sz="1100" dirty="0" smtClean="0"/>
              <a:t>    To </a:t>
            </a:r>
            <a:r>
              <a:rPr lang="en-US" altLang="zh-CN" sz="1100" dirty="0" smtClean="0"/>
              <a:t>appreciate (</a:t>
            </a:r>
            <a:r>
              <a:rPr lang="zh-CN" altLang="en-US" sz="1100" dirty="0" smtClean="0">
                <a:latin typeface="Times New Roman" pitchFamily="18" charset="0"/>
              </a:rPr>
              <a:t>鉴赏</a:t>
            </a:r>
            <a:r>
              <a:rPr lang="en-US" altLang="zh-CN" sz="1100" dirty="0" smtClean="0"/>
              <a:t>) the </a:t>
            </a:r>
            <a:r>
              <a:rPr lang="en-US" altLang="zh-CN" sz="1100" dirty="0" smtClean="0"/>
              <a:t>problem here, recall that before the move, the switch has an entry in its forwarding table </a:t>
            </a:r>
            <a:r>
              <a:rPr lang="en-US" altLang="zh-CN" sz="1100" b="0" dirty="0" smtClean="0"/>
              <a:t>that</a:t>
            </a:r>
            <a:r>
              <a:rPr lang="en-US" altLang="zh-CN" sz="1100" dirty="0" smtClean="0"/>
              <a:t> </a:t>
            </a:r>
            <a:r>
              <a:rPr lang="en-US" altLang="zh-CN" sz="1100" b="1" dirty="0" smtClean="0"/>
              <a:t>pairs</a:t>
            </a:r>
            <a:r>
              <a:rPr lang="en-US" altLang="zh-CN" sz="1100" dirty="0" smtClean="0"/>
              <a:t> H1's MAC address </a:t>
            </a:r>
            <a:r>
              <a:rPr lang="en-US" altLang="zh-CN" sz="1100" b="1" dirty="0" smtClean="0"/>
              <a:t>with</a:t>
            </a:r>
            <a:r>
              <a:rPr lang="en-US" altLang="zh-CN" sz="1100" dirty="0" smtClean="0"/>
              <a:t> the outgoing switch interface </a:t>
            </a:r>
            <a:r>
              <a:rPr lang="en-US" altLang="zh-CN" sz="1100" b="1" dirty="0" smtClean="0"/>
              <a:t>through which </a:t>
            </a:r>
            <a:r>
              <a:rPr lang="en-US" altLang="zh-CN" sz="1100" dirty="0" smtClean="0"/>
              <a:t>H1 can be reached. (MAC</a:t>
            </a:r>
            <a:r>
              <a:rPr lang="en-US" altLang="zh-CN" sz="1100" baseline="-25000" dirty="0" smtClean="0"/>
              <a:t>H1</a:t>
            </a:r>
            <a:r>
              <a:rPr lang="en-US" altLang="zh-CN" sz="1100" dirty="0" smtClean="0"/>
              <a:t> if1 TTL)</a:t>
            </a:r>
          </a:p>
          <a:p>
            <a:r>
              <a:rPr lang="en-US" altLang="zh-CN" sz="1100" dirty="0" smtClean="0"/>
              <a:t>    If H1 is initially in BSS1, then a datagram </a:t>
            </a:r>
            <a:r>
              <a:rPr lang="en-US" altLang="zh-CN" sz="1100" u="sng" dirty="0" smtClean="0"/>
              <a:t>destined to H1</a:t>
            </a:r>
            <a:r>
              <a:rPr lang="en-US" altLang="zh-CN" sz="1100" dirty="0" smtClean="0"/>
              <a:t> will be directed to H1 via AP1. </a:t>
            </a:r>
          </a:p>
          <a:p>
            <a:r>
              <a:rPr lang="en-US" altLang="zh-CN" sz="1100" dirty="0" smtClean="0"/>
              <a:t>    Once H1 associates with BSS2, however, its frames should be directed to AP2.  </a:t>
            </a:r>
          </a:p>
          <a:p>
            <a:r>
              <a:rPr lang="en-US" altLang="zh-CN" sz="1100" dirty="0" smtClean="0"/>
              <a:t>    One solution (</a:t>
            </a:r>
            <a:r>
              <a:rPr lang="en-US" altLang="zh-CN" sz="1100" u="none" dirty="0" smtClean="0"/>
              <a:t>a bit of hack, really </a:t>
            </a:r>
            <a:r>
              <a:rPr lang="zh-CN" altLang="en-US" sz="1100" dirty="0" smtClean="0"/>
              <a:t>真有点不规范</a:t>
            </a:r>
            <a:r>
              <a:rPr lang="en-US" altLang="zh-CN" sz="1100" dirty="0" smtClean="0"/>
              <a:t>) is for AP2 to send a broadcast Ethernet frame with H1's source address to the switch </a:t>
            </a:r>
            <a:r>
              <a:rPr lang="en-US" altLang="zh-CN" sz="1100" b="1" dirty="0" smtClean="0"/>
              <a:t>just after </a:t>
            </a:r>
            <a:r>
              <a:rPr lang="en-US" altLang="zh-CN" sz="1100" dirty="0" smtClean="0"/>
              <a:t>the new association. </a:t>
            </a:r>
          </a:p>
          <a:p>
            <a:r>
              <a:rPr lang="en-US" altLang="zh-CN" sz="1100" dirty="0" smtClean="0"/>
              <a:t>    When the switch receives the frame, it updates its forwarding table, allowing H1 to be reached via AP2. </a:t>
            </a:r>
          </a:p>
          <a:p>
            <a:r>
              <a:rPr lang="en-US" altLang="zh-CN" sz="1100" dirty="0" smtClean="0"/>
              <a:t>    The 802.11f standards group is developing an inter-AP protocol to handle these and related issues. </a:t>
            </a:r>
          </a:p>
          <a:p>
            <a:endParaRPr lang="en-US" altLang="zh-CN" dirty="0" smtClean="0"/>
          </a:p>
          <a:p>
            <a:endParaRPr lang="zh-CN" altLang="en-US" dirty="0" smtClean="0"/>
          </a:p>
          <a:p>
            <a:endParaRPr lang="zh-CN" altLang="zh-CN" dirty="0" smtClean="0"/>
          </a:p>
        </p:txBody>
      </p:sp>
    </p:spTree>
    <p:extLst>
      <p:ext uri="{BB962C8B-B14F-4D97-AF65-F5344CB8AC3E}">
        <p14:creationId xmlns:p14="http://schemas.microsoft.com/office/powerpoint/2010/main" val="19556888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83</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83</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104418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1"/>
          <p:cNvSpPr>
            <a:spLocks noGrp="1" noRot="1" noChangeAspect="1" noTextEdit="1"/>
          </p:cNvSpPr>
          <p:nvPr>
            <p:ph type="sldImg"/>
          </p:nvPr>
        </p:nvSpPr>
        <p:spPr>
          <a:ln/>
        </p:spPr>
      </p:sp>
      <p:sp>
        <p:nvSpPr>
          <p:cNvPr id="282627" name="备注占位符 2"/>
          <p:cNvSpPr>
            <a:spLocks noGrp="1"/>
          </p:cNvSpPr>
          <p:nvPr>
            <p:ph type="body" idx="1"/>
          </p:nvPr>
        </p:nvSpPr>
        <p:spPr>
          <a:noFill/>
          <a:ln/>
        </p:spPr>
        <p:txBody>
          <a:bodyPr/>
          <a:lstStyle/>
          <a:p>
            <a:pPr eaLnBrk="1" hangingPunct="1"/>
            <a:r>
              <a:rPr lang="en-US" altLang="zh-CN" dirty="0"/>
              <a:t>    We will </a:t>
            </a:r>
            <a:r>
              <a:rPr lang="en-US" altLang="zh-CN" dirty="0">
                <a:solidFill>
                  <a:srgbClr val="FF0000"/>
                </a:solidFill>
              </a:rPr>
              <a:t>wrap up </a:t>
            </a:r>
            <a:r>
              <a:rPr lang="en-US" altLang="zh-CN" dirty="0"/>
              <a:t>our coverage of 802.11 with a short discussion of two advanced capabilities found in 802.11 networks. </a:t>
            </a:r>
          </a:p>
          <a:p>
            <a:pPr eaLnBrk="1" hangingPunct="1"/>
            <a:r>
              <a:rPr lang="en-US" altLang="zh-CN" dirty="0"/>
              <a:t>    As we will see, these capabilities are </a:t>
            </a:r>
            <a:r>
              <a:rPr lang="en-US" altLang="zh-CN" b="1" dirty="0"/>
              <a:t>not</a:t>
            </a:r>
            <a:r>
              <a:rPr lang="en-US" altLang="zh-CN" dirty="0"/>
              <a:t> completely specified in the 802.11 standard, </a:t>
            </a:r>
            <a:r>
              <a:rPr lang="en-US" altLang="zh-CN" dirty="0">
                <a:solidFill>
                  <a:schemeClr val="hlink"/>
                </a:solidFill>
              </a:rPr>
              <a:t>but rather </a:t>
            </a:r>
            <a:r>
              <a:rPr lang="en-US" altLang="zh-CN" dirty="0" smtClean="0">
                <a:solidFill>
                  <a:schemeClr val="hlink"/>
                </a:solidFill>
              </a:rPr>
              <a:t>(</a:t>
            </a:r>
            <a:r>
              <a:rPr lang="zh-CN" altLang="en-US" dirty="0" smtClean="0">
                <a:solidFill>
                  <a:schemeClr val="hlink"/>
                </a:solidFill>
              </a:rPr>
              <a:t>更</a:t>
            </a:r>
            <a:r>
              <a:rPr lang="zh-CN" altLang="en-US" dirty="0">
                <a:solidFill>
                  <a:schemeClr val="hlink"/>
                </a:solidFill>
              </a:rPr>
              <a:t>确切地</a:t>
            </a:r>
            <a:r>
              <a:rPr lang="zh-CN" altLang="en-US" dirty="0" smtClean="0">
                <a:solidFill>
                  <a:schemeClr val="hlink"/>
                </a:solidFill>
              </a:rPr>
              <a:t>说</a:t>
            </a:r>
            <a:r>
              <a:rPr lang="en-US" altLang="zh-CN" dirty="0" smtClean="0">
                <a:solidFill>
                  <a:schemeClr val="hlink"/>
                </a:solidFill>
              </a:rPr>
              <a:t>)</a:t>
            </a:r>
            <a:r>
              <a:rPr lang="en-US" altLang="zh-CN" dirty="0" smtClean="0"/>
              <a:t> </a:t>
            </a:r>
            <a:r>
              <a:rPr lang="en-US" altLang="zh-CN" dirty="0"/>
              <a:t>are made possible by mechanisms </a:t>
            </a:r>
            <a:r>
              <a:rPr lang="en-US" altLang="zh-CN" dirty="0">
                <a:solidFill>
                  <a:schemeClr val="folHlink"/>
                </a:solidFill>
              </a:rPr>
              <a:t>specified</a:t>
            </a:r>
            <a:r>
              <a:rPr lang="en-US" altLang="zh-CN" dirty="0"/>
              <a:t> in the standard. </a:t>
            </a:r>
          </a:p>
          <a:p>
            <a:pPr eaLnBrk="1" hangingPunct="1"/>
            <a:r>
              <a:rPr lang="en-US" altLang="zh-CN" dirty="0"/>
              <a:t>    This allows different vendors to implement these capabilities using their own </a:t>
            </a:r>
            <a:r>
              <a:rPr lang="en-US" altLang="zh-CN" dirty="0" smtClean="0"/>
              <a:t>(proprietary) </a:t>
            </a:r>
            <a:r>
              <a:rPr lang="en-US" altLang="zh-CN" dirty="0"/>
              <a:t>approaches, </a:t>
            </a:r>
            <a:r>
              <a:rPr lang="en-US" altLang="zh-CN" dirty="0">
                <a:solidFill>
                  <a:schemeClr val="hlink"/>
                </a:solidFill>
              </a:rPr>
              <a:t>presumably</a:t>
            </a:r>
            <a:r>
              <a:rPr lang="en-US" altLang="zh-CN" dirty="0"/>
              <a:t> giving them an </a:t>
            </a:r>
            <a:r>
              <a:rPr lang="en-US" altLang="zh-CN" dirty="0">
                <a:solidFill>
                  <a:schemeClr val="folHlink"/>
                </a:solidFill>
              </a:rPr>
              <a:t>edge </a:t>
            </a:r>
            <a:r>
              <a:rPr lang="en-US" altLang="zh-CN" dirty="0" smtClean="0">
                <a:solidFill>
                  <a:schemeClr val="folHlink"/>
                </a:solidFill>
              </a:rPr>
              <a:t>(</a:t>
            </a:r>
            <a:r>
              <a:rPr lang="zh-CN" altLang="en-US" dirty="0" smtClean="0"/>
              <a:t>优势</a:t>
            </a:r>
            <a:r>
              <a:rPr lang="en-US" altLang="zh-CN" dirty="0" smtClean="0">
                <a:solidFill>
                  <a:schemeClr val="folHlink"/>
                </a:solidFill>
              </a:rPr>
              <a:t>)</a:t>
            </a:r>
            <a:r>
              <a:rPr lang="en-US" altLang="zh-CN" dirty="0" smtClean="0"/>
              <a:t> </a:t>
            </a:r>
            <a:r>
              <a:rPr lang="en-US" altLang="zh-CN" dirty="0"/>
              <a:t>over the competition. </a:t>
            </a:r>
            <a:endParaRPr lang="zh-CN" altLang="en-US" dirty="0"/>
          </a:p>
        </p:txBody>
      </p:sp>
      <p:sp>
        <p:nvSpPr>
          <p:cNvPr id="4" name="灯片编号占位符 3"/>
          <p:cNvSpPr>
            <a:spLocks noGrp="1"/>
          </p:cNvSpPr>
          <p:nvPr>
            <p:ph type="sldNum" sz="quarter" idx="5"/>
          </p:nvPr>
        </p:nvSpPr>
        <p:spPr/>
        <p:txBody>
          <a:bodyPr/>
          <a:lstStyle/>
          <a:p>
            <a:pPr>
              <a:defRPr/>
            </a:pPr>
            <a:fld id="{BD1154EA-E8FF-409D-9002-989EAABCFB72}" type="slidenum">
              <a:rPr lang="zh-CN" altLang="en-US" smtClean="0"/>
              <a:pPr>
                <a:defRPr/>
              </a:pPr>
              <a:t>84</a:t>
            </a:fld>
            <a:endParaRPr lang="en-US" altLang="zh-CN"/>
          </a:p>
        </p:txBody>
      </p:sp>
    </p:spTree>
    <p:extLst>
      <p:ext uri="{BB962C8B-B14F-4D97-AF65-F5344CB8AC3E}">
        <p14:creationId xmlns:p14="http://schemas.microsoft.com/office/powerpoint/2010/main" val="3893884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p:txBody>
          <a:bodyPr/>
          <a:lstStyle/>
          <a:p>
            <a:pPr>
              <a:defRPr/>
            </a:pPr>
            <a:fld id="{84064B52-F4D6-40B5-82A2-2341B4719678}" type="slidenum">
              <a:rPr lang="zh-CN" altLang="en-US" smtClean="0"/>
              <a:pPr>
                <a:defRPr/>
              </a:pPr>
              <a:t>85</a:t>
            </a:fld>
            <a:endParaRPr lang="en-US" altLang="zh-CN"/>
          </a:p>
        </p:txBody>
      </p:sp>
      <p:sp>
        <p:nvSpPr>
          <p:cNvPr id="283651" name="Rectangle 2"/>
          <p:cNvSpPr>
            <a:spLocks noGrp="1" noRot="1" noChangeAspect="1" noChangeArrowheads="1" noTextEdit="1"/>
          </p:cNvSpPr>
          <p:nvPr>
            <p:ph type="sldImg"/>
          </p:nvPr>
        </p:nvSpPr>
        <p:spPr>
          <a:xfrm>
            <a:off x="1258888" y="719138"/>
            <a:ext cx="4800600" cy="3600450"/>
          </a:xfrm>
          <a:ln/>
        </p:spPr>
      </p:sp>
      <p:sp>
        <p:nvSpPr>
          <p:cNvPr id="283652" name="Rectangle 3"/>
          <p:cNvSpPr>
            <a:spLocks noGrp="1" noChangeArrowheads="1"/>
          </p:cNvSpPr>
          <p:nvPr>
            <p:ph type="body" idx="1"/>
          </p:nvPr>
        </p:nvSpPr>
        <p:spPr>
          <a:noFill/>
          <a:ln/>
        </p:spPr>
        <p:txBody>
          <a:bodyPr/>
          <a:lstStyle/>
          <a:p>
            <a:r>
              <a:rPr lang="en-US" altLang="zh-CN" dirty="0"/>
              <a:t>    We saw earlier in Figure 7.3 that </a:t>
            </a:r>
            <a:r>
              <a:rPr lang="en-US" altLang="zh-CN" u="sng" dirty="0"/>
              <a:t>different modulation techniques</a:t>
            </a:r>
            <a:r>
              <a:rPr lang="en-US" altLang="zh-CN" u="none" dirty="0"/>
              <a:t> </a:t>
            </a:r>
            <a:r>
              <a:rPr lang="en-US" altLang="zh-CN" dirty="0" smtClean="0"/>
              <a:t>(with </a:t>
            </a:r>
            <a:r>
              <a:rPr lang="en-US" altLang="zh-CN" dirty="0"/>
              <a:t>the different transmission rates that they </a:t>
            </a:r>
            <a:r>
              <a:rPr lang="en-US" altLang="zh-CN" dirty="0" smtClean="0"/>
              <a:t>provide) </a:t>
            </a:r>
            <a:r>
              <a:rPr lang="en-US" altLang="zh-CN" u="sng" dirty="0"/>
              <a:t>are appropriate for different SNR scenarios</a:t>
            </a:r>
            <a:r>
              <a:rPr lang="en-US" altLang="zh-CN" dirty="0"/>
              <a:t>. </a:t>
            </a:r>
          </a:p>
          <a:p>
            <a:r>
              <a:rPr lang="en-US" altLang="zh-CN" dirty="0"/>
              <a:t>    Consider for example a mobile 802.11 user who is initially 20 meters away from the base station, with a high signal-to-noise ratio. </a:t>
            </a:r>
          </a:p>
          <a:p>
            <a:r>
              <a:rPr lang="en-US" altLang="zh-CN" baseline="0" dirty="0"/>
              <a:t>    </a:t>
            </a:r>
            <a:r>
              <a:rPr lang="en-US" altLang="zh-CN" dirty="0"/>
              <a:t>Given the high SNR, the user can communicate with the base station using a physical-layer modulation technique </a:t>
            </a:r>
            <a:r>
              <a:rPr lang="en-US" altLang="zh-CN" i="0" u="sng" dirty="0"/>
              <a:t>that provides high transmission rates while maintaining a low BER. </a:t>
            </a:r>
          </a:p>
          <a:p>
            <a:r>
              <a:rPr lang="en-US" altLang="zh-CN" i="1" u="none" dirty="0"/>
              <a:t>    </a:t>
            </a:r>
            <a:r>
              <a:rPr lang="en-US" altLang="zh-CN" dirty="0"/>
              <a:t>This is one happy user!   </a:t>
            </a:r>
          </a:p>
          <a:p>
            <a:r>
              <a:rPr lang="en-US" altLang="zh-CN" dirty="0"/>
              <a:t>    Suppose now that the user becomes mobile, walking away from the base station, with the SNR falling as the distance from the base station increases. </a:t>
            </a:r>
          </a:p>
          <a:p>
            <a:r>
              <a:rPr lang="en-US" altLang="zh-CN" dirty="0"/>
              <a:t>    In this case, if the modulation technique </a:t>
            </a:r>
            <a:r>
              <a:rPr lang="en-US" altLang="zh-CN" u="sng" dirty="0"/>
              <a:t>used in the 802.11 protocol </a:t>
            </a:r>
            <a:r>
              <a:rPr lang="en-US" altLang="zh-CN" i="0" u="sng" dirty="0"/>
              <a:t>operating</a:t>
            </a:r>
            <a:r>
              <a:rPr lang="en-US" altLang="zh-CN" i="0" u="none" dirty="0"/>
              <a:t> between </a:t>
            </a:r>
            <a:r>
              <a:rPr lang="en-US" altLang="zh-CN" i="0" u="sng" dirty="0"/>
              <a:t>the base station</a:t>
            </a:r>
            <a:r>
              <a:rPr lang="en-US" altLang="zh-CN" i="0" u="none" dirty="0"/>
              <a:t> and </a:t>
            </a:r>
            <a:r>
              <a:rPr lang="en-US" altLang="zh-CN" i="0" u="sng" dirty="0"/>
              <a:t>the user </a:t>
            </a:r>
            <a:r>
              <a:rPr lang="en-US" altLang="zh-CN" dirty="0"/>
              <a:t>does not change, the BER will become unacceptably high as the SNR decreases, and eventually no transmitted frames will be received correctly. </a:t>
            </a:r>
          </a:p>
          <a:p>
            <a:r>
              <a:rPr lang="en-US" altLang="zh-CN" dirty="0"/>
              <a:t>  </a:t>
            </a:r>
          </a:p>
          <a:p>
            <a:r>
              <a:rPr lang="en-US" altLang="zh-CN" dirty="0"/>
              <a:t>    For this reason, some 802.11 implementations have a rate adaptation capability that adaptively selects the underlying physical-layer modulation technique to use </a:t>
            </a:r>
            <a:r>
              <a:rPr lang="en-US" altLang="zh-CN" i="1" dirty="0"/>
              <a:t>based on current or recent channel characteristics. </a:t>
            </a:r>
          </a:p>
          <a:p>
            <a:r>
              <a:rPr lang="en-US" altLang="zh-CN" dirty="0"/>
              <a:t>    If a node sends two frames in a row </a:t>
            </a:r>
            <a:r>
              <a:rPr lang="en-US" altLang="zh-CN" u="sng" dirty="0"/>
              <a:t>without receiving an acknowledgement</a:t>
            </a:r>
            <a:r>
              <a:rPr lang="en-US" altLang="zh-CN" u="none" dirty="0"/>
              <a:t> </a:t>
            </a:r>
            <a:r>
              <a:rPr lang="en-US" altLang="zh-CN" dirty="0" smtClean="0"/>
              <a:t>(an </a:t>
            </a:r>
            <a:r>
              <a:rPr lang="en-US" altLang="zh-CN" dirty="0"/>
              <a:t>implicit indication of bit errors on the </a:t>
            </a:r>
            <a:r>
              <a:rPr lang="en-US" altLang="zh-CN" dirty="0" smtClean="0"/>
              <a:t>channel), </a:t>
            </a:r>
            <a:r>
              <a:rPr lang="en-US" altLang="zh-CN" dirty="0"/>
              <a:t>the transmission rate falls back to the next lower rate. </a:t>
            </a:r>
          </a:p>
          <a:p>
            <a:r>
              <a:rPr lang="en-US" altLang="zh-CN" dirty="0"/>
              <a:t>    If 10 frames in a row are acknowledged, or if a timer </a:t>
            </a:r>
            <a:r>
              <a:rPr lang="en-US" altLang="zh-CN" u="sng" dirty="0"/>
              <a:t>that tracks the time since the last fallback</a:t>
            </a:r>
            <a:r>
              <a:rPr lang="en-US" altLang="zh-CN" dirty="0"/>
              <a:t> expires, the</a:t>
            </a:r>
            <a:r>
              <a:rPr lang="en-US" altLang="zh-CN" baseline="0" dirty="0"/>
              <a:t> </a:t>
            </a:r>
            <a:r>
              <a:rPr lang="en-US" altLang="zh-CN" dirty="0"/>
              <a:t>transmission rate increases to the next higher rate. </a:t>
            </a:r>
          </a:p>
          <a:p>
            <a:r>
              <a:rPr lang="en-US" altLang="zh-CN" dirty="0"/>
              <a:t>    This rate adaptation mechanism shares the same "probing" philosophy as TCP's congestion-control mechanism – when conditions are good </a:t>
            </a:r>
            <a:r>
              <a:rPr lang="en-US" altLang="zh-CN" dirty="0" smtClean="0"/>
              <a:t>(reflected </a:t>
            </a:r>
            <a:r>
              <a:rPr lang="en-US" altLang="zh-CN" dirty="0"/>
              <a:t>by ACK </a:t>
            </a:r>
            <a:r>
              <a:rPr lang="en-US" altLang="zh-CN" dirty="0" smtClean="0"/>
              <a:t>receipts), </a:t>
            </a:r>
            <a:r>
              <a:rPr lang="en-US" altLang="zh-CN" dirty="0"/>
              <a:t>the transmission rate is increased until something "bad" happens </a:t>
            </a:r>
            <a:r>
              <a:rPr lang="en-US" altLang="zh-CN" dirty="0" smtClean="0"/>
              <a:t>(the </a:t>
            </a:r>
            <a:r>
              <a:rPr lang="en-US" altLang="zh-CN" dirty="0"/>
              <a:t>lack of ACK </a:t>
            </a:r>
            <a:r>
              <a:rPr lang="en-US" altLang="zh-CN" dirty="0" smtClean="0"/>
              <a:t>receipts); </a:t>
            </a:r>
            <a:r>
              <a:rPr lang="en-US" altLang="zh-CN" dirty="0"/>
              <a:t>when something "bad" happens, the transmission rate is reduced. </a:t>
            </a:r>
          </a:p>
          <a:p>
            <a:r>
              <a:rPr lang="en-US" altLang="zh-CN" dirty="0"/>
              <a:t>    802.11 rate adaptation and TCP congestion control are thus similar to the young child who is constantly pushing his/her parents for more and more </a:t>
            </a:r>
            <a:r>
              <a:rPr lang="en-US" altLang="zh-CN" dirty="0" smtClean="0"/>
              <a:t>(say </a:t>
            </a:r>
            <a:r>
              <a:rPr lang="en-US" altLang="zh-CN" u="sng" dirty="0"/>
              <a:t>candy</a:t>
            </a:r>
            <a:r>
              <a:rPr lang="en-US" altLang="zh-CN" dirty="0"/>
              <a:t> for a young child, </a:t>
            </a:r>
            <a:r>
              <a:rPr lang="en-US" altLang="zh-CN" u="sng" dirty="0"/>
              <a:t>later curfew hours for the </a:t>
            </a:r>
            <a:r>
              <a:rPr lang="en-US" altLang="zh-CN" u="sng" dirty="0" smtClean="0"/>
              <a:t>teenager</a:t>
            </a:r>
            <a:r>
              <a:rPr lang="en-US" altLang="zh-CN" dirty="0" smtClean="0"/>
              <a:t>) </a:t>
            </a:r>
            <a:r>
              <a:rPr lang="en-US" altLang="zh-CN" dirty="0"/>
              <a:t>until the parents finally say "Enough!" and the child backs off </a:t>
            </a:r>
            <a:r>
              <a:rPr lang="en-US" altLang="zh-CN" dirty="0" smtClean="0"/>
              <a:t>( </a:t>
            </a:r>
            <a:r>
              <a:rPr lang="en-US" altLang="zh-CN" dirty="0"/>
              <a:t>only to try again later </a:t>
            </a:r>
            <a:r>
              <a:rPr lang="en-US" altLang="zh-CN" u="sng" dirty="0"/>
              <a:t>after conditions have hopefully improved! </a:t>
            </a:r>
            <a:r>
              <a:rPr lang="en-US" altLang="zh-CN" dirty="0" smtClean="0"/>
              <a:t>). </a:t>
            </a:r>
            <a:endParaRPr lang="en-US" altLang="zh-CN" dirty="0"/>
          </a:p>
          <a:p>
            <a:r>
              <a:rPr lang="en-US" altLang="zh-CN" baseline="0" dirty="0"/>
              <a:t>    </a:t>
            </a:r>
            <a:r>
              <a:rPr lang="en-US" altLang="zh-CN" dirty="0"/>
              <a:t>A number of other schemes have also been proposed to improve on this basic automatic rate-adjustment scheme. </a:t>
            </a:r>
          </a:p>
          <a:p>
            <a:endParaRPr lang="en-US" altLang="zh-CN" dirty="0"/>
          </a:p>
        </p:txBody>
      </p:sp>
    </p:spTree>
    <p:extLst>
      <p:ext uri="{BB962C8B-B14F-4D97-AF65-F5344CB8AC3E}">
        <p14:creationId xmlns:p14="http://schemas.microsoft.com/office/powerpoint/2010/main" val="961288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2123205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5CC3A47C-84F7-4FA2-8510-96F9AA1743B8}" type="slidenum">
              <a:rPr lang="en-US" altLang="zh-CN" sz="1200">
                <a:latin typeface="Times New Roman" panose="02020603050405020304" pitchFamily="18" charset="0"/>
              </a:rPr>
              <a:pPr/>
              <a:t>87</a:t>
            </a:fld>
            <a:endParaRPr lang="en-US" altLang="zh-CN"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dirty="0"/>
              <a:t>    Power is a precious resource in mobile devices, and thus the 802.11 standard provides power-management capabilities that allow 802.11 nodes to minimize the amount of time </a:t>
            </a:r>
            <a:r>
              <a:rPr lang="en-US" altLang="zh-CN" i="0" u="sng" dirty="0"/>
              <a:t>that their sense, transmit, and receive functions and other circuitry need to be "on.</a:t>
            </a:r>
            <a:r>
              <a:rPr lang="en-US" altLang="zh-CN" i="0" u="none" dirty="0"/>
              <a:t>"</a:t>
            </a:r>
            <a:r>
              <a:rPr lang="en-US" altLang="zh-CN" i="0" dirty="0"/>
              <a:t> </a:t>
            </a:r>
          </a:p>
          <a:p>
            <a:r>
              <a:rPr lang="en-US" altLang="zh-CN" i="1" dirty="0"/>
              <a:t>    </a:t>
            </a:r>
            <a:r>
              <a:rPr lang="en-US" altLang="zh-CN" dirty="0"/>
              <a:t>802.11 power management operates as follows. </a:t>
            </a:r>
          </a:p>
          <a:p>
            <a:r>
              <a:rPr lang="en-US" altLang="zh-CN" baseline="0" dirty="0"/>
              <a:t>    </a:t>
            </a:r>
            <a:r>
              <a:rPr lang="en-US" altLang="zh-CN" dirty="0"/>
              <a:t>A node is able to explicitly </a:t>
            </a:r>
            <a:r>
              <a:rPr lang="en-US" altLang="zh-CN" b="1" dirty="0"/>
              <a:t>alternate</a:t>
            </a:r>
            <a:r>
              <a:rPr lang="en-US" altLang="zh-CN" dirty="0"/>
              <a:t> between sleep and wake states </a:t>
            </a:r>
            <a:r>
              <a:rPr lang="en-US" altLang="zh-CN" dirty="0" smtClean="0"/>
              <a:t>(not </a:t>
            </a:r>
            <a:r>
              <a:rPr lang="en-US" altLang="zh-CN" dirty="0"/>
              <a:t>unlike a sleepy student in a classroom</a:t>
            </a:r>
            <a:r>
              <a:rPr lang="en-US" altLang="zh-CN" dirty="0" smtClean="0"/>
              <a:t>!).</a:t>
            </a:r>
            <a:endParaRPr lang="en-US" altLang="zh-CN" dirty="0"/>
          </a:p>
          <a:p>
            <a:r>
              <a:rPr lang="en-US" altLang="zh-CN" dirty="0"/>
              <a:t>    A node indicates to the access point that it will be going to sleep by setting the power-management bit in the header of an 802.11 frame to 1.  </a:t>
            </a:r>
          </a:p>
          <a:p>
            <a:r>
              <a:rPr lang="en-US" altLang="zh-CN" dirty="0"/>
              <a:t>    A timer in the node is then set to wake up the node </a:t>
            </a:r>
            <a:r>
              <a:rPr lang="en-US" altLang="zh-CN" b="1" dirty="0"/>
              <a:t>just before </a:t>
            </a:r>
            <a:r>
              <a:rPr lang="en-US" altLang="zh-CN" dirty="0"/>
              <a:t>the AP is scheduled to send its beacon frame </a:t>
            </a:r>
            <a:r>
              <a:rPr lang="en-US" altLang="zh-CN" dirty="0" smtClean="0"/>
              <a:t>(recall </a:t>
            </a:r>
            <a:r>
              <a:rPr lang="en-US" altLang="zh-CN" dirty="0"/>
              <a:t>that an AP typically sends a beacon frame every 100 </a:t>
            </a:r>
            <a:r>
              <a:rPr lang="en-US" altLang="zh-CN" dirty="0" smtClean="0"/>
              <a:t>msec). </a:t>
            </a:r>
            <a:endParaRPr lang="en-US" altLang="zh-CN" dirty="0"/>
          </a:p>
          <a:p>
            <a:r>
              <a:rPr lang="en-US" altLang="zh-CN" dirty="0"/>
              <a:t>    Since the AP knows </a:t>
            </a:r>
            <a:r>
              <a:rPr lang="en-US" altLang="zh-CN" u="sng" dirty="0"/>
              <a:t>from the set power-transmission bit</a:t>
            </a:r>
            <a:r>
              <a:rPr lang="en-US" altLang="zh-CN" u="none" dirty="0"/>
              <a:t> </a:t>
            </a:r>
            <a:r>
              <a:rPr lang="en-US" altLang="zh-CN" dirty="0"/>
              <a:t>that the node is going to sleep, it </a:t>
            </a:r>
            <a:r>
              <a:rPr lang="en-US" altLang="zh-CN" dirty="0" smtClean="0"/>
              <a:t>(the AP) </a:t>
            </a:r>
            <a:r>
              <a:rPr lang="en-US" altLang="zh-CN" dirty="0"/>
              <a:t>knows that it should not send any frames to that node, and will buffer any frames destined for the sleeping host for later transmission. </a:t>
            </a:r>
          </a:p>
          <a:p>
            <a:r>
              <a:rPr lang="en-US" altLang="zh-CN" dirty="0"/>
              <a:t>    </a:t>
            </a:r>
            <a:r>
              <a:rPr lang="en-US" altLang="zh-CN" dirty="0" smtClean="0"/>
              <a:t>(</a:t>
            </a:r>
            <a:r>
              <a:rPr lang="zh-CN" altLang="en-US" dirty="0" smtClean="0"/>
              <a:t>以</a:t>
            </a:r>
            <a:r>
              <a:rPr lang="zh-CN" altLang="en-US" dirty="0"/>
              <a:t>增加时延换取能量的</a:t>
            </a:r>
            <a:r>
              <a:rPr lang="zh-CN" altLang="en-US" dirty="0" smtClean="0"/>
              <a:t>节省</a:t>
            </a:r>
            <a:r>
              <a:rPr lang="en-US" altLang="zh-CN" dirty="0" smtClean="0"/>
              <a:t>)</a:t>
            </a:r>
            <a:endParaRPr lang="en-US" altLang="zh-CN" dirty="0"/>
          </a:p>
          <a:p>
            <a:r>
              <a:rPr lang="en-US" altLang="zh-CN" dirty="0"/>
              <a:t>    </a:t>
            </a:r>
          </a:p>
          <a:p>
            <a:r>
              <a:rPr lang="en-US" altLang="zh-CN" dirty="0"/>
              <a:t>    A node will wake up </a:t>
            </a:r>
            <a:r>
              <a:rPr lang="en-US" altLang="zh-CN" b="1" dirty="0"/>
              <a:t>just before</a:t>
            </a:r>
            <a:r>
              <a:rPr lang="en-US" altLang="zh-CN" dirty="0"/>
              <a:t> the AP sends a beacon frame, and quickly enter the full active state </a:t>
            </a:r>
            <a:r>
              <a:rPr lang="en-US" altLang="zh-CN" dirty="0" smtClean="0"/>
              <a:t>(unlike </a:t>
            </a:r>
            <a:r>
              <a:rPr lang="en-US" altLang="zh-CN" dirty="0"/>
              <a:t>the sleepy student, this wakeup requires only 250 </a:t>
            </a:r>
            <a:r>
              <a:rPr lang="en-US" altLang="zh-CN" dirty="0" smtClean="0"/>
              <a:t>microseconds) </a:t>
            </a:r>
            <a:r>
              <a:rPr lang="en-US" altLang="zh-CN" dirty="0"/>
              <a:t>. </a:t>
            </a:r>
          </a:p>
          <a:p>
            <a:r>
              <a:rPr lang="en-US" altLang="zh-CN" dirty="0"/>
              <a:t>    The beacon frames </a:t>
            </a:r>
            <a:r>
              <a:rPr lang="en-US" altLang="zh-CN" u="sng" dirty="0"/>
              <a:t>sent out by the AP</a:t>
            </a:r>
            <a:r>
              <a:rPr lang="en-US" altLang="zh-CN" u="none" dirty="0"/>
              <a:t> </a:t>
            </a:r>
            <a:r>
              <a:rPr lang="en-US" altLang="zh-CN" dirty="0"/>
              <a:t>contain a list of nodes </a:t>
            </a:r>
            <a:r>
              <a:rPr lang="en-US" altLang="zh-CN" i="1" dirty="0"/>
              <a:t>whose frames have been buffered at the AP.</a:t>
            </a:r>
            <a:r>
              <a:rPr lang="en-US" altLang="zh-CN" dirty="0"/>
              <a:t>   </a:t>
            </a:r>
          </a:p>
          <a:p>
            <a:r>
              <a:rPr lang="en-US" altLang="zh-CN" i="0" dirty="0"/>
              <a:t>   </a:t>
            </a:r>
            <a:r>
              <a:rPr lang="en-US" altLang="zh-CN" i="0" baseline="0" dirty="0"/>
              <a:t> </a:t>
            </a:r>
            <a:r>
              <a:rPr lang="en-US" altLang="zh-CN" i="0" dirty="0" smtClean="0"/>
              <a:t>(</a:t>
            </a:r>
            <a:r>
              <a:rPr lang="en-US" altLang="zh-TW" i="0" dirty="0" smtClean="0"/>
              <a:t>Beacon </a:t>
            </a:r>
            <a:r>
              <a:rPr lang="en-US" altLang="zh-TW" i="0" dirty="0"/>
              <a:t>frames are regularly transmitted by the AP, and contain information </a:t>
            </a:r>
            <a:r>
              <a:rPr lang="en-US" altLang="zh-TW" i="1" dirty="0"/>
              <a:t>needed by a wireless station to begin the association/authentication process. </a:t>
            </a:r>
            <a:r>
              <a:rPr lang="en-US" altLang="zh-CN" i="0" dirty="0" smtClean="0"/>
              <a:t>)</a:t>
            </a:r>
            <a:endParaRPr lang="en-US" altLang="zh-CN" i="0" dirty="0"/>
          </a:p>
          <a:p>
            <a:r>
              <a:rPr lang="en-US" altLang="zh-CN" i="1" dirty="0"/>
              <a:t>    </a:t>
            </a:r>
            <a:r>
              <a:rPr lang="en-US" altLang="zh-CN" u="sng" dirty="0"/>
              <a:t>If there are no buffered frames for the node, it can go back to sleep. </a:t>
            </a:r>
          </a:p>
          <a:p>
            <a:r>
              <a:rPr lang="en-US" altLang="zh-CN" dirty="0"/>
              <a:t>    Otherwise, the node can explicitly request </a:t>
            </a:r>
            <a:r>
              <a:rPr lang="en-US" altLang="zh-CN" u="sng" dirty="0"/>
              <a:t>that the buffered frames be sent by sending a polling message to the AP. </a:t>
            </a:r>
          </a:p>
          <a:p>
            <a:r>
              <a:rPr lang="en-US" altLang="zh-CN" dirty="0"/>
              <a:t>    Within an inter-beacon time of 100 msec, a wakeup time of 250 microseconds, and a similarly small time </a:t>
            </a:r>
            <a:r>
              <a:rPr lang="en-US" altLang="zh-CN" b="1" dirty="0"/>
              <a:t>to receive</a:t>
            </a:r>
            <a:r>
              <a:rPr lang="en-US" altLang="zh-CN" dirty="0"/>
              <a:t> a beacon frame and </a:t>
            </a:r>
            <a:r>
              <a:rPr lang="en-US" altLang="zh-CN" b="1" dirty="0"/>
              <a:t>check to ensure</a:t>
            </a:r>
            <a:r>
              <a:rPr lang="en-US" altLang="zh-CN" dirty="0"/>
              <a:t> that there are no buffered frames, a node </a:t>
            </a:r>
            <a:r>
              <a:rPr lang="en-US" altLang="zh-CN" u="sng" dirty="0"/>
              <a:t>that has no frames to send or receive</a:t>
            </a:r>
            <a:r>
              <a:rPr lang="en-US" altLang="zh-CN" u="none" dirty="0"/>
              <a:t> </a:t>
            </a:r>
            <a:r>
              <a:rPr lang="en-US" altLang="zh-CN" dirty="0"/>
              <a:t>can be asleep 99% of the time, resulting in a significant energy savings. </a:t>
            </a:r>
          </a:p>
          <a:p>
            <a:endParaRPr lang="zh-CN" altLang="zh-CN" dirty="0"/>
          </a:p>
        </p:txBody>
      </p:sp>
    </p:spTree>
    <p:extLst>
      <p:ext uri="{BB962C8B-B14F-4D97-AF65-F5344CB8AC3E}">
        <p14:creationId xmlns:p14="http://schemas.microsoft.com/office/powerpoint/2010/main" val="7094435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88</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88</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20308436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p:txBody>
          <a:bodyPr/>
          <a:lstStyle/>
          <a:p>
            <a:pPr>
              <a:defRPr/>
            </a:pPr>
            <a:fld id="{DBBE7A8A-5058-40C7-9808-9CB0A0FCB801}" type="slidenum">
              <a:rPr lang="zh-CN" altLang="en-US" smtClean="0"/>
              <a:pPr>
                <a:defRPr/>
              </a:pPr>
              <a:t>89</a:t>
            </a:fld>
            <a:endParaRPr lang="en-US" altLang="zh-CN"/>
          </a:p>
        </p:txBody>
      </p:sp>
      <p:sp>
        <p:nvSpPr>
          <p:cNvPr id="291843" name="Rectangle 2"/>
          <p:cNvSpPr>
            <a:spLocks noGrp="1" noRot="1" noChangeAspect="1" noChangeArrowheads="1" noTextEdit="1"/>
          </p:cNvSpPr>
          <p:nvPr>
            <p:ph type="sldImg"/>
          </p:nvPr>
        </p:nvSpPr>
        <p:spPr>
          <a:xfrm>
            <a:off x="1258888" y="719138"/>
            <a:ext cx="4800600" cy="3600450"/>
          </a:xfrm>
          <a:ln/>
        </p:spPr>
      </p:sp>
      <p:sp>
        <p:nvSpPr>
          <p:cNvPr id="291844" name="Rectangle 3"/>
          <p:cNvSpPr>
            <a:spLocks noGrp="1" noChangeArrowheads="1"/>
          </p:cNvSpPr>
          <p:nvPr>
            <p:ph type="body" idx="1"/>
          </p:nvPr>
        </p:nvSpPr>
        <p:spPr>
          <a:noFill/>
          <a:ln/>
        </p:spPr>
        <p:txBody>
          <a:bodyPr/>
          <a:lstStyle/>
          <a:p>
            <a:r>
              <a:rPr lang="en-US" altLang="zh-CN" sz="1200" baseline="0" dirty="0"/>
              <a:t>    </a:t>
            </a:r>
            <a:r>
              <a:rPr lang="en-US" altLang="zh-CN" sz="1400" dirty="0"/>
              <a:t>As illustrated in Figure 7.2, the IEEE 802.11 WiFi standard </a:t>
            </a:r>
            <a:r>
              <a:rPr lang="en-US" altLang="zh-CN" sz="1400" u="sng" dirty="0"/>
              <a:t>is aimed at</a:t>
            </a:r>
            <a:r>
              <a:rPr lang="en-US" altLang="zh-CN" sz="1400" u="none" dirty="0"/>
              <a:t> </a:t>
            </a:r>
            <a:r>
              <a:rPr lang="en-US" altLang="zh-CN" sz="1400" dirty="0"/>
              <a:t>communication among devices separated by up to 100 meters </a:t>
            </a:r>
            <a:r>
              <a:rPr lang="en-US" altLang="zh-CN" sz="1400" i="0" dirty="0" smtClean="0"/>
              <a:t>(</a:t>
            </a:r>
            <a:r>
              <a:rPr lang="en-US" altLang="zh-CN" sz="1300" i="0" dirty="0" smtClean="0"/>
              <a:t>except </a:t>
            </a:r>
            <a:r>
              <a:rPr lang="en-US" altLang="zh-CN" sz="1300" i="0" dirty="0"/>
              <a:t>when 802.11 is used in a point-to-point configuration with a directional </a:t>
            </a:r>
            <a:r>
              <a:rPr lang="en-US" altLang="zh-CN" sz="1300" i="0" dirty="0" smtClean="0"/>
              <a:t>antenna</a:t>
            </a:r>
            <a:r>
              <a:rPr lang="en-US" altLang="zh-CN" sz="1400" i="0" dirty="0" smtClean="0"/>
              <a:t>). </a:t>
            </a:r>
            <a:endParaRPr lang="en-US" altLang="zh-CN" sz="1400" i="0" dirty="0"/>
          </a:p>
          <a:p>
            <a:r>
              <a:rPr lang="en-US" altLang="zh-CN" sz="1400" dirty="0"/>
              <a:t> </a:t>
            </a:r>
            <a:r>
              <a:rPr lang="en-US" altLang="zh-CN" sz="1400" baseline="0" dirty="0"/>
              <a:t>   </a:t>
            </a:r>
            <a:r>
              <a:rPr lang="en-US" altLang="zh-CN" sz="1400" dirty="0"/>
              <a:t>Two other IEEE 802 protocols —</a:t>
            </a:r>
            <a:r>
              <a:rPr lang="en-US" altLang="zh-CN" sz="1300" dirty="0"/>
              <a:t> </a:t>
            </a:r>
            <a:r>
              <a:rPr lang="en-US" altLang="zh-CN" sz="1200" b="0" i="0" u="none" strike="noStrike" kern="1200" baseline="0" dirty="0">
                <a:solidFill>
                  <a:schemeClr val="tx1"/>
                </a:solidFill>
                <a:latin typeface="Times New Roman" pitchFamily="18" charset="0"/>
                <a:ea typeface="+mn-ea"/>
                <a:cs typeface="+mn-cs"/>
              </a:rPr>
              <a:t>Bluetooth and </a:t>
            </a:r>
            <a:r>
              <a:rPr lang="en-US" altLang="zh-CN" sz="1200" b="0" i="0" u="none" strike="noStrike" kern="1200" baseline="0" dirty="0" err="1">
                <a:solidFill>
                  <a:schemeClr val="tx1"/>
                </a:solidFill>
                <a:latin typeface="Times New Roman" pitchFamily="18" charset="0"/>
                <a:ea typeface="+mn-ea"/>
                <a:cs typeface="+mn-cs"/>
              </a:rPr>
              <a:t>Zigbee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(defined </a:t>
            </a:r>
            <a:r>
              <a:rPr lang="en-US" altLang="zh-CN" sz="1200" b="0" i="0" u="none" strike="noStrike" kern="1200" baseline="0" dirty="0">
                <a:solidFill>
                  <a:schemeClr val="tx1"/>
                </a:solidFill>
                <a:latin typeface="Times New Roman" pitchFamily="18" charset="0"/>
                <a:ea typeface="+mn-ea"/>
                <a:cs typeface="+mn-cs"/>
              </a:rPr>
              <a:t>in the IEEE 802.15.1 and IEEE 802.15.4 standards [IEEE 802.15 2012</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and </a:t>
            </a:r>
            <a:r>
              <a:rPr lang="en-US" altLang="zh-CN" sz="1200" b="0" i="0" u="none" strike="noStrike" kern="1200" baseline="0" dirty="0" err="1">
                <a:solidFill>
                  <a:schemeClr val="tx1"/>
                </a:solidFill>
                <a:latin typeface="Times New Roman" pitchFamily="18" charset="0"/>
                <a:ea typeface="+mn-ea"/>
                <a:cs typeface="+mn-cs"/>
              </a:rPr>
              <a:t>WiMAX</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sng" strike="noStrike" kern="1200" baseline="0" dirty="0" smtClean="0">
                <a:solidFill>
                  <a:schemeClr val="tx1"/>
                </a:solidFill>
                <a:latin typeface="Times New Roman" pitchFamily="18" charset="0"/>
                <a:ea typeface="+mn-ea"/>
                <a:cs typeface="+mn-cs"/>
              </a:rPr>
              <a:t>defined </a:t>
            </a:r>
            <a:r>
              <a:rPr lang="en-US" altLang="zh-CN" sz="1200" b="0" i="0" u="sng" strike="noStrike" kern="1200" baseline="0" dirty="0">
                <a:solidFill>
                  <a:schemeClr val="tx1"/>
                </a:solidFill>
                <a:latin typeface="Times New Roman" pitchFamily="18" charset="0"/>
                <a:ea typeface="+mn-ea"/>
                <a:cs typeface="+mn-cs"/>
              </a:rPr>
              <a:t>in the IEEE 802.16 standard </a:t>
            </a:r>
            <a:r>
              <a:rPr lang="en-US" altLang="zh-CN" sz="1200" b="0" i="0" u="none" strike="noStrike" kern="1200" baseline="0" dirty="0">
                <a:solidFill>
                  <a:schemeClr val="tx1"/>
                </a:solidFill>
                <a:latin typeface="Times New Roman" pitchFamily="18" charset="0"/>
                <a:ea typeface="+mn-ea"/>
                <a:cs typeface="+mn-cs"/>
              </a:rPr>
              <a:t>[IEEE 802.16d 2004; IEEE 802.16e 2005</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 are standards for communicating over shorter and longer distances, respectively. </a:t>
            </a:r>
          </a:p>
          <a:p>
            <a:r>
              <a:rPr lang="en-US" altLang="zh-CN" sz="1200" b="0" i="0" u="none" strike="noStrike" kern="1200" baseline="0" dirty="0">
                <a:solidFill>
                  <a:schemeClr val="tx1"/>
                </a:solidFill>
                <a:latin typeface="Times New Roman" pitchFamily="18" charset="0"/>
                <a:ea typeface="+mn-ea"/>
                <a:cs typeface="+mn-cs"/>
              </a:rPr>
              <a:t>    We will touch on WiMAX briefly when we discuss cellular data networks in Section 7.4, and so here, we will focus</a:t>
            </a:r>
          </a:p>
          <a:p>
            <a:r>
              <a:rPr lang="en-US" altLang="zh-CN" sz="1200" b="0" i="0" u="none" strike="noStrike" kern="1200" baseline="0" dirty="0">
                <a:solidFill>
                  <a:schemeClr val="tx1"/>
                </a:solidFill>
                <a:latin typeface="Times New Roman" pitchFamily="18" charset="0"/>
                <a:ea typeface="+mn-ea"/>
                <a:cs typeface="+mn-cs"/>
              </a:rPr>
              <a:t>on networks for shorter distances.</a:t>
            </a:r>
            <a:endParaRPr lang="en-US" altLang="zh-CN" dirty="0"/>
          </a:p>
        </p:txBody>
      </p:sp>
    </p:spTree>
    <p:extLst>
      <p:ext uri="{BB962C8B-B14F-4D97-AF65-F5344CB8AC3E}">
        <p14:creationId xmlns:p14="http://schemas.microsoft.com/office/powerpoint/2010/main" val="3071277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B04DE846-78AE-4336-842B-91E2102A6269}" type="slidenum">
              <a:rPr lang="en-US" altLang="zh-CN" sz="1200">
                <a:latin typeface="Times New Roman" panose="02020603050405020304" pitchFamily="18" charset="0"/>
              </a:rPr>
              <a:pPr/>
              <a:t>90</a:t>
            </a:fld>
            <a:endParaRPr lang="en-US" altLang="zh-CN"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dirty="0"/>
              <a:t>    An IEEE 802.15.1 network operates over a short range, at low power, and at low cost. </a:t>
            </a:r>
          </a:p>
          <a:p>
            <a:r>
              <a:rPr lang="en-US" altLang="zh-CN" dirty="0"/>
              <a:t>    It is essentially a </a:t>
            </a:r>
            <a:r>
              <a:rPr lang="en-US" altLang="zh-CN" u="sng" dirty="0"/>
              <a:t>low-power, short-range, low-rate </a:t>
            </a:r>
            <a:r>
              <a:rPr lang="en-US" altLang="zh-CN" dirty="0"/>
              <a:t>"cable replacement" technology for interconnecting notebooks, peripheral devices, cellular phones, and PDAs, where 802.11 is a </a:t>
            </a:r>
            <a:r>
              <a:rPr lang="en-US" altLang="zh-CN" u="sng" dirty="0"/>
              <a:t>higher-power, medium-range, higher-rate </a:t>
            </a:r>
            <a:r>
              <a:rPr lang="en-US" altLang="zh-CN" dirty="0"/>
              <a:t>"access" technology. </a:t>
            </a:r>
          </a:p>
          <a:p>
            <a:r>
              <a:rPr lang="en-US" altLang="zh-CN" dirty="0"/>
              <a:t>    For this reason, 802.15.1 networks are sometimes referred to as a wireless personal area network </a:t>
            </a:r>
            <a:r>
              <a:rPr lang="en-US" altLang="zh-CN" dirty="0" smtClean="0"/>
              <a:t>(WPAN). </a:t>
            </a:r>
            <a:endParaRPr lang="en-US" altLang="zh-CN" dirty="0"/>
          </a:p>
          <a:p>
            <a:r>
              <a:rPr lang="zh-CN" altLang="en-US" dirty="0"/>
              <a:t>    </a:t>
            </a:r>
            <a:r>
              <a:rPr lang="en-US" altLang="zh-CN" dirty="0"/>
              <a:t>The link and physical layers of 802.15.1 are based on the earlier Bluetooth specification for personal area networks. </a:t>
            </a:r>
          </a:p>
          <a:p>
            <a:r>
              <a:rPr lang="en-US" altLang="zh-CN" dirty="0"/>
              <a:t>    802.15.1 networks operate in the 2.4 GHz unlicensed radio band in TDM manner, with time slots of 625 microseconds. </a:t>
            </a:r>
          </a:p>
          <a:p>
            <a:r>
              <a:rPr lang="en-US" altLang="zh-CN" baseline="0" dirty="0"/>
              <a:t>    </a:t>
            </a:r>
            <a:r>
              <a:rPr lang="en-US" altLang="zh-CN" dirty="0"/>
              <a:t>During each time slot, a sender transmits on one of 79 channels, with the channel changing in a known but pseudorandom manner from slot to slot. </a:t>
            </a:r>
          </a:p>
          <a:p>
            <a:r>
              <a:rPr lang="en-US" altLang="zh-CN" dirty="0"/>
              <a:t>    The form of channel hopping, known as </a:t>
            </a:r>
            <a:r>
              <a:rPr lang="en-US" altLang="zh-CN" u="sng" dirty="0"/>
              <a:t>frequency-hopping spread spectrum </a:t>
            </a:r>
            <a:r>
              <a:rPr lang="en-US" altLang="zh-CN" dirty="0" smtClean="0"/>
              <a:t>(FHSS), </a:t>
            </a:r>
            <a:r>
              <a:rPr lang="en-US" altLang="zh-CN" dirty="0"/>
              <a:t>spreads transmissions in time </a:t>
            </a:r>
            <a:r>
              <a:rPr lang="en-US" altLang="zh-CN" dirty="0" smtClean="0"/>
              <a:t>(</a:t>
            </a:r>
            <a:r>
              <a:rPr lang="zh-CN" altLang="en-US" dirty="0" smtClean="0"/>
              <a:t>即时</a:t>
            </a:r>
            <a:r>
              <a:rPr lang="en-US" altLang="zh-CN" dirty="0" smtClean="0"/>
              <a:t>) </a:t>
            </a:r>
            <a:r>
              <a:rPr lang="en-US" altLang="zh-CN" dirty="0"/>
              <a:t>over the frequency spectrum. </a:t>
            </a:r>
          </a:p>
          <a:p>
            <a:r>
              <a:rPr lang="en-US" altLang="zh-CN" dirty="0"/>
              <a:t>    802.15.1 can provide data rates up to. </a:t>
            </a:r>
          </a:p>
          <a:p>
            <a:endParaRPr lang="en-US" altLang="zh-CN" dirty="0"/>
          </a:p>
          <a:p>
            <a:r>
              <a:rPr lang="en-US" altLang="zh-CN" sz="1200" baseline="0" dirty="0"/>
              <a:t>    </a:t>
            </a:r>
            <a:r>
              <a:rPr lang="en-US" altLang="zh-CN" sz="1200" dirty="0"/>
              <a:t>802.15.1 networks are ad hoc networks: No network infrastructure </a:t>
            </a:r>
            <a:r>
              <a:rPr lang="en-US" altLang="zh-CN" sz="1200" dirty="0" smtClean="0"/>
              <a:t>(e.g</a:t>
            </a:r>
            <a:r>
              <a:rPr lang="en-US" altLang="zh-CN" sz="1200" dirty="0"/>
              <a:t>., an access </a:t>
            </a:r>
            <a:r>
              <a:rPr lang="en-US" altLang="zh-CN" sz="1200" dirty="0" smtClean="0"/>
              <a:t>point) </a:t>
            </a:r>
            <a:r>
              <a:rPr lang="en-US" altLang="zh-CN" sz="1200" dirty="0"/>
              <a:t>is needed to interconnect 802.15.1 devices. </a:t>
            </a:r>
          </a:p>
          <a:p>
            <a:r>
              <a:rPr lang="en-US" altLang="zh-CN" sz="1200" dirty="0"/>
              <a:t>    Thus, 802.15.1 devices must organize themselves.  </a:t>
            </a:r>
          </a:p>
          <a:p>
            <a:r>
              <a:rPr lang="en-US" altLang="zh-CN" sz="1200" dirty="0"/>
              <a:t>    802.15.1 devices are first organized into a piconet of up to eight active devices, as shown in Figure </a:t>
            </a:r>
            <a:r>
              <a:rPr lang="en-US" altLang="zh-CN" sz="1200" dirty="0" smtClean="0"/>
              <a:t>7.17.  </a:t>
            </a:r>
            <a:endParaRPr lang="en-US" altLang="zh-CN" sz="1200" dirty="0"/>
          </a:p>
          <a:p>
            <a:r>
              <a:rPr lang="en-US" altLang="zh-CN" sz="1200" dirty="0"/>
              <a:t>    One of these devices is designated as the master, with the remaining devices acting as slaves. </a:t>
            </a:r>
          </a:p>
          <a:p>
            <a:endParaRPr lang="en-US" altLang="zh-CN" dirty="0"/>
          </a:p>
          <a:p>
            <a:endParaRPr lang="zh-CN" altLang="zh-CN" dirty="0"/>
          </a:p>
        </p:txBody>
      </p:sp>
    </p:spTree>
    <p:extLst>
      <p:ext uri="{BB962C8B-B14F-4D97-AF65-F5344CB8AC3E}">
        <p14:creationId xmlns:p14="http://schemas.microsoft.com/office/powerpoint/2010/main" val="191946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MS PGothic" panose="020B0600070205080204" pitchFamily="34" charset="-128"/>
              </a:defRPr>
            </a:lvl1pPr>
            <a:lvl2pPr marL="742950" indent="-285750" defTabSz="965200">
              <a:defRPr sz="2400">
                <a:solidFill>
                  <a:schemeClr val="tx1"/>
                </a:solidFill>
                <a:latin typeface="Comic Sans MS" panose="030F0702030302020204" pitchFamily="66" charset="0"/>
                <a:ea typeface="MS PGothic" panose="020B0600070205080204" pitchFamily="34" charset="-128"/>
              </a:defRPr>
            </a:lvl2pPr>
            <a:lvl3pPr marL="1143000" indent="-228600" defTabSz="965200">
              <a:defRPr sz="2400">
                <a:solidFill>
                  <a:schemeClr val="tx1"/>
                </a:solidFill>
                <a:latin typeface="Comic Sans MS" panose="030F0702030302020204" pitchFamily="66" charset="0"/>
                <a:ea typeface="MS PGothic" panose="020B0600070205080204" pitchFamily="34" charset="-128"/>
              </a:defRPr>
            </a:lvl3pPr>
            <a:lvl4pPr marL="1600200" indent="-228600" defTabSz="965200">
              <a:defRPr sz="2400">
                <a:solidFill>
                  <a:schemeClr val="tx1"/>
                </a:solidFill>
                <a:latin typeface="Comic Sans MS" panose="030F0702030302020204" pitchFamily="66" charset="0"/>
                <a:ea typeface="MS PGothic" panose="020B0600070205080204" pitchFamily="34" charset="-128"/>
              </a:defRPr>
            </a:lvl4pPr>
            <a:lvl5pPr marL="2057400" indent="-228600" defTabSz="965200">
              <a:defRPr sz="2400">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B2CE36E3-621A-4D78-BCBA-F9504AB6EED9}" type="slidenum">
              <a:rPr lang="en-US" altLang="zh-CN" sz="1200">
                <a:latin typeface="Times New Roman" panose="02020603050405020304" pitchFamily="18" charset="0"/>
              </a:rPr>
              <a:pPr/>
              <a:t>8</a:t>
            </a:fld>
            <a:endParaRPr lang="en-US" altLang="zh-CN" sz="120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1" u="none" strike="noStrike" kern="1200" baseline="0" dirty="0">
                <a:solidFill>
                  <a:schemeClr val="tx1"/>
                </a:solidFill>
                <a:latin typeface="Times New Roman" pitchFamily="18" charset="0"/>
                <a:ea typeface="+mn-ea"/>
                <a:cs typeface="+mn-cs"/>
              </a:rPr>
              <a:t> </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Base </a:t>
            </a:r>
            <a:r>
              <a:rPr lang="en-US" altLang="zh-CN" sz="1200" b="0" i="0" u="none" strike="noStrike" kern="1200" baseline="0" dirty="0">
                <a:solidFill>
                  <a:schemeClr val="tx1"/>
                </a:solidFill>
                <a:latin typeface="Times New Roman" pitchFamily="18" charset="0"/>
                <a:ea typeface="+mn-ea"/>
                <a:cs typeface="+mn-cs"/>
              </a:rPr>
              <a:t>station.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0" i="0" u="none" strike="noStrike" kern="1200" baseline="0" dirty="0">
                <a:solidFill>
                  <a:schemeClr val="tx1"/>
                </a:solidFill>
                <a:latin typeface="Times New Roman" pitchFamily="18" charset="0"/>
                <a:ea typeface="+mn-ea"/>
                <a:cs typeface="+mn-cs"/>
              </a:rPr>
              <a:t>base station is a key part of the wireless network infrastructure.</a:t>
            </a:r>
          </a:p>
          <a:p>
            <a:r>
              <a:rPr lang="en-US" altLang="zh-CN" sz="1200" b="0" i="0" u="none" strike="noStrike" kern="1200" baseline="0" dirty="0">
                <a:solidFill>
                  <a:schemeClr val="tx1"/>
                </a:solidFill>
                <a:latin typeface="Times New Roman" pitchFamily="18" charset="0"/>
                <a:ea typeface="+mn-ea"/>
                <a:cs typeface="+mn-cs"/>
              </a:rPr>
              <a:t>    Unlike the wireless host and wireless link, a base station has no obvious counterpart in a wired network. </a:t>
            </a:r>
          </a:p>
          <a:p>
            <a:r>
              <a:rPr lang="en-US" altLang="zh-CN" sz="1200" b="0" i="0" u="none" strike="noStrike" kern="1200" baseline="0" dirty="0">
                <a:solidFill>
                  <a:schemeClr val="tx1"/>
                </a:solidFill>
                <a:latin typeface="Times New Roman" pitchFamily="18" charset="0"/>
                <a:ea typeface="+mn-ea"/>
                <a:cs typeface="+mn-cs"/>
              </a:rPr>
              <a:t>    A base station is responsible for sending and receiving data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packets) </a:t>
            </a:r>
            <a:r>
              <a:rPr lang="en-US" altLang="zh-CN" sz="1200" b="0" i="0" u="none" strike="noStrike" kern="1200" baseline="0" dirty="0">
                <a:solidFill>
                  <a:schemeClr val="tx1"/>
                </a:solidFill>
                <a:latin typeface="Times New Roman" pitchFamily="18" charset="0"/>
                <a:ea typeface="+mn-ea"/>
                <a:cs typeface="+mn-cs"/>
              </a:rPr>
              <a:t>to and from a wireless host that is associated with that base station. </a:t>
            </a:r>
          </a:p>
          <a:p>
            <a:r>
              <a:rPr lang="en-US" altLang="zh-CN" sz="1200" b="0" i="0" u="none" strike="noStrike" kern="1200" baseline="0" dirty="0">
                <a:solidFill>
                  <a:schemeClr val="tx1"/>
                </a:solidFill>
                <a:latin typeface="Times New Roman" pitchFamily="18" charset="0"/>
                <a:ea typeface="+mn-ea"/>
                <a:cs typeface="+mn-cs"/>
              </a:rPr>
              <a:t>    A base station will often be responsible for coordinating the transmission of multiple wireless hosts with which it is associated. </a:t>
            </a:r>
          </a:p>
          <a:p>
            <a:r>
              <a:rPr lang="en-US" altLang="zh-CN" sz="1200" b="0" i="0" u="none" strike="noStrike" kern="1200" baseline="0" dirty="0">
                <a:solidFill>
                  <a:schemeClr val="tx1"/>
                </a:solidFill>
                <a:latin typeface="Times New Roman" pitchFamily="18" charset="0"/>
                <a:ea typeface="+mn-ea"/>
                <a:cs typeface="+mn-cs"/>
              </a:rPr>
              <a:t>    When we say a wireless host is “associated” with a base station, we mean that </a:t>
            </a:r>
            <a:r>
              <a:rPr lang="en-US" altLang="zh-CN" sz="1200" b="0" i="0" u="none" strike="noStrike" kern="1200" baseline="0" dirty="0" smtClean="0">
                <a:solidFill>
                  <a:schemeClr val="tx1"/>
                </a:solidFill>
                <a:latin typeface="Times New Roman" pitchFamily="18" charset="0"/>
                <a:ea typeface="+mn-ea"/>
                <a:cs typeface="+mn-cs"/>
              </a:rPr>
              <a:t>(1) </a:t>
            </a:r>
            <a:r>
              <a:rPr lang="en-US" altLang="zh-CN" sz="1200" b="0" i="0" u="none" strike="noStrike" kern="1200" baseline="0" dirty="0">
                <a:solidFill>
                  <a:schemeClr val="tx1"/>
                </a:solidFill>
                <a:latin typeface="Times New Roman" pitchFamily="18" charset="0"/>
                <a:ea typeface="+mn-ea"/>
                <a:cs typeface="+mn-cs"/>
              </a:rPr>
              <a:t>the host is within the wireless communication distance of the base station, and </a:t>
            </a:r>
            <a:r>
              <a:rPr lang="en-US" altLang="zh-CN" sz="1200" b="0" i="0" u="none" strike="noStrike" kern="1200" baseline="0" dirty="0" smtClean="0">
                <a:solidFill>
                  <a:schemeClr val="tx1"/>
                </a:solidFill>
                <a:latin typeface="Times New Roman" pitchFamily="18" charset="0"/>
                <a:ea typeface="+mn-ea"/>
                <a:cs typeface="+mn-cs"/>
              </a:rPr>
              <a:t>(2) </a:t>
            </a:r>
            <a:r>
              <a:rPr lang="en-US" altLang="zh-CN" sz="1200" b="0" i="0" u="none" strike="noStrike" kern="1200" baseline="0" dirty="0">
                <a:solidFill>
                  <a:schemeClr val="tx1"/>
                </a:solidFill>
                <a:latin typeface="Times New Roman" pitchFamily="18" charset="0"/>
                <a:ea typeface="+mn-ea"/>
                <a:cs typeface="+mn-cs"/>
              </a:rPr>
              <a:t>the host uses that base station to relay data between it </a:t>
            </a:r>
            <a:r>
              <a:rPr lang="en-US" altLang="zh-CN" sz="1200" b="0" i="0" u="none" strike="noStrike" kern="1200" baseline="0" dirty="0" smtClean="0">
                <a:solidFill>
                  <a:schemeClr val="tx1"/>
                </a:solidFill>
                <a:latin typeface="Times New Roman" pitchFamily="18" charset="0"/>
                <a:ea typeface="+mn-ea"/>
                <a:cs typeface="+mn-cs"/>
              </a:rPr>
              <a:t>(the host) </a:t>
            </a:r>
            <a:r>
              <a:rPr lang="en-US" altLang="zh-CN" sz="1200" b="0" i="0" u="none" strike="noStrike" kern="1200" baseline="0" dirty="0">
                <a:solidFill>
                  <a:schemeClr val="tx1"/>
                </a:solidFill>
                <a:latin typeface="Times New Roman" pitchFamily="18" charset="0"/>
                <a:ea typeface="+mn-ea"/>
                <a:cs typeface="+mn-cs"/>
              </a:rPr>
              <a:t>and the larger network.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Cell towers </a:t>
            </a:r>
            <a:r>
              <a:rPr lang="en-US" altLang="zh-CN" sz="1200" b="0" i="0" u="none" strike="noStrike" kern="1200" baseline="0" dirty="0">
                <a:solidFill>
                  <a:schemeClr val="tx1"/>
                </a:solidFill>
                <a:latin typeface="Times New Roman" pitchFamily="18" charset="0"/>
                <a:ea typeface="+mn-ea"/>
                <a:cs typeface="+mn-cs"/>
              </a:rPr>
              <a:t>in cellular networks and </a:t>
            </a:r>
            <a:r>
              <a:rPr lang="en-US" altLang="zh-CN" sz="1200" b="1" i="0" u="none" strike="noStrike" kern="1200" baseline="0" dirty="0">
                <a:solidFill>
                  <a:schemeClr val="tx1"/>
                </a:solidFill>
                <a:latin typeface="Times New Roman" pitchFamily="18" charset="0"/>
                <a:ea typeface="+mn-ea"/>
                <a:cs typeface="+mn-cs"/>
              </a:rPr>
              <a:t>access points </a:t>
            </a:r>
            <a:r>
              <a:rPr lang="en-US" altLang="zh-CN" sz="1200" b="0" i="0" u="none" strike="noStrike" kern="1200" baseline="0" dirty="0">
                <a:solidFill>
                  <a:schemeClr val="tx1"/>
                </a:solidFill>
                <a:latin typeface="Times New Roman" pitchFamily="18" charset="0"/>
                <a:ea typeface="+mn-ea"/>
                <a:cs typeface="+mn-cs"/>
              </a:rPr>
              <a:t>in 802.11 wireless LANs are examples of base stations.</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In Figure 7.1, the base station is connected to the larger network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the Internet, corporate or home network, or telephone </a:t>
            </a:r>
            <a:r>
              <a:rPr lang="en-US" altLang="zh-CN" sz="1200" b="0" i="0" u="none" strike="noStrike" kern="1200" baseline="0" dirty="0" smtClean="0">
                <a:solidFill>
                  <a:schemeClr val="tx1"/>
                </a:solidFill>
                <a:latin typeface="Times New Roman" pitchFamily="18" charset="0"/>
                <a:ea typeface="+mn-ea"/>
                <a:cs typeface="+mn-cs"/>
              </a:rPr>
              <a:t>network), </a:t>
            </a:r>
            <a:r>
              <a:rPr lang="en-US" altLang="zh-CN" sz="1200" b="0" i="0" u="none" strike="noStrike" kern="1200" baseline="0" dirty="0">
                <a:solidFill>
                  <a:schemeClr val="tx1"/>
                </a:solidFill>
                <a:latin typeface="Times New Roman" pitchFamily="18" charset="0"/>
                <a:ea typeface="+mn-ea"/>
                <a:cs typeface="+mn-cs"/>
              </a:rPr>
              <a:t>thus functioning as a link-layer relay </a:t>
            </a:r>
            <a:r>
              <a:rPr lang="en-US" altLang="zh-CN" sz="1200" b="1" i="0" u="none" strike="noStrike" kern="1200" baseline="0" dirty="0">
                <a:solidFill>
                  <a:schemeClr val="tx1"/>
                </a:solidFill>
                <a:latin typeface="Times New Roman" pitchFamily="18" charset="0"/>
                <a:ea typeface="+mn-ea"/>
                <a:cs typeface="+mn-cs"/>
              </a:rPr>
              <a:t>between</a:t>
            </a:r>
            <a:r>
              <a:rPr lang="en-US" altLang="zh-CN" sz="1200" b="0" i="0" u="none" strike="noStrike" kern="1200" baseline="0" dirty="0">
                <a:solidFill>
                  <a:schemeClr val="tx1"/>
                </a:solidFill>
                <a:latin typeface="Times New Roman" pitchFamily="18" charset="0"/>
                <a:ea typeface="+mn-ea"/>
                <a:cs typeface="+mn-cs"/>
              </a:rPr>
              <a:t> the wireless host </a:t>
            </a:r>
            <a:r>
              <a:rPr lang="en-US" altLang="zh-CN" sz="1200" b="1" i="0" u="none" strike="noStrike" kern="1200" baseline="0" dirty="0">
                <a:solidFill>
                  <a:schemeClr val="tx1"/>
                </a:solidFill>
                <a:latin typeface="Times New Roman" pitchFamily="18" charset="0"/>
                <a:ea typeface="+mn-ea"/>
                <a:cs typeface="+mn-cs"/>
              </a:rPr>
              <a:t>and</a:t>
            </a:r>
            <a:r>
              <a:rPr lang="en-US" altLang="zh-CN" sz="1200" b="0" i="0" u="none" strike="noStrike" kern="1200" baseline="0" dirty="0">
                <a:solidFill>
                  <a:schemeClr val="tx1"/>
                </a:solidFill>
                <a:latin typeface="Times New Roman" pitchFamily="18" charset="0"/>
                <a:ea typeface="+mn-ea"/>
                <a:cs typeface="+mn-cs"/>
              </a:rPr>
              <a:t> the rest of the world with which the host communicates.</a:t>
            </a:r>
            <a:endParaRPr lang="en-US" altLang="zh-CN" baseline="0" dirty="0"/>
          </a:p>
          <a:p>
            <a:r>
              <a:rPr lang="en-US" altLang="zh-CN" dirty="0"/>
              <a:t>    </a:t>
            </a:r>
          </a:p>
          <a:p>
            <a:r>
              <a:rPr lang="en-US" altLang="zh-CN" baseline="0" dirty="0"/>
              <a:t>    </a:t>
            </a:r>
            <a:r>
              <a:rPr lang="en-US" altLang="zh-CN" dirty="0"/>
              <a:t> </a:t>
            </a:r>
            <a:endParaRPr lang="zh-CN" altLang="zh-CN" dirty="0"/>
          </a:p>
          <a:p>
            <a:endParaRPr lang="zh-CN" altLang="zh-CN" dirty="0"/>
          </a:p>
          <a:p>
            <a:endParaRPr lang="zh-CN" altLang="zh-CN" dirty="0"/>
          </a:p>
        </p:txBody>
      </p:sp>
    </p:spTree>
    <p:extLst>
      <p:ext uri="{BB962C8B-B14F-4D97-AF65-F5344CB8AC3E}">
        <p14:creationId xmlns:p14="http://schemas.microsoft.com/office/powerpoint/2010/main" val="981458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253D48-6662-414B-A50E-7F325B61FFCB}" type="slidenum">
              <a:rPr lang="en-US" altLang="zh-CN"/>
              <a:pPr/>
              <a:t>92</a:t>
            </a:fld>
            <a:endParaRPr lang="en-US" altLang="zh-CN"/>
          </a:p>
        </p:txBody>
      </p:sp>
      <p:sp>
        <p:nvSpPr>
          <p:cNvPr id="1357826" name="Rectangle 2"/>
          <p:cNvSpPr>
            <a:spLocks noGrp="1" noRot="1" noChangeAspect="1" noChangeArrowheads="1" noTextEdit="1"/>
          </p:cNvSpPr>
          <p:nvPr>
            <p:ph type="sldImg"/>
          </p:nvPr>
        </p:nvSpPr>
        <p:spPr>
          <a:ln/>
        </p:spPr>
      </p:sp>
      <p:sp>
        <p:nvSpPr>
          <p:cNvPr id="1357827" name="Rectangle 3"/>
          <p:cNvSpPr>
            <a:spLocks noGrp="1" noChangeArrowheads="1"/>
          </p:cNvSpPr>
          <p:nvPr>
            <p:ph type="body" idx="1"/>
          </p:nvPr>
        </p:nvSpPr>
        <p:spPr/>
        <p:txBody>
          <a:bodyPr/>
          <a:lstStyle/>
          <a:p>
            <a:r>
              <a:rPr lang="en-US" altLang="zh-CN" b="1" dirty="0"/>
              <a:t>From A Top-Down Approach </a:t>
            </a:r>
            <a:r>
              <a:rPr lang="en-US" altLang="zh-CN" b="1" dirty="0" smtClean="0"/>
              <a:t>(4</a:t>
            </a:r>
            <a:r>
              <a:rPr lang="en-US" altLang="zh-CN" b="1" baseline="30000" dirty="0" smtClean="0"/>
              <a:t>th</a:t>
            </a:r>
            <a:r>
              <a:rPr lang="en-US" altLang="zh-CN" b="1" dirty="0" smtClean="0"/>
              <a:t> edition) </a:t>
            </a:r>
            <a:endParaRPr lang="en-US" altLang="zh-CN" b="1" dirty="0"/>
          </a:p>
          <a:p>
            <a:r>
              <a:rPr lang="en-US" altLang="zh-CN" b="1" baseline="0" dirty="0"/>
              <a:t>    </a:t>
            </a:r>
            <a:r>
              <a:rPr lang="en-US" altLang="zh-CN" dirty="0"/>
              <a:t>The master node truly rules the piconet – its clock determines time in the piconet, it can transmit in each odd number slot, and a slave can transmit </a:t>
            </a:r>
            <a:r>
              <a:rPr lang="en-US" altLang="zh-CN" b="1" dirty="0"/>
              <a:t>only after </a:t>
            </a:r>
            <a:r>
              <a:rPr lang="en-US" altLang="zh-CN" dirty="0"/>
              <a:t>the master has communicated with it in the previous slot and </a:t>
            </a:r>
            <a:r>
              <a:rPr lang="en-US" altLang="zh-CN" b="1" dirty="0"/>
              <a:t>even then </a:t>
            </a:r>
            <a:r>
              <a:rPr lang="en-US" altLang="zh-CN" dirty="0"/>
              <a:t>the slave can only transmit to the master.</a:t>
            </a:r>
          </a:p>
          <a:p>
            <a:r>
              <a:rPr lang="en-US" altLang="zh-CN" dirty="0"/>
              <a:t>    In addition to the slave devices, there can also be up to 255 parked devices </a:t>
            </a:r>
            <a:r>
              <a:rPr lang="en-US" altLang="zh-CN" dirty="0" smtClean="0"/>
              <a:t>(</a:t>
            </a:r>
            <a:r>
              <a:rPr lang="zh-CN" altLang="en-US" dirty="0" smtClean="0"/>
              <a:t>存放设备</a:t>
            </a:r>
            <a:r>
              <a:rPr lang="en-US" altLang="zh-CN" dirty="0" smtClean="0"/>
              <a:t>) </a:t>
            </a:r>
            <a:r>
              <a:rPr lang="en-US" altLang="zh-CN" dirty="0"/>
              <a:t>in the network. </a:t>
            </a:r>
          </a:p>
          <a:p>
            <a:r>
              <a:rPr lang="en-US" altLang="zh-CN" dirty="0"/>
              <a:t>   </a:t>
            </a:r>
            <a:r>
              <a:rPr lang="en-US" altLang="zh-CN" baseline="0" dirty="0"/>
              <a:t> </a:t>
            </a:r>
            <a:r>
              <a:rPr lang="en-US" altLang="zh-CN" dirty="0"/>
              <a:t>These devices cannot communicate until their status has been changed from parked into active by the master node. </a:t>
            </a:r>
          </a:p>
          <a:p>
            <a:endParaRPr lang="zh-CN" altLang="zh-CN" dirty="0"/>
          </a:p>
        </p:txBody>
      </p:sp>
    </p:spTree>
    <p:extLst>
      <p:ext uri="{BB962C8B-B14F-4D97-AF65-F5344CB8AC3E}">
        <p14:creationId xmlns:p14="http://schemas.microsoft.com/office/powerpoint/2010/main" val="3580668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1AB9CB-BD38-43F4-B575-B164FF213E88}" type="slidenum">
              <a:rPr lang="en-US" altLang="zh-CN"/>
              <a:pPr/>
              <a:t>93</a:t>
            </a:fld>
            <a:endParaRPr lang="en-US" altLang="zh-CN"/>
          </a:p>
        </p:txBody>
      </p:sp>
      <p:sp>
        <p:nvSpPr>
          <p:cNvPr id="1359874" name="Rectangle 2"/>
          <p:cNvSpPr>
            <a:spLocks noGrp="1" noRot="1" noChangeAspect="1" noChangeArrowheads="1" noTextEdit="1"/>
          </p:cNvSpPr>
          <p:nvPr>
            <p:ph type="sldImg"/>
          </p:nvPr>
        </p:nvSpPr>
        <p:spPr>
          <a:ln/>
        </p:spPr>
      </p:sp>
      <p:sp>
        <p:nvSpPr>
          <p:cNvPr id="1359875" name="Rectangle 3"/>
          <p:cNvSpPr>
            <a:spLocks noGrp="1" noChangeArrowheads="1"/>
          </p:cNvSpPr>
          <p:nvPr>
            <p:ph type="body" idx="1"/>
          </p:nvPr>
        </p:nvSpPr>
        <p:spPr/>
        <p:txBody>
          <a:bodyPr/>
          <a:lstStyle/>
          <a:p>
            <a:endParaRPr lang="en-US" altLang="zh-CN" dirty="0"/>
          </a:p>
          <a:p>
            <a:endParaRPr lang="en-US" altLang="zh-CN" dirty="0"/>
          </a:p>
          <a:p>
            <a:r>
              <a:rPr lang="en-US" altLang="zh-CN" dirty="0"/>
              <a:t> </a:t>
            </a:r>
          </a:p>
        </p:txBody>
      </p:sp>
    </p:spTree>
    <p:extLst>
      <p:ext uri="{BB962C8B-B14F-4D97-AF65-F5344CB8AC3E}">
        <p14:creationId xmlns:p14="http://schemas.microsoft.com/office/powerpoint/2010/main" val="31885830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p:txBody>
          <a:bodyPr/>
          <a:lstStyle/>
          <a:p>
            <a:pPr>
              <a:defRPr/>
            </a:pPr>
            <a:fld id="{3E4E8C67-BC1C-43B0-A612-FB4BFD9D6846}" type="slidenum">
              <a:rPr lang="zh-CN" altLang="en-US" smtClean="0"/>
              <a:pPr>
                <a:defRPr/>
              </a:pPr>
              <a:t>95</a:t>
            </a:fld>
            <a:endParaRPr lang="en-US" altLang="zh-CN"/>
          </a:p>
        </p:txBody>
      </p:sp>
      <p:sp>
        <p:nvSpPr>
          <p:cNvPr id="294915" name="Rectangle 2"/>
          <p:cNvSpPr>
            <a:spLocks noGrp="1" noRot="1" noChangeAspect="1" noChangeArrowheads="1" noTextEdit="1"/>
          </p:cNvSpPr>
          <p:nvPr>
            <p:ph type="sldImg"/>
          </p:nvPr>
        </p:nvSpPr>
        <p:spPr>
          <a:xfrm>
            <a:off x="1257300" y="720725"/>
            <a:ext cx="4800600" cy="3600450"/>
          </a:xfrm>
          <a:ln/>
        </p:spPr>
      </p:sp>
      <p:sp>
        <p:nvSpPr>
          <p:cNvPr id="294916" name="Rectangle 3"/>
          <p:cNvSpPr>
            <a:spLocks noGrp="1" noChangeArrowheads="1"/>
          </p:cNvSpPr>
          <p:nvPr>
            <p:ph type="body" idx="1"/>
          </p:nvPr>
        </p:nvSpPr>
        <p:spPr>
          <a:xfrm>
            <a:off x="731838" y="4560888"/>
            <a:ext cx="5851525" cy="4319587"/>
          </a:xfrm>
          <a:noFill/>
          <a:ln/>
        </p:spPr>
        <p:txBody>
          <a:bodyPr/>
          <a:lstStyle/>
          <a:p>
            <a:endParaRPr lang="zh-CN" altLang="en-US" dirty="0"/>
          </a:p>
        </p:txBody>
      </p:sp>
    </p:spTree>
    <p:extLst>
      <p:ext uri="{BB962C8B-B14F-4D97-AF65-F5344CB8AC3E}">
        <p14:creationId xmlns:p14="http://schemas.microsoft.com/office/powerpoint/2010/main" val="34426690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763FC-DE6E-4FFA-BD39-9B3270CFAE1E}" type="slidenum">
              <a:rPr lang="en-US" altLang="zh-CN"/>
              <a:pPr/>
              <a:t>96</a:t>
            </a:fld>
            <a:endParaRPr lang="en-US" altLang="zh-CN"/>
          </a:p>
        </p:txBody>
      </p:sp>
      <p:sp>
        <p:nvSpPr>
          <p:cNvPr id="963586" name="Rectangle 2"/>
          <p:cNvSpPr>
            <a:spLocks noGrp="1" noRot="1" noChangeAspect="1" noChangeArrowheads="1" noTextEdit="1"/>
          </p:cNvSpPr>
          <p:nvPr>
            <p:ph type="sldImg"/>
          </p:nvPr>
        </p:nvSpPr>
        <p:spPr>
          <a:xfrm>
            <a:off x="1144588" y="684213"/>
            <a:ext cx="4572000" cy="3429000"/>
          </a:xfrm>
          <a:ln/>
        </p:spPr>
      </p:sp>
      <p:sp>
        <p:nvSpPr>
          <p:cNvPr id="963587" name="Rectangle 3"/>
          <p:cNvSpPr>
            <a:spLocks noGrp="1" noChangeArrowheads="1"/>
          </p:cNvSpPr>
          <p:nvPr>
            <p:ph type="body" idx="1"/>
          </p:nvPr>
        </p:nvSpPr>
        <p:spPr>
          <a:xfrm>
            <a:off x="914400" y="4343400"/>
            <a:ext cx="5029200" cy="4116388"/>
          </a:xfrm>
        </p:spPr>
        <p:txBody>
          <a:bodyPr/>
          <a:lstStyle/>
          <a:p>
            <a:r>
              <a:rPr lang="en-US" altLang="zh-CN" b="1" baseline="0" dirty="0"/>
              <a:t>From A Top-Down Approach    </a:t>
            </a:r>
          </a:p>
          <a:p>
            <a:r>
              <a:rPr lang="en-US" altLang="zh-CN" dirty="0"/>
              <a:t>   </a:t>
            </a:r>
            <a:r>
              <a:rPr lang="en-US" altLang="zh-CN" dirty="0" err="1"/>
              <a:t>WiMAX</a:t>
            </a:r>
            <a:r>
              <a:rPr lang="en-US" altLang="zh-CN" dirty="0"/>
              <a:t> </a:t>
            </a:r>
            <a:r>
              <a:rPr lang="en-US" altLang="zh-CN" i="0" u="sng" dirty="0" smtClean="0"/>
              <a:t>(World </a:t>
            </a:r>
            <a:r>
              <a:rPr lang="en-US" altLang="zh-CN" i="0" u="sng" dirty="0"/>
              <a:t>Interoperability for Microwave </a:t>
            </a:r>
            <a:r>
              <a:rPr lang="en-US" altLang="zh-CN" i="0" u="sng" dirty="0" smtClean="0"/>
              <a:t>Access)</a:t>
            </a:r>
            <a:r>
              <a:rPr lang="en-US" altLang="zh-CN" dirty="0" smtClean="0"/>
              <a:t> </a:t>
            </a:r>
            <a:r>
              <a:rPr lang="en-US" altLang="zh-CN" dirty="0"/>
              <a:t>is a family of IEEE 802.16 standards that aims to deliver wireless data to a larger number of users </a:t>
            </a:r>
            <a:r>
              <a:rPr lang="en-US" altLang="zh-CN" u="sng" dirty="0"/>
              <a:t>over a wide area</a:t>
            </a:r>
            <a:r>
              <a:rPr lang="en-US" altLang="zh-CN" u="none" dirty="0"/>
              <a:t> </a:t>
            </a:r>
            <a:r>
              <a:rPr lang="en-US" altLang="zh-CN" u="sng" dirty="0"/>
              <a:t>at rates that </a:t>
            </a:r>
            <a:r>
              <a:rPr lang="en-US" altLang="zh-CN" b="1" u="sng" dirty="0"/>
              <a:t>rival</a:t>
            </a:r>
            <a:r>
              <a:rPr lang="en-US" altLang="zh-CN" u="sng" dirty="0"/>
              <a:t> that of cable modem and ADSL networks</a:t>
            </a:r>
            <a:r>
              <a:rPr lang="en-US" altLang="zh-CN" dirty="0"/>
              <a:t>.</a:t>
            </a:r>
          </a:p>
          <a:p>
            <a:r>
              <a:rPr lang="en-US" altLang="zh-CN" dirty="0"/>
              <a:t>   802.16d standard updates the earlier 802.16a standard. </a:t>
            </a:r>
          </a:p>
          <a:p>
            <a:r>
              <a:rPr lang="en-US" altLang="zh-CN" dirty="0"/>
              <a:t>   The 802.16e standard is aimed at supporting mobility at speeds of 70-80 miles per hour </a:t>
            </a:r>
            <a:r>
              <a:rPr lang="en-US" altLang="zh-CN" dirty="0" smtClean="0"/>
              <a:t>(i.e</a:t>
            </a:r>
            <a:r>
              <a:rPr lang="en-US" altLang="zh-CN" dirty="0"/>
              <a:t>., highway speeds in most countries outside </a:t>
            </a:r>
            <a:r>
              <a:rPr lang="en-US" altLang="zh-CN" dirty="0" smtClean="0"/>
              <a:t>Europe) </a:t>
            </a:r>
            <a:r>
              <a:rPr lang="en-US" altLang="zh-CN" dirty="0"/>
              <a:t>and has a different link structure for small, resource-limited devices such as PDAs, phones, and laptops.  </a:t>
            </a:r>
          </a:p>
          <a:p>
            <a:r>
              <a:rPr lang="en-US" altLang="zh-CN" dirty="0"/>
              <a:t>   The 802.16 architecture is based on the notion of a base station that centrally serves a potentially large number of clients </a:t>
            </a:r>
            <a:r>
              <a:rPr lang="en-US" altLang="zh-CN" dirty="0" smtClean="0"/>
              <a:t>(known </a:t>
            </a:r>
            <a:r>
              <a:rPr lang="en-US" altLang="zh-CN" dirty="0"/>
              <a:t>as subscriber </a:t>
            </a:r>
            <a:r>
              <a:rPr lang="en-US" altLang="zh-CN" dirty="0" smtClean="0"/>
              <a:t>stations) </a:t>
            </a:r>
            <a:r>
              <a:rPr lang="en-US" altLang="zh-CN" dirty="0"/>
              <a:t>associated with that base station. </a:t>
            </a:r>
          </a:p>
          <a:p>
            <a:r>
              <a:rPr lang="en-US" altLang="zh-CN" dirty="0"/>
              <a:t>   In this sense, WiMAX resembles both Wi-Fi in infrastructure mode and cellular telephone networks. </a:t>
            </a:r>
          </a:p>
          <a:p>
            <a:r>
              <a:rPr lang="en-US" altLang="zh-CN" dirty="0"/>
              <a:t>    </a:t>
            </a:r>
          </a:p>
          <a:p>
            <a:r>
              <a:rPr lang="en-US" altLang="zh-CN" dirty="0"/>
              <a:t>   </a:t>
            </a:r>
          </a:p>
        </p:txBody>
      </p:sp>
    </p:spTree>
    <p:extLst>
      <p:ext uri="{BB962C8B-B14F-4D97-AF65-F5344CB8AC3E}">
        <p14:creationId xmlns:p14="http://schemas.microsoft.com/office/powerpoint/2010/main" val="35698838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756D7C-EE7E-435D-90B2-5B0BAD58ED17}" type="slidenum">
              <a:rPr lang="en-US" altLang="zh-CN"/>
              <a:pPr/>
              <a:t>98</a:t>
            </a:fld>
            <a:endParaRPr lang="en-US" altLang="zh-CN"/>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r>
              <a:rPr lang="en-US" altLang="zh-CN" dirty="0"/>
              <a:t>    </a:t>
            </a:r>
            <a:r>
              <a:rPr lang="en-US" altLang="zh-CN" i="0" dirty="0"/>
              <a:t>The base station coordinates the transmission of link-layer packets in the downstream </a:t>
            </a:r>
            <a:r>
              <a:rPr lang="en-US" altLang="zh-CN" i="0" dirty="0" smtClean="0"/>
              <a:t>(from </a:t>
            </a:r>
            <a:r>
              <a:rPr lang="en-US" altLang="zh-CN" i="0" dirty="0"/>
              <a:t>the base station to subscribers </a:t>
            </a:r>
            <a:r>
              <a:rPr lang="en-US" altLang="zh-CN" i="0" dirty="0" smtClean="0"/>
              <a:t>station) </a:t>
            </a:r>
            <a:r>
              <a:rPr lang="en-US" altLang="zh-CN" i="0" dirty="0"/>
              <a:t>and upstream </a:t>
            </a:r>
            <a:r>
              <a:rPr lang="en-US" altLang="zh-CN" i="0" dirty="0" smtClean="0"/>
              <a:t>(from </a:t>
            </a:r>
            <a:r>
              <a:rPr lang="en-US" altLang="zh-CN" i="0" dirty="0"/>
              <a:t>subscriber stations to the base </a:t>
            </a:r>
            <a:r>
              <a:rPr lang="en-US" altLang="zh-CN" i="0" dirty="0" smtClean="0"/>
              <a:t>station) </a:t>
            </a:r>
            <a:r>
              <a:rPr lang="en-US" altLang="zh-CN" i="0" dirty="0"/>
              <a:t>directions according to the TDM frames structures shown in Figure 7.17. </a:t>
            </a:r>
          </a:p>
          <a:p>
            <a:r>
              <a:rPr lang="en-US" altLang="zh-CN" baseline="0" dirty="0"/>
              <a:t>    </a:t>
            </a:r>
            <a:r>
              <a:rPr lang="en-US" altLang="zh-CN" dirty="0"/>
              <a:t>We'll use the term "packet" here rather than the frame </a:t>
            </a:r>
            <a:r>
              <a:rPr lang="en-US" altLang="zh-CN" dirty="0" smtClean="0"/>
              <a:t>(which </a:t>
            </a:r>
            <a:r>
              <a:rPr lang="en-US" altLang="zh-CN" dirty="0"/>
              <a:t>we used for 802.11 and other link-layer </a:t>
            </a:r>
            <a:r>
              <a:rPr lang="en-US" altLang="zh-CN" dirty="0" smtClean="0"/>
              <a:t>packets) </a:t>
            </a:r>
            <a:r>
              <a:rPr lang="en-US" altLang="zh-CN" dirty="0"/>
              <a:t>to </a:t>
            </a:r>
            <a:r>
              <a:rPr lang="en-US" altLang="zh-CN" b="1" dirty="0"/>
              <a:t>distinguish</a:t>
            </a:r>
            <a:r>
              <a:rPr lang="en-US" altLang="zh-CN" dirty="0"/>
              <a:t> the unit of data at the link layer </a:t>
            </a:r>
            <a:r>
              <a:rPr lang="en-US" altLang="zh-CN" b="1" dirty="0"/>
              <a:t>from</a:t>
            </a:r>
            <a:r>
              <a:rPr lang="en-US" altLang="zh-CN" dirty="0"/>
              <a:t> the TDM framing structure shown in Figure 7.17.  </a:t>
            </a:r>
          </a:p>
          <a:p>
            <a:r>
              <a:rPr lang="en-US" altLang="zh-CN" dirty="0"/>
              <a:t>    WiMAX thus operates in time-division multiplexing </a:t>
            </a:r>
            <a:r>
              <a:rPr lang="en-US" altLang="zh-CN" dirty="0" smtClean="0"/>
              <a:t>(TDM) </a:t>
            </a:r>
            <a:r>
              <a:rPr lang="en-US" altLang="zh-CN" dirty="0"/>
              <a:t>manner, although the framing times are variable, as discussed below. </a:t>
            </a:r>
          </a:p>
          <a:p>
            <a:r>
              <a:rPr lang="en-US" altLang="zh-CN" dirty="0"/>
              <a:t>    We note that WiMAX also defines an FDM mode of operation, but we will not cover that here. </a:t>
            </a:r>
          </a:p>
          <a:p>
            <a:endParaRPr lang="en-US" altLang="zh-CN" dirty="0"/>
          </a:p>
          <a:p>
            <a:r>
              <a:rPr lang="en-US" altLang="zh-CN" baseline="0" dirty="0"/>
              <a:t>    </a:t>
            </a:r>
            <a:r>
              <a:rPr lang="en-US" altLang="zh-CN" dirty="0"/>
              <a:t>At the start of the frame, the base station first sends a list of downstream MAP </a:t>
            </a:r>
            <a:r>
              <a:rPr lang="en-US" altLang="zh-CN" dirty="0" smtClean="0"/>
              <a:t>(media </a:t>
            </a:r>
            <a:r>
              <a:rPr lang="en-US" altLang="zh-CN" dirty="0"/>
              <a:t>access </a:t>
            </a:r>
            <a:r>
              <a:rPr lang="en-US" altLang="zh-CN" dirty="0" smtClean="0"/>
              <a:t>protocol)</a:t>
            </a:r>
            <a:r>
              <a:rPr lang="en-US" altLang="zh-CN" baseline="0" dirty="0" smtClean="0"/>
              <a:t> </a:t>
            </a:r>
            <a:r>
              <a:rPr lang="en-US" altLang="zh-CN" dirty="0"/>
              <a:t>messages that informs the subscriber stations of the physical-layer properties </a:t>
            </a:r>
            <a:r>
              <a:rPr lang="en-US" altLang="zh-CN" dirty="0" smtClean="0"/>
              <a:t>(modulation </a:t>
            </a:r>
            <a:r>
              <a:rPr lang="en-US" altLang="zh-CN" dirty="0"/>
              <a:t>scheme, coding, and error-correction </a:t>
            </a:r>
            <a:r>
              <a:rPr lang="en-US" altLang="zh-CN" dirty="0" smtClean="0"/>
              <a:t>parameter) </a:t>
            </a:r>
            <a:r>
              <a:rPr lang="en-US" altLang="zh-CN" dirty="0"/>
              <a:t>that will be used for transmitting </a:t>
            </a:r>
            <a:r>
              <a:rPr lang="en-US" altLang="zh-CN" u="sng" dirty="0"/>
              <a:t>subsequent bursts of </a:t>
            </a:r>
            <a:r>
              <a:rPr lang="en-US" altLang="zh-CN" u="sng" dirty="0" smtClean="0"/>
              <a:t>packets(</a:t>
            </a:r>
            <a:r>
              <a:rPr lang="zh-CN" altLang="en-US" u="sng" dirty="0" smtClean="0"/>
              <a:t>在</a:t>
            </a:r>
            <a:r>
              <a:rPr lang="zh-CN" altLang="en-US" u="sng" dirty="0"/>
              <a:t>一个突发中有多个</a:t>
            </a:r>
            <a:r>
              <a:rPr lang="zh-CN" altLang="en-US" u="sng" dirty="0" smtClean="0"/>
              <a:t>分组</a:t>
            </a:r>
            <a:r>
              <a:rPr lang="en-US" altLang="zh-CN" u="sng" dirty="0" smtClean="0"/>
              <a:t>)</a:t>
            </a:r>
            <a:r>
              <a:rPr lang="en-US" altLang="zh-CN" u="none" dirty="0" smtClean="0"/>
              <a:t> </a:t>
            </a:r>
            <a:r>
              <a:rPr lang="en-US" altLang="zh-CN" dirty="0"/>
              <a:t>within the frame.  </a:t>
            </a:r>
          </a:p>
          <a:p>
            <a:r>
              <a:rPr lang="en-US" altLang="zh-CN" baseline="0" dirty="0"/>
              <a:t>    </a:t>
            </a:r>
            <a:r>
              <a:rPr lang="en-US" altLang="zh-CN" dirty="0"/>
              <a:t>There may be multiple bursts within a frame, and multiple packets within in a burst destined to a given subscriber station. </a:t>
            </a:r>
          </a:p>
          <a:p>
            <a:r>
              <a:rPr lang="en-US" altLang="zh-CN" u="none" dirty="0"/>
              <a:t>    All packets within the burst are transmitted by the base station </a:t>
            </a:r>
            <a:r>
              <a:rPr lang="en-US" altLang="zh-CN" u="sng" dirty="0"/>
              <a:t>using the same physical-layer properties</a:t>
            </a:r>
            <a:r>
              <a:rPr lang="en-US" altLang="zh-CN" dirty="0"/>
              <a:t>. </a:t>
            </a:r>
          </a:p>
          <a:p>
            <a:r>
              <a:rPr lang="en-US" altLang="zh-CN" dirty="0"/>
              <a:t>    However, these physical-layer properties may change from one burst to another, allowing the base station to pick physical-layer transmission schemes that are most well-suited for the receiving subscriber station. </a:t>
            </a:r>
          </a:p>
          <a:p>
            <a:r>
              <a:rPr lang="en-US" altLang="zh-CN" baseline="0" dirty="0"/>
              <a:t>    </a:t>
            </a:r>
            <a:r>
              <a:rPr lang="en-US" altLang="zh-CN" u="sng" dirty="0"/>
              <a:t>The base station may choose the set of receivers</a:t>
            </a:r>
            <a:r>
              <a:rPr lang="en-US" altLang="zh-CN" u="none" dirty="0"/>
              <a:t> </a:t>
            </a:r>
            <a:r>
              <a:rPr lang="en-US" altLang="zh-CN" dirty="0"/>
              <a:t>to which it will send during this frame on the basis of the estimated current channel conditions to each receiver. [</a:t>
            </a:r>
            <a:r>
              <a:rPr lang="zh-CN" altLang="en-US" dirty="0"/>
              <a:t>在一个突发中，有多个</a:t>
            </a:r>
            <a:r>
              <a:rPr lang="zh-CN" altLang="en-US" dirty="0" smtClean="0"/>
              <a:t>分组</a:t>
            </a:r>
            <a:r>
              <a:rPr lang="en-US" altLang="zh-CN" dirty="0" smtClean="0"/>
              <a:t>(</a:t>
            </a:r>
            <a:r>
              <a:rPr lang="zh-CN" altLang="en-US" dirty="0" smtClean="0"/>
              <a:t>接受方</a:t>
            </a:r>
            <a:r>
              <a:rPr lang="en-US" altLang="zh-CN" dirty="0" smtClean="0"/>
              <a:t>)</a:t>
            </a:r>
            <a:r>
              <a:rPr lang="zh-CN" altLang="en-US" dirty="0" smtClean="0"/>
              <a:t>，</a:t>
            </a:r>
            <a:r>
              <a:rPr lang="zh-CN" altLang="en-US" dirty="0"/>
              <a:t>接受方的</a:t>
            </a:r>
            <a:r>
              <a:rPr lang="en-US" altLang="zh-CN" dirty="0"/>
              <a:t>channel</a:t>
            </a:r>
            <a:r>
              <a:rPr lang="en-US" altLang="zh-CN" baseline="0" dirty="0"/>
              <a:t> conditions</a:t>
            </a:r>
            <a:r>
              <a:rPr lang="zh-CN" altLang="en-US" baseline="0" dirty="0"/>
              <a:t>估计上的相同</a:t>
            </a:r>
            <a:r>
              <a:rPr lang="en-US" altLang="zh-CN" baseline="0" dirty="0"/>
              <a:t>]</a:t>
            </a:r>
            <a:endParaRPr lang="en-US" altLang="zh-CN" dirty="0"/>
          </a:p>
          <a:p>
            <a:r>
              <a:rPr lang="en-US" altLang="zh-CN" dirty="0"/>
              <a:t>    This form of opportunistic scheduling — matching the physical-layer protocol to the channel conditions between the sender and receiver, and choosing the receivers to which packets will be sent based on channel conditions — allows the base station to make best use of the wireless medium. </a:t>
            </a:r>
          </a:p>
          <a:p>
            <a:r>
              <a:rPr lang="en-US" altLang="zh-CN" dirty="0"/>
              <a:t>    The WiMAX standards does not </a:t>
            </a:r>
            <a:r>
              <a:rPr lang="en-US" altLang="zh-CN" b="0" dirty="0"/>
              <a:t>mandate</a:t>
            </a:r>
            <a:r>
              <a:rPr lang="en-US" altLang="zh-CN" dirty="0"/>
              <a:t> a particular set of physical-layer parameters that must be used in a given situation. </a:t>
            </a:r>
          </a:p>
          <a:p>
            <a:r>
              <a:rPr lang="en-US" altLang="zh-CN" dirty="0"/>
              <a:t>    That decision is left up to the vendor of the WiMAX equipment and the network operator. </a:t>
            </a:r>
          </a:p>
          <a:p>
            <a:endParaRPr lang="en-US" altLang="zh-CN" dirty="0"/>
          </a:p>
          <a:p>
            <a:endParaRPr lang="zh-CN" altLang="zh-CN" dirty="0"/>
          </a:p>
        </p:txBody>
      </p:sp>
    </p:spTree>
    <p:extLst>
      <p:ext uri="{BB962C8B-B14F-4D97-AF65-F5344CB8AC3E}">
        <p14:creationId xmlns:p14="http://schemas.microsoft.com/office/powerpoint/2010/main" val="2103495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p:txBody>
          <a:bodyPr/>
          <a:lstStyle/>
          <a:p>
            <a:pPr>
              <a:defRPr/>
            </a:pPr>
            <a:fld id="{F803CDE3-62D6-4988-B796-862A530C5F0A}" type="slidenum">
              <a:rPr lang="zh-CN" altLang="en-US" smtClean="0"/>
              <a:pPr>
                <a:defRPr/>
              </a:pPr>
              <a:t>99</a:t>
            </a:fld>
            <a:endParaRPr lang="en-US" altLang="zh-CN"/>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p:spPr>
        <p:txBody>
          <a:bodyPr/>
          <a:lstStyle/>
          <a:p>
            <a:r>
              <a:rPr lang="en-US" altLang="zh-CN" dirty="0"/>
              <a:t> </a:t>
            </a:r>
            <a:r>
              <a:rPr lang="en-US" altLang="zh-CN" baseline="0" dirty="0"/>
              <a:t>   </a:t>
            </a:r>
            <a:r>
              <a:rPr lang="en-US" altLang="zh-CN" dirty="0"/>
              <a:t>A WiMAX base station also </a:t>
            </a:r>
            <a:r>
              <a:rPr lang="en-US" altLang="zh-CN" b="1" dirty="0"/>
              <a:t>regulates</a:t>
            </a:r>
            <a:r>
              <a:rPr lang="en-US" altLang="zh-CN" dirty="0"/>
              <a:t> subscriber station access to the upstream channel through the use of UL-MAP messages. </a:t>
            </a:r>
          </a:p>
          <a:p>
            <a:r>
              <a:rPr lang="en-US" altLang="zh-CN" dirty="0"/>
              <a:t>   </a:t>
            </a:r>
            <a:r>
              <a:rPr lang="en-US" altLang="zh-CN" baseline="0" dirty="0"/>
              <a:t> </a:t>
            </a:r>
            <a:r>
              <a:rPr lang="en-US" altLang="zh-CN" dirty="0"/>
              <a:t>These massages control the amount of time each subscriber station is given access to the channel in the subsequent uplink </a:t>
            </a:r>
            <a:r>
              <a:rPr lang="en-US" altLang="zh-CN" dirty="0" err="1" smtClean="0"/>
              <a:t>subframe</a:t>
            </a:r>
            <a:r>
              <a:rPr lang="en-US" altLang="zh-CN" dirty="0" smtClean="0"/>
              <a:t>(s). </a:t>
            </a:r>
            <a:endParaRPr lang="en-US" altLang="zh-CN" dirty="0"/>
          </a:p>
          <a:p>
            <a:r>
              <a:rPr lang="en-US" altLang="zh-CN" dirty="0"/>
              <a:t>    Again, the WiMAX standard does not </a:t>
            </a:r>
            <a:r>
              <a:rPr lang="en-US" altLang="zh-CN" b="1" dirty="0"/>
              <a:t>mandate</a:t>
            </a:r>
            <a:r>
              <a:rPr lang="en-US" altLang="zh-CN" dirty="0"/>
              <a:t> any particular policies for allocating uplink channel time to a client — that is a decision left up to the network operator.</a:t>
            </a:r>
          </a:p>
          <a:p>
            <a:r>
              <a:rPr lang="en-US" altLang="zh-CN" dirty="0"/>
              <a:t>   </a:t>
            </a:r>
            <a:endParaRPr lang="zh-CN" altLang="en-US" dirty="0"/>
          </a:p>
        </p:txBody>
      </p:sp>
    </p:spTree>
    <p:extLst>
      <p:ext uri="{BB962C8B-B14F-4D97-AF65-F5344CB8AC3E}">
        <p14:creationId xmlns:p14="http://schemas.microsoft.com/office/powerpoint/2010/main" val="40040040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p:txBody>
          <a:bodyPr/>
          <a:lstStyle/>
          <a:p>
            <a:pPr>
              <a:defRPr/>
            </a:pPr>
            <a:fld id="{30565370-E467-4E4C-8049-ADD4DCE5B4B1}" type="slidenum">
              <a:rPr lang="zh-CN" altLang="en-US" smtClean="0"/>
              <a:pPr>
                <a:defRPr/>
              </a:pPr>
              <a:t>100</a:t>
            </a:fld>
            <a:endParaRPr lang="en-US" altLang="zh-CN"/>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p:spPr>
        <p:txBody>
          <a:bodyPr/>
          <a:lstStyle/>
          <a:p>
            <a:r>
              <a:rPr lang="en-US" altLang="zh-CN" dirty="0"/>
              <a:t>    Instead, WiMAX provides the mechanisms </a:t>
            </a:r>
            <a:r>
              <a:rPr lang="en-US" altLang="zh-CN" dirty="0" smtClean="0"/>
              <a:t>(such </a:t>
            </a:r>
            <a:r>
              <a:rPr lang="en-US" altLang="zh-CN" dirty="0"/>
              <a:t>as the UL-MAP control </a:t>
            </a:r>
            <a:r>
              <a:rPr lang="en-US" altLang="zh-CN" dirty="0" smtClean="0"/>
              <a:t>messages) </a:t>
            </a:r>
            <a:r>
              <a:rPr lang="en-US" altLang="zh-CN" dirty="0"/>
              <a:t>for implementing a policy that could give different amounts of channel access time to different subscriber stations.  </a:t>
            </a:r>
          </a:p>
          <a:p>
            <a:r>
              <a:rPr lang="en-US" altLang="zh-CN" dirty="0"/>
              <a:t>    The initial portions </a:t>
            </a:r>
            <a:r>
              <a:rPr lang="en-US" altLang="zh-CN" dirty="0" smtClean="0"/>
              <a:t>(</a:t>
            </a:r>
            <a:r>
              <a:rPr lang="zh-CN" altLang="en-US" dirty="0" smtClean="0"/>
              <a:t>指</a:t>
            </a:r>
            <a:r>
              <a:rPr lang="zh-CN" altLang="en-US" dirty="0"/>
              <a:t>的是</a:t>
            </a:r>
            <a:r>
              <a:rPr lang="en-US" altLang="zh-CN" baseline="0" dirty="0"/>
              <a:t>initial maint. and request conn</a:t>
            </a:r>
            <a:r>
              <a:rPr lang="en-US" altLang="zh-CN" baseline="0" dirty="0" smtClean="0"/>
              <a:t>.</a:t>
            </a:r>
            <a:r>
              <a:rPr lang="en-US" altLang="zh-CN" dirty="0" smtClean="0"/>
              <a:t>) </a:t>
            </a:r>
            <a:r>
              <a:rPr lang="en-US" altLang="zh-CN" dirty="0"/>
              <a:t>of the uplink sub-frame are used for subscribers to transmit radio link control messages, messages to request admission and authentication in the WiMAX network, and higher-level management-related protocol messages such as DHCP and SNMP. </a:t>
            </a:r>
          </a:p>
          <a:p>
            <a:endParaRPr lang="zh-CN" altLang="en-US" dirty="0"/>
          </a:p>
        </p:txBody>
      </p:sp>
    </p:spTree>
    <p:extLst>
      <p:ext uri="{BB962C8B-B14F-4D97-AF65-F5344CB8AC3E}">
        <p14:creationId xmlns:p14="http://schemas.microsoft.com/office/powerpoint/2010/main" val="748954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102</a:t>
            </a:fld>
            <a:endParaRPr lang="en-US" altLang="zh-CN"/>
          </a:p>
        </p:txBody>
      </p:sp>
    </p:spTree>
    <p:extLst>
      <p:ext uri="{BB962C8B-B14F-4D97-AF65-F5344CB8AC3E}">
        <p14:creationId xmlns:p14="http://schemas.microsoft.com/office/powerpoint/2010/main" val="6009177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103</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103</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a:p>
        </p:txBody>
      </p:sp>
    </p:spTree>
    <p:extLst>
      <p:ext uri="{BB962C8B-B14F-4D97-AF65-F5344CB8AC3E}">
        <p14:creationId xmlns:p14="http://schemas.microsoft.com/office/powerpoint/2010/main" val="19419394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A7C0FFF6-1A56-42C0-B990-7BAD9DCCD012}" type="slidenum">
              <a:rPr lang="en-US" altLang="zh-CN" sz="1200">
                <a:latin typeface="Times New Roman" panose="02020603050405020304" pitchFamily="18" charset="0"/>
              </a:rPr>
              <a:pPr/>
              <a:t>104</a:t>
            </a:fld>
            <a:endParaRPr lang="en-US" altLang="zh-CN"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In the previous section we examined how an Internet host can access the Internet when inside a WiFi hotspot — that is, when it is within the vicinity of an 802.11 access point.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But most WiFi hotspots have a small coverage area of between 10 and 100 meters in diameter.</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What do we do then when we have a desperate need for wireless Internet access and we cannot access a WiFi hotspot?</a:t>
            </a:r>
          </a:p>
          <a:p>
            <a:endParaRPr lang="en-US" altLang="zh-CN" sz="1200" b="0" i="0" u="none" strike="noStrike" kern="1200" baseline="0" dirty="0">
              <a:solidFill>
                <a:schemeClr val="tx1"/>
              </a:solidFill>
              <a:latin typeface="Times New Roman" pitchFamily="18" charset="0"/>
              <a:ea typeface="MS PGothic" panose="020B0600070205080204" pitchFamily="34" charset="-128"/>
              <a:cs typeface="+mn-cs"/>
            </a:endParaRP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Given that cellular telephony is now ubiquitous in many areas throughout the world, a natural strategy is to extend cellular networks so that they support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not only </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voice telephony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bu</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t wireless Internet access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as well</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Ideally, this Internet access </a:t>
            </a:r>
            <a:r>
              <a:rPr lang="en-US" altLang="zh-CN" sz="1200" b="1" i="0" u="none" strike="noStrike" kern="1200" baseline="0" dirty="0">
                <a:solidFill>
                  <a:schemeClr val="tx1"/>
                </a:solidFill>
                <a:latin typeface="Times New Roman" pitchFamily="18" charset="0"/>
                <a:ea typeface="MS PGothic" panose="020B0600070205080204" pitchFamily="34" charset="-128"/>
                <a:cs typeface="+mn-cs"/>
              </a:rPr>
              <a:t>would</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be at a reasonably high speed and </a:t>
            </a:r>
            <a:r>
              <a:rPr lang="en-US" altLang="zh-CN" sz="1200" b="1" i="0" u="none" strike="noStrike" kern="1200" baseline="0" dirty="0">
                <a:solidFill>
                  <a:schemeClr val="tx1"/>
                </a:solidFill>
                <a:latin typeface="Times New Roman" pitchFamily="18" charset="0"/>
                <a:ea typeface="MS PGothic" panose="020B0600070205080204" pitchFamily="34" charset="-128"/>
                <a:cs typeface="+mn-cs"/>
              </a:rPr>
              <a:t>would</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provide for seamless mobility, allowing users to maintain their TCP sessions while traveling, for example, on a bus or a train.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With sufficiently high upstream and downstream bit rates, the user </a:t>
            </a:r>
            <a:r>
              <a:rPr lang="en-US" altLang="zh-CN" sz="1200" b="1" i="0" u="none" strike="noStrike" kern="1200" baseline="0" dirty="0">
                <a:solidFill>
                  <a:schemeClr val="tx1"/>
                </a:solidFill>
                <a:latin typeface="Times New Roman" pitchFamily="18" charset="0"/>
                <a:ea typeface="MS PGothic" panose="020B0600070205080204" pitchFamily="34" charset="-128"/>
                <a:cs typeface="+mn-cs"/>
              </a:rPr>
              <a:t>could even </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maintain video-conferencing sessions while roaming about.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This scenario is not that far-fetched.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As of 2012, many cellular telephony providers in the U.S. offer their subscribers a cellular Internet access service for under $50 per month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with</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typical downstream and upstream bit rates in the hundreds of kilobits per second.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Data rates of several megabits per second are becoming available as broadband data services such as those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we will cover here</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become more widely deployed.</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In this section, we provide a brief overview of current and emerging cellular Internet access technologies.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Our focus here will be on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both</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the wireless first hop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as well as</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the network </a:t>
            </a:r>
            <a:r>
              <a:rPr lang="en-US" altLang="zh-CN" sz="1200" b="0" i="0" u="none" strike="noStrike" kern="1200" baseline="0" dirty="0" smtClean="0">
                <a:solidFill>
                  <a:schemeClr val="tx1"/>
                </a:solidFill>
                <a:latin typeface="Times New Roman" pitchFamily="18" charset="0"/>
                <a:ea typeface="MS PGothic" panose="020B0600070205080204" pitchFamily="34" charset="-128"/>
                <a:cs typeface="+mn-cs"/>
              </a:rPr>
              <a:t>(</a:t>
            </a:r>
            <a:r>
              <a:rPr lang="zh-CN" altLang="en-US" sz="1200" b="0" i="0" u="none" strike="noStrike" kern="1200" baseline="0" dirty="0" smtClean="0">
                <a:solidFill>
                  <a:schemeClr val="tx1"/>
                </a:solidFill>
                <a:latin typeface="Times New Roman" pitchFamily="18" charset="0"/>
                <a:ea typeface="MS PGothic" panose="020B0600070205080204" pitchFamily="34" charset="-128"/>
                <a:cs typeface="+mn-cs"/>
              </a:rPr>
              <a:t>指</a:t>
            </a:r>
            <a:r>
              <a:rPr lang="zh-CN" altLang="en-US" sz="1200" b="0" i="0" u="none" strike="noStrike" kern="1200" baseline="0" dirty="0">
                <a:solidFill>
                  <a:schemeClr val="tx1"/>
                </a:solidFill>
                <a:latin typeface="Times New Roman" pitchFamily="18" charset="0"/>
                <a:ea typeface="MS PGothic" panose="020B0600070205080204" pitchFamily="34" charset="-128"/>
                <a:cs typeface="+mn-cs"/>
              </a:rPr>
              <a:t>的是交换</a:t>
            </a:r>
            <a:r>
              <a:rPr lang="zh-CN" altLang="en-US" sz="1200" b="0" i="0" u="none" strike="noStrike" kern="1200" baseline="0" dirty="0" smtClean="0">
                <a:solidFill>
                  <a:schemeClr val="tx1"/>
                </a:solidFill>
                <a:latin typeface="Times New Roman" pitchFamily="18" charset="0"/>
                <a:ea typeface="MS PGothic" panose="020B0600070205080204" pitchFamily="34" charset="-128"/>
                <a:cs typeface="+mn-cs"/>
              </a:rPr>
              <a:t>中心</a:t>
            </a:r>
            <a:r>
              <a:rPr lang="en-US" altLang="zh-CN" sz="1200" b="0" i="0" u="none" strike="noStrike" kern="1200" baseline="0" dirty="0" smtClean="0">
                <a:solidFill>
                  <a:schemeClr val="tx1"/>
                </a:solidFill>
                <a:latin typeface="Times New Roman" pitchFamily="18" charset="0"/>
                <a:ea typeface="MS PGothic" panose="020B0600070205080204" pitchFamily="34" charset="-128"/>
                <a:cs typeface="+mn-cs"/>
              </a:rPr>
              <a:t>) </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that connects the wireless first hop into the larger telephone network and/or the Internet; in Section 7.7 we’ll consider how calls are routed to a user </a:t>
            </a:r>
            <a:r>
              <a:rPr lang="en-US" altLang="zh-CN" sz="1200" b="0" i="1" u="none" strike="noStrike" kern="1200" baseline="0" dirty="0">
                <a:solidFill>
                  <a:schemeClr val="tx1"/>
                </a:solidFill>
                <a:latin typeface="Times New Roman" pitchFamily="18" charset="0"/>
                <a:ea typeface="MS PGothic" panose="020B0600070205080204" pitchFamily="34" charset="-128"/>
                <a:cs typeface="+mn-cs"/>
              </a:rPr>
              <a:t>moving between base stations.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Our brief discussion will necessarily provide only a simplified and high-level description of cellular technologies.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Modern cellular communications, of course, has great breadth and depth, with many universities offering several courses on the topic. </a:t>
            </a:r>
          </a:p>
          <a:p>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Readers </a:t>
            </a:r>
            <a:r>
              <a:rPr lang="en-US" altLang="zh-CN" sz="1200" b="0" i="0" u="sng" strike="noStrike" kern="1200" baseline="0" dirty="0">
                <a:solidFill>
                  <a:schemeClr val="tx1"/>
                </a:solidFill>
                <a:latin typeface="Times New Roman" pitchFamily="18" charset="0"/>
                <a:ea typeface="MS PGothic" panose="020B0600070205080204" pitchFamily="34" charset="-128"/>
                <a:cs typeface="+mn-cs"/>
              </a:rPr>
              <a:t>seeking a deeper understanding</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are encouraged to see [Goodman 1997; </a:t>
            </a:r>
            <a:r>
              <a:rPr lang="en-US" altLang="zh-CN" sz="1200" b="0" i="0" u="none" strike="noStrike" kern="1200" baseline="0" dirty="0" err="1">
                <a:solidFill>
                  <a:schemeClr val="tx1"/>
                </a:solidFill>
                <a:latin typeface="Times New Roman" pitchFamily="18" charset="0"/>
                <a:ea typeface="MS PGothic" panose="020B0600070205080204" pitchFamily="34" charset="-128"/>
                <a:cs typeface="+mn-cs"/>
              </a:rPr>
              <a:t>Kaaranen</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2001; Lin 2001; </a:t>
            </a:r>
            <a:r>
              <a:rPr lang="en-US" altLang="zh-CN" sz="1200" b="0" i="0" u="none" strike="noStrike" kern="1200" baseline="0" dirty="0" err="1">
                <a:solidFill>
                  <a:schemeClr val="tx1"/>
                </a:solidFill>
                <a:latin typeface="Times New Roman" pitchFamily="18" charset="0"/>
                <a:ea typeface="MS PGothic" panose="020B0600070205080204" pitchFamily="34" charset="-128"/>
                <a:cs typeface="+mn-cs"/>
              </a:rPr>
              <a:t>Korhonen</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2003; Schiller 2003; </a:t>
            </a:r>
            <a:r>
              <a:rPr lang="en-US" altLang="zh-CN" sz="1200" b="0" i="0" u="none" strike="noStrike" kern="1200" baseline="0" dirty="0" err="1">
                <a:solidFill>
                  <a:schemeClr val="tx1"/>
                </a:solidFill>
                <a:latin typeface="Times New Roman" pitchFamily="18" charset="0"/>
                <a:ea typeface="MS PGothic" panose="020B0600070205080204" pitchFamily="34" charset="-128"/>
                <a:cs typeface="+mn-cs"/>
              </a:rPr>
              <a:t>Scourias</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2012; Turner 2012; Akyildiz 2010], as well as the particularly excellent and exhaustive reference [</a:t>
            </a:r>
            <a:r>
              <a:rPr lang="en-US" altLang="zh-CN" sz="1200" b="0" i="0" u="none" strike="noStrike" kern="1200" baseline="0" dirty="0" err="1">
                <a:solidFill>
                  <a:schemeClr val="tx1"/>
                </a:solidFill>
                <a:latin typeface="Times New Roman" pitchFamily="18" charset="0"/>
                <a:ea typeface="MS PGothic" panose="020B0600070205080204" pitchFamily="34" charset="-128"/>
                <a:cs typeface="+mn-cs"/>
              </a:rPr>
              <a:t>Mouly</a:t>
            </a:r>
            <a:r>
              <a:rPr lang="en-US" altLang="zh-CN" sz="1200" b="0" i="0" u="none" strike="noStrike" kern="1200" baseline="0" dirty="0">
                <a:solidFill>
                  <a:schemeClr val="tx1"/>
                </a:solidFill>
                <a:latin typeface="Times New Roman" pitchFamily="18" charset="0"/>
                <a:ea typeface="MS PGothic" panose="020B0600070205080204" pitchFamily="34" charset="-128"/>
                <a:cs typeface="+mn-cs"/>
              </a:rPr>
              <a:t> 1992].</a:t>
            </a:r>
          </a:p>
          <a:p>
            <a:endParaRPr lang="en-US" altLang="zh-CN" sz="1200" b="0" i="0" u="none" strike="noStrike" kern="1200" baseline="0" dirty="0">
              <a:solidFill>
                <a:schemeClr val="tx1"/>
              </a:solidFill>
              <a:latin typeface="Times New Roman" pitchFamily="18" charset="0"/>
              <a:ea typeface="MS PGothic" panose="020B0600070205080204" pitchFamily="34" charset="-128"/>
              <a:cs typeface="+mn-cs"/>
            </a:endParaRPr>
          </a:p>
          <a:p>
            <a:r>
              <a:rPr lang="en-US" altLang="zh-CN" sz="1200" b="0" i="0" u="none" strike="noStrike" kern="1200" baseline="0" dirty="0">
                <a:solidFill>
                  <a:schemeClr val="tx1"/>
                </a:solidFill>
                <a:latin typeface="Times New Roman" pitchFamily="18" charset="0"/>
                <a:ea typeface="+mn-ea"/>
                <a:cs typeface="+mn-cs"/>
              </a:rPr>
              <a:t>    In our description of cellular network architecture in this section, we’ll adopt the terminology of the Global System for Mobile Communications </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1" i="0" u="none" strike="noStrike" kern="1200" baseline="0" dirty="0" smtClean="0">
                <a:solidFill>
                  <a:schemeClr val="tx1"/>
                </a:solidFill>
                <a:latin typeface="Times New Roman" pitchFamily="18" charset="0"/>
                <a:ea typeface="+mn-ea"/>
                <a:cs typeface="+mn-cs"/>
              </a:rPr>
              <a:t>GSM</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standards.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(For </a:t>
            </a:r>
            <a:r>
              <a:rPr lang="en-US" altLang="zh-CN" sz="1200" b="0" i="0" u="none" strike="noStrike" kern="1200" baseline="0" dirty="0">
                <a:solidFill>
                  <a:schemeClr val="tx1"/>
                </a:solidFill>
                <a:latin typeface="Times New Roman" pitchFamily="18" charset="0"/>
                <a:ea typeface="+mn-ea"/>
                <a:cs typeface="+mn-cs"/>
              </a:rPr>
              <a:t>history buffs, the GSM acronym was </a:t>
            </a:r>
            <a:r>
              <a:rPr lang="en-US" altLang="zh-CN" sz="1200" b="0" i="0" u="sng" strike="noStrike" kern="1200" baseline="0" dirty="0">
                <a:solidFill>
                  <a:schemeClr val="tx1"/>
                </a:solidFill>
                <a:latin typeface="Times New Roman" pitchFamily="18" charset="0"/>
                <a:ea typeface="+mn-ea"/>
                <a:cs typeface="+mn-cs"/>
              </a:rPr>
              <a:t>originally</a:t>
            </a:r>
            <a:r>
              <a:rPr lang="en-US" altLang="zh-CN" sz="1200" b="0" i="0" u="none" strike="noStrike" kern="1200" baseline="0" dirty="0">
                <a:solidFill>
                  <a:schemeClr val="tx1"/>
                </a:solidFill>
                <a:latin typeface="Times New Roman" pitchFamily="18" charset="0"/>
                <a:ea typeface="+mn-ea"/>
                <a:cs typeface="+mn-cs"/>
              </a:rPr>
              <a:t> derived from </a:t>
            </a:r>
            <a:r>
              <a:rPr lang="en-US" altLang="zh-CN" sz="1200" b="0" i="0" u="none" strike="noStrike" kern="1200" baseline="0" dirty="0" err="1">
                <a:solidFill>
                  <a:schemeClr val="tx1"/>
                </a:solidFill>
                <a:latin typeface="Times New Roman" pitchFamily="18" charset="0"/>
                <a:ea typeface="+mn-ea"/>
                <a:cs typeface="+mn-cs"/>
              </a:rPr>
              <a:t>Groupe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err="1">
                <a:solidFill>
                  <a:schemeClr val="tx1"/>
                </a:solidFill>
                <a:latin typeface="Times New Roman" pitchFamily="18" charset="0"/>
                <a:ea typeface="+mn-ea"/>
                <a:cs typeface="+mn-cs"/>
              </a:rPr>
              <a:t>Spécial</a:t>
            </a:r>
            <a:r>
              <a:rPr lang="en-US" altLang="zh-CN" sz="1200" b="0" i="0" u="none" strike="noStrike" kern="1200" baseline="0" dirty="0">
                <a:solidFill>
                  <a:schemeClr val="tx1"/>
                </a:solidFill>
                <a:latin typeface="Times New Roman" pitchFamily="18" charset="0"/>
                <a:ea typeface="+mn-ea"/>
                <a:cs typeface="+mn-cs"/>
              </a:rPr>
              <a:t> Mobile, until the more anglicized name was adopted, preserving the original acronym letters</a:t>
            </a:r>
            <a:r>
              <a:rPr lang="en-US" altLang="zh-CN" sz="1200" b="0" i="0" u="none" strike="noStrike" kern="1200" baseline="0" dirty="0" smtClean="0">
                <a:solidFill>
                  <a:schemeClr val="tx1"/>
                </a:solidFill>
                <a:latin typeface="Times New Roman" pitchFamily="18" charset="0"/>
                <a:ea typeface="+mn-ea"/>
                <a:cs typeface="+mn-cs"/>
              </a:rPr>
              <a:t>.)</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the 1980s, Europeans recognized the need for a pan-European digital cellular telephony system that would replace the numerous </a:t>
            </a:r>
            <a:r>
              <a:rPr lang="en-US" altLang="zh-CN" sz="1200" b="0" i="0" u="sng" strike="noStrike" kern="1200" baseline="0" dirty="0">
                <a:solidFill>
                  <a:schemeClr val="tx1"/>
                </a:solidFill>
                <a:latin typeface="Times New Roman" pitchFamily="18" charset="0"/>
                <a:ea typeface="+mn-ea"/>
                <a:cs typeface="+mn-cs"/>
              </a:rPr>
              <a:t>incompatible</a:t>
            </a:r>
            <a:r>
              <a:rPr lang="en-US" altLang="zh-CN" sz="1200" b="0" i="0" u="none" strike="noStrike" kern="1200" baseline="0" dirty="0">
                <a:solidFill>
                  <a:schemeClr val="tx1"/>
                </a:solidFill>
                <a:latin typeface="Times New Roman" pitchFamily="18" charset="0"/>
                <a:ea typeface="+mn-ea"/>
                <a:cs typeface="+mn-cs"/>
              </a:rPr>
              <a:t> analog cellular telephony systems, leading to the GSM standard [</a:t>
            </a:r>
            <a:r>
              <a:rPr lang="en-US" altLang="zh-CN" sz="1200" b="0" i="0" u="none" strike="noStrike" kern="1200" baseline="0" dirty="0" err="1">
                <a:solidFill>
                  <a:schemeClr val="tx1"/>
                </a:solidFill>
                <a:latin typeface="Times New Roman" pitchFamily="18" charset="0"/>
                <a:ea typeface="+mn-ea"/>
                <a:cs typeface="+mn-cs"/>
              </a:rPr>
              <a:t>Mouly</a:t>
            </a:r>
            <a:r>
              <a:rPr lang="en-US" altLang="zh-CN" sz="1200" b="0" i="0" u="none" strike="noStrike" kern="1200" baseline="0" dirty="0">
                <a:solidFill>
                  <a:schemeClr val="tx1"/>
                </a:solidFill>
                <a:latin typeface="Times New Roman" pitchFamily="18" charset="0"/>
                <a:ea typeface="+mn-ea"/>
                <a:cs typeface="+mn-cs"/>
              </a:rPr>
              <a:t> 1992]. </a:t>
            </a:r>
          </a:p>
          <a:p>
            <a:r>
              <a:rPr lang="en-US" altLang="zh-CN" sz="1200" b="0" i="0" u="none" strike="noStrike" kern="1200" baseline="0" dirty="0">
                <a:solidFill>
                  <a:schemeClr val="tx1"/>
                </a:solidFill>
                <a:latin typeface="Times New Roman" pitchFamily="18" charset="0"/>
                <a:ea typeface="+mn-ea"/>
                <a:cs typeface="+mn-cs"/>
              </a:rPr>
              <a:t>    Europeans deployed GSM technology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great success in the early 1990s, and since then GSM has grown to be the 800-pound gorilla of the cellular telephone world, with more than 80% of all cellular subscribers worldwide using GSM.</a:t>
            </a:r>
            <a:endParaRPr lang="en-US" altLang="zh-CN" dirty="0"/>
          </a:p>
          <a:p>
            <a:pPr eaLnBrk="1" hangingPunct="1">
              <a:lnSpc>
                <a:spcPct val="90000"/>
              </a:lnSpc>
            </a:pPr>
            <a:r>
              <a:rPr lang="en-US" altLang="zh-CN" dirty="0"/>
              <a:t>    </a:t>
            </a:r>
            <a:endParaRPr lang="zh-CN" altLang="zh-CN" dirty="0"/>
          </a:p>
        </p:txBody>
      </p:sp>
    </p:spTree>
    <p:extLst>
      <p:ext uri="{BB962C8B-B14F-4D97-AF65-F5344CB8AC3E}">
        <p14:creationId xmlns:p14="http://schemas.microsoft.com/office/powerpoint/2010/main" val="3262123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p:txBody>
          <a:bodyPr/>
          <a:lstStyle/>
          <a:p>
            <a:pPr>
              <a:defRPr/>
            </a:pPr>
            <a:fld id="{CAFB5D1A-58CA-4B8B-A80C-956F5F2A92E2}" type="slidenum">
              <a:rPr lang="zh-CN" altLang="en-US" smtClean="0"/>
              <a:pPr>
                <a:defRPr/>
              </a:pPr>
              <a:t>9</a:t>
            </a:fld>
            <a:endParaRPr lang="en-US" altLang="zh-CN"/>
          </a:p>
        </p:txBody>
      </p:sp>
      <p:sp>
        <p:nvSpPr>
          <p:cNvPr id="212995"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165D68D1-A501-44FD-9BB2-2EFA1F99ED92}" type="slidenum">
              <a:rPr lang="zh-CN" altLang="en-US" sz="1200">
                <a:latin typeface="Times New Roman" pitchFamily="18" charset="0"/>
              </a:rPr>
              <a:pPr algn="r" defTabSz="966788"/>
              <a:t>9</a:t>
            </a:fld>
            <a:endParaRPr lang="en-US" altLang="zh-CN" sz="1200">
              <a:latin typeface="Times New Roman" pitchFamily="18" charset="0"/>
            </a:endParaRPr>
          </a:p>
        </p:txBody>
      </p:sp>
      <p:sp>
        <p:nvSpPr>
          <p:cNvPr id="212996" name="Rectangle 2"/>
          <p:cNvSpPr>
            <a:spLocks noGrp="1" noRot="1" noChangeAspect="1" noChangeArrowheads="1" noTextEdit="1"/>
          </p:cNvSpPr>
          <p:nvPr>
            <p:ph type="sldImg"/>
          </p:nvPr>
        </p:nvSpPr>
        <p:spPr>
          <a:xfrm>
            <a:off x="1258888" y="719138"/>
            <a:ext cx="4800600" cy="3600450"/>
          </a:xfrm>
          <a:ln/>
        </p:spPr>
      </p:sp>
      <p:sp>
        <p:nvSpPr>
          <p:cNvPr id="212997" name="Rectangle 3"/>
          <p:cNvSpPr>
            <a:spLocks noGrp="1" noChangeArrowheads="1"/>
          </p:cNvSpPr>
          <p:nvPr>
            <p:ph type="body" idx="1"/>
          </p:nvPr>
        </p:nvSpPr>
        <p:spPr>
          <a:noFill/>
          <a:ln/>
        </p:spPr>
        <p:txBody>
          <a:bodyPr lIns="96649" tIns="48323" rIns="96649" bIns="48323"/>
          <a:lstStyle/>
          <a:p>
            <a:r>
              <a:rPr lang="en-US" altLang="zh-CN" baseline="0" dirty="0"/>
              <a:t> </a:t>
            </a:r>
            <a:r>
              <a:rPr lang="en-US" altLang="zh-CN" baseline="0" dirty="0" smtClean="0"/>
              <a:t>   </a:t>
            </a:r>
            <a:r>
              <a:rPr lang="en-US" altLang="zh-CN" dirty="0" smtClean="0"/>
              <a:t>Host </a:t>
            </a:r>
            <a:r>
              <a:rPr lang="en-US" altLang="zh-CN" u="sng" dirty="0"/>
              <a:t>associated with a base station</a:t>
            </a:r>
            <a:r>
              <a:rPr lang="en-US" altLang="zh-CN" u="none" dirty="0"/>
              <a:t> </a:t>
            </a:r>
            <a:r>
              <a:rPr lang="en-US" altLang="zh-CN" dirty="0"/>
              <a:t>are often </a:t>
            </a:r>
            <a:r>
              <a:rPr lang="en-US" altLang="zh-CN" u="sng" dirty="0"/>
              <a:t>referred to as</a:t>
            </a:r>
            <a:r>
              <a:rPr lang="en-US" altLang="zh-CN" u="none" dirty="0"/>
              <a:t> </a:t>
            </a:r>
            <a:r>
              <a:rPr lang="en-US" altLang="zh-CN" dirty="0"/>
              <a:t>operating in infrastructure mode, since all traditional network services </a:t>
            </a:r>
            <a:r>
              <a:rPr lang="en-US" altLang="zh-CN" dirty="0" smtClean="0"/>
              <a:t>(e.g</a:t>
            </a:r>
            <a:r>
              <a:rPr lang="en-US" altLang="zh-CN" dirty="0"/>
              <a:t>., address assignment and </a:t>
            </a:r>
            <a:r>
              <a:rPr lang="en-US" altLang="zh-CN" dirty="0" smtClean="0"/>
              <a:t>routing) </a:t>
            </a:r>
            <a:r>
              <a:rPr lang="en-US" altLang="zh-CN" dirty="0"/>
              <a:t>are provided by the network </a:t>
            </a:r>
            <a:r>
              <a:rPr lang="en-US" altLang="zh-CN" u="none" dirty="0"/>
              <a:t>to which </a:t>
            </a:r>
            <a:r>
              <a:rPr lang="en-US" altLang="zh-CN" dirty="0"/>
              <a:t>a host is connected via the base station.  </a:t>
            </a:r>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In ad hoc networks, wireless hosts have no such infrastructure with which to connect. </a:t>
            </a:r>
          </a:p>
          <a:p>
            <a:r>
              <a:rPr lang="en-US" altLang="zh-CN" sz="1200" b="0" i="0" u="none" strike="noStrike" kern="1200" baseline="0" dirty="0" smtClean="0">
                <a:solidFill>
                  <a:schemeClr val="tx1"/>
                </a:solidFill>
                <a:latin typeface="Times New Roman" pitchFamily="18" charset="0"/>
                <a:ea typeface="+mn-ea"/>
                <a:cs typeface="+mn-cs"/>
              </a:rPr>
              <a:t>    In the absence of such infrastructure, the hosts themselves must provide for services such as routing, address assignment, DNS-like name translation, and more.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a mobile host moves beyond the range of one base station and into the range of another, it will change its point of attachment into the larger network (i.e., change the base station with which it is associated) — a process referred to as handoff. </a:t>
            </a:r>
          </a:p>
          <a:p>
            <a:r>
              <a:rPr lang="en-US" altLang="zh-CN" sz="1200" b="0" i="0" u="none" strike="noStrike" kern="1200" baseline="0" dirty="0" smtClean="0">
                <a:solidFill>
                  <a:schemeClr val="tx1"/>
                </a:solidFill>
                <a:latin typeface="Times New Roman" pitchFamily="18" charset="0"/>
                <a:ea typeface="+mn-ea"/>
                <a:cs typeface="+mn-cs"/>
              </a:rPr>
              <a:t>    Such mobility raises many challenging questions.</a:t>
            </a:r>
          </a:p>
          <a:p>
            <a:r>
              <a:rPr lang="en-US" altLang="zh-CN" sz="1200" b="0" i="0" u="none" strike="noStrike" kern="1200" baseline="0" dirty="0" smtClean="0">
                <a:solidFill>
                  <a:schemeClr val="tx1"/>
                </a:solidFill>
                <a:latin typeface="Times New Roman" pitchFamily="18" charset="0"/>
                <a:ea typeface="+mn-ea"/>
                <a:cs typeface="+mn-cs"/>
              </a:rPr>
              <a:t>    If a host can move, how does one </a:t>
            </a:r>
            <a:r>
              <a:rPr lang="en-US" altLang="zh-CN" sz="1200" b="1" i="0" u="none" strike="noStrike" kern="1200" baseline="0" dirty="0" smtClean="0">
                <a:solidFill>
                  <a:schemeClr val="tx1"/>
                </a:solidFill>
                <a:latin typeface="Times New Roman" pitchFamily="18" charset="0"/>
                <a:ea typeface="+mn-ea"/>
                <a:cs typeface="+mn-cs"/>
              </a:rPr>
              <a:t>find</a:t>
            </a:r>
            <a:r>
              <a:rPr lang="en-US" altLang="zh-CN" sz="1200" b="0" i="0" u="none" strike="noStrike" kern="1200" baseline="0" dirty="0" smtClean="0">
                <a:solidFill>
                  <a:schemeClr val="tx1"/>
                </a:solidFill>
                <a:latin typeface="Times New Roman" pitchFamily="18" charset="0"/>
                <a:ea typeface="+mn-ea"/>
                <a:cs typeface="+mn-cs"/>
              </a:rPr>
              <a:t> the mobile host’s current location in the network so that data can be forwarded to that mobile host? </a:t>
            </a:r>
          </a:p>
          <a:p>
            <a:r>
              <a:rPr lang="en-US" altLang="zh-CN" sz="1200" b="0" i="0" u="none" strike="noStrike" kern="1200" baseline="0" dirty="0" smtClean="0">
                <a:solidFill>
                  <a:schemeClr val="tx1"/>
                </a:solidFill>
                <a:latin typeface="Times New Roman" pitchFamily="18" charset="0"/>
                <a:ea typeface="+mn-ea"/>
                <a:cs typeface="+mn-cs"/>
              </a:rPr>
              <a:t>    How is addressing </a:t>
            </a:r>
            <a:r>
              <a:rPr lang="en-US" altLang="zh-CN" sz="1200" b="1" i="0" u="none" strike="noStrike" kern="1200" baseline="0" dirty="0" smtClean="0">
                <a:solidFill>
                  <a:schemeClr val="tx1"/>
                </a:solidFill>
                <a:latin typeface="Times New Roman" pitchFamily="18" charset="0"/>
                <a:ea typeface="+mn-ea"/>
                <a:cs typeface="+mn-cs"/>
              </a:rPr>
              <a:t>performed</a:t>
            </a:r>
            <a:r>
              <a:rPr lang="en-US" altLang="zh-CN" sz="1200" b="0" i="0" u="none" strike="noStrike" kern="1200" baseline="0" dirty="0" smtClean="0">
                <a:solidFill>
                  <a:schemeClr val="tx1"/>
                </a:solidFill>
                <a:latin typeface="Times New Roman" pitchFamily="18" charset="0"/>
                <a:ea typeface="+mn-ea"/>
                <a:cs typeface="+mn-cs"/>
              </a:rPr>
              <a:t>, given that a host can be in one of many possible locations? </a:t>
            </a:r>
          </a:p>
          <a:p>
            <a:r>
              <a:rPr lang="en-US" altLang="zh-CN" sz="1200" b="0" i="0" u="none" strike="noStrike" kern="1200" baseline="0" dirty="0" smtClean="0">
                <a:solidFill>
                  <a:schemeClr val="tx1"/>
                </a:solidFill>
                <a:latin typeface="Times New Roman" pitchFamily="18" charset="0"/>
                <a:ea typeface="+mn-ea"/>
                <a:cs typeface="+mn-cs"/>
              </a:rPr>
              <a:t>    If the host moves during a TCP connection or phone call, how is data routed </a:t>
            </a:r>
            <a:r>
              <a:rPr lang="en-US" altLang="zh-CN" sz="1200" b="1" i="0" u="none" strike="noStrike" kern="1200" baseline="0" dirty="0" smtClean="0">
                <a:solidFill>
                  <a:schemeClr val="tx1"/>
                </a:solidFill>
                <a:latin typeface="Times New Roman" pitchFamily="18" charset="0"/>
                <a:ea typeface="+mn-ea"/>
                <a:cs typeface="+mn-cs"/>
              </a:rPr>
              <a:t>so that </a:t>
            </a:r>
            <a:r>
              <a:rPr lang="en-US" altLang="zh-CN" sz="1200" b="0" i="0" u="none" strike="noStrike" kern="1200" baseline="0" dirty="0" smtClean="0">
                <a:solidFill>
                  <a:schemeClr val="tx1"/>
                </a:solidFill>
                <a:latin typeface="Times New Roman" pitchFamily="18" charset="0"/>
                <a:ea typeface="+mn-ea"/>
                <a:cs typeface="+mn-cs"/>
              </a:rPr>
              <a:t>the connection continues uninterrupted? </a:t>
            </a:r>
          </a:p>
          <a:p>
            <a:r>
              <a:rPr lang="en-US" altLang="zh-CN" sz="1200" b="0" i="0" u="none" strike="noStrike" kern="1200" baseline="0" dirty="0" smtClean="0">
                <a:solidFill>
                  <a:schemeClr val="tx1"/>
                </a:solidFill>
                <a:latin typeface="Times New Roman" pitchFamily="18" charset="0"/>
                <a:ea typeface="+mn-ea"/>
                <a:cs typeface="+mn-cs"/>
              </a:rPr>
              <a:t>    These and many (many!) other questions make wireless and mobile networking an area of exciting networking research. </a:t>
            </a:r>
            <a:endParaRPr lang="en-US" altLang="zh-CN" dirty="0"/>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Network </a:t>
            </a:r>
            <a:r>
              <a:rPr lang="en-US" altLang="zh-CN" sz="1200" b="1" i="0" u="none" strike="noStrike" kern="1200" baseline="0" dirty="0">
                <a:solidFill>
                  <a:schemeClr val="tx1"/>
                </a:solidFill>
                <a:latin typeface="Times New Roman" pitchFamily="18" charset="0"/>
                <a:ea typeface="+mn-ea"/>
                <a:cs typeface="+mn-cs"/>
              </a:rPr>
              <a:t>infrastructure. </a:t>
            </a:r>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a:t>
            </a:r>
            <a:r>
              <a:rPr lang="en-US" altLang="zh-CN" sz="1200" b="0" i="0" u="none" strike="noStrike" kern="1200" baseline="0" dirty="0">
                <a:solidFill>
                  <a:schemeClr val="tx1"/>
                </a:solidFill>
                <a:latin typeface="Times New Roman" pitchFamily="18" charset="0"/>
                <a:ea typeface="+mn-ea"/>
                <a:cs typeface="+mn-cs"/>
              </a:rPr>
              <a:t>is the larger network with which a wireless host may wish to communicate.</a:t>
            </a:r>
            <a:endParaRPr lang="zh-CN" altLang="en-US" dirty="0"/>
          </a:p>
          <a:p>
            <a:endParaRPr lang="en-US" altLang="zh-CN" dirty="0"/>
          </a:p>
          <a:p>
            <a:endParaRPr lang="en-US" altLang="zh-CN" dirty="0"/>
          </a:p>
        </p:txBody>
      </p:sp>
    </p:spTree>
    <p:extLst>
      <p:ext uri="{BB962C8B-B14F-4D97-AF65-F5344CB8AC3E}">
        <p14:creationId xmlns:p14="http://schemas.microsoft.com/office/powerpoint/2010/main" val="36813675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C93001A7-514A-4445-9753-8890DA5B075C}" type="slidenum">
              <a:rPr lang="en-US" altLang="zh-CN" sz="1200">
                <a:latin typeface="Times New Roman" panose="02020603050405020304" pitchFamily="18" charset="0"/>
              </a:rPr>
              <a:pPr/>
              <a:t>105</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90000"/>
              </a:lnSpc>
            </a:pPr>
            <a:r>
              <a:rPr lang="en-US" altLang="zh-CN" b="1" i="1" dirty="0"/>
              <a:t>From A Top-Down Approach 4</a:t>
            </a:r>
            <a:r>
              <a:rPr lang="en-US" altLang="zh-CN" b="1" i="1" baseline="30000" dirty="0"/>
              <a:t>th</a:t>
            </a:r>
            <a:r>
              <a:rPr lang="en-US" altLang="zh-CN" b="1" i="1" baseline="0" dirty="0"/>
              <a:t> Edition</a:t>
            </a:r>
            <a:r>
              <a:rPr lang="en-US" altLang="zh-CN" b="1" i="1" dirty="0"/>
              <a:t>  </a:t>
            </a:r>
            <a:r>
              <a:rPr lang="en-US" altLang="zh-CN" i="1" dirty="0"/>
              <a:t>  </a:t>
            </a:r>
          </a:p>
          <a:p>
            <a:pPr eaLnBrk="1" hangingPunct="1">
              <a:lnSpc>
                <a:spcPct val="90000"/>
              </a:lnSpc>
            </a:pPr>
            <a:r>
              <a:rPr lang="en-US" altLang="zh-CN" dirty="0"/>
              <a:t>    Typically many simultaneous calls take place </a:t>
            </a:r>
            <a:r>
              <a:rPr lang="en-US" altLang="zh-CN" dirty="0">
                <a:solidFill>
                  <a:srgbClr val="FF0000"/>
                </a:solidFill>
              </a:rPr>
              <a:t>in a given cell</a:t>
            </a:r>
            <a:r>
              <a:rPr lang="en-US" altLang="zh-CN" dirty="0"/>
              <a:t>. </a:t>
            </a:r>
          </a:p>
          <a:p>
            <a:pPr eaLnBrk="1" hangingPunct="1">
              <a:lnSpc>
                <a:spcPct val="90000"/>
              </a:lnSpc>
            </a:pPr>
            <a:r>
              <a:rPr lang="en-US" altLang="zh-CN" dirty="0"/>
              <a:t>    These calls need to </a:t>
            </a:r>
            <a:r>
              <a:rPr lang="en-US" altLang="zh-CN" dirty="0">
                <a:solidFill>
                  <a:srgbClr val="FF0000"/>
                </a:solidFill>
              </a:rPr>
              <a:t>share</a:t>
            </a:r>
            <a:r>
              <a:rPr lang="en-US" altLang="zh-CN" dirty="0"/>
              <a:t> the portion of the radio spectrum </a:t>
            </a:r>
            <a:r>
              <a:rPr lang="en-US" altLang="zh-CN" i="1" dirty="0">
                <a:solidFill>
                  <a:srgbClr val="FF0000"/>
                </a:solidFill>
              </a:rPr>
              <a:t>that is allocated to</a:t>
            </a:r>
            <a:r>
              <a:rPr lang="en-US" altLang="zh-CN" i="1" dirty="0"/>
              <a:t> the cellular service provider.</a:t>
            </a:r>
          </a:p>
          <a:p>
            <a:pPr eaLnBrk="1" hangingPunct="1">
              <a:lnSpc>
                <a:spcPct val="90000"/>
              </a:lnSpc>
            </a:pPr>
            <a:r>
              <a:rPr lang="en-US" altLang="zh-CN" dirty="0"/>
              <a:t>    Most cellular systems today use one of two broad approaches for sharing radio spectrum: </a:t>
            </a:r>
          </a:p>
          <a:p>
            <a:pPr eaLnBrk="1" hangingPunct="1">
              <a:lnSpc>
                <a:spcPct val="90000"/>
              </a:lnSpc>
            </a:pPr>
            <a:r>
              <a:rPr lang="en-US" altLang="zh-CN" baseline="0" dirty="0">
                <a:solidFill>
                  <a:srgbClr val="FF0000"/>
                </a:solidFill>
              </a:rPr>
              <a:t>    </a:t>
            </a:r>
            <a:r>
              <a:rPr lang="en-US" altLang="zh-CN" dirty="0">
                <a:solidFill>
                  <a:srgbClr val="FF0000"/>
                </a:solidFill>
              </a:rPr>
              <a:t>A combination of FDM and TDM</a:t>
            </a:r>
            <a:r>
              <a:rPr lang="en-US" altLang="zh-CN" dirty="0"/>
              <a:t>.  In combined FDM/TDM systems, if the channel is partitioned into </a:t>
            </a:r>
            <a:r>
              <a:rPr lang="en-US" altLang="zh-CN" b="1" dirty="0"/>
              <a:t>F</a:t>
            </a:r>
            <a:r>
              <a:rPr lang="en-US" altLang="zh-CN" dirty="0"/>
              <a:t> sub-bands and time is partitioned into </a:t>
            </a:r>
            <a:r>
              <a:rPr lang="en-US" altLang="zh-CN" b="1" dirty="0"/>
              <a:t>T</a:t>
            </a:r>
            <a:r>
              <a:rPr lang="en-US" altLang="zh-CN" dirty="0"/>
              <a:t> slots, then the channel will able to support </a:t>
            </a:r>
            <a:r>
              <a:rPr lang="en-US" altLang="zh-CN" b="1" dirty="0"/>
              <a:t>F·T</a:t>
            </a:r>
            <a:r>
              <a:rPr lang="en-US" altLang="zh-CN" dirty="0"/>
              <a:t> simultaneous calls.</a:t>
            </a:r>
          </a:p>
          <a:p>
            <a:pPr eaLnBrk="1" hangingPunct="1">
              <a:lnSpc>
                <a:spcPct val="90000"/>
              </a:lnSpc>
            </a:pPr>
            <a:r>
              <a:rPr lang="en-US" altLang="zh-CN" baseline="0" dirty="0">
                <a:solidFill>
                  <a:srgbClr val="FF0000"/>
                </a:solidFill>
              </a:rPr>
              <a:t>    </a:t>
            </a:r>
            <a:r>
              <a:rPr lang="en-US" altLang="zh-CN" dirty="0">
                <a:solidFill>
                  <a:srgbClr val="FF0000"/>
                </a:solidFill>
              </a:rPr>
              <a:t>CDMA</a:t>
            </a:r>
            <a:r>
              <a:rPr lang="en-US" altLang="zh-CN" dirty="0"/>
              <a:t>. </a:t>
            </a:r>
            <a:r>
              <a:rPr lang="en-US" altLang="zh-CN" baseline="0" dirty="0"/>
              <a:t> </a:t>
            </a:r>
            <a:r>
              <a:rPr lang="en-US" altLang="zh-CN" dirty="0"/>
              <a:t>A major advantage of CDMA is that </a:t>
            </a:r>
            <a:r>
              <a:rPr lang="en-US" altLang="zh-CN" i="0" u="sng" dirty="0">
                <a:solidFill>
                  <a:srgbClr val="FF0000"/>
                </a:solidFill>
              </a:rPr>
              <a:t>it eliminates the need </a:t>
            </a:r>
            <a:r>
              <a:rPr lang="en-US" altLang="zh-CN" i="0" u="sng" dirty="0"/>
              <a:t>for frequency allocation. </a:t>
            </a:r>
          </a:p>
          <a:p>
            <a:endParaRPr lang="en-US" altLang="zh-CN" dirty="0"/>
          </a:p>
          <a:p>
            <a:r>
              <a:rPr lang="en-US" altLang="zh-CN" b="1" i="1" dirty="0"/>
              <a:t>From A Top-Down Approach sixth Edition</a:t>
            </a:r>
          </a:p>
          <a:p>
            <a:r>
              <a:rPr lang="en-US" altLang="zh-CN" sz="1200" b="0" i="0" u="none" strike="noStrike" kern="1200" baseline="0" dirty="0">
                <a:solidFill>
                  <a:schemeClr val="tx1"/>
                </a:solidFill>
                <a:latin typeface="Times New Roman" pitchFamily="18" charset="0"/>
                <a:ea typeface="+mn-ea"/>
                <a:cs typeface="+mn-cs"/>
              </a:rPr>
              <a:t>    When people talk about cellular technology, they often </a:t>
            </a:r>
            <a:r>
              <a:rPr lang="en-US" altLang="zh-CN" sz="1200" b="1" i="0" u="none" strike="noStrike" kern="1200" baseline="0" dirty="0">
                <a:solidFill>
                  <a:schemeClr val="tx1"/>
                </a:solidFill>
                <a:latin typeface="Times New Roman" pitchFamily="18" charset="0"/>
                <a:ea typeface="+mn-ea"/>
                <a:cs typeface="+mn-cs"/>
              </a:rPr>
              <a:t>classify</a:t>
            </a:r>
            <a:r>
              <a:rPr lang="en-US" altLang="zh-CN" sz="1200" b="0" i="0" u="none" strike="noStrike" kern="1200" baseline="0" dirty="0">
                <a:solidFill>
                  <a:schemeClr val="tx1"/>
                </a:solidFill>
                <a:latin typeface="Times New Roman" pitchFamily="18" charset="0"/>
                <a:ea typeface="+mn-ea"/>
                <a:cs typeface="+mn-cs"/>
              </a:rPr>
              <a:t> the technology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belonging to one of several “generations.” </a:t>
            </a:r>
          </a:p>
          <a:p>
            <a:r>
              <a:rPr lang="en-US" altLang="zh-CN" sz="1200" b="0" i="0" u="none" strike="noStrike" kern="1200" baseline="0" dirty="0">
                <a:solidFill>
                  <a:schemeClr val="tx1"/>
                </a:solidFill>
                <a:latin typeface="Times New Roman" pitchFamily="18" charset="0"/>
                <a:ea typeface="+mn-ea"/>
                <a:cs typeface="+mn-cs"/>
              </a:rPr>
              <a:t>    The earliest generations were designed primarily for voice traffic. </a:t>
            </a:r>
          </a:p>
          <a:p>
            <a:r>
              <a:rPr lang="en-US" altLang="zh-CN" sz="1200" b="0" i="0" u="none" strike="noStrike" kern="1200" baseline="0" dirty="0">
                <a:solidFill>
                  <a:schemeClr val="tx1"/>
                </a:solidFill>
                <a:latin typeface="Times New Roman" pitchFamily="18" charset="0"/>
                <a:ea typeface="+mn-ea"/>
                <a:cs typeface="+mn-cs"/>
              </a:rPr>
              <a:t>    First generation </a:t>
            </a:r>
            <a:r>
              <a:rPr lang="en-US" altLang="zh-CN" sz="1200" b="0" i="0" u="none" strike="noStrike" kern="1200" baseline="0" dirty="0" smtClean="0">
                <a:solidFill>
                  <a:schemeClr val="tx1"/>
                </a:solidFill>
                <a:latin typeface="Times New Roman" pitchFamily="18" charset="0"/>
                <a:ea typeface="+mn-ea"/>
                <a:cs typeface="+mn-cs"/>
              </a:rPr>
              <a:t>(1G) </a:t>
            </a:r>
            <a:r>
              <a:rPr lang="en-US" altLang="zh-CN" sz="1200" b="0" i="0" u="none" strike="noStrike" kern="1200" baseline="0" dirty="0">
                <a:solidFill>
                  <a:schemeClr val="tx1"/>
                </a:solidFill>
                <a:latin typeface="Times New Roman" pitchFamily="18" charset="0"/>
                <a:ea typeface="+mn-ea"/>
                <a:cs typeface="+mn-cs"/>
              </a:rPr>
              <a:t>systems were </a:t>
            </a:r>
            <a:r>
              <a:rPr lang="en-US" altLang="zh-CN" sz="1200" b="0" i="0" u="sng" strike="noStrike" kern="1200" baseline="0" dirty="0">
                <a:solidFill>
                  <a:schemeClr val="tx1"/>
                </a:solidFill>
                <a:latin typeface="Times New Roman" pitchFamily="18" charset="0"/>
                <a:ea typeface="+mn-ea"/>
                <a:cs typeface="+mn-cs"/>
              </a:rPr>
              <a:t>analog FDMA systems</a:t>
            </a:r>
            <a:r>
              <a:rPr lang="en-US" altLang="zh-CN" sz="1200" b="0" i="0" u="none" strike="noStrike" kern="1200" baseline="0" dirty="0">
                <a:solidFill>
                  <a:schemeClr val="tx1"/>
                </a:solidFill>
                <a:latin typeface="Times New Roman" pitchFamily="18" charset="0"/>
                <a:ea typeface="+mn-ea"/>
                <a:cs typeface="+mn-cs"/>
              </a:rPr>
              <a:t> designed </a:t>
            </a:r>
            <a:r>
              <a:rPr lang="en-US" altLang="zh-CN" sz="1200" b="0" i="0" u="sng" strike="noStrike" kern="1200" baseline="0" dirty="0">
                <a:solidFill>
                  <a:schemeClr val="tx1"/>
                </a:solidFill>
                <a:latin typeface="Times New Roman" pitchFamily="18" charset="0"/>
                <a:ea typeface="+mn-ea"/>
                <a:cs typeface="+mn-cs"/>
              </a:rPr>
              <a:t>exclusively for</a:t>
            </a:r>
            <a:r>
              <a:rPr lang="en-US" altLang="zh-CN" sz="1200" b="0" i="0" u="none" strike="noStrike" kern="1200" baseline="0" dirty="0">
                <a:solidFill>
                  <a:schemeClr val="tx1"/>
                </a:solidFill>
                <a:latin typeface="Times New Roman" pitchFamily="18" charset="0"/>
                <a:ea typeface="+mn-ea"/>
                <a:cs typeface="+mn-cs"/>
              </a:rPr>
              <a:t> voice-only communication. </a:t>
            </a:r>
          </a:p>
          <a:p>
            <a:r>
              <a:rPr lang="en-US" altLang="zh-CN" sz="1200" b="0" i="0" u="none" strike="noStrike" kern="1200" baseline="0" dirty="0">
                <a:solidFill>
                  <a:schemeClr val="tx1"/>
                </a:solidFill>
                <a:latin typeface="Times New Roman" pitchFamily="18" charset="0"/>
                <a:ea typeface="+mn-ea"/>
                <a:cs typeface="+mn-cs"/>
              </a:rPr>
              <a:t>    These 1G systems are almost extinct now, having been replaced by digital 2G systems. </a:t>
            </a:r>
          </a:p>
          <a:p>
            <a:r>
              <a:rPr lang="en-US" altLang="zh-CN" sz="1200" b="0" i="0" u="none" strike="noStrike" kern="1200" baseline="0" dirty="0">
                <a:solidFill>
                  <a:schemeClr val="tx1"/>
                </a:solidFill>
                <a:latin typeface="Times New Roman" pitchFamily="18" charset="0"/>
                <a:ea typeface="+mn-ea"/>
                <a:cs typeface="+mn-cs"/>
              </a:rPr>
              <a:t>    The original 2G systems were also designed for voice, but later extended </a:t>
            </a:r>
            <a:r>
              <a:rPr lang="en-US" altLang="zh-CN" sz="1200" b="0" i="0" u="none" strike="noStrike" kern="1200" baseline="0" dirty="0" smtClean="0">
                <a:solidFill>
                  <a:schemeClr val="tx1"/>
                </a:solidFill>
                <a:latin typeface="Times New Roman" pitchFamily="18" charset="0"/>
                <a:ea typeface="+mn-ea"/>
                <a:cs typeface="+mn-cs"/>
              </a:rPr>
              <a:t>(2.5G) </a:t>
            </a:r>
            <a:r>
              <a:rPr lang="en-US" altLang="zh-CN" sz="1200" b="0" i="0" u="none" strike="noStrike" kern="1200" baseline="0" dirty="0">
                <a:solidFill>
                  <a:schemeClr val="tx1"/>
                </a:solidFill>
                <a:latin typeface="Times New Roman" pitchFamily="18" charset="0"/>
                <a:ea typeface="+mn-ea"/>
                <a:cs typeface="+mn-cs"/>
              </a:rPr>
              <a:t>to support data </a:t>
            </a:r>
            <a:r>
              <a:rPr lang="en-US" altLang="zh-CN" sz="1200" b="0" i="0" u="none" strike="noStrike" kern="1200" baseline="0" dirty="0" smtClean="0">
                <a:solidFill>
                  <a:schemeClr val="tx1"/>
                </a:solidFill>
                <a:latin typeface="Times New Roman" pitchFamily="18" charset="0"/>
                <a:ea typeface="+mn-ea"/>
                <a:cs typeface="+mn-cs"/>
              </a:rPr>
              <a:t>(i.e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Internet) </a:t>
            </a:r>
            <a:r>
              <a:rPr lang="en-US" altLang="zh-CN" sz="1200" b="0" i="0" u="none" strike="noStrike" kern="1200" baseline="0" dirty="0">
                <a:solidFill>
                  <a:schemeClr val="tx1"/>
                </a:solidFill>
                <a:latin typeface="Times New Roman" pitchFamily="18" charset="0"/>
                <a:ea typeface="+mn-ea"/>
                <a:cs typeface="+mn-cs"/>
              </a:rPr>
              <a:t>as well as voice service. </a:t>
            </a:r>
          </a:p>
          <a:p>
            <a:r>
              <a:rPr lang="en-US" altLang="zh-CN" sz="1200" b="0" i="0" u="none" strike="noStrike" kern="1200" baseline="0" dirty="0">
                <a:solidFill>
                  <a:schemeClr val="tx1"/>
                </a:solidFill>
                <a:latin typeface="Times New Roman" pitchFamily="18" charset="0"/>
                <a:ea typeface="+mn-ea"/>
                <a:cs typeface="+mn-cs"/>
              </a:rPr>
              <a:t>    The 3G systems </a:t>
            </a:r>
            <a:r>
              <a:rPr lang="en-US" altLang="zh-CN" sz="1200" b="0" i="0" u="sng" strike="noStrike" kern="1200" baseline="0" dirty="0">
                <a:solidFill>
                  <a:schemeClr val="tx1"/>
                </a:solidFill>
                <a:latin typeface="Times New Roman" pitchFamily="18" charset="0"/>
                <a:ea typeface="+mn-ea"/>
                <a:cs typeface="+mn-cs"/>
              </a:rPr>
              <a:t>that currently are being deployed</a:t>
            </a:r>
            <a:r>
              <a:rPr lang="en-US" altLang="zh-CN" sz="1200" b="0" i="0" u="none" strike="noStrike" kern="1200" baseline="0" dirty="0">
                <a:solidFill>
                  <a:schemeClr val="tx1"/>
                </a:solidFill>
                <a:latin typeface="Times New Roman" pitchFamily="18" charset="0"/>
                <a:ea typeface="+mn-ea"/>
                <a:cs typeface="+mn-cs"/>
              </a:rPr>
              <a:t> also support voice and data, but with an ever increasing emphasis on data capabilities and higher-speed radio access links.</a:t>
            </a:r>
            <a:endParaRPr lang="zh-CN" altLang="en-US" dirty="0"/>
          </a:p>
          <a:p>
            <a:endParaRPr lang="en-US" altLang="zh-CN" dirty="0"/>
          </a:p>
          <a:p>
            <a:endParaRPr lang="zh-CN" altLang="zh-CN" dirty="0"/>
          </a:p>
          <a:p>
            <a:endParaRPr lang="zh-CN" altLang="zh-CN" dirty="0"/>
          </a:p>
        </p:txBody>
      </p:sp>
    </p:spTree>
    <p:extLst>
      <p:ext uri="{BB962C8B-B14F-4D97-AF65-F5344CB8AC3E}">
        <p14:creationId xmlns:p14="http://schemas.microsoft.com/office/powerpoint/2010/main" val="26590288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2DAD-7D0A-418B-BF8A-504D0D67342F}" type="slidenum">
              <a:rPr lang="zh-CN" altLang="en-US"/>
              <a:pPr/>
              <a:t>106</a:t>
            </a:fld>
            <a:endParaRPr lang="en-US" altLang="zh-CN"/>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038098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Times New Roman" pitchFamily="18" charset="0"/>
                <a:ea typeface="+mn-ea"/>
                <a:cs typeface="+mn-cs"/>
              </a:rPr>
              <a:t>Cellular Network Architecture, 2G: Voice Connections to the Telephone Network</a:t>
            </a:r>
          </a:p>
          <a:p>
            <a:r>
              <a:rPr lang="en-US" altLang="zh-CN" sz="1200" b="0" i="0" u="none" strike="noStrike" kern="1200" baseline="0" dirty="0">
                <a:solidFill>
                  <a:schemeClr val="tx1"/>
                </a:solidFill>
                <a:latin typeface="Times New Roman" pitchFamily="18" charset="0"/>
                <a:ea typeface="+mn-ea"/>
                <a:cs typeface="+mn-cs"/>
              </a:rPr>
              <a:t>    The term cellular</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refers to the fact that the region </a:t>
            </a:r>
            <a:r>
              <a:rPr lang="en-US" altLang="zh-CN" sz="1200" b="0" i="0" u="sng" strike="noStrike" kern="1200" baseline="0" dirty="0">
                <a:solidFill>
                  <a:schemeClr val="tx1"/>
                </a:solidFill>
                <a:latin typeface="Times New Roman" pitchFamily="18" charset="0"/>
                <a:ea typeface="+mn-ea"/>
                <a:cs typeface="+mn-cs"/>
              </a:rPr>
              <a:t>covered by a cellular network</a:t>
            </a:r>
            <a:r>
              <a:rPr lang="en-US" altLang="zh-CN" sz="1200" b="0" i="0" u="none" strike="noStrike" kern="1200" baseline="0" dirty="0">
                <a:solidFill>
                  <a:schemeClr val="tx1"/>
                </a:solidFill>
                <a:latin typeface="Times New Roman" pitchFamily="18" charset="0"/>
                <a:ea typeface="+mn-ea"/>
                <a:cs typeface="+mn-cs"/>
              </a:rPr>
              <a:t> is partitioned into a number of geographic coverage areas, known as </a:t>
            </a:r>
            <a:r>
              <a:rPr lang="en-US" altLang="zh-CN" sz="1200" b="1" i="0" u="none" strike="noStrike" kern="1200" baseline="0" dirty="0">
                <a:solidFill>
                  <a:schemeClr val="tx1"/>
                </a:solidFill>
                <a:latin typeface="Times New Roman" pitchFamily="18" charset="0"/>
                <a:ea typeface="+mn-ea"/>
                <a:cs typeface="+mn-cs"/>
              </a:rPr>
              <a:t>cells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发射区</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shown as hexagons on the left side of Figure 7.18. </a:t>
            </a:r>
          </a:p>
          <a:p>
            <a:r>
              <a:rPr lang="en-US" altLang="zh-CN" sz="1200" b="0" i="0" u="none" strike="noStrike" kern="1200" baseline="0" dirty="0">
                <a:solidFill>
                  <a:schemeClr val="tx1"/>
                </a:solidFill>
                <a:latin typeface="Times New Roman" pitchFamily="18" charset="0"/>
                <a:ea typeface="+mn-ea"/>
                <a:cs typeface="+mn-cs"/>
              </a:rPr>
              <a:t>    As with the 802.11 WiFi standard we studied in Section 7.3.1, GSM has its own particular nomenclature. </a:t>
            </a:r>
          </a:p>
          <a:p>
            <a:r>
              <a:rPr lang="en-US" altLang="zh-CN" sz="1200" b="0" i="0" u="none" strike="noStrike" kern="1200" baseline="0" dirty="0">
                <a:solidFill>
                  <a:schemeClr val="tx1"/>
                </a:solidFill>
                <a:latin typeface="Times New Roman" pitchFamily="18" charset="0"/>
                <a:ea typeface="+mn-ea"/>
                <a:cs typeface="+mn-cs"/>
              </a:rPr>
              <a:t>    Each cell contains a </a:t>
            </a:r>
            <a:r>
              <a:rPr lang="en-US" altLang="zh-CN" sz="1200" b="1" i="0" u="none" strike="noStrike" kern="1200" baseline="0" dirty="0">
                <a:solidFill>
                  <a:schemeClr val="tx1"/>
                </a:solidFill>
                <a:latin typeface="Times New Roman" pitchFamily="18" charset="0"/>
                <a:ea typeface="+mn-ea"/>
                <a:cs typeface="+mn-cs"/>
              </a:rPr>
              <a:t>base transceiver station </a:t>
            </a:r>
            <a:r>
              <a:rPr lang="en-US" altLang="zh-CN" sz="1200" b="0" i="0" u="none" strike="noStrike" kern="1200" baseline="0" dirty="0" smtClean="0">
                <a:solidFill>
                  <a:schemeClr val="tx1"/>
                </a:solidFill>
                <a:latin typeface="Times New Roman" pitchFamily="18" charset="0"/>
                <a:ea typeface="+mn-ea"/>
                <a:cs typeface="+mn-cs"/>
              </a:rPr>
              <a:t>(BTS</a:t>
            </a:r>
            <a:r>
              <a:rPr lang="en-US" altLang="zh-CN" sz="1200" b="0" i="0" u="none" strike="noStrike" kern="1200" baseline="0" dirty="0">
                <a:solidFill>
                  <a:schemeClr val="tx1"/>
                </a:solidFill>
                <a:latin typeface="Times New Roman" pitchFamily="18" charset="0"/>
                <a:ea typeface="+mn-ea"/>
                <a:cs typeface="+mn-cs"/>
              </a:rPr>
              <a:t>, </a:t>
            </a:r>
            <a:r>
              <a:rPr lang="zh-CN" altLang="en-US" sz="1200" b="0" i="0" u="none" strike="noStrike" kern="1200" baseline="0" dirty="0">
                <a:solidFill>
                  <a:schemeClr val="tx1"/>
                </a:solidFill>
                <a:latin typeface="Times New Roman" pitchFamily="18" charset="0"/>
                <a:ea typeface="+mn-ea"/>
                <a:cs typeface="+mn-cs"/>
              </a:rPr>
              <a:t>基站收发信</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that transmits signals to and receives signals from the mobile stations in its cell. </a:t>
            </a:r>
          </a:p>
          <a:p>
            <a:r>
              <a:rPr lang="en-US" altLang="zh-CN" sz="1200" b="0" i="0" u="none" strike="noStrike" kern="1200" baseline="0" dirty="0">
                <a:solidFill>
                  <a:schemeClr val="tx1"/>
                </a:solidFill>
                <a:latin typeface="Times New Roman" pitchFamily="18" charset="0"/>
                <a:ea typeface="+mn-ea"/>
                <a:cs typeface="+mn-cs"/>
              </a:rPr>
              <a:t>    The coverage area of a cell depends on many factors, including the transmitting power of the BTS, the transmitting</a:t>
            </a:r>
          </a:p>
          <a:p>
            <a:r>
              <a:rPr lang="en-US" altLang="zh-CN" sz="1200" b="0" i="0" u="none" strike="noStrike" kern="1200" baseline="0" dirty="0">
                <a:solidFill>
                  <a:schemeClr val="tx1"/>
                </a:solidFill>
                <a:latin typeface="Times New Roman" pitchFamily="18" charset="0"/>
                <a:ea typeface="+mn-ea"/>
                <a:cs typeface="+mn-cs"/>
              </a:rPr>
              <a:t>power of the user devices, obstructing buildings in the cell, and the height of base station antennas. </a:t>
            </a:r>
          </a:p>
          <a:p>
            <a:r>
              <a:rPr lang="en-US" altLang="zh-CN" sz="1200" b="0" i="0" u="none" strike="noStrike" kern="1200" baseline="0" dirty="0">
                <a:solidFill>
                  <a:schemeClr val="tx1"/>
                </a:solidFill>
                <a:latin typeface="Times New Roman" pitchFamily="18" charset="0"/>
                <a:ea typeface="+mn-ea"/>
                <a:cs typeface="+mn-cs"/>
              </a:rPr>
              <a:t>    Although Figure 7.18 shows each cell containing one base transceiver station residing in the middle of the cell, many systems today place the BTS at corners where three cells intersect, so that a single BTS with directional antennas can service three cells.</a:t>
            </a:r>
          </a:p>
          <a:p>
            <a:r>
              <a:rPr lang="en-US" altLang="zh-CN" sz="1200" b="0" i="0" u="none" strike="noStrike" kern="1200" baseline="0" dirty="0">
                <a:solidFill>
                  <a:schemeClr val="tx1"/>
                </a:solidFill>
                <a:latin typeface="Times New Roman" pitchFamily="18" charset="0"/>
                <a:ea typeface="+mn-ea"/>
                <a:cs typeface="+mn-cs"/>
              </a:rPr>
              <a:t>    The GSM standard for 2G cellular systems uses combined FDM/TDM </a:t>
            </a:r>
            <a:r>
              <a:rPr lang="en-US" altLang="zh-CN" sz="1200" b="0" i="0" u="none" strike="noStrike" kern="1200" baseline="0" dirty="0" smtClean="0">
                <a:solidFill>
                  <a:schemeClr val="tx1"/>
                </a:solidFill>
                <a:latin typeface="Times New Roman" pitchFamily="18" charset="0"/>
                <a:ea typeface="+mn-ea"/>
                <a:cs typeface="+mn-cs"/>
              </a:rPr>
              <a:t>(radio) </a:t>
            </a:r>
            <a:r>
              <a:rPr lang="en-US" altLang="zh-CN" sz="1200" b="0" i="0" u="none" strike="noStrike" kern="1200" baseline="0" dirty="0">
                <a:solidFill>
                  <a:schemeClr val="tx1"/>
                </a:solidFill>
                <a:latin typeface="Times New Roman" pitchFamily="18" charset="0"/>
                <a:ea typeface="+mn-ea"/>
                <a:cs typeface="+mn-cs"/>
              </a:rPr>
              <a:t>for the air interface. </a:t>
            </a:r>
          </a:p>
          <a:p>
            <a:r>
              <a:rPr lang="en-US" altLang="zh-CN" sz="1200" b="0" i="0" u="none" strike="noStrike" kern="1200" baseline="0" dirty="0">
                <a:solidFill>
                  <a:schemeClr val="tx1"/>
                </a:solidFill>
                <a:latin typeface="Times New Roman" pitchFamily="18" charset="0"/>
                <a:ea typeface="+mn-ea"/>
                <a:cs typeface="+mn-cs"/>
              </a:rPr>
              <a:t>    Recall from Chapter 1 that, with pure FDM, the channel is partitioned into a number of frequency bands with each band devoted to a call. </a:t>
            </a:r>
          </a:p>
          <a:p>
            <a:r>
              <a:rPr lang="en-US" altLang="zh-CN" sz="1200" b="0" i="0" u="none" strike="noStrike" kern="1200" baseline="0" dirty="0">
                <a:solidFill>
                  <a:schemeClr val="tx1"/>
                </a:solidFill>
                <a:latin typeface="Times New Roman" pitchFamily="18" charset="0"/>
                <a:ea typeface="+mn-ea"/>
                <a:cs typeface="+mn-cs"/>
              </a:rPr>
              <a:t>    Also recall from Chapter 1 that, with pure TDM, time is partitioned into frames with each frame further partitioned into slots and each call being assigned the use of a particular slot in the revolving frame. </a:t>
            </a:r>
          </a:p>
          <a:p>
            <a:r>
              <a:rPr lang="en-US" altLang="zh-CN" sz="1200" b="0" i="0" u="none" strike="noStrike" kern="1200" baseline="0" dirty="0">
                <a:solidFill>
                  <a:schemeClr val="tx1"/>
                </a:solidFill>
                <a:latin typeface="Times New Roman" pitchFamily="18" charset="0"/>
                <a:ea typeface="+mn-ea"/>
                <a:cs typeface="+mn-cs"/>
              </a:rPr>
              <a:t>    In combined FDM/TDM systems, the channel is partitioned into a number of frequency sub-bands; within each sub-band, time is partitioned into frames and slots. </a:t>
            </a:r>
          </a:p>
          <a:p>
            <a:r>
              <a:rPr lang="en-US" altLang="zh-CN" sz="1200" b="0" i="0" u="none" strike="noStrike" kern="1200" baseline="0" dirty="0">
                <a:solidFill>
                  <a:schemeClr val="tx1"/>
                </a:solidFill>
                <a:latin typeface="Times New Roman" pitchFamily="18" charset="0"/>
                <a:ea typeface="+mn-ea"/>
                <a:cs typeface="+mn-cs"/>
              </a:rPr>
              <a:t>    Thus, for a combined FDM/TDM system, if the channel is partitioned into </a:t>
            </a:r>
            <a:r>
              <a:rPr lang="en-US" altLang="zh-CN" sz="1200" b="1" i="0" u="none" strike="noStrike" kern="1200" baseline="0" dirty="0">
                <a:solidFill>
                  <a:schemeClr val="tx1"/>
                </a:solidFill>
                <a:latin typeface="Times New Roman" pitchFamily="18" charset="0"/>
                <a:ea typeface="+mn-ea"/>
                <a:cs typeface="+mn-cs"/>
              </a:rPr>
              <a:t>F</a:t>
            </a:r>
            <a:r>
              <a:rPr lang="en-US" altLang="zh-CN" sz="1200" b="0" i="0" u="none" strike="noStrike" kern="1200" baseline="0" dirty="0">
                <a:solidFill>
                  <a:schemeClr val="tx1"/>
                </a:solidFill>
                <a:latin typeface="Times New Roman" pitchFamily="18" charset="0"/>
                <a:ea typeface="+mn-ea"/>
                <a:cs typeface="+mn-cs"/>
              </a:rPr>
              <a:t> sub-bands and time is partitioned into </a:t>
            </a:r>
            <a:r>
              <a:rPr lang="en-US" altLang="zh-CN" sz="1200" b="1" i="0" u="none" strike="noStrike" kern="1200" baseline="0" dirty="0">
                <a:solidFill>
                  <a:schemeClr val="tx1"/>
                </a:solidFill>
                <a:latin typeface="Times New Roman" pitchFamily="18" charset="0"/>
                <a:ea typeface="+mn-ea"/>
                <a:cs typeface="+mn-cs"/>
              </a:rPr>
              <a:t>T</a:t>
            </a:r>
            <a:r>
              <a:rPr lang="en-US" altLang="zh-CN" sz="1200" b="0" i="0" u="none" strike="noStrike" kern="1200" baseline="0" dirty="0">
                <a:solidFill>
                  <a:schemeClr val="tx1"/>
                </a:solidFill>
                <a:latin typeface="Times New Roman" pitchFamily="18" charset="0"/>
                <a:ea typeface="+mn-ea"/>
                <a:cs typeface="+mn-cs"/>
              </a:rPr>
              <a:t> slots, then the channel will be able to support F.T simultaneous calls. </a:t>
            </a:r>
          </a:p>
          <a:p>
            <a:r>
              <a:rPr lang="en-US" altLang="zh-CN" sz="1200" b="0" i="0" u="none" strike="noStrike" kern="1200" baseline="0" dirty="0">
                <a:solidFill>
                  <a:schemeClr val="tx1"/>
                </a:solidFill>
                <a:latin typeface="Times New Roman" pitchFamily="18" charset="0"/>
                <a:ea typeface="+mn-ea"/>
                <a:cs typeface="+mn-cs"/>
              </a:rPr>
              <a:t>    Recall that we saw in Section 5.3.4 that cable access networks also use a combined FDM/TDM approach.</a:t>
            </a:r>
          </a:p>
          <a:p>
            <a:r>
              <a:rPr lang="en-US" altLang="zh-CN" sz="1200" b="0" i="0" u="none" strike="noStrike" kern="1200" baseline="0" dirty="0">
                <a:solidFill>
                  <a:schemeClr val="tx1"/>
                </a:solidFill>
                <a:latin typeface="Times New Roman" pitchFamily="18" charset="0"/>
                <a:ea typeface="+mn-ea"/>
                <a:cs typeface="+mn-cs"/>
              </a:rPr>
              <a:t>    GSM systems consist of 200-kHz frequency bands with each band supporting eight TDM calls. </a:t>
            </a:r>
          </a:p>
          <a:p>
            <a:r>
              <a:rPr lang="en-US" altLang="zh-CN" sz="1200" b="0" i="0" u="none" strike="noStrike" kern="1200" baseline="0" dirty="0">
                <a:solidFill>
                  <a:schemeClr val="tx1"/>
                </a:solidFill>
                <a:latin typeface="Times New Roman" pitchFamily="18" charset="0"/>
                <a:ea typeface="+mn-ea"/>
                <a:cs typeface="+mn-cs"/>
              </a:rPr>
              <a:t>    GSM encodes speech at 13 kbps and 12.2 kbps.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GSM network’s </a:t>
            </a:r>
            <a:r>
              <a:rPr lang="en-US" altLang="zh-CN" sz="1200" b="1" i="0" u="none" strike="noStrike" kern="1200" baseline="0" dirty="0">
                <a:solidFill>
                  <a:schemeClr val="tx1"/>
                </a:solidFill>
                <a:latin typeface="Times New Roman" pitchFamily="18" charset="0"/>
                <a:ea typeface="+mn-ea"/>
                <a:cs typeface="+mn-cs"/>
              </a:rPr>
              <a:t>base station controller </a:t>
            </a:r>
            <a:r>
              <a:rPr lang="en-US" altLang="zh-CN" sz="1200" b="1" i="0" u="none" strike="noStrike" kern="1200" baseline="0" dirty="0" smtClean="0">
                <a:solidFill>
                  <a:schemeClr val="tx1"/>
                </a:solidFill>
                <a:latin typeface="Times New Roman" pitchFamily="18" charset="0"/>
                <a:ea typeface="+mn-ea"/>
                <a:cs typeface="+mn-cs"/>
              </a:rPr>
              <a:t>(BSC) </a:t>
            </a:r>
            <a:r>
              <a:rPr lang="en-US" altLang="zh-CN" sz="1200" b="0" i="0" u="none" strike="noStrike" kern="1200" baseline="0" dirty="0">
                <a:solidFill>
                  <a:schemeClr val="tx1"/>
                </a:solidFill>
                <a:latin typeface="Times New Roman" pitchFamily="18" charset="0"/>
                <a:ea typeface="+mn-ea"/>
                <a:cs typeface="+mn-cs"/>
              </a:rPr>
              <a:t>will typically service several tens of base transceiver stations. </a:t>
            </a:r>
          </a:p>
          <a:p>
            <a:r>
              <a:rPr lang="en-US" altLang="zh-CN" sz="1200" b="0" i="0" u="none" strike="noStrike" kern="1200" baseline="0" dirty="0">
                <a:solidFill>
                  <a:schemeClr val="tx1"/>
                </a:solidFill>
                <a:latin typeface="Times New Roman" pitchFamily="18" charset="0"/>
                <a:ea typeface="+mn-ea"/>
                <a:cs typeface="+mn-cs"/>
              </a:rPr>
              <a:t>    The role of the BSC is to allocate BTS radio channels to mobile subscribers, perform </a:t>
            </a:r>
            <a:r>
              <a:rPr lang="en-US" altLang="zh-CN" sz="1200" b="1" i="0" u="none" strike="noStrike" kern="1200" baseline="0" dirty="0">
                <a:solidFill>
                  <a:schemeClr val="tx1"/>
                </a:solidFill>
                <a:latin typeface="Times New Roman" pitchFamily="18" charset="0"/>
                <a:ea typeface="+mn-ea"/>
                <a:cs typeface="+mn-cs"/>
              </a:rPr>
              <a:t>paging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寻呼</a:t>
            </a:r>
            <a:r>
              <a:rPr lang="en-US" altLang="zh-CN" sz="1200" b="0" i="0" u="none" strike="noStrike" kern="1200" baseline="0" dirty="0">
                <a:solidFill>
                  <a:schemeClr val="tx1"/>
                </a:solidFill>
                <a:latin typeface="Times New Roman" pitchFamily="18" charset="0"/>
                <a:ea typeface="+mn-ea"/>
                <a:cs typeface="+mn-cs"/>
              </a:rPr>
              <a:t>, finding the cell in which a mobile user is </a:t>
            </a:r>
            <a:r>
              <a:rPr lang="en-US" altLang="zh-CN" sz="1200" b="0" i="0" u="none" strike="noStrike" kern="1200" baseline="0" dirty="0" smtClean="0">
                <a:solidFill>
                  <a:schemeClr val="tx1"/>
                </a:solidFill>
                <a:latin typeface="Times New Roman" pitchFamily="18" charset="0"/>
                <a:ea typeface="+mn-ea"/>
                <a:cs typeface="+mn-cs"/>
              </a:rPr>
              <a:t>resident), </a:t>
            </a:r>
            <a:r>
              <a:rPr lang="en-US" altLang="zh-CN" sz="1200" b="0" i="0" u="none" strike="noStrike" kern="1200" baseline="0" dirty="0">
                <a:solidFill>
                  <a:schemeClr val="tx1"/>
                </a:solidFill>
                <a:latin typeface="Times New Roman" pitchFamily="18" charset="0"/>
                <a:ea typeface="+mn-ea"/>
                <a:cs typeface="+mn-cs"/>
              </a:rPr>
              <a:t>and perform handoff of mobile users — a topic we’ll cover shortly in Section 7.7.2. </a:t>
            </a:r>
          </a:p>
          <a:p>
            <a:r>
              <a:rPr lang="en-US" altLang="zh-CN" sz="1200" b="0" i="0" u="none" strike="noStrike" kern="1200" baseline="0" dirty="0">
                <a:solidFill>
                  <a:schemeClr val="tx1"/>
                </a:solidFill>
                <a:latin typeface="Times New Roman" pitchFamily="18" charset="0"/>
                <a:ea typeface="+mn-ea"/>
                <a:cs typeface="+mn-cs"/>
              </a:rPr>
              <a:t>    The base station controller and its controlled base transceiver stations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基</a:t>
            </a:r>
            <a:r>
              <a:rPr lang="zh-CN" altLang="en-US" sz="1200" b="0" i="0" u="none" strike="noStrike" kern="1200" baseline="0" dirty="0">
                <a:solidFill>
                  <a:schemeClr val="tx1"/>
                </a:solidFill>
                <a:latin typeface="Times New Roman" pitchFamily="18" charset="0"/>
                <a:ea typeface="+mn-ea"/>
                <a:cs typeface="+mn-cs"/>
              </a:rPr>
              <a:t>站收发</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collectively constitute a GSM </a:t>
            </a:r>
            <a:r>
              <a:rPr lang="en-US" altLang="zh-CN" sz="1200" b="1" i="0" u="none" strike="noStrike" kern="1200" baseline="0" dirty="0">
                <a:solidFill>
                  <a:schemeClr val="tx1"/>
                </a:solidFill>
                <a:latin typeface="Times New Roman" pitchFamily="18" charset="0"/>
                <a:ea typeface="+mn-ea"/>
                <a:cs typeface="+mn-cs"/>
              </a:rPr>
              <a:t>base station system </a:t>
            </a:r>
            <a:r>
              <a:rPr lang="en-US" altLang="zh-CN" sz="1200" b="1" i="0" u="none" strike="noStrike" kern="1200" baseline="0" dirty="0" smtClean="0">
                <a:solidFill>
                  <a:schemeClr val="tx1"/>
                </a:solidFill>
                <a:latin typeface="Times New Roman" pitchFamily="18" charset="0"/>
                <a:ea typeface="+mn-ea"/>
                <a:cs typeface="+mn-cs"/>
              </a:rPr>
              <a:t>(BSS)</a:t>
            </a:r>
            <a:r>
              <a:rPr lang="en-US" altLang="zh-CN" sz="1200" b="0" i="0" u="none" strike="noStrike" kern="1200" baseline="0" dirty="0" smtClean="0">
                <a:solidFill>
                  <a:schemeClr val="tx1"/>
                </a:solidFill>
                <a:latin typeface="Times New Roman" pitchFamily="18" charset="0"/>
                <a:ea typeface="+mn-ea"/>
                <a:cs typeface="+mn-cs"/>
              </a:rPr>
              <a:t>.</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As we’ll see in Section 7.7, the </a:t>
            </a:r>
            <a:r>
              <a:rPr lang="en-US" altLang="zh-CN" sz="1200" b="1" i="0" u="none" strike="noStrike" kern="1200" baseline="0" dirty="0">
                <a:solidFill>
                  <a:schemeClr val="tx1"/>
                </a:solidFill>
                <a:latin typeface="Times New Roman" pitchFamily="18" charset="0"/>
                <a:ea typeface="+mn-ea"/>
                <a:cs typeface="+mn-cs"/>
              </a:rPr>
              <a:t>mobile switching center </a:t>
            </a:r>
            <a:r>
              <a:rPr lang="en-US" altLang="zh-CN" sz="1200" b="1" i="0" u="none" strike="noStrike" kern="1200" baseline="0" dirty="0" smtClean="0">
                <a:solidFill>
                  <a:schemeClr val="tx1"/>
                </a:solidFill>
                <a:latin typeface="Times New Roman" pitchFamily="18" charset="0"/>
                <a:ea typeface="+mn-ea"/>
                <a:cs typeface="+mn-cs"/>
              </a:rPr>
              <a:t>(MSC) </a:t>
            </a:r>
            <a:r>
              <a:rPr lang="en-US" altLang="zh-CN" sz="1200" b="0" i="0" u="none" strike="noStrike" kern="1200" baseline="0" dirty="0">
                <a:solidFill>
                  <a:schemeClr val="tx1"/>
                </a:solidFill>
                <a:latin typeface="Times New Roman" pitchFamily="18" charset="0"/>
                <a:ea typeface="+mn-ea"/>
                <a:cs typeface="+mn-cs"/>
              </a:rPr>
              <a:t>plays the central role in user authorization and accounting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determining whether a mobile device is allowed to connect to the cellular </a:t>
            </a:r>
            <a:r>
              <a:rPr lang="en-US" altLang="zh-CN" sz="1200" b="0" i="0" u="none" strike="noStrike" kern="1200" baseline="0" dirty="0" smtClean="0">
                <a:solidFill>
                  <a:schemeClr val="tx1"/>
                </a:solidFill>
                <a:latin typeface="Times New Roman" pitchFamily="18" charset="0"/>
                <a:ea typeface="+mn-ea"/>
                <a:cs typeface="+mn-cs"/>
              </a:rPr>
              <a:t>network), </a:t>
            </a:r>
            <a:r>
              <a:rPr lang="en-US" altLang="zh-CN" sz="1200" b="0" i="0" u="none" strike="noStrike" kern="1200" baseline="0" dirty="0">
                <a:solidFill>
                  <a:schemeClr val="tx1"/>
                </a:solidFill>
                <a:latin typeface="Times New Roman" pitchFamily="18" charset="0"/>
                <a:ea typeface="+mn-ea"/>
                <a:cs typeface="+mn-cs"/>
              </a:rPr>
              <a:t>call establishment and teardown, and handoff. </a:t>
            </a:r>
          </a:p>
          <a:p>
            <a:r>
              <a:rPr lang="en-US" altLang="zh-CN" sz="1200" b="0" i="0" u="none" strike="noStrike" kern="1200" baseline="0" dirty="0">
                <a:solidFill>
                  <a:schemeClr val="tx1"/>
                </a:solidFill>
                <a:latin typeface="Times New Roman" pitchFamily="18" charset="0"/>
                <a:ea typeface="+mn-ea"/>
                <a:cs typeface="+mn-cs"/>
              </a:rPr>
              <a:t>    A single MSC will typically contain up to five BSCs, resulting in approximately 200K subscribers per MSC. </a:t>
            </a:r>
          </a:p>
          <a:p>
            <a:r>
              <a:rPr lang="en-US" altLang="zh-CN" sz="1200" b="0" i="0" u="none" strike="noStrike" kern="1200" baseline="0" dirty="0">
                <a:solidFill>
                  <a:schemeClr val="tx1"/>
                </a:solidFill>
                <a:latin typeface="Times New Roman" pitchFamily="18" charset="0"/>
                <a:ea typeface="+mn-ea"/>
                <a:cs typeface="+mn-cs"/>
              </a:rPr>
              <a:t>    A cellular provider’s network will have a number of MSCs, with special MSCs known as gateway MSCs connecting the provider’s cellular network to the larger public telephone network.</a:t>
            </a:r>
          </a:p>
          <a:p>
            <a:endParaRPr lang="en-US" altLang="zh-CN" sz="1200" b="0" i="0" u="none" strike="noStrike" kern="1200" baseline="0" dirty="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107</a:t>
            </a:fld>
            <a:endParaRPr lang="en-US" altLang="zh-CN"/>
          </a:p>
        </p:txBody>
      </p:sp>
    </p:spTree>
    <p:extLst>
      <p:ext uri="{BB962C8B-B14F-4D97-AF65-F5344CB8AC3E}">
        <p14:creationId xmlns:p14="http://schemas.microsoft.com/office/powerpoint/2010/main" val="35209766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Times New Roman" pitchFamily="18" charset="0"/>
                <a:ea typeface="+mn-ea"/>
                <a:cs typeface="+mn-cs"/>
              </a:rPr>
              <a:t>Cellular Network Architecture, 2G: Voice Connections to the Telephone Network</a:t>
            </a:r>
          </a:p>
          <a:p>
            <a:r>
              <a:rPr lang="en-US" altLang="zh-CN" sz="1200" b="0" i="0" u="none" strike="noStrike" kern="1200" baseline="0" dirty="0">
                <a:solidFill>
                  <a:schemeClr val="tx1"/>
                </a:solidFill>
                <a:latin typeface="Times New Roman" pitchFamily="18" charset="0"/>
                <a:ea typeface="+mn-ea"/>
                <a:cs typeface="+mn-cs"/>
              </a:rPr>
              <a:t>    The term cellular</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refers to the fact that the region </a:t>
            </a:r>
            <a:r>
              <a:rPr lang="en-US" altLang="zh-CN" sz="1200" b="0" i="0" u="sng" strike="noStrike" kern="1200" baseline="0" dirty="0">
                <a:solidFill>
                  <a:schemeClr val="tx1"/>
                </a:solidFill>
                <a:latin typeface="Times New Roman" pitchFamily="18" charset="0"/>
                <a:ea typeface="+mn-ea"/>
                <a:cs typeface="+mn-cs"/>
              </a:rPr>
              <a:t>covered by a cellular network</a:t>
            </a:r>
            <a:r>
              <a:rPr lang="en-US" altLang="zh-CN" sz="1200" b="0" i="0" u="none" strike="noStrike" kern="1200" baseline="0" dirty="0">
                <a:solidFill>
                  <a:schemeClr val="tx1"/>
                </a:solidFill>
                <a:latin typeface="Times New Roman" pitchFamily="18" charset="0"/>
                <a:ea typeface="+mn-ea"/>
                <a:cs typeface="+mn-cs"/>
              </a:rPr>
              <a:t> is partitioned into a number of geographic coverage areas, known as </a:t>
            </a:r>
            <a:r>
              <a:rPr lang="en-US" altLang="zh-CN" sz="1200" b="1" i="0" u="none" strike="noStrike" kern="1200" baseline="0" dirty="0">
                <a:solidFill>
                  <a:schemeClr val="tx1"/>
                </a:solidFill>
                <a:latin typeface="Times New Roman" pitchFamily="18" charset="0"/>
                <a:ea typeface="+mn-ea"/>
                <a:cs typeface="+mn-cs"/>
              </a:rPr>
              <a:t>cells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发射区</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shown as hexagons on the left side of Figure 7.18. </a:t>
            </a:r>
          </a:p>
          <a:p>
            <a:r>
              <a:rPr lang="en-US" altLang="zh-CN" sz="1200" b="0" i="0" u="none" strike="noStrike" kern="1200" baseline="0" dirty="0">
                <a:solidFill>
                  <a:schemeClr val="tx1"/>
                </a:solidFill>
                <a:latin typeface="Times New Roman" pitchFamily="18" charset="0"/>
                <a:ea typeface="+mn-ea"/>
                <a:cs typeface="+mn-cs"/>
              </a:rPr>
              <a:t>    As with the 802.11 WiFi standard we studied in Section 7.3.1, GSM has its own particular nomenclature. </a:t>
            </a:r>
          </a:p>
          <a:p>
            <a:r>
              <a:rPr lang="en-US" altLang="zh-CN" sz="1200" b="0" i="0" u="none" strike="noStrike" kern="1200" baseline="0" dirty="0">
                <a:solidFill>
                  <a:schemeClr val="tx1"/>
                </a:solidFill>
                <a:latin typeface="Times New Roman" pitchFamily="18" charset="0"/>
                <a:ea typeface="+mn-ea"/>
                <a:cs typeface="+mn-cs"/>
              </a:rPr>
              <a:t>    Each cell contains a </a:t>
            </a:r>
            <a:r>
              <a:rPr lang="en-US" altLang="zh-CN" sz="1200" b="1" i="0" u="none" strike="noStrike" kern="1200" baseline="0" dirty="0">
                <a:solidFill>
                  <a:schemeClr val="tx1"/>
                </a:solidFill>
                <a:latin typeface="Times New Roman" pitchFamily="18" charset="0"/>
                <a:ea typeface="+mn-ea"/>
                <a:cs typeface="+mn-cs"/>
              </a:rPr>
              <a:t>base transceiver station </a:t>
            </a:r>
            <a:r>
              <a:rPr lang="en-US" altLang="zh-CN" sz="1200" b="0" i="0" u="none" strike="noStrike" kern="1200" baseline="0" dirty="0" smtClean="0">
                <a:solidFill>
                  <a:schemeClr val="tx1"/>
                </a:solidFill>
                <a:latin typeface="Times New Roman" pitchFamily="18" charset="0"/>
                <a:ea typeface="+mn-ea"/>
                <a:cs typeface="+mn-cs"/>
              </a:rPr>
              <a:t>(BTS</a:t>
            </a:r>
            <a:r>
              <a:rPr lang="en-US" altLang="zh-CN" sz="1200" b="0" i="0" u="none" strike="noStrike" kern="1200" baseline="0" dirty="0">
                <a:solidFill>
                  <a:schemeClr val="tx1"/>
                </a:solidFill>
                <a:latin typeface="Times New Roman" pitchFamily="18" charset="0"/>
                <a:ea typeface="+mn-ea"/>
                <a:cs typeface="+mn-cs"/>
              </a:rPr>
              <a:t>, </a:t>
            </a:r>
            <a:r>
              <a:rPr lang="zh-CN" altLang="en-US" sz="1200" b="0" i="0" u="none" strike="noStrike" kern="1200" baseline="0" dirty="0">
                <a:solidFill>
                  <a:schemeClr val="tx1"/>
                </a:solidFill>
                <a:latin typeface="Times New Roman" pitchFamily="18" charset="0"/>
                <a:ea typeface="+mn-ea"/>
                <a:cs typeface="+mn-cs"/>
              </a:rPr>
              <a:t>基站收发信</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that transmits signals to and receives signals from the mobile stations in its cell. </a:t>
            </a:r>
          </a:p>
          <a:p>
            <a:r>
              <a:rPr lang="en-US" altLang="zh-CN" sz="1200" b="0" i="0" u="none" strike="noStrike" kern="1200" baseline="0" dirty="0">
                <a:solidFill>
                  <a:schemeClr val="tx1"/>
                </a:solidFill>
                <a:latin typeface="Times New Roman" pitchFamily="18" charset="0"/>
                <a:ea typeface="+mn-ea"/>
                <a:cs typeface="+mn-cs"/>
              </a:rPr>
              <a:t>    The coverage area of a cell depends on many factors, including the transmitting power of the BTS, the transmitting</a:t>
            </a:r>
          </a:p>
          <a:p>
            <a:r>
              <a:rPr lang="en-US" altLang="zh-CN" sz="1200" b="0" i="0" u="none" strike="noStrike" kern="1200" baseline="0" dirty="0">
                <a:solidFill>
                  <a:schemeClr val="tx1"/>
                </a:solidFill>
                <a:latin typeface="Times New Roman" pitchFamily="18" charset="0"/>
                <a:ea typeface="+mn-ea"/>
                <a:cs typeface="+mn-cs"/>
              </a:rPr>
              <a:t>power of the user devices, obstructing buildings in the cell, and the height of base station antennas. </a:t>
            </a:r>
          </a:p>
          <a:p>
            <a:r>
              <a:rPr lang="en-US" altLang="zh-CN" sz="1200" b="0" i="0" u="none" strike="noStrike" kern="1200" baseline="0" dirty="0">
                <a:solidFill>
                  <a:schemeClr val="tx1"/>
                </a:solidFill>
                <a:latin typeface="Times New Roman" pitchFamily="18" charset="0"/>
                <a:ea typeface="+mn-ea"/>
                <a:cs typeface="+mn-cs"/>
              </a:rPr>
              <a:t>    Although Figure 7.18 shows each cell containing one base transceiver station residing in the middle of the cell, many systems today place the BTS at corners where three cells intersect, so that a single BTS with directional antennas can service three cells.</a:t>
            </a:r>
          </a:p>
          <a:p>
            <a:r>
              <a:rPr lang="en-US" altLang="zh-CN" sz="1200" b="0" i="0" u="none" strike="noStrike" kern="1200" baseline="0" dirty="0">
                <a:solidFill>
                  <a:schemeClr val="tx1"/>
                </a:solidFill>
                <a:latin typeface="Times New Roman" pitchFamily="18" charset="0"/>
                <a:ea typeface="+mn-ea"/>
                <a:cs typeface="+mn-cs"/>
              </a:rPr>
              <a:t>    The GSM standard for 2G cellular systems uses combined FDM/TDM </a:t>
            </a:r>
            <a:r>
              <a:rPr lang="en-US" altLang="zh-CN" sz="1200" b="0" i="0" u="none" strike="noStrike" kern="1200" baseline="0" dirty="0" smtClean="0">
                <a:solidFill>
                  <a:schemeClr val="tx1"/>
                </a:solidFill>
                <a:latin typeface="Times New Roman" pitchFamily="18" charset="0"/>
                <a:ea typeface="+mn-ea"/>
                <a:cs typeface="+mn-cs"/>
              </a:rPr>
              <a:t>(radio) </a:t>
            </a:r>
            <a:r>
              <a:rPr lang="en-US" altLang="zh-CN" sz="1200" b="0" i="0" u="none" strike="noStrike" kern="1200" baseline="0" dirty="0">
                <a:solidFill>
                  <a:schemeClr val="tx1"/>
                </a:solidFill>
                <a:latin typeface="Times New Roman" pitchFamily="18" charset="0"/>
                <a:ea typeface="+mn-ea"/>
                <a:cs typeface="+mn-cs"/>
              </a:rPr>
              <a:t>for the air interface. </a:t>
            </a:r>
          </a:p>
          <a:p>
            <a:r>
              <a:rPr lang="en-US" altLang="zh-CN" sz="1200" b="0" i="0" u="none" strike="noStrike" kern="1200" baseline="0" dirty="0">
                <a:solidFill>
                  <a:schemeClr val="tx1"/>
                </a:solidFill>
                <a:latin typeface="Times New Roman" pitchFamily="18" charset="0"/>
                <a:ea typeface="+mn-ea"/>
                <a:cs typeface="+mn-cs"/>
              </a:rPr>
              <a:t>    Recall from Chapter 1 that, with pure FDM, the channel is partitioned into a number of frequency bands with each band devoted to a call. </a:t>
            </a:r>
          </a:p>
          <a:p>
            <a:r>
              <a:rPr lang="en-US" altLang="zh-CN" sz="1200" b="0" i="0" u="none" strike="noStrike" kern="1200" baseline="0" dirty="0">
                <a:solidFill>
                  <a:schemeClr val="tx1"/>
                </a:solidFill>
                <a:latin typeface="Times New Roman" pitchFamily="18" charset="0"/>
                <a:ea typeface="+mn-ea"/>
                <a:cs typeface="+mn-cs"/>
              </a:rPr>
              <a:t>    Also recall from Chapter 1 that, with pure TDM, time is partitioned into frames with each frame further partitioned into slots and each call being assigned the use of a particular slot in the revolving frame. </a:t>
            </a:r>
          </a:p>
          <a:p>
            <a:r>
              <a:rPr lang="en-US" altLang="zh-CN" sz="1200" b="0" i="0" u="none" strike="noStrike" kern="1200" baseline="0" dirty="0">
                <a:solidFill>
                  <a:schemeClr val="tx1"/>
                </a:solidFill>
                <a:latin typeface="Times New Roman" pitchFamily="18" charset="0"/>
                <a:ea typeface="+mn-ea"/>
                <a:cs typeface="+mn-cs"/>
              </a:rPr>
              <a:t>    In combined FDM/TDM systems, the channel is partitioned into a number of frequency sub-bands; within each sub-band, time is partitioned into frames and slots. </a:t>
            </a:r>
          </a:p>
          <a:p>
            <a:r>
              <a:rPr lang="en-US" altLang="zh-CN" sz="1200" b="0" i="0" u="none" strike="noStrike" kern="1200" baseline="0" dirty="0">
                <a:solidFill>
                  <a:schemeClr val="tx1"/>
                </a:solidFill>
                <a:latin typeface="Times New Roman" pitchFamily="18" charset="0"/>
                <a:ea typeface="+mn-ea"/>
                <a:cs typeface="+mn-cs"/>
              </a:rPr>
              <a:t>    Thus, for a combined FDM/TDM system, if the channel is partitioned into </a:t>
            </a:r>
            <a:r>
              <a:rPr lang="en-US" altLang="zh-CN" sz="1200" b="1" i="0" u="none" strike="noStrike" kern="1200" baseline="0" dirty="0">
                <a:solidFill>
                  <a:schemeClr val="tx1"/>
                </a:solidFill>
                <a:latin typeface="Times New Roman" pitchFamily="18" charset="0"/>
                <a:ea typeface="+mn-ea"/>
                <a:cs typeface="+mn-cs"/>
              </a:rPr>
              <a:t>F</a:t>
            </a:r>
            <a:r>
              <a:rPr lang="en-US" altLang="zh-CN" sz="1200" b="0" i="0" u="none" strike="noStrike" kern="1200" baseline="0" dirty="0">
                <a:solidFill>
                  <a:schemeClr val="tx1"/>
                </a:solidFill>
                <a:latin typeface="Times New Roman" pitchFamily="18" charset="0"/>
                <a:ea typeface="+mn-ea"/>
                <a:cs typeface="+mn-cs"/>
              </a:rPr>
              <a:t> sub-bands and time is partitioned into </a:t>
            </a:r>
            <a:r>
              <a:rPr lang="en-US" altLang="zh-CN" sz="1200" b="1" i="0" u="none" strike="noStrike" kern="1200" baseline="0" dirty="0">
                <a:solidFill>
                  <a:schemeClr val="tx1"/>
                </a:solidFill>
                <a:latin typeface="Times New Roman" pitchFamily="18" charset="0"/>
                <a:ea typeface="+mn-ea"/>
                <a:cs typeface="+mn-cs"/>
              </a:rPr>
              <a:t>T</a:t>
            </a:r>
            <a:r>
              <a:rPr lang="en-US" altLang="zh-CN" sz="1200" b="0" i="0" u="none" strike="noStrike" kern="1200" baseline="0" dirty="0">
                <a:solidFill>
                  <a:schemeClr val="tx1"/>
                </a:solidFill>
                <a:latin typeface="Times New Roman" pitchFamily="18" charset="0"/>
                <a:ea typeface="+mn-ea"/>
                <a:cs typeface="+mn-cs"/>
              </a:rPr>
              <a:t> slots, then the channel will be able to support F.T simultaneous calls. </a:t>
            </a:r>
          </a:p>
          <a:p>
            <a:r>
              <a:rPr lang="en-US" altLang="zh-CN" sz="1200" b="0" i="0" u="none" strike="noStrike" kern="1200" baseline="0" dirty="0">
                <a:solidFill>
                  <a:schemeClr val="tx1"/>
                </a:solidFill>
                <a:latin typeface="Times New Roman" pitchFamily="18" charset="0"/>
                <a:ea typeface="+mn-ea"/>
                <a:cs typeface="+mn-cs"/>
              </a:rPr>
              <a:t>    Recall that we saw in Section 5.3.4 that cable access networks also use a combined FDM/TDM approach.</a:t>
            </a:r>
          </a:p>
          <a:p>
            <a:r>
              <a:rPr lang="en-US" altLang="zh-CN" sz="1200" b="0" i="0" u="none" strike="noStrike" kern="1200" baseline="0" dirty="0">
                <a:solidFill>
                  <a:schemeClr val="tx1"/>
                </a:solidFill>
                <a:latin typeface="Times New Roman" pitchFamily="18" charset="0"/>
                <a:ea typeface="+mn-ea"/>
                <a:cs typeface="+mn-cs"/>
              </a:rPr>
              <a:t>    GSM systems consist of 200-kHz frequency bands with each band supporting eight TDM calls. </a:t>
            </a:r>
          </a:p>
          <a:p>
            <a:r>
              <a:rPr lang="en-US" altLang="zh-CN" sz="1200" b="0" i="0" u="none" strike="noStrike" kern="1200" baseline="0" dirty="0">
                <a:solidFill>
                  <a:schemeClr val="tx1"/>
                </a:solidFill>
                <a:latin typeface="Times New Roman" pitchFamily="18" charset="0"/>
                <a:ea typeface="+mn-ea"/>
                <a:cs typeface="+mn-cs"/>
              </a:rPr>
              <a:t>    GSM encodes speech at 13 kbps and 12.2 kbps.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GSM network’s </a:t>
            </a:r>
            <a:r>
              <a:rPr lang="en-US" altLang="zh-CN" sz="1200" b="1" i="0" u="none" strike="noStrike" kern="1200" baseline="0" dirty="0">
                <a:solidFill>
                  <a:schemeClr val="tx1"/>
                </a:solidFill>
                <a:latin typeface="Times New Roman" pitchFamily="18" charset="0"/>
                <a:ea typeface="+mn-ea"/>
                <a:cs typeface="+mn-cs"/>
              </a:rPr>
              <a:t>base station controller </a:t>
            </a:r>
            <a:r>
              <a:rPr lang="en-US" altLang="zh-CN" sz="1200" b="1" i="0" u="none" strike="noStrike" kern="1200" baseline="0" dirty="0" smtClean="0">
                <a:solidFill>
                  <a:schemeClr val="tx1"/>
                </a:solidFill>
                <a:latin typeface="Times New Roman" pitchFamily="18" charset="0"/>
                <a:ea typeface="+mn-ea"/>
                <a:cs typeface="+mn-cs"/>
              </a:rPr>
              <a:t>(BSC) </a:t>
            </a:r>
            <a:r>
              <a:rPr lang="en-US" altLang="zh-CN" sz="1200" b="0" i="0" u="none" strike="noStrike" kern="1200" baseline="0" dirty="0">
                <a:solidFill>
                  <a:schemeClr val="tx1"/>
                </a:solidFill>
                <a:latin typeface="Times New Roman" pitchFamily="18" charset="0"/>
                <a:ea typeface="+mn-ea"/>
                <a:cs typeface="+mn-cs"/>
              </a:rPr>
              <a:t>will typically service several tens of base transceiver stations. </a:t>
            </a:r>
          </a:p>
          <a:p>
            <a:r>
              <a:rPr lang="en-US" altLang="zh-CN" sz="1200" b="0" i="0" u="none" strike="noStrike" kern="1200" baseline="0" dirty="0">
                <a:solidFill>
                  <a:schemeClr val="tx1"/>
                </a:solidFill>
                <a:latin typeface="Times New Roman" pitchFamily="18" charset="0"/>
                <a:ea typeface="+mn-ea"/>
                <a:cs typeface="+mn-cs"/>
              </a:rPr>
              <a:t>    The role of the BSC is to allocate BTS radio channels to mobile subscribers, perform </a:t>
            </a:r>
            <a:r>
              <a:rPr lang="en-US" altLang="zh-CN" sz="1200" b="1" i="0" u="none" strike="noStrike" kern="1200" baseline="0" dirty="0">
                <a:solidFill>
                  <a:schemeClr val="tx1"/>
                </a:solidFill>
                <a:latin typeface="Times New Roman" pitchFamily="18" charset="0"/>
                <a:ea typeface="+mn-ea"/>
                <a:cs typeface="+mn-cs"/>
              </a:rPr>
              <a:t>paging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寻呼</a:t>
            </a:r>
            <a:r>
              <a:rPr lang="en-US" altLang="zh-CN" sz="1200" b="0" i="0" u="none" strike="noStrike" kern="1200" baseline="0" dirty="0">
                <a:solidFill>
                  <a:schemeClr val="tx1"/>
                </a:solidFill>
                <a:latin typeface="Times New Roman" pitchFamily="18" charset="0"/>
                <a:ea typeface="+mn-ea"/>
                <a:cs typeface="+mn-cs"/>
              </a:rPr>
              <a:t>, finding the cell in which a mobile user is </a:t>
            </a:r>
            <a:r>
              <a:rPr lang="en-US" altLang="zh-CN" sz="1200" b="0" i="0" u="none" strike="noStrike" kern="1200" baseline="0" dirty="0" smtClean="0">
                <a:solidFill>
                  <a:schemeClr val="tx1"/>
                </a:solidFill>
                <a:latin typeface="Times New Roman" pitchFamily="18" charset="0"/>
                <a:ea typeface="+mn-ea"/>
                <a:cs typeface="+mn-cs"/>
              </a:rPr>
              <a:t>resident), </a:t>
            </a:r>
            <a:r>
              <a:rPr lang="en-US" altLang="zh-CN" sz="1200" b="0" i="0" u="none" strike="noStrike" kern="1200" baseline="0" dirty="0">
                <a:solidFill>
                  <a:schemeClr val="tx1"/>
                </a:solidFill>
                <a:latin typeface="Times New Roman" pitchFamily="18" charset="0"/>
                <a:ea typeface="+mn-ea"/>
                <a:cs typeface="+mn-cs"/>
              </a:rPr>
              <a:t>and perform handoff of mobile users — a topic we’ll cover shortly in Section 7.7.2. </a:t>
            </a:r>
          </a:p>
          <a:p>
            <a:r>
              <a:rPr lang="en-US" altLang="zh-CN" sz="1200" b="0" i="0" u="none" strike="noStrike" kern="1200" baseline="0" dirty="0">
                <a:solidFill>
                  <a:schemeClr val="tx1"/>
                </a:solidFill>
                <a:latin typeface="Times New Roman" pitchFamily="18" charset="0"/>
                <a:ea typeface="+mn-ea"/>
                <a:cs typeface="+mn-cs"/>
              </a:rPr>
              <a:t>    The base station controller and its controlled base transceiver stations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基</a:t>
            </a:r>
            <a:r>
              <a:rPr lang="zh-CN" altLang="en-US" sz="1200" b="0" i="0" u="none" strike="noStrike" kern="1200" baseline="0" dirty="0">
                <a:solidFill>
                  <a:schemeClr val="tx1"/>
                </a:solidFill>
                <a:latin typeface="Times New Roman" pitchFamily="18" charset="0"/>
                <a:ea typeface="+mn-ea"/>
                <a:cs typeface="+mn-cs"/>
              </a:rPr>
              <a:t>站收发</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collectively constitute a GSM </a:t>
            </a:r>
            <a:r>
              <a:rPr lang="en-US" altLang="zh-CN" sz="1200" b="1" i="0" u="none" strike="noStrike" kern="1200" baseline="0" dirty="0">
                <a:solidFill>
                  <a:schemeClr val="tx1"/>
                </a:solidFill>
                <a:latin typeface="Times New Roman" pitchFamily="18" charset="0"/>
                <a:ea typeface="+mn-ea"/>
                <a:cs typeface="+mn-cs"/>
              </a:rPr>
              <a:t>base station system </a:t>
            </a:r>
            <a:r>
              <a:rPr lang="en-US" altLang="zh-CN" sz="1200" b="1" i="0" u="none" strike="noStrike" kern="1200" baseline="0" dirty="0" smtClean="0">
                <a:solidFill>
                  <a:schemeClr val="tx1"/>
                </a:solidFill>
                <a:latin typeface="Times New Roman" pitchFamily="18" charset="0"/>
                <a:ea typeface="+mn-ea"/>
                <a:cs typeface="+mn-cs"/>
              </a:rPr>
              <a:t>(BSS)</a:t>
            </a:r>
            <a:r>
              <a:rPr lang="en-US" altLang="zh-CN" sz="1200" b="0" i="0" u="none" strike="noStrike" kern="1200" baseline="0" dirty="0" smtClean="0">
                <a:solidFill>
                  <a:schemeClr val="tx1"/>
                </a:solidFill>
                <a:latin typeface="Times New Roman" pitchFamily="18" charset="0"/>
                <a:ea typeface="+mn-ea"/>
                <a:cs typeface="+mn-cs"/>
              </a:rPr>
              <a:t>.</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As we’ll see in Section 7.7, the </a:t>
            </a:r>
            <a:r>
              <a:rPr lang="en-US" altLang="zh-CN" sz="1200" b="1" i="0" u="none" strike="noStrike" kern="1200" baseline="0" dirty="0">
                <a:solidFill>
                  <a:schemeClr val="tx1"/>
                </a:solidFill>
                <a:latin typeface="Times New Roman" pitchFamily="18" charset="0"/>
                <a:ea typeface="+mn-ea"/>
                <a:cs typeface="+mn-cs"/>
              </a:rPr>
              <a:t>mobile switching center </a:t>
            </a:r>
            <a:r>
              <a:rPr lang="en-US" altLang="zh-CN" sz="1200" b="1" i="0" u="none" strike="noStrike" kern="1200" baseline="0" dirty="0" smtClean="0">
                <a:solidFill>
                  <a:schemeClr val="tx1"/>
                </a:solidFill>
                <a:latin typeface="Times New Roman" pitchFamily="18" charset="0"/>
                <a:ea typeface="+mn-ea"/>
                <a:cs typeface="+mn-cs"/>
              </a:rPr>
              <a:t>(MSC) </a:t>
            </a:r>
            <a:r>
              <a:rPr lang="en-US" altLang="zh-CN" sz="1200" b="0" i="0" u="none" strike="noStrike" kern="1200" baseline="0" dirty="0">
                <a:solidFill>
                  <a:schemeClr val="tx1"/>
                </a:solidFill>
                <a:latin typeface="Times New Roman" pitchFamily="18" charset="0"/>
                <a:ea typeface="+mn-ea"/>
                <a:cs typeface="+mn-cs"/>
              </a:rPr>
              <a:t>plays the central role in user authorization and accounting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determining whether a mobile device is allowed to connect to the cellular </a:t>
            </a:r>
            <a:r>
              <a:rPr lang="en-US" altLang="zh-CN" sz="1200" b="0" i="0" u="none" strike="noStrike" kern="1200" baseline="0" dirty="0" smtClean="0">
                <a:solidFill>
                  <a:schemeClr val="tx1"/>
                </a:solidFill>
                <a:latin typeface="Times New Roman" pitchFamily="18" charset="0"/>
                <a:ea typeface="+mn-ea"/>
                <a:cs typeface="+mn-cs"/>
              </a:rPr>
              <a:t>network), </a:t>
            </a:r>
            <a:r>
              <a:rPr lang="en-US" altLang="zh-CN" sz="1200" b="0" i="0" u="none" strike="noStrike" kern="1200" baseline="0" dirty="0">
                <a:solidFill>
                  <a:schemeClr val="tx1"/>
                </a:solidFill>
                <a:latin typeface="Times New Roman" pitchFamily="18" charset="0"/>
                <a:ea typeface="+mn-ea"/>
                <a:cs typeface="+mn-cs"/>
              </a:rPr>
              <a:t>call establishment and teardown, and handoff. </a:t>
            </a:r>
          </a:p>
          <a:p>
            <a:r>
              <a:rPr lang="en-US" altLang="zh-CN" sz="1200" b="0" i="0" u="none" strike="noStrike" kern="1200" baseline="0" dirty="0">
                <a:solidFill>
                  <a:schemeClr val="tx1"/>
                </a:solidFill>
                <a:latin typeface="Times New Roman" pitchFamily="18" charset="0"/>
                <a:ea typeface="+mn-ea"/>
                <a:cs typeface="+mn-cs"/>
              </a:rPr>
              <a:t>    A single MSC will typically contain up to five BSCs, resulting in approximately 200K subscribers per MSC. </a:t>
            </a:r>
          </a:p>
          <a:p>
            <a:r>
              <a:rPr lang="en-US" altLang="zh-CN" sz="1200" b="0" i="0" u="none" strike="noStrike" kern="1200" baseline="0" dirty="0">
                <a:solidFill>
                  <a:schemeClr val="tx1"/>
                </a:solidFill>
                <a:latin typeface="Times New Roman" pitchFamily="18" charset="0"/>
                <a:ea typeface="+mn-ea"/>
                <a:cs typeface="+mn-cs"/>
              </a:rPr>
              <a:t>    A cellular provider’s network will have a number of MSCs, with special MSCs known as gateway MSCs connecting the provider’s cellular network to the larger public telephone network.</a:t>
            </a:r>
          </a:p>
          <a:p>
            <a:endParaRPr lang="en-US" altLang="zh-CN" sz="1200" b="0" i="0" u="none" strike="noStrike" kern="1200" baseline="0" dirty="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108</a:t>
            </a:fld>
            <a:endParaRPr lang="en-US" altLang="zh-CN"/>
          </a:p>
        </p:txBody>
      </p:sp>
    </p:spTree>
    <p:extLst>
      <p:ext uri="{BB962C8B-B14F-4D97-AF65-F5344CB8AC3E}">
        <p14:creationId xmlns:p14="http://schemas.microsoft.com/office/powerpoint/2010/main" val="20736863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Times New Roman" pitchFamily="18" charset="0"/>
                <a:ea typeface="+mn-ea"/>
                <a:cs typeface="+mn-cs"/>
              </a:rPr>
              <a:t>Cellular Network Architecture, 2G: Voice Connections to the Telephone Network</a:t>
            </a:r>
          </a:p>
          <a:p>
            <a:r>
              <a:rPr lang="en-US" altLang="zh-CN" sz="1200" b="0" i="0" u="none" strike="noStrike" kern="1200" baseline="0" dirty="0">
                <a:solidFill>
                  <a:schemeClr val="tx1"/>
                </a:solidFill>
                <a:latin typeface="Times New Roman" pitchFamily="18" charset="0"/>
                <a:ea typeface="+mn-ea"/>
                <a:cs typeface="+mn-cs"/>
              </a:rPr>
              <a:t>    The term cellular</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refers to the fact that the region </a:t>
            </a:r>
            <a:r>
              <a:rPr lang="en-US" altLang="zh-CN" sz="1200" b="0" i="0" u="sng" strike="noStrike" kern="1200" baseline="0" dirty="0">
                <a:solidFill>
                  <a:schemeClr val="tx1"/>
                </a:solidFill>
                <a:latin typeface="Times New Roman" pitchFamily="18" charset="0"/>
                <a:ea typeface="+mn-ea"/>
                <a:cs typeface="+mn-cs"/>
              </a:rPr>
              <a:t>covered by a cellular network</a:t>
            </a:r>
            <a:r>
              <a:rPr lang="en-US" altLang="zh-CN" sz="1200" b="0" i="0" u="none" strike="noStrike" kern="1200" baseline="0" dirty="0">
                <a:solidFill>
                  <a:schemeClr val="tx1"/>
                </a:solidFill>
                <a:latin typeface="Times New Roman" pitchFamily="18" charset="0"/>
                <a:ea typeface="+mn-ea"/>
                <a:cs typeface="+mn-cs"/>
              </a:rPr>
              <a:t> is partitioned into a number of geographic coverage areas, known as </a:t>
            </a:r>
            <a:r>
              <a:rPr lang="en-US" altLang="zh-CN" sz="1200" b="1" i="0" u="none" strike="noStrike" kern="1200" baseline="0" dirty="0">
                <a:solidFill>
                  <a:schemeClr val="tx1"/>
                </a:solidFill>
                <a:latin typeface="Times New Roman" pitchFamily="18" charset="0"/>
                <a:ea typeface="+mn-ea"/>
                <a:cs typeface="+mn-cs"/>
              </a:rPr>
              <a:t>cells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发射区</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shown as hexagons on the left side of Figure 7.18. </a:t>
            </a:r>
          </a:p>
          <a:p>
            <a:r>
              <a:rPr lang="en-US" altLang="zh-CN" sz="1200" b="0" i="0" u="none" strike="noStrike" kern="1200" baseline="0" dirty="0">
                <a:solidFill>
                  <a:schemeClr val="tx1"/>
                </a:solidFill>
                <a:latin typeface="Times New Roman" pitchFamily="18" charset="0"/>
                <a:ea typeface="+mn-ea"/>
                <a:cs typeface="+mn-cs"/>
              </a:rPr>
              <a:t>    As with the 802.11 WiFi standard we studied in Section 7.3.1, GSM has its own particular nomenclature. </a:t>
            </a:r>
          </a:p>
          <a:p>
            <a:r>
              <a:rPr lang="en-US" altLang="zh-CN" sz="1200" b="0" i="0" u="none" strike="noStrike" kern="1200" baseline="0" dirty="0">
                <a:solidFill>
                  <a:schemeClr val="tx1"/>
                </a:solidFill>
                <a:latin typeface="Times New Roman" pitchFamily="18" charset="0"/>
                <a:ea typeface="+mn-ea"/>
                <a:cs typeface="+mn-cs"/>
              </a:rPr>
              <a:t>    Each cell contains a </a:t>
            </a:r>
            <a:r>
              <a:rPr lang="en-US" altLang="zh-CN" sz="1200" b="1" i="0" u="none" strike="noStrike" kern="1200" baseline="0" dirty="0">
                <a:solidFill>
                  <a:schemeClr val="tx1"/>
                </a:solidFill>
                <a:latin typeface="Times New Roman" pitchFamily="18" charset="0"/>
                <a:ea typeface="+mn-ea"/>
                <a:cs typeface="+mn-cs"/>
              </a:rPr>
              <a:t>base transceiver station </a:t>
            </a:r>
            <a:r>
              <a:rPr lang="en-US" altLang="zh-CN" sz="1200" b="0" i="0" u="none" strike="noStrike" kern="1200" baseline="0" dirty="0" smtClean="0">
                <a:solidFill>
                  <a:schemeClr val="tx1"/>
                </a:solidFill>
                <a:latin typeface="Times New Roman" pitchFamily="18" charset="0"/>
                <a:ea typeface="+mn-ea"/>
                <a:cs typeface="+mn-cs"/>
              </a:rPr>
              <a:t>(BTS</a:t>
            </a:r>
            <a:r>
              <a:rPr lang="en-US" altLang="zh-CN" sz="1200" b="0" i="0" u="none" strike="noStrike" kern="1200" baseline="0" dirty="0">
                <a:solidFill>
                  <a:schemeClr val="tx1"/>
                </a:solidFill>
                <a:latin typeface="Times New Roman" pitchFamily="18" charset="0"/>
                <a:ea typeface="+mn-ea"/>
                <a:cs typeface="+mn-cs"/>
              </a:rPr>
              <a:t>, </a:t>
            </a:r>
            <a:r>
              <a:rPr lang="zh-CN" altLang="en-US" sz="1200" b="0" i="0" u="none" strike="noStrike" kern="1200" baseline="0" dirty="0">
                <a:solidFill>
                  <a:schemeClr val="tx1"/>
                </a:solidFill>
                <a:latin typeface="Times New Roman" pitchFamily="18" charset="0"/>
                <a:ea typeface="+mn-ea"/>
                <a:cs typeface="+mn-cs"/>
              </a:rPr>
              <a:t>基站收发信</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that transmits signals to and receives signals from the mobile stations in its cell. </a:t>
            </a:r>
          </a:p>
          <a:p>
            <a:r>
              <a:rPr lang="en-US" altLang="zh-CN" sz="1200" b="0" i="0" u="none" strike="noStrike" kern="1200" baseline="0" dirty="0">
                <a:solidFill>
                  <a:schemeClr val="tx1"/>
                </a:solidFill>
                <a:latin typeface="Times New Roman" pitchFamily="18" charset="0"/>
                <a:ea typeface="+mn-ea"/>
                <a:cs typeface="+mn-cs"/>
              </a:rPr>
              <a:t>    The coverage area of a cell depends on many factors, including the transmitting power of the BTS, the transmitting</a:t>
            </a:r>
          </a:p>
          <a:p>
            <a:r>
              <a:rPr lang="en-US" altLang="zh-CN" sz="1200" b="0" i="0" u="none" strike="noStrike" kern="1200" baseline="0" dirty="0">
                <a:solidFill>
                  <a:schemeClr val="tx1"/>
                </a:solidFill>
                <a:latin typeface="Times New Roman" pitchFamily="18" charset="0"/>
                <a:ea typeface="+mn-ea"/>
                <a:cs typeface="+mn-cs"/>
              </a:rPr>
              <a:t>power of the user devices, obstructing buildings in the cell, and the height of base station antennas. </a:t>
            </a:r>
          </a:p>
          <a:p>
            <a:r>
              <a:rPr lang="en-US" altLang="zh-CN" sz="1200" b="0" i="0" u="none" strike="noStrike" kern="1200" baseline="0" dirty="0">
                <a:solidFill>
                  <a:schemeClr val="tx1"/>
                </a:solidFill>
                <a:latin typeface="Times New Roman" pitchFamily="18" charset="0"/>
                <a:ea typeface="+mn-ea"/>
                <a:cs typeface="+mn-cs"/>
              </a:rPr>
              <a:t>    Although Figure 7.18 shows each cell containing one base transceiver station residing in the middle of the cell, many systems today place the BTS at corners where three cells intersect, so that a single BTS with directional antennas can service three cells.</a:t>
            </a:r>
          </a:p>
          <a:p>
            <a:r>
              <a:rPr lang="en-US" altLang="zh-CN" sz="1200" b="0" i="0" u="none" strike="noStrike" kern="1200" baseline="0" dirty="0">
                <a:solidFill>
                  <a:schemeClr val="tx1"/>
                </a:solidFill>
                <a:latin typeface="Times New Roman" pitchFamily="18" charset="0"/>
                <a:ea typeface="+mn-ea"/>
                <a:cs typeface="+mn-cs"/>
              </a:rPr>
              <a:t>    The GSM standard for 2G cellular systems uses combined FDM/TDM </a:t>
            </a:r>
            <a:r>
              <a:rPr lang="en-US" altLang="zh-CN" sz="1200" b="0" i="0" u="none" strike="noStrike" kern="1200" baseline="0" dirty="0" smtClean="0">
                <a:solidFill>
                  <a:schemeClr val="tx1"/>
                </a:solidFill>
                <a:latin typeface="Times New Roman" pitchFamily="18" charset="0"/>
                <a:ea typeface="+mn-ea"/>
                <a:cs typeface="+mn-cs"/>
              </a:rPr>
              <a:t>(radio) </a:t>
            </a:r>
            <a:r>
              <a:rPr lang="en-US" altLang="zh-CN" sz="1200" b="0" i="0" u="none" strike="noStrike" kern="1200" baseline="0" dirty="0">
                <a:solidFill>
                  <a:schemeClr val="tx1"/>
                </a:solidFill>
                <a:latin typeface="Times New Roman" pitchFamily="18" charset="0"/>
                <a:ea typeface="+mn-ea"/>
                <a:cs typeface="+mn-cs"/>
              </a:rPr>
              <a:t>for the air interface. </a:t>
            </a:r>
          </a:p>
          <a:p>
            <a:r>
              <a:rPr lang="en-US" altLang="zh-CN" sz="1200" b="0" i="0" u="none" strike="noStrike" kern="1200" baseline="0" dirty="0">
                <a:solidFill>
                  <a:schemeClr val="tx1"/>
                </a:solidFill>
                <a:latin typeface="Times New Roman" pitchFamily="18" charset="0"/>
                <a:ea typeface="+mn-ea"/>
                <a:cs typeface="+mn-cs"/>
              </a:rPr>
              <a:t>    Recall from Chapter 1 that, with pure FDM, the channel is partitioned into a number of frequency bands with each band devoted to a call. </a:t>
            </a:r>
          </a:p>
          <a:p>
            <a:r>
              <a:rPr lang="en-US" altLang="zh-CN" sz="1200" b="0" i="0" u="none" strike="noStrike" kern="1200" baseline="0" dirty="0">
                <a:solidFill>
                  <a:schemeClr val="tx1"/>
                </a:solidFill>
                <a:latin typeface="Times New Roman" pitchFamily="18" charset="0"/>
                <a:ea typeface="+mn-ea"/>
                <a:cs typeface="+mn-cs"/>
              </a:rPr>
              <a:t>    Also recall from Chapter 1 that, with pure TDM, time is partitioned into frames with each frame further partitioned into slots and each call being assigned the use of a particular slot in the revolving frame. </a:t>
            </a:r>
          </a:p>
          <a:p>
            <a:r>
              <a:rPr lang="en-US" altLang="zh-CN" sz="1200" b="0" i="0" u="none" strike="noStrike" kern="1200" baseline="0" dirty="0">
                <a:solidFill>
                  <a:schemeClr val="tx1"/>
                </a:solidFill>
                <a:latin typeface="Times New Roman" pitchFamily="18" charset="0"/>
                <a:ea typeface="+mn-ea"/>
                <a:cs typeface="+mn-cs"/>
              </a:rPr>
              <a:t>    In combined FDM/TDM systems, the channel is partitioned into a number of frequency sub-bands; within each sub-band, time is partitioned into frames and slots. </a:t>
            </a:r>
          </a:p>
          <a:p>
            <a:r>
              <a:rPr lang="en-US" altLang="zh-CN" sz="1200" b="0" i="0" u="none" strike="noStrike" kern="1200" baseline="0" dirty="0">
                <a:solidFill>
                  <a:schemeClr val="tx1"/>
                </a:solidFill>
                <a:latin typeface="Times New Roman" pitchFamily="18" charset="0"/>
                <a:ea typeface="+mn-ea"/>
                <a:cs typeface="+mn-cs"/>
              </a:rPr>
              <a:t>    Thus, for a combined FDM/TDM system, if the channel is partitioned into </a:t>
            </a:r>
            <a:r>
              <a:rPr lang="en-US" altLang="zh-CN" sz="1200" b="1" i="0" u="none" strike="noStrike" kern="1200" baseline="0" dirty="0">
                <a:solidFill>
                  <a:schemeClr val="tx1"/>
                </a:solidFill>
                <a:latin typeface="Times New Roman" pitchFamily="18" charset="0"/>
                <a:ea typeface="+mn-ea"/>
                <a:cs typeface="+mn-cs"/>
              </a:rPr>
              <a:t>F</a:t>
            </a:r>
            <a:r>
              <a:rPr lang="en-US" altLang="zh-CN" sz="1200" b="0" i="0" u="none" strike="noStrike" kern="1200" baseline="0" dirty="0">
                <a:solidFill>
                  <a:schemeClr val="tx1"/>
                </a:solidFill>
                <a:latin typeface="Times New Roman" pitchFamily="18" charset="0"/>
                <a:ea typeface="+mn-ea"/>
                <a:cs typeface="+mn-cs"/>
              </a:rPr>
              <a:t> sub-bands and time is partitioned into </a:t>
            </a:r>
            <a:r>
              <a:rPr lang="en-US" altLang="zh-CN" sz="1200" b="1" i="0" u="none" strike="noStrike" kern="1200" baseline="0" dirty="0">
                <a:solidFill>
                  <a:schemeClr val="tx1"/>
                </a:solidFill>
                <a:latin typeface="Times New Roman" pitchFamily="18" charset="0"/>
                <a:ea typeface="+mn-ea"/>
                <a:cs typeface="+mn-cs"/>
              </a:rPr>
              <a:t>T</a:t>
            </a:r>
            <a:r>
              <a:rPr lang="en-US" altLang="zh-CN" sz="1200" b="0" i="0" u="none" strike="noStrike" kern="1200" baseline="0" dirty="0">
                <a:solidFill>
                  <a:schemeClr val="tx1"/>
                </a:solidFill>
                <a:latin typeface="Times New Roman" pitchFamily="18" charset="0"/>
                <a:ea typeface="+mn-ea"/>
                <a:cs typeface="+mn-cs"/>
              </a:rPr>
              <a:t> slots, then the channel will be able to support F.T simultaneous calls. </a:t>
            </a:r>
          </a:p>
          <a:p>
            <a:r>
              <a:rPr lang="en-US" altLang="zh-CN" sz="1200" b="0" i="0" u="none" strike="noStrike" kern="1200" baseline="0" dirty="0">
                <a:solidFill>
                  <a:schemeClr val="tx1"/>
                </a:solidFill>
                <a:latin typeface="Times New Roman" pitchFamily="18" charset="0"/>
                <a:ea typeface="+mn-ea"/>
                <a:cs typeface="+mn-cs"/>
              </a:rPr>
              <a:t>    Recall that we saw in Section 5.3.4 that cable access networks also use a combined FDM/TDM approach.</a:t>
            </a:r>
          </a:p>
          <a:p>
            <a:r>
              <a:rPr lang="en-US" altLang="zh-CN" sz="1200" b="0" i="0" u="none" strike="noStrike" kern="1200" baseline="0" dirty="0">
                <a:solidFill>
                  <a:schemeClr val="tx1"/>
                </a:solidFill>
                <a:latin typeface="Times New Roman" pitchFamily="18" charset="0"/>
                <a:ea typeface="+mn-ea"/>
                <a:cs typeface="+mn-cs"/>
              </a:rPr>
              <a:t>    GSM systems consist of 200-kHz frequency bands with each band supporting eight TDM calls. </a:t>
            </a:r>
          </a:p>
          <a:p>
            <a:r>
              <a:rPr lang="en-US" altLang="zh-CN" sz="1200" b="0" i="0" u="none" strike="noStrike" kern="1200" baseline="0" dirty="0">
                <a:solidFill>
                  <a:schemeClr val="tx1"/>
                </a:solidFill>
                <a:latin typeface="Times New Roman" pitchFamily="18" charset="0"/>
                <a:ea typeface="+mn-ea"/>
                <a:cs typeface="+mn-cs"/>
              </a:rPr>
              <a:t>    GSM encodes speech at 13 kbps and 12.2 kbps.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GSM network’s </a:t>
            </a:r>
            <a:r>
              <a:rPr lang="en-US" altLang="zh-CN" sz="1200" b="1" i="0" u="none" strike="noStrike" kern="1200" baseline="0" dirty="0">
                <a:solidFill>
                  <a:schemeClr val="tx1"/>
                </a:solidFill>
                <a:latin typeface="Times New Roman" pitchFamily="18" charset="0"/>
                <a:ea typeface="+mn-ea"/>
                <a:cs typeface="+mn-cs"/>
              </a:rPr>
              <a:t>base station controller </a:t>
            </a:r>
            <a:r>
              <a:rPr lang="en-US" altLang="zh-CN" sz="1200" b="1" i="0" u="none" strike="noStrike" kern="1200" baseline="0" dirty="0" smtClean="0">
                <a:solidFill>
                  <a:schemeClr val="tx1"/>
                </a:solidFill>
                <a:latin typeface="Times New Roman" pitchFamily="18" charset="0"/>
                <a:ea typeface="+mn-ea"/>
                <a:cs typeface="+mn-cs"/>
              </a:rPr>
              <a:t>(BSC) </a:t>
            </a:r>
            <a:r>
              <a:rPr lang="en-US" altLang="zh-CN" sz="1200" b="0" i="0" u="none" strike="noStrike" kern="1200" baseline="0" dirty="0">
                <a:solidFill>
                  <a:schemeClr val="tx1"/>
                </a:solidFill>
                <a:latin typeface="Times New Roman" pitchFamily="18" charset="0"/>
                <a:ea typeface="+mn-ea"/>
                <a:cs typeface="+mn-cs"/>
              </a:rPr>
              <a:t>will typically service several tens of base transceiver stations. </a:t>
            </a:r>
          </a:p>
          <a:p>
            <a:r>
              <a:rPr lang="en-US" altLang="zh-CN" sz="1200" b="0" i="0" u="none" strike="noStrike" kern="1200" baseline="0" dirty="0">
                <a:solidFill>
                  <a:schemeClr val="tx1"/>
                </a:solidFill>
                <a:latin typeface="Times New Roman" pitchFamily="18" charset="0"/>
                <a:ea typeface="+mn-ea"/>
                <a:cs typeface="+mn-cs"/>
              </a:rPr>
              <a:t>    The role of the BSC is to allocate BTS radio channels to mobile subscribers, perform </a:t>
            </a:r>
            <a:r>
              <a:rPr lang="en-US" altLang="zh-CN" sz="1200" b="1" i="0" u="none" strike="noStrike" kern="1200" baseline="0" dirty="0">
                <a:solidFill>
                  <a:schemeClr val="tx1"/>
                </a:solidFill>
                <a:latin typeface="Times New Roman" pitchFamily="18" charset="0"/>
                <a:ea typeface="+mn-ea"/>
                <a:cs typeface="+mn-cs"/>
              </a:rPr>
              <a:t>paging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寻呼</a:t>
            </a:r>
            <a:r>
              <a:rPr lang="en-US" altLang="zh-CN" sz="1200" b="0" i="0" u="none" strike="noStrike" kern="1200" baseline="0" dirty="0">
                <a:solidFill>
                  <a:schemeClr val="tx1"/>
                </a:solidFill>
                <a:latin typeface="Times New Roman" pitchFamily="18" charset="0"/>
                <a:ea typeface="+mn-ea"/>
                <a:cs typeface="+mn-cs"/>
              </a:rPr>
              <a:t>, finding the cell in which a mobile user is </a:t>
            </a:r>
            <a:r>
              <a:rPr lang="en-US" altLang="zh-CN" sz="1200" b="0" i="0" u="none" strike="noStrike" kern="1200" baseline="0" dirty="0" smtClean="0">
                <a:solidFill>
                  <a:schemeClr val="tx1"/>
                </a:solidFill>
                <a:latin typeface="Times New Roman" pitchFamily="18" charset="0"/>
                <a:ea typeface="+mn-ea"/>
                <a:cs typeface="+mn-cs"/>
              </a:rPr>
              <a:t>resident), </a:t>
            </a:r>
            <a:r>
              <a:rPr lang="en-US" altLang="zh-CN" sz="1200" b="0" i="0" u="none" strike="noStrike" kern="1200" baseline="0" dirty="0">
                <a:solidFill>
                  <a:schemeClr val="tx1"/>
                </a:solidFill>
                <a:latin typeface="Times New Roman" pitchFamily="18" charset="0"/>
                <a:ea typeface="+mn-ea"/>
                <a:cs typeface="+mn-cs"/>
              </a:rPr>
              <a:t>and perform handoff of mobile users — a topic we’ll cover shortly in Section 7.7.2. </a:t>
            </a:r>
          </a:p>
          <a:p>
            <a:r>
              <a:rPr lang="en-US" altLang="zh-CN" sz="1200" b="0" i="0" u="none" strike="noStrike" kern="1200" baseline="0" dirty="0">
                <a:solidFill>
                  <a:schemeClr val="tx1"/>
                </a:solidFill>
                <a:latin typeface="Times New Roman" pitchFamily="18" charset="0"/>
                <a:ea typeface="+mn-ea"/>
                <a:cs typeface="+mn-cs"/>
              </a:rPr>
              <a:t>    The base station controller and its controlled base transceiver stations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基</a:t>
            </a:r>
            <a:r>
              <a:rPr lang="zh-CN" altLang="en-US" sz="1200" b="0" i="0" u="none" strike="noStrike" kern="1200" baseline="0" dirty="0">
                <a:solidFill>
                  <a:schemeClr val="tx1"/>
                </a:solidFill>
                <a:latin typeface="Times New Roman" pitchFamily="18" charset="0"/>
                <a:ea typeface="+mn-ea"/>
                <a:cs typeface="+mn-cs"/>
              </a:rPr>
              <a:t>站收发</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collectively constitute a GSM </a:t>
            </a:r>
            <a:r>
              <a:rPr lang="en-US" altLang="zh-CN" sz="1200" b="1" i="0" u="none" strike="noStrike" kern="1200" baseline="0" dirty="0">
                <a:solidFill>
                  <a:schemeClr val="tx1"/>
                </a:solidFill>
                <a:latin typeface="Times New Roman" pitchFamily="18" charset="0"/>
                <a:ea typeface="+mn-ea"/>
                <a:cs typeface="+mn-cs"/>
              </a:rPr>
              <a:t>base station system </a:t>
            </a:r>
            <a:r>
              <a:rPr lang="en-US" altLang="zh-CN" sz="1200" b="1" i="0" u="none" strike="noStrike" kern="1200" baseline="0" dirty="0" smtClean="0">
                <a:solidFill>
                  <a:schemeClr val="tx1"/>
                </a:solidFill>
                <a:latin typeface="Times New Roman" pitchFamily="18" charset="0"/>
                <a:ea typeface="+mn-ea"/>
                <a:cs typeface="+mn-cs"/>
              </a:rPr>
              <a:t>(BSS)</a:t>
            </a:r>
            <a:r>
              <a:rPr lang="en-US" altLang="zh-CN" sz="1200" b="0" i="0" u="none" strike="noStrike" kern="1200" baseline="0" dirty="0" smtClean="0">
                <a:solidFill>
                  <a:schemeClr val="tx1"/>
                </a:solidFill>
                <a:latin typeface="Times New Roman" pitchFamily="18" charset="0"/>
                <a:ea typeface="+mn-ea"/>
                <a:cs typeface="+mn-cs"/>
              </a:rPr>
              <a:t>.</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As we’ll see in Section 7.7, the </a:t>
            </a:r>
            <a:r>
              <a:rPr lang="en-US" altLang="zh-CN" sz="1200" b="1" i="0" u="none" strike="noStrike" kern="1200" baseline="0" dirty="0">
                <a:solidFill>
                  <a:schemeClr val="tx1"/>
                </a:solidFill>
                <a:latin typeface="Times New Roman" pitchFamily="18" charset="0"/>
                <a:ea typeface="+mn-ea"/>
                <a:cs typeface="+mn-cs"/>
              </a:rPr>
              <a:t>mobile switching center </a:t>
            </a:r>
            <a:r>
              <a:rPr lang="en-US" altLang="zh-CN" sz="1200" b="1" i="0" u="none" strike="noStrike" kern="1200" baseline="0" dirty="0" smtClean="0">
                <a:solidFill>
                  <a:schemeClr val="tx1"/>
                </a:solidFill>
                <a:latin typeface="Times New Roman" pitchFamily="18" charset="0"/>
                <a:ea typeface="+mn-ea"/>
                <a:cs typeface="+mn-cs"/>
              </a:rPr>
              <a:t>(MSC) </a:t>
            </a:r>
            <a:r>
              <a:rPr lang="en-US" altLang="zh-CN" sz="1200" b="0" i="0" u="none" strike="noStrike" kern="1200" baseline="0" dirty="0">
                <a:solidFill>
                  <a:schemeClr val="tx1"/>
                </a:solidFill>
                <a:latin typeface="Times New Roman" pitchFamily="18" charset="0"/>
                <a:ea typeface="+mn-ea"/>
                <a:cs typeface="+mn-cs"/>
              </a:rPr>
              <a:t>plays the central role in user authorization and accounting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determining whether a mobile device is allowed to connect to the cellular </a:t>
            </a:r>
            <a:r>
              <a:rPr lang="en-US" altLang="zh-CN" sz="1200" b="0" i="0" u="none" strike="noStrike" kern="1200" baseline="0" dirty="0" smtClean="0">
                <a:solidFill>
                  <a:schemeClr val="tx1"/>
                </a:solidFill>
                <a:latin typeface="Times New Roman" pitchFamily="18" charset="0"/>
                <a:ea typeface="+mn-ea"/>
                <a:cs typeface="+mn-cs"/>
              </a:rPr>
              <a:t>network), </a:t>
            </a:r>
            <a:r>
              <a:rPr lang="en-US" altLang="zh-CN" sz="1200" b="0" i="0" u="none" strike="noStrike" kern="1200" baseline="0" dirty="0">
                <a:solidFill>
                  <a:schemeClr val="tx1"/>
                </a:solidFill>
                <a:latin typeface="Times New Roman" pitchFamily="18" charset="0"/>
                <a:ea typeface="+mn-ea"/>
                <a:cs typeface="+mn-cs"/>
              </a:rPr>
              <a:t>call establishment and teardown, and handoff. </a:t>
            </a:r>
          </a:p>
          <a:p>
            <a:r>
              <a:rPr lang="en-US" altLang="zh-CN" sz="1200" b="0" i="0" u="none" strike="noStrike" kern="1200" baseline="0" dirty="0">
                <a:solidFill>
                  <a:schemeClr val="tx1"/>
                </a:solidFill>
                <a:latin typeface="Times New Roman" pitchFamily="18" charset="0"/>
                <a:ea typeface="+mn-ea"/>
                <a:cs typeface="+mn-cs"/>
              </a:rPr>
              <a:t>    A single MSC will typically contain up to five BSCs, resulting in approximately 200K subscribers per MSC. </a:t>
            </a:r>
          </a:p>
          <a:p>
            <a:r>
              <a:rPr lang="en-US" altLang="zh-CN" sz="1200" b="0" i="0" u="none" strike="noStrike" kern="1200" baseline="0" dirty="0">
                <a:solidFill>
                  <a:schemeClr val="tx1"/>
                </a:solidFill>
                <a:latin typeface="Times New Roman" pitchFamily="18" charset="0"/>
                <a:ea typeface="+mn-ea"/>
                <a:cs typeface="+mn-cs"/>
              </a:rPr>
              <a:t>    A cellular provider’s network will have a number of MSCs, with special MSCs known as gateway MSCs connecting the provider’s cellular network to the larger public telephone network.</a:t>
            </a:r>
          </a:p>
          <a:p>
            <a:endParaRPr lang="en-US" altLang="zh-CN" sz="1200" b="0" i="0" u="none" strike="noStrike" kern="1200" baseline="0" dirty="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109</a:t>
            </a:fld>
            <a:endParaRPr lang="en-US" altLang="zh-CN"/>
          </a:p>
        </p:txBody>
      </p:sp>
    </p:spTree>
    <p:extLst>
      <p:ext uri="{BB962C8B-B14F-4D97-AF65-F5344CB8AC3E}">
        <p14:creationId xmlns:p14="http://schemas.microsoft.com/office/powerpoint/2010/main" val="3548109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Times New Roman" pitchFamily="18" charset="0"/>
                <a:ea typeface="+mn-ea"/>
                <a:cs typeface="+mn-cs"/>
              </a:rPr>
              <a:t>Cellular Network Architecture, 2G: Voice Connections to the Telephone Network</a:t>
            </a:r>
          </a:p>
          <a:p>
            <a:r>
              <a:rPr lang="en-US" altLang="zh-CN" sz="1200" b="0" i="0" u="none" strike="noStrike" kern="1200" baseline="0" dirty="0">
                <a:solidFill>
                  <a:schemeClr val="tx1"/>
                </a:solidFill>
                <a:latin typeface="Times New Roman" pitchFamily="18" charset="0"/>
                <a:ea typeface="+mn-ea"/>
                <a:cs typeface="+mn-cs"/>
              </a:rPr>
              <a:t>    The term cellular</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refers to the fact that the region </a:t>
            </a:r>
            <a:r>
              <a:rPr lang="en-US" altLang="zh-CN" sz="1200" b="0" i="0" u="sng" strike="noStrike" kern="1200" baseline="0" dirty="0">
                <a:solidFill>
                  <a:schemeClr val="tx1"/>
                </a:solidFill>
                <a:latin typeface="Times New Roman" pitchFamily="18" charset="0"/>
                <a:ea typeface="+mn-ea"/>
                <a:cs typeface="+mn-cs"/>
              </a:rPr>
              <a:t>covered by a cellular network</a:t>
            </a:r>
            <a:r>
              <a:rPr lang="en-US" altLang="zh-CN" sz="1200" b="0" i="0" u="none" strike="noStrike" kern="1200" baseline="0" dirty="0">
                <a:solidFill>
                  <a:schemeClr val="tx1"/>
                </a:solidFill>
                <a:latin typeface="Times New Roman" pitchFamily="18" charset="0"/>
                <a:ea typeface="+mn-ea"/>
                <a:cs typeface="+mn-cs"/>
              </a:rPr>
              <a:t> is partitioned into a number of geographic coverage areas, known as </a:t>
            </a:r>
            <a:r>
              <a:rPr lang="en-US" altLang="zh-CN" sz="1200" b="1" i="0" u="none" strike="noStrike" kern="1200" baseline="0" dirty="0">
                <a:solidFill>
                  <a:schemeClr val="tx1"/>
                </a:solidFill>
                <a:latin typeface="Times New Roman" pitchFamily="18" charset="0"/>
                <a:ea typeface="+mn-ea"/>
                <a:cs typeface="+mn-cs"/>
              </a:rPr>
              <a:t>cells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发射区</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shown as hexagons on the left side of Figure 7.18. </a:t>
            </a:r>
          </a:p>
          <a:p>
            <a:r>
              <a:rPr lang="en-US" altLang="zh-CN" sz="1200" b="0" i="0" u="none" strike="noStrike" kern="1200" baseline="0" dirty="0">
                <a:solidFill>
                  <a:schemeClr val="tx1"/>
                </a:solidFill>
                <a:latin typeface="Times New Roman" pitchFamily="18" charset="0"/>
                <a:ea typeface="+mn-ea"/>
                <a:cs typeface="+mn-cs"/>
              </a:rPr>
              <a:t>    As with the 802.11 WiFi standard we studied in Section 7.3.1, GSM has its own particular nomenclature. </a:t>
            </a:r>
          </a:p>
          <a:p>
            <a:r>
              <a:rPr lang="en-US" altLang="zh-CN" sz="1200" b="0" i="0" u="none" strike="noStrike" kern="1200" baseline="0" dirty="0">
                <a:solidFill>
                  <a:schemeClr val="tx1"/>
                </a:solidFill>
                <a:latin typeface="Times New Roman" pitchFamily="18" charset="0"/>
                <a:ea typeface="+mn-ea"/>
                <a:cs typeface="+mn-cs"/>
              </a:rPr>
              <a:t>    Each cell contains a </a:t>
            </a:r>
            <a:r>
              <a:rPr lang="en-US" altLang="zh-CN" sz="1200" b="1" i="0" u="none" strike="noStrike" kern="1200" baseline="0" dirty="0">
                <a:solidFill>
                  <a:schemeClr val="tx1"/>
                </a:solidFill>
                <a:latin typeface="Times New Roman" pitchFamily="18" charset="0"/>
                <a:ea typeface="+mn-ea"/>
                <a:cs typeface="+mn-cs"/>
              </a:rPr>
              <a:t>base transceiver station </a:t>
            </a:r>
            <a:r>
              <a:rPr lang="en-US" altLang="zh-CN" sz="1200" b="0" i="0" u="none" strike="noStrike" kern="1200" baseline="0" dirty="0" smtClean="0">
                <a:solidFill>
                  <a:schemeClr val="tx1"/>
                </a:solidFill>
                <a:latin typeface="Times New Roman" pitchFamily="18" charset="0"/>
                <a:ea typeface="+mn-ea"/>
                <a:cs typeface="+mn-cs"/>
              </a:rPr>
              <a:t>(BTS</a:t>
            </a:r>
            <a:r>
              <a:rPr lang="en-US" altLang="zh-CN" sz="1200" b="0" i="0" u="none" strike="noStrike" kern="1200" baseline="0" dirty="0">
                <a:solidFill>
                  <a:schemeClr val="tx1"/>
                </a:solidFill>
                <a:latin typeface="Times New Roman" pitchFamily="18" charset="0"/>
                <a:ea typeface="+mn-ea"/>
                <a:cs typeface="+mn-cs"/>
              </a:rPr>
              <a:t>, </a:t>
            </a:r>
            <a:r>
              <a:rPr lang="zh-CN" altLang="en-US" sz="1200" b="0" i="0" u="none" strike="noStrike" kern="1200" baseline="0" dirty="0">
                <a:solidFill>
                  <a:schemeClr val="tx1"/>
                </a:solidFill>
                <a:latin typeface="Times New Roman" pitchFamily="18" charset="0"/>
                <a:ea typeface="+mn-ea"/>
                <a:cs typeface="+mn-cs"/>
              </a:rPr>
              <a:t>基站收发信</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that transmits signals to and receives signals from the mobile stations in its cell. </a:t>
            </a:r>
          </a:p>
          <a:p>
            <a:r>
              <a:rPr lang="en-US" altLang="zh-CN" sz="1200" b="0" i="0" u="none" strike="noStrike" kern="1200" baseline="0" dirty="0">
                <a:solidFill>
                  <a:schemeClr val="tx1"/>
                </a:solidFill>
                <a:latin typeface="Times New Roman" pitchFamily="18" charset="0"/>
                <a:ea typeface="+mn-ea"/>
                <a:cs typeface="+mn-cs"/>
              </a:rPr>
              <a:t>    The coverage area of a cell depends on many factors, including the transmitting power of the BTS, the transmitting</a:t>
            </a:r>
          </a:p>
          <a:p>
            <a:r>
              <a:rPr lang="en-US" altLang="zh-CN" sz="1200" b="0" i="0" u="none" strike="noStrike" kern="1200" baseline="0" dirty="0">
                <a:solidFill>
                  <a:schemeClr val="tx1"/>
                </a:solidFill>
                <a:latin typeface="Times New Roman" pitchFamily="18" charset="0"/>
                <a:ea typeface="+mn-ea"/>
                <a:cs typeface="+mn-cs"/>
              </a:rPr>
              <a:t>power of the user devices, obstructing buildings in the cell, and the height of base station antennas. </a:t>
            </a:r>
          </a:p>
          <a:p>
            <a:r>
              <a:rPr lang="en-US" altLang="zh-CN" sz="1200" b="0" i="0" u="none" strike="noStrike" kern="1200" baseline="0" dirty="0">
                <a:solidFill>
                  <a:schemeClr val="tx1"/>
                </a:solidFill>
                <a:latin typeface="Times New Roman" pitchFamily="18" charset="0"/>
                <a:ea typeface="+mn-ea"/>
                <a:cs typeface="+mn-cs"/>
              </a:rPr>
              <a:t>    Although Figure 7.18 shows each cell containing one base transceiver station residing in the middle of the cell, many systems today place the BTS at corners where three cells intersect, so that a single BTS with directional antennas can service three cells.</a:t>
            </a:r>
          </a:p>
          <a:p>
            <a:r>
              <a:rPr lang="en-US" altLang="zh-CN" sz="1200" b="0" i="0" u="none" strike="noStrike" kern="1200" baseline="0" dirty="0">
                <a:solidFill>
                  <a:schemeClr val="tx1"/>
                </a:solidFill>
                <a:latin typeface="Times New Roman" pitchFamily="18" charset="0"/>
                <a:ea typeface="+mn-ea"/>
                <a:cs typeface="+mn-cs"/>
              </a:rPr>
              <a:t>    The GSM standard for 2G cellular systems uses combined FDM/TDM </a:t>
            </a:r>
            <a:r>
              <a:rPr lang="en-US" altLang="zh-CN" sz="1200" b="0" i="0" u="none" strike="noStrike" kern="1200" baseline="0" dirty="0" smtClean="0">
                <a:solidFill>
                  <a:schemeClr val="tx1"/>
                </a:solidFill>
                <a:latin typeface="Times New Roman" pitchFamily="18" charset="0"/>
                <a:ea typeface="+mn-ea"/>
                <a:cs typeface="+mn-cs"/>
              </a:rPr>
              <a:t>(radio) </a:t>
            </a:r>
            <a:r>
              <a:rPr lang="en-US" altLang="zh-CN" sz="1200" b="0" i="0" u="none" strike="noStrike" kern="1200" baseline="0" dirty="0">
                <a:solidFill>
                  <a:schemeClr val="tx1"/>
                </a:solidFill>
                <a:latin typeface="Times New Roman" pitchFamily="18" charset="0"/>
                <a:ea typeface="+mn-ea"/>
                <a:cs typeface="+mn-cs"/>
              </a:rPr>
              <a:t>for the air interface. </a:t>
            </a:r>
          </a:p>
          <a:p>
            <a:r>
              <a:rPr lang="en-US" altLang="zh-CN" sz="1200" b="0" i="0" u="none" strike="noStrike" kern="1200" baseline="0" dirty="0">
                <a:solidFill>
                  <a:schemeClr val="tx1"/>
                </a:solidFill>
                <a:latin typeface="Times New Roman" pitchFamily="18" charset="0"/>
                <a:ea typeface="+mn-ea"/>
                <a:cs typeface="+mn-cs"/>
              </a:rPr>
              <a:t>    Recall from Chapter 1 that, with pure FDM, the channel is partitioned into a number of frequency bands with each band devoted to a call. </a:t>
            </a:r>
          </a:p>
          <a:p>
            <a:r>
              <a:rPr lang="en-US" altLang="zh-CN" sz="1200" b="0" i="0" u="none" strike="noStrike" kern="1200" baseline="0" dirty="0">
                <a:solidFill>
                  <a:schemeClr val="tx1"/>
                </a:solidFill>
                <a:latin typeface="Times New Roman" pitchFamily="18" charset="0"/>
                <a:ea typeface="+mn-ea"/>
                <a:cs typeface="+mn-cs"/>
              </a:rPr>
              <a:t>    Also recall from Chapter 1 that, with pure TDM, time is partitioned into frames with each frame further partitioned into slots and each call being assigned the use of a particular slot in the revolving frame. </a:t>
            </a:r>
          </a:p>
          <a:p>
            <a:r>
              <a:rPr lang="en-US" altLang="zh-CN" sz="1200" b="0" i="0" u="none" strike="noStrike" kern="1200" baseline="0" dirty="0">
                <a:solidFill>
                  <a:schemeClr val="tx1"/>
                </a:solidFill>
                <a:latin typeface="Times New Roman" pitchFamily="18" charset="0"/>
                <a:ea typeface="+mn-ea"/>
                <a:cs typeface="+mn-cs"/>
              </a:rPr>
              <a:t>    In combined FDM/TDM systems, the channel is partitioned into a number of frequency sub-bands; within each sub-band, time is partitioned into frames and slots. </a:t>
            </a:r>
          </a:p>
          <a:p>
            <a:r>
              <a:rPr lang="en-US" altLang="zh-CN" sz="1200" b="0" i="0" u="none" strike="noStrike" kern="1200" baseline="0" dirty="0">
                <a:solidFill>
                  <a:schemeClr val="tx1"/>
                </a:solidFill>
                <a:latin typeface="Times New Roman" pitchFamily="18" charset="0"/>
                <a:ea typeface="+mn-ea"/>
                <a:cs typeface="+mn-cs"/>
              </a:rPr>
              <a:t>    Thus, for a combined FDM/TDM system, if the channel is partitioned into </a:t>
            </a:r>
            <a:r>
              <a:rPr lang="en-US" altLang="zh-CN" sz="1200" b="1" i="0" u="none" strike="noStrike" kern="1200" baseline="0" dirty="0">
                <a:solidFill>
                  <a:schemeClr val="tx1"/>
                </a:solidFill>
                <a:latin typeface="Times New Roman" pitchFamily="18" charset="0"/>
                <a:ea typeface="+mn-ea"/>
                <a:cs typeface="+mn-cs"/>
              </a:rPr>
              <a:t>F</a:t>
            </a:r>
            <a:r>
              <a:rPr lang="en-US" altLang="zh-CN" sz="1200" b="0" i="0" u="none" strike="noStrike" kern="1200" baseline="0" dirty="0">
                <a:solidFill>
                  <a:schemeClr val="tx1"/>
                </a:solidFill>
                <a:latin typeface="Times New Roman" pitchFamily="18" charset="0"/>
                <a:ea typeface="+mn-ea"/>
                <a:cs typeface="+mn-cs"/>
              </a:rPr>
              <a:t> sub-bands and time is partitioned into </a:t>
            </a:r>
            <a:r>
              <a:rPr lang="en-US" altLang="zh-CN" sz="1200" b="1" i="0" u="none" strike="noStrike" kern="1200" baseline="0" dirty="0">
                <a:solidFill>
                  <a:schemeClr val="tx1"/>
                </a:solidFill>
                <a:latin typeface="Times New Roman" pitchFamily="18" charset="0"/>
                <a:ea typeface="+mn-ea"/>
                <a:cs typeface="+mn-cs"/>
              </a:rPr>
              <a:t>T</a:t>
            </a:r>
            <a:r>
              <a:rPr lang="en-US" altLang="zh-CN" sz="1200" b="0" i="0" u="none" strike="noStrike" kern="1200" baseline="0" dirty="0">
                <a:solidFill>
                  <a:schemeClr val="tx1"/>
                </a:solidFill>
                <a:latin typeface="Times New Roman" pitchFamily="18" charset="0"/>
                <a:ea typeface="+mn-ea"/>
                <a:cs typeface="+mn-cs"/>
              </a:rPr>
              <a:t> slots, then the channel will be able to support F.T simultaneous calls. </a:t>
            </a:r>
          </a:p>
          <a:p>
            <a:r>
              <a:rPr lang="en-US" altLang="zh-CN" sz="1200" b="0" i="0" u="none" strike="noStrike" kern="1200" baseline="0" dirty="0">
                <a:solidFill>
                  <a:schemeClr val="tx1"/>
                </a:solidFill>
                <a:latin typeface="Times New Roman" pitchFamily="18" charset="0"/>
                <a:ea typeface="+mn-ea"/>
                <a:cs typeface="+mn-cs"/>
              </a:rPr>
              <a:t>    Recall that we saw in Section 5.3.4 that cable access networks also use a combined FDM/TDM approach.</a:t>
            </a:r>
          </a:p>
          <a:p>
            <a:r>
              <a:rPr lang="en-US" altLang="zh-CN" sz="1200" b="0" i="0" u="none" strike="noStrike" kern="1200" baseline="0" dirty="0">
                <a:solidFill>
                  <a:schemeClr val="tx1"/>
                </a:solidFill>
                <a:latin typeface="Times New Roman" pitchFamily="18" charset="0"/>
                <a:ea typeface="+mn-ea"/>
                <a:cs typeface="+mn-cs"/>
              </a:rPr>
              <a:t>    GSM systems consist of 200-kHz frequency bands with each band supporting eight TDM calls. </a:t>
            </a:r>
          </a:p>
          <a:p>
            <a:r>
              <a:rPr lang="en-US" altLang="zh-CN" sz="1200" b="0" i="0" u="none" strike="noStrike" kern="1200" baseline="0" dirty="0">
                <a:solidFill>
                  <a:schemeClr val="tx1"/>
                </a:solidFill>
                <a:latin typeface="Times New Roman" pitchFamily="18" charset="0"/>
                <a:ea typeface="+mn-ea"/>
                <a:cs typeface="+mn-cs"/>
              </a:rPr>
              <a:t>    GSM encodes speech at 13 kbps and 12.2 kbps.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GSM network’s </a:t>
            </a:r>
            <a:r>
              <a:rPr lang="en-US" altLang="zh-CN" sz="1200" b="1" i="0" u="none" strike="noStrike" kern="1200" baseline="0" dirty="0">
                <a:solidFill>
                  <a:schemeClr val="tx1"/>
                </a:solidFill>
                <a:latin typeface="Times New Roman" pitchFamily="18" charset="0"/>
                <a:ea typeface="+mn-ea"/>
                <a:cs typeface="+mn-cs"/>
              </a:rPr>
              <a:t>base station controller </a:t>
            </a:r>
            <a:r>
              <a:rPr lang="en-US" altLang="zh-CN" sz="1200" b="1" i="0" u="none" strike="noStrike" kern="1200" baseline="0" dirty="0" smtClean="0">
                <a:solidFill>
                  <a:schemeClr val="tx1"/>
                </a:solidFill>
                <a:latin typeface="Times New Roman" pitchFamily="18" charset="0"/>
                <a:ea typeface="+mn-ea"/>
                <a:cs typeface="+mn-cs"/>
              </a:rPr>
              <a:t>(BSC) </a:t>
            </a:r>
            <a:r>
              <a:rPr lang="en-US" altLang="zh-CN" sz="1200" b="0" i="0" u="none" strike="noStrike" kern="1200" baseline="0" dirty="0">
                <a:solidFill>
                  <a:schemeClr val="tx1"/>
                </a:solidFill>
                <a:latin typeface="Times New Roman" pitchFamily="18" charset="0"/>
                <a:ea typeface="+mn-ea"/>
                <a:cs typeface="+mn-cs"/>
              </a:rPr>
              <a:t>will typically service several tens of base transceiver stations. </a:t>
            </a:r>
          </a:p>
          <a:p>
            <a:r>
              <a:rPr lang="en-US" altLang="zh-CN" sz="1200" b="0" i="0" u="none" strike="noStrike" kern="1200" baseline="0" dirty="0">
                <a:solidFill>
                  <a:schemeClr val="tx1"/>
                </a:solidFill>
                <a:latin typeface="Times New Roman" pitchFamily="18" charset="0"/>
                <a:ea typeface="+mn-ea"/>
                <a:cs typeface="+mn-cs"/>
              </a:rPr>
              <a:t>    The role of the BSC is to allocate BTS radio channels to mobile subscribers, perform </a:t>
            </a:r>
            <a:r>
              <a:rPr lang="en-US" altLang="zh-CN" sz="1200" b="1" i="0" u="none" strike="noStrike" kern="1200" baseline="0" dirty="0">
                <a:solidFill>
                  <a:schemeClr val="tx1"/>
                </a:solidFill>
                <a:latin typeface="Times New Roman" pitchFamily="18" charset="0"/>
                <a:ea typeface="+mn-ea"/>
                <a:cs typeface="+mn-cs"/>
              </a:rPr>
              <a:t>paging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寻呼</a:t>
            </a:r>
            <a:r>
              <a:rPr lang="en-US" altLang="zh-CN" sz="1200" b="0" i="0" u="none" strike="noStrike" kern="1200" baseline="0" dirty="0">
                <a:solidFill>
                  <a:schemeClr val="tx1"/>
                </a:solidFill>
                <a:latin typeface="Times New Roman" pitchFamily="18" charset="0"/>
                <a:ea typeface="+mn-ea"/>
                <a:cs typeface="+mn-cs"/>
              </a:rPr>
              <a:t>, finding the cell in which a mobile user is </a:t>
            </a:r>
            <a:r>
              <a:rPr lang="en-US" altLang="zh-CN" sz="1200" b="0" i="0" u="none" strike="noStrike" kern="1200" baseline="0" dirty="0" smtClean="0">
                <a:solidFill>
                  <a:schemeClr val="tx1"/>
                </a:solidFill>
                <a:latin typeface="Times New Roman" pitchFamily="18" charset="0"/>
                <a:ea typeface="+mn-ea"/>
                <a:cs typeface="+mn-cs"/>
              </a:rPr>
              <a:t>resident), </a:t>
            </a:r>
            <a:r>
              <a:rPr lang="en-US" altLang="zh-CN" sz="1200" b="0" i="0" u="none" strike="noStrike" kern="1200" baseline="0" dirty="0">
                <a:solidFill>
                  <a:schemeClr val="tx1"/>
                </a:solidFill>
                <a:latin typeface="Times New Roman" pitchFamily="18" charset="0"/>
                <a:ea typeface="+mn-ea"/>
                <a:cs typeface="+mn-cs"/>
              </a:rPr>
              <a:t>and perform handoff of mobile users — a topic we’ll cover shortly in Section 7.7.2. </a:t>
            </a:r>
          </a:p>
          <a:p>
            <a:r>
              <a:rPr lang="en-US" altLang="zh-CN" sz="1200" b="0" i="0" u="none" strike="noStrike" kern="1200" baseline="0" dirty="0">
                <a:solidFill>
                  <a:schemeClr val="tx1"/>
                </a:solidFill>
                <a:latin typeface="Times New Roman" pitchFamily="18" charset="0"/>
                <a:ea typeface="+mn-ea"/>
                <a:cs typeface="+mn-cs"/>
              </a:rPr>
              <a:t>    The base station controller and its controlled base transceiver stations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基</a:t>
            </a:r>
            <a:r>
              <a:rPr lang="zh-CN" altLang="en-US" sz="1200" b="0" i="0" u="none" strike="noStrike" kern="1200" baseline="0" dirty="0">
                <a:solidFill>
                  <a:schemeClr val="tx1"/>
                </a:solidFill>
                <a:latin typeface="Times New Roman" pitchFamily="18" charset="0"/>
                <a:ea typeface="+mn-ea"/>
                <a:cs typeface="+mn-cs"/>
              </a:rPr>
              <a:t>站收发</a:t>
            </a:r>
            <a:r>
              <a:rPr lang="zh-CN" altLang="en-US" sz="1200" b="0" i="0" u="none" strike="noStrike" kern="1200" baseline="0" dirty="0" smtClean="0">
                <a:solidFill>
                  <a:schemeClr val="tx1"/>
                </a:solidFill>
                <a:latin typeface="Times New Roman" pitchFamily="18" charset="0"/>
                <a:ea typeface="+mn-ea"/>
                <a:cs typeface="+mn-cs"/>
              </a:rPr>
              <a:t>台</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collectively constitute a GSM </a:t>
            </a:r>
            <a:r>
              <a:rPr lang="en-US" altLang="zh-CN" sz="1200" b="1" i="0" u="none" strike="noStrike" kern="1200" baseline="0" dirty="0">
                <a:solidFill>
                  <a:schemeClr val="tx1"/>
                </a:solidFill>
                <a:latin typeface="Times New Roman" pitchFamily="18" charset="0"/>
                <a:ea typeface="+mn-ea"/>
                <a:cs typeface="+mn-cs"/>
              </a:rPr>
              <a:t>base station system </a:t>
            </a:r>
            <a:r>
              <a:rPr lang="en-US" altLang="zh-CN" sz="1200" b="1" i="0" u="none" strike="noStrike" kern="1200" baseline="0" dirty="0" smtClean="0">
                <a:solidFill>
                  <a:schemeClr val="tx1"/>
                </a:solidFill>
                <a:latin typeface="Times New Roman" pitchFamily="18" charset="0"/>
                <a:ea typeface="+mn-ea"/>
                <a:cs typeface="+mn-cs"/>
              </a:rPr>
              <a:t>(BSS)</a:t>
            </a:r>
            <a:r>
              <a:rPr lang="en-US" altLang="zh-CN" sz="1200" b="0" i="0" u="none" strike="noStrike" kern="1200" baseline="0" dirty="0" smtClean="0">
                <a:solidFill>
                  <a:schemeClr val="tx1"/>
                </a:solidFill>
                <a:latin typeface="Times New Roman" pitchFamily="18" charset="0"/>
                <a:ea typeface="+mn-ea"/>
                <a:cs typeface="+mn-cs"/>
              </a:rPr>
              <a:t>.</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As we’ll see in Section 7.7, the </a:t>
            </a:r>
            <a:r>
              <a:rPr lang="en-US" altLang="zh-CN" sz="1200" b="1" i="0" u="none" strike="noStrike" kern="1200" baseline="0" dirty="0">
                <a:solidFill>
                  <a:schemeClr val="tx1"/>
                </a:solidFill>
                <a:latin typeface="Times New Roman" pitchFamily="18" charset="0"/>
                <a:ea typeface="+mn-ea"/>
                <a:cs typeface="+mn-cs"/>
              </a:rPr>
              <a:t>mobile switching center </a:t>
            </a:r>
            <a:r>
              <a:rPr lang="en-US" altLang="zh-CN" sz="1200" b="1" i="0" u="none" strike="noStrike" kern="1200" baseline="0" dirty="0" smtClean="0">
                <a:solidFill>
                  <a:schemeClr val="tx1"/>
                </a:solidFill>
                <a:latin typeface="Times New Roman" pitchFamily="18" charset="0"/>
                <a:ea typeface="+mn-ea"/>
                <a:cs typeface="+mn-cs"/>
              </a:rPr>
              <a:t>(MSC) </a:t>
            </a:r>
            <a:r>
              <a:rPr lang="en-US" altLang="zh-CN" sz="1200" b="0" i="0" u="none" strike="noStrike" kern="1200" baseline="0" dirty="0">
                <a:solidFill>
                  <a:schemeClr val="tx1"/>
                </a:solidFill>
                <a:latin typeface="Times New Roman" pitchFamily="18" charset="0"/>
                <a:ea typeface="+mn-ea"/>
                <a:cs typeface="+mn-cs"/>
              </a:rPr>
              <a:t>plays the central role in user authorization and accounting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determining whether a mobile device is allowed to connect to the cellular </a:t>
            </a:r>
            <a:r>
              <a:rPr lang="en-US" altLang="zh-CN" sz="1200" b="0" i="0" u="none" strike="noStrike" kern="1200" baseline="0" dirty="0" smtClean="0">
                <a:solidFill>
                  <a:schemeClr val="tx1"/>
                </a:solidFill>
                <a:latin typeface="Times New Roman" pitchFamily="18" charset="0"/>
                <a:ea typeface="+mn-ea"/>
                <a:cs typeface="+mn-cs"/>
              </a:rPr>
              <a:t>network), </a:t>
            </a:r>
            <a:r>
              <a:rPr lang="en-US" altLang="zh-CN" sz="1200" b="0" i="0" u="none" strike="noStrike" kern="1200" baseline="0" dirty="0">
                <a:solidFill>
                  <a:schemeClr val="tx1"/>
                </a:solidFill>
                <a:latin typeface="Times New Roman" pitchFamily="18" charset="0"/>
                <a:ea typeface="+mn-ea"/>
                <a:cs typeface="+mn-cs"/>
              </a:rPr>
              <a:t>call establishment and teardown, and handoff. </a:t>
            </a:r>
          </a:p>
          <a:p>
            <a:r>
              <a:rPr lang="en-US" altLang="zh-CN" sz="1200" b="0" i="0" u="none" strike="noStrike" kern="1200" baseline="0" dirty="0">
                <a:solidFill>
                  <a:schemeClr val="tx1"/>
                </a:solidFill>
                <a:latin typeface="Times New Roman" pitchFamily="18" charset="0"/>
                <a:ea typeface="+mn-ea"/>
                <a:cs typeface="+mn-cs"/>
              </a:rPr>
              <a:t>    A single MSC will typically contain up to five BSCs, resulting in approximately 200K subscribers per MSC. </a:t>
            </a:r>
          </a:p>
          <a:p>
            <a:r>
              <a:rPr lang="en-US" altLang="zh-CN" sz="1200" b="0" i="0" u="none" strike="noStrike" kern="1200" baseline="0" dirty="0">
                <a:solidFill>
                  <a:schemeClr val="tx1"/>
                </a:solidFill>
                <a:latin typeface="Times New Roman" pitchFamily="18" charset="0"/>
                <a:ea typeface="+mn-ea"/>
                <a:cs typeface="+mn-cs"/>
              </a:rPr>
              <a:t>    A cellular provider’s network will have a number of MSCs, with special MSCs known as gateway MSCs connecting the provider’s cellular network to the larger public telephone network.</a:t>
            </a:r>
          </a:p>
          <a:p>
            <a:endParaRPr lang="en-US" altLang="zh-CN" sz="1200" b="0" i="0" u="none" strike="noStrike" kern="1200" baseline="0" dirty="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110</a:t>
            </a:fld>
            <a:endParaRPr lang="en-US" altLang="zh-CN"/>
          </a:p>
        </p:txBody>
      </p:sp>
    </p:spTree>
    <p:extLst>
      <p:ext uri="{BB962C8B-B14F-4D97-AF65-F5344CB8AC3E}">
        <p14:creationId xmlns:p14="http://schemas.microsoft.com/office/powerpoint/2010/main" val="2588125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5A6A213C-26DA-4023-AEBD-D56CE5B0827F}" type="slidenum">
              <a:rPr lang="zh-CN" altLang="en-US" smtClean="0"/>
              <a:pPr>
                <a:defRPr/>
              </a:pPr>
              <a:t>111</a:t>
            </a:fld>
            <a:endParaRPr lang="en-US" altLang="zh-CN"/>
          </a:p>
        </p:txBody>
      </p:sp>
      <p:sp>
        <p:nvSpPr>
          <p:cNvPr id="230403" name="Rectangle 7"/>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6649" tIns="48323" rIns="96649" bIns="48323" anchor="b"/>
          <a:lstStyle/>
          <a:p>
            <a:pPr algn="r" defTabSz="966788"/>
            <a:fld id="{7B1EF04C-63E9-481C-9880-71E6111960AD}" type="slidenum">
              <a:rPr lang="zh-CN" altLang="en-US" sz="1200">
                <a:latin typeface="Times New Roman" pitchFamily="18" charset="0"/>
              </a:rPr>
              <a:pPr algn="r" defTabSz="966788"/>
              <a:t>111</a:t>
            </a:fld>
            <a:endParaRPr lang="en-US" altLang="zh-CN" sz="1200">
              <a:latin typeface="Times New Roman" pitchFamily="18" charset="0"/>
            </a:endParaRPr>
          </a:p>
        </p:txBody>
      </p:sp>
      <p:sp>
        <p:nvSpPr>
          <p:cNvPr id="230404" name="Rectangle 2"/>
          <p:cNvSpPr>
            <a:spLocks noGrp="1" noRot="1" noChangeAspect="1" noChangeArrowheads="1" noTextEdit="1"/>
          </p:cNvSpPr>
          <p:nvPr>
            <p:ph type="sldImg"/>
          </p:nvPr>
        </p:nvSpPr>
        <p:spPr>
          <a:xfrm>
            <a:off x="1258888" y="719138"/>
            <a:ext cx="4800600" cy="3600450"/>
          </a:xfrm>
          <a:ln/>
        </p:spPr>
      </p:sp>
      <p:sp>
        <p:nvSpPr>
          <p:cNvPr id="230405" name="Rectangle 3"/>
          <p:cNvSpPr>
            <a:spLocks noGrp="1" noChangeArrowheads="1"/>
          </p:cNvSpPr>
          <p:nvPr>
            <p:ph type="body" idx="1"/>
          </p:nvPr>
        </p:nvSpPr>
        <p:spPr>
          <a:noFill/>
          <a:ln/>
        </p:spPr>
        <p:txBody>
          <a:bodyPr lIns="96649" tIns="48323" rIns="96649" bIns="48323"/>
          <a:lstStyle/>
          <a:p>
            <a:endParaRPr lang="zh-CN" altLang="en-US" dirty="0"/>
          </a:p>
        </p:txBody>
      </p:sp>
    </p:spTree>
    <p:extLst>
      <p:ext uri="{BB962C8B-B14F-4D97-AF65-F5344CB8AC3E}">
        <p14:creationId xmlns:p14="http://schemas.microsoft.com/office/powerpoint/2010/main" val="18780922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Our discussion in Section 7.4.1 focused on connecting cellular voice users to the public telephone network. </a:t>
            </a:r>
          </a:p>
          <a:p>
            <a:r>
              <a:rPr lang="en-US" altLang="zh-CN" sz="1200" b="0" i="0" u="none" strike="noStrike" kern="1200" baseline="0" dirty="0">
                <a:solidFill>
                  <a:schemeClr val="tx1"/>
                </a:solidFill>
                <a:latin typeface="Times New Roman" pitchFamily="18" charset="0"/>
                <a:ea typeface="+mn-ea"/>
                <a:cs typeface="+mn-cs"/>
              </a:rPr>
              <a:t>    But, of course, when we’re </a:t>
            </a:r>
            <a:r>
              <a:rPr lang="en-US" altLang="zh-CN" sz="1200" b="0" i="0" u="sng" strike="noStrike" kern="1200" baseline="0" dirty="0">
                <a:solidFill>
                  <a:schemeClr val="tx1"/>
                </a:solidFill>
                <a:latin typeface="Times New Roman" pitchFamily="18" charset="0"/>
                <a:ea typeface="+mn-ea"/>
                <a:cs typeface="+mn-cs"/>
              </a:rPr>
              <a:t>on the go</a:t>
            </a:r>
            <a:r>
              <a:rPr lang="en-US" altLang="zh-CN" sz="1200" b="0" i="0" u="none" strike="noStrike" kern="1200" baseline="0" dirty="0">
                <a:solidFill>
                  <a:schemeClr val="tx1"/>
                </a:solidFill>
                <a:latin typeface="Times New Roman" pitchFamily="18" charset="0"/>
                <a:ea typeface="+mn-ea"/>
                <a:cs typeface="+mn-cs"/>
              </a:rPr>
              <a:t>, we’d also like to read email, access the Web, get location-dependent services </a:t>
            </a:r>
            <a:r>
              <a:rPr lang="en-US" altLang="zh-CN" sz="1200" b="0" i="0" u="none" strike="noStrike" kern="1200" baseline="0" dirty="0" smtClean="0">
                <a:solidFill>
                  <a:schemeClr val="tx1"/>
                </a:solidFill>
                <a:latin typeface="Times New Roman" pitchFamily="18" charset="0"/>
                <a:ea typeface="+mn-ea"/>
                <a:cs typeface="+mn-cs"/>
              </a:rPr>
              <a:t>(e.g</a:t>
            </a:r>
            <a:r>
              <a:rPr lang="en-US" altLang="zh-CN" sz="1200" b="0" i="0" u="none" strike="noStrike" kern="1200" baseline="0" dirty="0">
                <a:solidFill>
                  <a:schemeClr val="tx1"/>
                </a:solidFill>
                <a:latin typeface="Times New Roman" pitchFamily="18" charset="0"/>
                <a:ea typeface="+mn-ea"/>
                <a:cs typeface="+mn-cs"/>
              </a:rPr>
              <a:t>., maps and restaurant </a:t>
            </a:r>
            <a:r>
              <a:rPr lang="en-US" altLang="zh-CN" sz="1200" b="0" i="0" u="none" strike="noStrike" kern="1200" baseline="0" dirty="0" smtClean="0">
                <a:solidFill>
                  <a:schemeClr val="tx1"/>
                </a:solidFill>
                <a:latin typeface="Times New Roman" pitchFamily="18" charset="0"/>
                <a:ea typeface="+mn-ea"/>
                <a:cs typeface="+mn-cs"/>
              </a:rPr>
              <a:t>recommendations) </a:t>
            </a:r>
            <a:r>
              <a:rPr lang="en-US" altLang="zh-CN" sz="1200" b="0" i="0" u="none" strike="noStrike" kern="1200" baseline="0" dirty="0">
                <a:solidFill>
                  <a:schemeClr val="tx1"/>
                </a:solidFill>
                <a:latin typeface="Times New Roman" pitchFamily="18" charset="0"/>
                <a:ea typeface="+mn-ea"/>
                <a:cs typeface="+mn-cs"/>
              </a:rPr>
              <a:t>and perhaps even watch streaming video. </a:t>
            </a:r>
          </a:p>
          <a:p>
            <a:r>
              <a:rPr lang="en-US" altLang="zh-CN" sz="1200" b="0" i="0" u="none" strike="noStrike" kern="1200" baseline="0" dirty="0">
                <a:solidFill>
                  <a:schemeClr val="tx1"/>
                </a:solidFill>
                <a:latin typeface="Times New Roman" pitchFamily="18" charset="0"/>
                <a:ea typeface="+mn-ea"/>
                <a:cs typeface="+mn-cs"/>
              </a:rPr>
              <a:t>    To do this, our smartphone will need to run a full TCP/IP protocol stack </a:t>
            </a:r>
            <a:r>
              <a:rPr lang="en-US" altLang="zh-CN" sz="1200" b="0" i="0" u="none" strike="noStrike" kern="1200" baseline="0" dirty="0" smtClean="0">
                <a:solidFill>
                  <a:schemeClr val="tx1"/>
                </a:solidFill>
                <a:latin typeface="Times New Roman" pitchFamily="18" charset="0"/>
                <a:ea typeface="+mn-ea"/>
                <a:cs typeface="+mn-cs"/>
              </a:rPr>
              <a:t>(including </a:t>
            </a:r>
            <a:r>
              <a:rPr lang="en-US" altLang="zh-CN" sz="1200" b="0" i="0" u="none" strike="noStrike" kern="1200" baseline="0" dirty="0">
                <a:solidFill>
                  <a:schemeClr val="tx1"/>
                </a:solidFill>
                <a:latin typeface="Times New Roman" pitchFamily="18" charset="0"/>
                <a:ea typeface="+mn-ea"/>
                <a:cs typeface="+mn-cs"/>
              </a:rPr>
              <a:t>the physical link, network, transport, and application </a:t>
            </a:r>
            <a:r>
              <a:rPr lang="en-US" altLang="zh-CN" sz="1200" b="0" i="0" u="none" strike="noStrike" kern="1200" baseline="0" dirty="0" smtClean="0">
                <a:solidFill>
                  <a:schemeClr val="tx1"/>
                </a:solidFill>
                <a:latin typeface="Times New Roman" pitchFamily="18" charset="0"/>
                <a:ea typeface="+mn-ea"/>
                <a:cs typeface="+mn-cs"/>
              </a:rPr>
              <a:t>layers) </a:t>
            </a:r>
            <a:r>
              <a:rPr lang="en-US" altLang="zh-CN" sz="1200" b="0" i="0" u="none" strike="noStrike" kern="1200" baseline="0" dirty="0">
                <a:solidFill>
                  <a:schemeClr val="tx1"/>
                </a:solidFill>
                <a:latin typeface="Times New Roman" pitchFamily="18" charset="0"/>
                <a:ea typeface="+mn-ea"/>
                <a:cs typeface="+mn-cs"/>
              </a:rPr>
              <a:t>and connect into the Internet via the cellular data network.</a:t>
            </a:r>
          </a:p>
          <a:p>
            <a:r>
              <a:rPr lang="en-US" altLang="zh-CN" sz="1200" b="0" i="0" u="none" strike="noStrike" kern="1200" baseline="0" dirty="0">
                <a:solidFill>
                  <a:schemeClr val="tx1"/>
                </a:solidFill>
                <a:latin typeface="Times New Roman" pitchFamily="18" charset="0"/>
                <a:ea typeface="+mn-ea"/>
                <a:cs typeface="+mn-cs"/>
              </a:rPr>
              <a:t>    The topic of cellular data networks is a rather bewildering collection of competing and ever-evolving standards as one generation </a:t>
            </a:r>
            <a:r>
              <a:rPr lang="en-US" altLang="zh-CN" sz="1200" b="0" i="0" u="none" strike="noStrike" kern="1200" baseline="0" dirty="0" smtClean="0">
                <a:solidFill>
                  <a:schemeClr val="tx1"/>
                </a:solidFill>
                <a:latin typeface="Times New Roman" pitchFamily="18" charset="0"/>
                <a:ea typeface="+mn-ea"/>
                <a:cs typeface="+mn-cs"/>
              </a:rPr>
              <a:t>(and half-generation) </a:t>
            </a:r>
            <a:r>
              <a:rPr lang="en-US" altLang="zh-CN" sz="1200" b="0" i="0" u="sng" strike="noStrike" kern="1200" baseline="0" dirty="0">
                <a:solidFill>
                  <a:schemeClr val="tx1"/>
                </a:solidFill>
                <a:latin typeface="Times New Roman" pitchFamily="18" charset="0"/>
                <a:ea typeface="+mn-ea"/>
                <a:cs typeface="+mn-cs"/>
              </a:rPr>
              <a:t>succeeds the former</a:t>
            </a:r>
            <a:r>
              <a:rPr lang="en-US" altLang="zh-CN" sz="1200" b="0" i="0" u="none" strike="noStrike" kern="1200" baseline="0" dirty="0">
                <a:solidFill>
                  <a:schemeClr val="tx1"/>
                </a:solidFill>
                <a:latin typeface="Times New Roman" pitchFamily="18" charset="0"/>
                <a:ea typeface="+mn-ea"/>
                <a:cs typeface="+mn-cs"/>
              </a:rPr>
              <a:t> and </a:t>
            </a:r>
            <a:r>
              <a:rPr lang="en-US" altLang="zh-CN" sz="1200" b="0" i="0" u="sng" strike="noStrike" kern="1200" baseline="0" dirty="0">
                <a:solidFill>
                  <a:schemeClr val="tx1"/>
                </a:solidFill>
                <a:latin typeface="Times New Roman" pitchFamily="18" charset="0"/>
                <a:ea typeface="+mn-ea"/>
                <a:cs typeface="+mn-cs"/>
              </a:rPr>
              <a:t>introduces new technologies and services with new acronyms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To make matters worse, there’s no single official body that sets requirements for 2.5G, 3G, 3.5G, or 4G technologies, making it hard to sort out the differences among competing standards. </a:t>
            </a:r>
          </a:p>
          <a:p>
            <a:r>
              <a:rPr lang="en-US" altLang="zh-CN" sz="1200" b="0" i="0" u="none" strike="noStrike" kern="1200" baseline="0" dirty="0">
                <a:solidFill>
                  <a:schemeClr val="tx1"/>
                </a:solidFill>
                <a:latin typeface="Times New Roman" pitchFamily="18" charset="0"/>
                <a:ea typeface="+mn-ea"/>
                <a:cs typeface="+mn-cs"/>
              </a:rPr>
              <a:t>    In our discussion below, we’ll focus on the UMTS </a:t>
            </a:r>
            <a:r>
              <a:rPr lang="en-US" altLang="zh-CN" sz="1200" b="0" i="0" u="none" strike="noStrike" kern="1200" baseline="0" dirty="0" smtClean="0">
                <a:solidFill>
                  <a:schemeClr val="tx1"/>
                </a:solidFill>
                <a:latin typeface="Times New Roman" pitchFamily="18" charset="0"/>
                <a:ea typeface="+mn-ea"/>
                <a:cs typeface="+mn-cs"/>
              </a:rPr>
              <a:t>(Universal </a:t>
            </a:r>
            <a:r>
              <a:rPr lang="en-US" altLang="zh-CN" sz="1200" b="0" i="0" u="none" strike="noStrike" kern="1200" baseline="0" dirty="0">
                <a:solidFill>
                  <a:schemeClr val="tx1"/>
                </a:solidFill>
                <a:latin typeface="Times New Roman" pitchFamily="18" charset="0"/>
                <a:ea typeface="+mn-ea"/>
                <a:cs typeface="+mn-cs"/>
              </a:rPr>
              <a:t>Mobile Telecommunications </a:t>
            </a:r>
            <a:r>
              <a:rPr lang="en-US" altLang="zh-CN" sz="1200" b="0" i="0" u="none" strike="noStrike" kern="1200" baseline="0" dirty="0" smtClean="0">
                <a:solidFill>
                  <a:schemeClr val="tx1"/>
                </a:solidFill>
                <a:latin typeface="Times New Roman" pitchFamily="18" charset="0"/>
                <a:ea typeface="+mn-ea"/>
                <a:cs typeface="+mn-cs"/>
              </a:rPr>
              <a:t>Service) </a:t>
            </a:r>
            <a:r>
              <a:rPr lang="en-US" altLang="zh-CN" sz="1200" b="0" i="0" u="none" strike="noStrike" kern="1200" baseline="0" dirty="0">
                <a:solidFill>
                  <a:schemeClr val="tx1"/>
                </a:solidFill>
                <a:latin typeface="Times New Roman" pitchFamily="18" charset="0"/>
                <a:ea typeface="+mn-ea"/>
                <a:cs typeface="+mn-cs"/>
              </a:rPr>
              <a:t>3G standards developed by the 3rd Generation Partnership Project </a:t>
            </a:r>
            <a:r>
              <a:rPr lang="en-US" altLang="zh-CN" sz="1200" b="0" i="0" u="none" strike="noStrike" kern="1200" baseline="0" dirty="0" smtClean="0">
                <a:solidFill>
                  <a:schemeClr val="tx1"/>
                </a:solidFill>
                <a:latin typeface="Times New Roman" pitchFamily="18" charset="0"/>
                <a:ea typeface="+mn-ea"/>
                <a:cs typeface="+mn-cs"/>
              </a:rPr>
              <a:t>(3GPP) </a:t>
            </a:r>
            <a:r>
              <a:rPr lang="en-US" altLang="zh-CN" sz="1200" b="0" i="0" u="none" strike="noStrike" kern="1200" baseline="0" dirty="0">
                <a:solidFill>
                  <a:schemeClr val="tx1"/>
                </a:solidFill>
                <a:latin typeface="Times New Roman" pitchFamily="18" charset="0"/>
                <a:ea typeface="+mn-ea"/>
                <a:cs typeface="+mn-cs"/>
              </a:rPr>
              <a:t>[3GPP 2012], a widely deployed 3G technology.</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take a top-down look at 3G cellular data network architecture shown in Figure 7.19.</a:t>
            </a:r>
          </a:p>
          <a:p>
            <a:endParaRPr lang="en-US" altLang="zh-CN" sz="1200" b="0" i="0" u="none" strike="noStrike" kern="1200" baseline="0" dirty="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112</a:t>
            </a:fld>
            <a:endParaRPr lang="en-US" altLang="zh-CN"/>
          </a:p>
        </p:txBody>
      </p:sp>
    </p:spTree>
    <p:extLst>
      <p:ext uri="{BB962C8B-B14F-4D97-AF65-F5344CB8AC3E}">
        <p14:creationId xmlns:p14="http://schemas.microsoft.com/office/powerpoint/2010/main" val="4223019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Times New Roman" pitchFamily="18" charset="0"/>
                <a:ea typeface="+mn-ea"/>
                <a:cs typeface="+mn-cs"/>
              </a:rPr>
              <a:t>3G Core Network</a:t>
            </a:r>
          </a:p>
          <a:p>
            <a:r>
              <a:rPr lang="en-US" altLang="zh-CN" sz="1200" b="0" i="0" u="none" strike="noStrike" kern="1200" baseline="0" dirty="0">
                <a:solidFill>
                  <a:schemeClr val="tx1"/>
                </a:solidFill>
                <a:latin typeface="Times New Roman" pitchFamily="18" charset="0"/>
                <a:ea typeface="+mn-ea"/>
                <a:cs typeface="+mn-cs"/>
              </a:rPr>
              <a:t>    The 3G core cellular data network connects radio access networks to the public Internet.</a:t>
            </a:r>
          </a:p>
          <a:p>
            <a:r>
              <a:rPr lang="en-US" altLang="zh-CN" sz="1200" b="0" i="0" u="none" strike="noStrike" kern="1200" baseline="0" dirty="0">
                <a:solidFill>
                  <a:schemeClr val="tx1"/>
                </a:solidFill>
                <a:latin typeface="Times New Roman" pitchFamily="18" charset="0"/>
                <a:ea typeface="+mn-ea"/>
                <a:cs typeface="+mn-cs"/>
              </a:rPr>
              <a:t>    The core network interoperates with components of the existing cellular voice network </a:t>
            </a:r>
            <a:r>
              <a:rPr lang="en-US" altLang="zh-CN" sz="1200" b="0" i="0" u="none" strike="noStrike" kern="1200" baseline="0" dirty="0" smtClean="0">
                <a:solidFill>
                  <a:schemeClr val="tx1"/>
                </a:solidFill>
                <a:latin typeface="Times New Roman" pitchFamily="18" charset="0"/>
                <a:ea typeface="+mn-ea"/>
                <a:cs typeface="+mn-cs"/>
              </a:rPr>
              <a:t>(in </a:t>
            </a:r>
            <a:r>
              <a:rPr lang="en-US" altLang="zh-CN" sz="1200" b="0" i="0" u="none" strike="noStrike" kern="1200" baseline="0" dirty="0">
                <a:solidFill>
                  <a:schemeClr val="tx1"/>
                </a:solidFill>
                <a:latin typeface="Times New Roman" pitchFamily="18" charset="0"/>
                <a:ea typeface="+mn-ea"/>
                <a:cs typeface="+mn-cs"/>
              </a:rPr>
              <a:t>particular, the </a:t>
            </a:r>
            <a:r>
              <a:rPr lang="en-US" altLang="zh-CN" sz="1200" b="0" i="0" u="none" strike="noStrike" kern="1200" baseline="0" dirty="0" smtClean="0">
                <a:solidFill>
                  <a:schemeClr val="tx1"/>
                </a:solidFill>
                <a:latin typeface="Times New Roman" pitchFamily="18" charset="0"/>
                <a:ea typeface="+mn-ea"/>
                <a:cs typeface="+mn-cs"/>
              </a:rPr>
              <a:t>MSC) </a:t>
            </a:r>
            <a:r>
              <a:rPr lang="en-US" altLang="zh-CN" sz="1200" b="0" i="0" u="none" strike="noStrike" kern="1200" baseline="0" dirty="0">
                <a:solidFill>
                  <a:schemeClr val="tx1"/>
                </a:solidFill>
                <a:latin typeface="Times New Roman" pitchFamily="18" charset="0"/>
                <a:ea typeface="+mn-ea"/>
                <a:cs typeface="+mn-cs"/>
              </a:rPr>
              <a:t>that we previously encountered in Figure 7.18.</a:t>
            </a:r>
          </a:p>
          <a:p>
            <a:r>
              <a:rPr lang="en-US" altLang="zh-CN" sz="1200" b="0" i="0" u="none" strike="noStrike" kern="1200" baseline="0" dirty="0">
                <a:solidFill>
                  <a:schemeClr val="tx1"/>
                </a:solidFill>
                <a:latin typeface="Times New Roman" pitchFamily="18" charset="0"/>
                <a:ea typeface="+mn-ea"/>
                <a:cs typeface="+mn-cs"/>
              </a:rPr>
              <a:t>    Given the considerable amount of existing infrastructure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0" i="0" u="none" strike="noStrike" kern="1200" baseline="0" dirty="0">
                <a:solidFill>
                  <a:schemeClr val="tx1"/>
                </a:solidFill>
                <a:latin typeface="Times New Roman" pitchFamily="18" charset="0"/>
                <a:ea typeface="+mn-ea"/>
                <a:cs typeface="+mn-cs"/>
              </a:rPr>
              <a:t>profitable services</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in the existing cellular voice network, the approach </a:t>
            </a:r>
            <a:r>
              <a:rPr lang="en-US" altLang="zh-CN" sz="1200" b="0" i="0" u="sng" strike="noStrike" kern="1200" baseline="0" dirty="0">
                <a:solidFill>
                  <a:schemeClr val="tx1"/>
                </a:solidFill>
                <a:latin typeface="Times New Roman" pitchFamily="18" charset="0"/>
                <a:ea typeface="+mn-ea"/>
                <a:cs typeface="+mn-cs"/>
              </a:rPr>
              <a:t>taken by the designers of 3G data services </a:t>
            </a:r>
            <a:r>
              <a:rPr lang="en-US" altLang="zh-CN" sz="1200" b="0" i="0" u="none" strike="noStrike" kern="1200" baseline="0" dirty="0">
                <a:solidFill>
                  <a:schemeClr val="tx1"/>
                </a:solidFill>
                <a:latin typeface="Times New Roman" pitchFamily="18" charset="0"/>
                <a:ea typeface="+mn-ea"/>
                <a:cs typeface="+mn-cs"/>
              </a:rPr>
              <a:t>is clear: leave the existing core GSM cellular voice network untouched, adding additional cellular data functionality in parallel to the existing cellular voice network. </a:t>
            </a:r>
          </a:p>
          <a:p>
            <a:r>
              <a:rPr lang="en-US" altLang="zh-CN" sz="1200" b="0" i="0" u="none" strike="noStrike" kern="1200" baseline="0" dirty="0">
                <a:solidFill>
                  <a:schemeClr val="tx1"/>
                </a:solidFill>
                <a:latin typeface="Times New Roman" pitchFamily="18" charset="0"/>
                <a:ea typeface="+mn-ea"/>
                <a:cs typeface="+mn-cs"/>
              </a:rPr>
              <a:t>   The alternative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这个</a:t>
            </a:r>
            <a:r>
              <a:rPr lang="zh-CN" altLang="en-US" sz="1200" b="0" i="0" u="none" strike="noStrike" kern="1200" baseline="0" dirty="0">
                <a:solidFill>
                  <a:schemeClr val="tx1"/>
                </a:solidFill>
                <a:latin typeface="Times New Roman" pitchFamily="18" charset="0"/>
                <a:ea typeface="+mn-ea"/>
                <a:cs typeface="+mn-cs"/>
              </a:rPr>
              <a:t>方法</a:t>
            </a:r>
            <a:r>
              <a:rPr lang="zh-CN" altLang="en-US" sz="1200" b="0" i="0" u="none" strike="noStrike" kern="1200" baseline="0" dirty="0" smtClean="0">
                <a:solidFill>
                  <a:schemeClr val="tx1"/>
                </a:solidFill>
                <a:latin typeface="Times New Roman" pitchFamily="18" charset="0"/>
                <a:ea typeface="+mn-ea"/>
                <a:cs typeface="+mn-cs"/>
              </a:rPr>
              <a:t>不好</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 integrating new data services directly into the core of the existing cellular voice network — would have raised the same challenges </a:t>
            </a:r>
            <a:r>
              <a:rPr lang="en-US" altLang="zh-CN" sz="1200" b="0" i="0" u="sng" strike="noStrike" kern="1200" baseline="0" dirty="0">
                <a:solidFill>
                  <a:schemeClr val="tx1"/>
                </a:solidFill>
                <a:latin typeface="Times New Roman" pitchFamily="18" charset="0"/>
                <a:ea typeface="+mn-ea"/>
                <a:cs typeface="+mn-cs"/>
              </a:rPr>
              <a:t>encountered</a:t>
            </a:r>
            <a:r>
              <a:rPr lang="en-US" altLang="zh-CN" sz="1200" b="0" i="0" u="none" strike="noStrike" kern="1200" baseline="0" dirty="0">
                <a:solidFill>
                  <a:schemeClr val="tx1"/>
                </a:solidFill>
                <a:latin typeface="Times New Roman" pitchFamily="18" charset="0"/>
                <a:ea typeface="+mn-ea"/>
                <a:cs typeface="+mn-cs"/>
              </a:rPr>
              <a:t> in Section 4.4.4, where we discussed </a:t>
            </a:r>
            <a:r>
              <a:rPr lang="en-US" altLang="zh-CN" sz="1200" b="0" i="0" u="sng" strike="noStrike" kern="1200" baseline="0" dirty="0">
                <a:solidFill>
                  <a:schemeClr val="tx1"/>
                </a:solidFill>
                <a:latin typeface="Times New Roman" pitchFamily="18" charset="0"/>
                <a:ea typeface="+mn-ea"/>
                <a:cs typeface="+mn-cs"/>
              </a:rPr>
              <a:t>integrating </a:t>
            </a:r>
            <a:r>
              <a:rPr lang="en-US" altLang="zh-CN" sz="1200" b="0" i="0" u="none" strike="noStrike" kern="1200" baseline="0" dirty="0">
                <a:solidFill>
                  <a:schemeClr val="tx1"/>
                </a:solidFill>
                <a:latin typeface="Times New Roman" pitchFamily="18" charset="0"/>
                <a:ea typeface="+mn-ea"/>
                <a:cs typeface="+mn-cs"/>
              </a:rPr>
              <a:t>new </a:t>
            </a:r>
            <a:r>
              <a:rPr lang="en-US" altLang="zh-CN" sz="1200" b="0" i="0" u="none" strike="noStrike" kern="1200" baseline="0" dirty="0" smtClean="0">
                <a:solidFill>
                  <a:schemeClr val="tx1"/>
                </a:solidFill>
                <a:latin typeface="Times New Roman" pitchFamily="18" charset="0"/>
                <a:ea typeface="+mn-ea"/>
                <a:cs typeface="+mn-cs"/>
              </a:rPr>
              <a:t>(IPv6) </a:t>
            </a:r>
            <a:r>
              <a:rPr lang="en-US" altLang="zh-CN" sz="1200" b="0" i="0" u="none" strike="noStrike" kern="1200" baseline="0" dirty="0">
                <a:solidFill>
                  <a:schemeClr val="tx1"/>
                </a:solidFill>
                <a:latin typeface="Times New Roman" pitchFamily="18" charset="0"/>
                <a:ea typeface="+mn-ea"/>
                <a:cs typeface="+mn-cs"/>
              </a:rPr>
              <a:t>and legacy </a:t>
            </a:r>
            <a:r>
              <a:rPr lang="en-US" altLang="zh-CN" sz="1200" b="0" i="0" u="none" strike="noStrike" kern="1200" baseline="0" dirty="0" smtClean="0">
                <a:solidFill>
                  <a:schemeClr val="tx1"/>
                </a:solidFill>
                <a:latin typeface="Times New Roman" pitchFamily="18" charset="0"/>
                <a:ea typeface="+mn-ea"/>
                <a:cs typeface="+mn-cs"/>
              </a:rPr>
              <a:t>(IPv4) </a:t>
            </a:r>
            <a:r>
              <a:rPr lang="en-US" altLang="zh-CN" sz="1200" b="0" i="0" u="none" strike="noStrike" kern="1200" baseline="0" dirty="0">
                <a:solidFill>
                  <a:schemeClr val="tx1"/>
                </a:solidFill>
                <a:latin typeface="Times New Roman" pitchFamily="18" charset="0"/>
                <a:ea typeface="+mn-ea"/>
                <a:cs typeface="+mn-cs"/>
              </a:rPr>
              <a:t>technologies in the Internet.</a:t>
            </a:r>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113</a:t>
            </a:fld>
            <a:endParaRPr lang="en-US" altLang="zh-CN"/>
          </a:p>
        </p:txBody>
      </p:sp>
    </p:spTree>
    <p:extLst>
      <p:ext uri="{BB962C8B-B14F-4D97-AF65-F5344CB8AC3E}">
        <p14:creationId xmlns:p14="http://schemas.microsoft.com/office/powerpoint/2010/main" val="3596237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There are two types of nodes in the 3G core network: </a:t>
            </a:r>
            <a:r>
              <a:rPr lang="en-US" altLang="zh-CN" sz="1200" b="0" i="0" u="sng" strike="noStrike" kern="1200" baseline="0" dirty="0">
                <a:solidFill>
                  <a:schemeClr val="tx1"/>
                </a:solidFill>
                <a:latin typeface="Times New Roman" pitchFamily="18" charset="0"/>
                <a:ea typeface="+mn-ea"/>
                <a:cs typeface="+mn-cs"/>
              </a:rPr>
              <a:t>Serving GPRS Support Nodes </a:t>
            </a:r>
            <a:r>
              <a:rPr lang="en-US" altLang="zh-CN" sz="1200" b="0" i="0" u="none" strike="noStrike" kern="1200" baseline="0" dirty="0" smtClean="0">
                <a:solidFill>
                  <a:schemeClr val="tx1"/>
                </a:solidFill>
                <a:latin typeface="Times New Roman" pitchFamily="18" charset="0"/>
                <a:ea typeface="+mn-ea"/>
                <a:cs typeface="+mn-cs"/>
              </a:rPr>
              <a:t>(SGSNs) </a:t>
            </a:r>
            <a:r>
              <a:rPr lang="en-US" altLang="zh-CN" sz="1200" b="0" i="0" u="none" strike="noStrike" kern="1200" baseline="0" dirty="0">
                <a:solidFill>
                  <a:schemeClr val="tx1"/>
                </a:solidFill>
                <a:latin typeface="Times New Roman" pitchFamily="18" charset="0"/>
                <a:ea typeface="+mn-ea"/>
                <a:cs typeface="+mn-cs"/>
              </a:rPr>
              <a:t>and </a:t>
            </a:r>
            <a:r>
              <a:rPr lang="en-US" altLang="zh-CN" sz="1200" b="0" i="0" u="sng" strike="noStrike" kern="1200" baseline="0" dirty="0">
                <a:solidFill>
                  <a:schemeClr val="tx1"/>
                </a:solidFill>
                <a:latin typeface="Times New Roman" pitchFamily="18" charset="0"/>
                <a:ea typeface="+mn-ea"/>
                <a:cs typeface="+mn-cs"/>
              </a:rPr>
              <a:t>Gateway GPRS Support Nodes </a:t>
            </a:r>
            <a:r>
              <a:rPr lang="en-US" altLang="zh-CN" sz="1200" b="0" i="0" u="none" strike="noStrike" kern="1200" baseline="0" dirty="0" smtClean="0">
                <a:solidFill>
                  <a:schemeClr val="tx1"/>
                </a:solidFill>
                <a:latin typeface="Times New Roman" pitchFamily="18" charset="0"/>
                <a:ea typeface="+mn-ea"/>
                <a:cs typeface="+mn-cs"/>
              </a:rPr>
              <a:t>(GGSNs).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(GPRS </a:t>
            </a:r>
            <a:r>
              <a:rPr lang="en-US" altLang="zh-CN" sz="1200" b="0" i="0" u="none" strike="noStrike" kern="1200" baseline="0" dirty="0">
                <a:solidFill>
                  <a:schemeClr val="tx1"/>
                </a:solidFill>
                <a:latin typeface="Times New Roman" pitchFamily="18" charset="0"/>
                <a:ea typeface="+mn-ea"/>
                <a:cs typeface="+mn-cs"/>
              </a:rPr>
              <a:t>stands for Generalized Packet Radio Service, an early cellular data service in 2G networks; here we discuss the evolved version of GPRS in 3G </a:t>
            </a:r>
            <a:r>
              <a:rPr lang="en-US" altLang="zh-CN" sz="1200" b="0" i="0" u="none" strike="noStrike" kern="1200" baseline="0" dirty="0" smtClean="0">
                <a:solidFill>
                  <a:schemeClr val="tx1"/>
                </a:solidFill>
                <a:latin typeface="Times New Roman" pitchFamily="18" charset="0"/>
                <a:ea typeface="+mn-ea"/>
                <a:cs typeface="+mn-cs"/>
              </a:rPr>
              <a:t>networks). </a:t>
            </a:r>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An SGSN is responsible for delivering datagrams to/from the mobile nodes in the radio access network to which the SGSN is attached. </a:t>
            </a:r>
          </a:p>
          <a:p>
            <a:r>
              <a:rPr lang="en-US" altLang="zh-CN" sz="1200" b="0" i="0" u="none" strike="noStrike" kern="1200" baseline="0" dirty="0">
                <a:solidFill>
                  <a:schemeClr val="tx1"/>
                </a:solidFill>
                <a:latin typeface="Times New Roman" pitchFamily="18" charset="0"/>
                <a:ea typeface="+mn-ea"/>
                <a:cs typeface="+mn-cs"/>
              </a:rPr>
              <a:t>    The SGSN interacts with the cellular voice network’s MSC for that area, providing user authorization and handoff, maintaining location </a:t>
            </a:r>
            <a:r>
              <a:rPr lang="en-US" altLang="zh-CN" sz="1200" b="0" i="0" u="none" strike="noStrike" kern="1200" baseline="0" dirty="0" smtClean="0">
                <a:solidFill>
                  <a:schemeClr val="tx1"/>
                </a:solidFill>
                <a:latin typeface="Times New Roman" pitchFamily="18" charset="0"/>
                <a:ea typeface="+mn-ea"/>
                <a:cs typeface="+mn-cs"/>
              </a:rPr>
              <a:t>(cell) </a:t>
            </a:r>
            <a:r>
              <a:rPr lang="en-US" altLang="zh-CN" sz="1200" b="0" i="0" u="none" strike="noStrike" kern="1200" baseline="0" dirty="0">
                <a:solidFill>
                  <a:schemeClr val="tx1"/>
                </a:solidFill>
                <a:latin typeface="Times New Roman" pitchFamily="18" charset="0"/>
                <a:ea typeface="+mn-ea"/>
                <a:cs typeface="+mn-cs"/>
              </a:rPr>
              <a:t>information about active mobile nodes, and performing datagram forwarding between mobile nodes in the radio access network and a GGSN. </a:t>
            </a:r>
          </a:p>
          <a:p>
            <a:r>
              <a:rPr lang="en-US" altLang="zh-CN" sz="1200" b="0" i="0" u="none" strike="noStrike" kern="1200" baseline="0" dirty="0">
                <a:solidFill>
                  <a:schemeClr val="tx1"/>
                </a:solidFill>
                <a:latin typeface="Times New Roman" pitchFamily="18" charset="0"/>
                <a:ea typeface="+mn-ea"/>
                <a:cs typeface="+mn-cs"/>
              </a:rPr>
              <a:t>    The GGSN acts as a gateway, connecting multiple SGSNs into the larger Internet. </a:t>
            </a:r>
          </a:p>
          <a:p>
            <a:r>
              <a:rPr lang="en-US" altLang="zh-CN" sz="1200" b="0" i="0" u="none" strike="noStrike" kern="1200" baseline="0" dirty="0">
                <a:solidFill>
                  <a:schemeClr val="tx1"/>
                </a:solidFill>
                <a:latin typeface="Times New Roman" pitchFamily="18" charset="0"/>
                <a:ea typeface="+mn-ea"/>
                <a:cs typeface="+mn-cs"/>
              </a:rPr>
              <a:t>    A GGSN is thus the last piece of 3G infrastructure that a datagram originating at a mobile node encounters before entering the larger Internet.</a:t>
            </a:r>
          </a:p>
          <a:p>
            <a:r>
              <a:rPr lang="en-US" altLang="zh-CN" sz="1200" b="0" i="0" u="none" strike="noStrike" kern="1200" baseline="0" dirty="0">
                <a:solidFill>
                  <a:schemeClr val="tx1"/>
                </a:solidFill>
                <a:latin typeface="Times New Roman" pitchFamily="18" charset="0"/>
                <a:ea typeface="+mn-ea"/>
                <a:cs typeface="+mn-cs"/>
              </a:rPr>
              <a:t>    To the outside world, the GGSN looks like any other gateway router; the mobility of the 3G nodes within the GGSN’s network is hidden from the outside world behind the GGSN.</a:t>
            </a:r>
            <a:endParaRPr lang="zh-CN" altLang="en-US" b="0" dirty="0"/>
          </a:p>
          <a:p>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114</a:t>
            </a:fld>
            <a:endParaRPr lang="en-US" altLang="zh-CN"/>
          </a:p>
        </p:txBody>
      </p:sp>
    </p:spTree>
    <p:extLst>
      <p:ext uri="{BB962C8B-B14F-4D97-AF65-F5344CB8AC3E}">
        <p14:creationId xmlns:p14="http://schemas.microsoft.com/office/powerpoint/2010/main" val="101411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userDrawn="1"/>
          </p:nvGrpSpPr>
          <p:grpSpPr bwMode="auto">
            <a:xfrm>
              <a:off x="185" y="1604"/>
              <a:ext cx="449"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mn-ea"/>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grpSp>
          <p:nvGrpSpPr>
            <p:cNvPr id="6" name="Group 6"/>
            <p:cNvGrpSpPr>
              <a:grpSpLocks/>
            </p:cNvGrpSpPr>
            <p:nvPr userDrawn="1"/>
          </p:nvGrpSpPr>
          <p:grpSpPr bwMode="auto">
            <a:xfrm>
              <a:off x="263" y="1870"/>
              <a:ext cx="466"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mn-ea"/>
                </a:endParaRPr>
              </a:p>
            </p:txBody>
          </p:sp>
          <p:sp>
            <p:nvSpPr>
              <p:cNvPr id="11"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mn-ea"/>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mn-ea"/>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pPr eaLnBrk="1" hangingPunct="1">
              <a:defRPr/>
            </a:pPr>
            <a:r>
              <a:rPr lang="zh-CN" altLang="en-US" sz="4400">
                <a:latin typeface="Tahoma" pitchFamily="34" charset="0"/>
                <a:ea typeface="方正舒体" pitchFamily="2" charset="-122"/>
              </a:rPr>
              <a:t>中国地质大学</a:t>
            </a:r>
          </a:p>
          <a:p>
            <a:pPr eaLnBrk="1" hangingPunct="1">
              <a:defRPr/>
            </a:pPr>
            <a:r>
              <a:rPr lang="en-US" altLang="zh-CN" sz="2000">
                <a:latin typeface="Tahoma" pitchFamily="34" charset="0"/>
              </a:rPr>
              <a:t>China University of Geosciences</a:t>
            </a:r>
            <a:r>
              <a:rPr lang="en-US" altLang="zh-CN">
                <a:latin typeface="Tahoma" pitchFamily="34" charset="0"/>
              </a:rPr>
              <a:t> </a:t>
            </a:r>
          </a:p>
        </p:txBody>
      </p:sp>
      <p:sp>
        <p:nvSpPr>
          <p:cNvPr id="551948"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551949"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228600" y="6400800"/>
            <a:ext cx="1905000" cy="304800"/>
          </a:xfrm>
          <a:prstGeom prst="rect">
            <a:avLst/>
          </a:prstGeom>
          <a:noFill/>
          <a:ln w="9525">
            <a:noFill/>
            <a:miter lim="800000"/>
            <a:headEnd/>
            <a:tailEnd/>
          </a:ln>
          <a:effectLst/>
        </p:spPr>
        <p:txBody>
          <a:bodyPr anchor="b"/>
          <a:lstStyle/>
          <a:p>
            <a:pPr eaLnBrk="1" hangingPunct="1"/>
            <a:r>
              <a:rPr lang="en-US" altLang="zh-CN" sz="1600">
                <a:solidFill>
                  <a:srgbClr val="1C1C1C"/>
                </a:solidFill>
                <a:latin typeface="Arial" charset="0"/>
                <a:ea typeface="宋体" charset="-122"/>
              </a:rPr>
              <a:t>21.</a:t>
            </a:r>
            <a:fld id="{B493EAB3-A8AB-43C2-8F7F-388F3A4DF775}" type="slidenum">
              <a:rPr lang="en-US" altLang="zh-CN" sz="1600">
                <a:solidFill>
                  <a:srgbClr val="1C1C1C"/>
                </a:solidFill>
                <a:latin typeface="Arial" charset="0"/>
                <a:ea typeface="宋体" charset="-122"/>
              </a:rPr>
              <a:pPr eaLnBrk="1" hangingPunct="1"/>
              <a:t>‹#›</a:t>
            </a:fld>
            <a:endParaRPr lang="en-US" altLang="zh-CN" sz="1600">
              <a:solidFill>
                <a:srgbClr val="1C1C1C"/>
              </a:solidFill>
              <a:latin typeface="Arial" charset="0"/>
              <a:ea typeface="宋体" charset="-122"/>
            </a:endParaRPr>
          </a:p>
        </p:txBody>
      </p:sp>
      <p:sp>
        <p:nvSpPr>
          <p:cNvPr id="5" name="Rectangle 18"/>
          <p:cNvSpPr>
            <a:spLocks noChangeArrowheads="1"/>
          </p:cNvSpPr>
          <p:nvPr userDrawn="1"/>
        </p:nvSpPr>
        <p:spPr bwMode="auto">
          <a:xfrm>
            <a:off x="3124200" y="6400800"/>
            <a:ext cx="3200400" cy="307975"/>
          </a:xfrm>
          <a:prstGeom prst="rect">
            <a:avLst/>
          </a:prstGeom>
          <a:noFill/>
          <a:ln w="9525">
            <a:noFill/>
            <a:miter lim="800000"/>
            <a:headEnd/>
            <a:tailEnd/>
          </a:ln>
          <a:effectLst/>
        </p:spPr>
        <p:txBody>
          <a:bodyPr/>
          <a:lstStyle/>
          <a:p>
            <a:pPr algn="ctr" eaLnBrk="1" hangingPunct="1">
              <a:defRPr/>
            </a:pPr>
            <a:r>
              <a:rPr lang="en-US" altLang="zh-CN" sz="1400">
                <a:solidFill>
                  <a:srgbClr val="000000"/>
                </a:solidFill>
                <a:latin typeface="Times New Roman" pitchFamily="18" charset="0"/>
              </a:rPr>
              <a:t>Data Communications and Networking</a:t>
            </a:r>
          </a:p>
        </p:txBody>
      </p:sp>
      <p:sp>
        <p:nvSpPr>
          <p:cNvPr id="6" name="Rectangle 19"/>
          <p:cNvSpPr>
            <a:spLocks noChangeArrowheads="1"/>
          </p:cNvSpPr>
          <p:nvPr userDrawn="1"/>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a:solidFill>
                <a:srgbClr val="FF0000"/>
              </a:solidFill>
              <a:latin typeface="Arial" charset="0"/>
            </a:endParaRPr>
          </a:p>
        </p:txBody>
      </p:sp>
      <p:sp>
        <p:nvSpPr>
          <p:cNvPr id="7" name="Line 20"/>
          <p:cNvSpPr>
            <a:spLocks noChangeShapeType="1"/>
          </p:cNvSpPr>
          <p:nvPr userDrawn="1"/>
        </p:nvSpPr>
        <p:spPr bwMode="auto">
          <a:xfrm>
            <a:off x="304800" y="6324600"/>
            <a:ext cx="8534400" cy="0"/>
          </a:xfrm>
          <a:prstGeom prst="line">
            <a:avLst/>
          </a:prstGeom>
          <a:noFill/>
          <a:ln w="19050">
            <a:solidFill>
              <a:srgbClr val="FF3300"/>
            </a:solidFill>
            <a:round/>
            <a:headEnd/>
            <a:tailEnd/>
          </a:ln>
          <a:effectLst/>
        </p:spPr>
        <p:txBody>
          <a:bodyPr/>
          <a:lstStyle/>
          <a:p>
            <a:pPr>
              <a:defRPr/>
            </a:pPr>
            <a:endParaRPr lang="zh-CN" altLang="en-US" sz="3200" b="1">
              <a:solidFill>
                <a:srgbClr val="000000"/>
              </a:solidFill>
              <a:latin typeface="Arial" charset="0"/>
              <a:ea typeface="宋体"/>
            </a:endParaRPr>
          </a:p>
        </p:txBody>
      </p:sp>
      <p:sp>
        <p:nvSpPr>
          <p:cNvPr id="210956" name="Rectangle 12"/>
          <p:cNvSpPr>
            <a:spLocks noGrp="1" noChangeArrowheads="1"/>
          </p:cNvSpPr>
          <p:nvPr>
            <p:ph type="ctrTitle"/>
          </p:nvPr>
        </p:nvSpPr>
        <p:spPr>
          <a:xfrm>
            <a:off x="990600" y="1676400"/>
            <a:ext cx="7772400" cy="1462088"/>
          </a:xfrm>
        </p:spPr>
        <p:txBody>
          <a:bodyPr anchor="b"/>
          <a:lstStyle>
            <a:lvl1pPr>
              <a:defRPr/>
            </a:lvl1pPr>
          </a:lstStyle>
          <a:p>
            <a:r>
              <a:rPr lang="en-US" altLang="zh-CN"/>
              <a:t>Click to edit Master title style</a:t>
            </a:r>
          </a:p>
        </p:txBody>
      </p:sp>
      <p:sp>
        <p:nvSpPr>
          <p:cNvPr id="210957" name="Rectangle 1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ltLang="zh-CN"/>
              <a:t>Click to edit Master subtitle style</a:t>
            </a:r>
          </a:p>
        </p:txBody>
      </p:sp>
    </p:spTree>
    <p:extLst>
      <p:ext uri="{BB962C8B-B14F-4D97-AF65-F5344CB8AC3E}">
        <p14:creationId xmlns:p14="http://schemas.microsoft.com/office/powerpoint/2010/main" val="383006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0200" y="1028700"/>
            <a:ext cx="4165600" cy="5148263"/>
          </a:xfrm>
        </p:spPr>
        <p:txBody>
          <a:bodyPr/>
          <a:lstStyle>
            <a:lvl1pPr>
              <a:defRPr sz="2400" baseline="0">
                <a:latin typeface="Tahoma" panose="020B0604030504040204" pitchFamily="34" charset="0"/>
              </a:defRPr>
            </a:lvl1pPr>
            <a:lvl2pPr>
              <a:defRPr sz="2200" baseline="0">
                <a:latin typeface="Tahoma" panose="020B0604030504040204" pitchFamily="34" charset="0"/>
              </a:defRPr>
            </a:lvl2pPr>
            <a:lvl3pPr>
              <a:defRPr sz="2200" baseline="0">
                <a:latin typeface="Tahoma" panose="020B0604030504040204" pitchFamily="34" charset="0"/>
              </a:defRPr>
            </a:lvl3pPr>
            <a:lvl4pPr>
              <a:defRPr sz="2200" baseline="0">
                <a:latin typeface="Tahoma" panose="020B0604030504040204" pitchFamily="34" charset="0"/>
              </a:defRPr>
            </a:lvl4pPr>
            <a:lvl5pPr>
              <a:defRPr sz="2200" baseline="0">
                <a:latin typeface="Tahoma" panose="020B0604030504040204"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028700"/>
            <a:ext cx="4165600" cy="5148263"/>
          </a:xfrm>
        </p:spPr>
        <p:txBody>
          <a:bodyPr/>
          <a:lstStyle>
            <a:lvl1pPr>
              <a:defRPr sz="2400" baseline="0">
                <a:latin typeface="Tahoma" panose="020B0604030504040204" pitchFamily="34" charset="0"/>
              </a:defRPr>
            </a:lvl1pPr>
            <a:lvl2pPr>
              <a:defRPr sz="2200" baseline="0">
                <a:latin typeface="Tahoma" panose="020B0604030504040204" pitchFamily="34" charset="0"/>
              </a:defRPr>
            </a:lvl2pPr>
            <a:lvl3pPr>
              <a:defRPr sz="2200" baseline="0">
                <a:latin typeface="Tahoma" panose="020B0604030504040204" pitchFamily="34" charset="0"/>
              </a:defRPr>
            </a:lvl3pPr>
            <a:lvl4pPr>
              <a:defRPr sz="2200" baseline="0">
                <a:latin typeface="Tahoma" panose="020B0604030504040204" pitchFamily="34" charset="0"/>
              </a:defRPr>
            </a:lvl4pPr>
            <a:lvl5pPr>
              <a:defRPr sz="2200" baseline="0">
                <a:latin typeface="Tahoma" panose="020B0604030504040204"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19996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2900" y="203200"/>
            <a:ext cx="21209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0200" y="203200"/>
            <a:ext cx="62103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564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5600" y="1017588"/>
            <a:ext cx="4140200" cy="5143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17588"/>
            <a:ext cx="4140200" cy="5143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17500" y="228600"/>
            <a:ext cx="8513763" cy="639763"/>
          </a:xfrm>
        </p:spPr>
        <p:txBody>
          <a:bodyPr/>
          <a:lstStyle/>
          <a:p>
            <a:r>
              <a:rPr lang="zh-CN" altLang="en-US"/>
              <a:t>单击此处编辑母版标题样式</a:t>
            </a:r>
          </a:p>
        </p:txBody>
      </p:sp>
      <p:sp>
        <p:nvSpPr>
          <p:cNvPr id="3" name="文本占位符 2"/>
          <p:cNvSpPr>
            <a:spLocks noGrp="1"/>
          </p:cNvSpPr>
          <p:nvPr>
            <p:ph type="body" sz="half" idx="1"/>
          </p:nvPr>
        </p:nvSpPr>
        <p:spPr>
          <a:xfrm>
            <a:off x="355600" y="1017588"/>
            <a:ext cx="4140200" cy="51435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017588"/>
            <a:ext cx="4140200" cy="5143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2_标题幻灯片">
    <p:spTree>
      <p:nvGrpSpPr>
        <p:cNvPr id="1" name=""/>
        <p:cNvGrpSpPr/>
        <p:nvPr/>
      </p:nvGrpSpPr>
      <p:grpSpPr>
        <a:xfrm>
          <a:off x="0" y="0"/>
          <a:ext cx="0" cy="0"/>
          <a:chOff x="0" y="0"/>
          <a:chExt cx="0" cy="0"/>
        </a:xfrm>
      </p:grpSpPr>
      <p:grpSp>
        <p:nvGrpSpPr>
          <p:cNvPr id="4" name="Group 20"/>
          <p:cNvGrpSpPr>
            <a:grpSpLocks/>
          </p:cNvGrpSpPr>
          <p:nvPr/>
        </p:nvGrpSpPr>
        <p:grpSpPr bwMode="auto">
          <a:xfrm>
            <a:off x="76200" y="2895600"/>
            <a:ext cx="9009063" cy="1052513"/>
            <a:chOff x="0" y="1536"/>
            <a:chExt cx="5675" cy="663"/>
          </a:xfrm>
        </p:grpSpPr>
        <p:grpSp>
          <p:nvGrpSpPr>
            <p:cNvPr id="5" name="Group 21"/>
            <p:cNvGrpSpPr>
              <a:grpSpLocks/>
            </p:cNvGrpSpPr>
            <p:nvPr userDrawn="1"/>
          </p:nvGrpSpPr>
          <p:grpSpPr bwMode="auto">
            <a:xfrm>
              <a:off x="185" y="1604"/>
              <a:ext cx="449" cy="299"/>
              <a:chOff x="720" y="336"/>
              <a:chExt cx="624" cy="432"/>
            </a:xfrm>
          </p:grpSpPr>
          <p:sp>
            <p:nvSpPr>
              <p:cNvPr id="12" name="Rectangle 22"/>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sp>
            <p:nvSpPr>
              <p:cNvPr id="13" name="Rectangle 23"/>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grpSp>
        <p:grpSp>
          <p:nvGrpSpPr>
            <p:cNvPr id="6" name="Group 24"/>
            <p:cNvGrpSpPr>
              <a:grpSpLocks/>
            </p:cNvGrpSpPr>
            <p:nvPr userDrawn="1"/>
          </p:nvGrpSpPr>
          <p:grpSpPr bwMode="auto">
            <a:xfrm>
              <a:off x="263" y="1870"/>
              <a:ext cx="466" cy="299"/>
              <a:chOff x="912" y="2640"/>
              <a:chExt cx="672" cy="432"/>
            </a:xfrm>
          </p:grpSpPr>
          <p:sp>
            <p:nvSpPr>
              <p:cNvPr id="10" name="Rectangle 25"/>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sp>
            <p:nvSpPr>
              <p:cNvPr id="11" name="Rectangle 26"/>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grpSp>
        <p:sp>
          <p:nvSpPr>
            <p:cNvPr id="7" name="Rectangle 27"/>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sp>
          <p:nvSpPr>
            <p:cNvPr id="8" name="Rectangle 28"/>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sp>
          <p:nvSpPr>
            <p:cNvPr id="9" name="Rectangle 29"/>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CN" altLang="en-US" sz="3200" b="1">
                <a:solidFill>
                  <a:srgbClr val="000000"/>
                </a:solidFill>
                <a:latin typeface="Arial" charset="0"/>
                <a:ea typeface="宋体" charset="-122"/>
              </a:endParaRPr>
            </a:p>
          </p:txBody>
        </p:sp>
      </p:grpSp>
      <p:pic>
        <p:nvPicPr>
          <p:cNvPr id="14" name="Picture 32"/>
          <p:cNvPicPr>
            <a:picLocks noChangeAspect="1" noChangeArrowheads="1"/>
          </p:cNvPicPr>
          <p:nvPr/>
        </p:nvPicPr>
        <p:blipFill>
          <a:blip r:embed="rId2" cstate="print"/>
          <a:srcRect/>
          <a:stretch>
            <a:fillRect/>
          </a:stretch>
        </p:blipFill>
        <p:spPr bwMode="auto">
          <a:xfrm>
            <a:off x="1905000" y="838200"/>
            <a:ext cx="914400" cy="914400"/>
          </a:xfrm>
          <a:prstGeom prst="rect">
            <a:avLst/>
          </a:prstGeom>
          <a:noFill/>
          <a:ln w="9525">
            <a:noFill/>
            <a:miter lim="800000"/>
            <a:headEnd/>
            <a:tailEnd/>
          </a:ln>
        </p:spPr>
      </p:pic>
      <p:sp>
        <p:nvSpPr>
          <p:cNvPr id="15" name="Text Box 33"/>
          <p:cNvSpPr txBox="1">
            <a:spLocks noChangeArrowheads="1"/>
          </p:cNvSpPr>
          <p:nvPr/>
        </p:nvSpPr>
        <p:spPr bwMode="auto">
          <a:xfrm>
            <a:off x="3276600" y="762000"/>
            <a:ext cx="4054475" cy="1066800"/>
          </a:xfrm>
          <a:prstGeom prst="rect">
            <a:avLst/>
          </a:prstGeom>
          <a:noFill/>
          <a:ln w="9525">
            <a:noFill/>
            <a:miter lim="800000"/>
            <a:headEnd/>
            <a:tailEnd/>
          </a:ln>
          <a:effectLst/>
        </p:spPr>
        <p:txBody>
          <a:bodyPr>
            <a:spAutoFit/>
          </a:bodyPr>
          <a:lstStyle/>
          <a:p>
            <a:pPr eaLnBrk="1" hangingPunct="1">
              <a:defRPr/>
            </a:pPr>
            <a:r>
              <a:rPr lang="zh-CN" altLang="en-US" sz="4400">
                <a:solidFill>
                  <a:srgbClr val="000000"/>
                </a:solidFill>
                <a:latin typeface="Tahoma" pitchFamily="34" charset="0"/>
                <a:ea typeface="方正舒体" pitchFamily="2" charset="-122"/>
              </a:rPr>
              <a:t>中国地质大学</a:t>
            </a:r>
          </a:p>
          <a:p>
            <a:pPr eaLnBrk="1" hangingPunct="1">
              <a:defRPr/>
            </a:pPr>
            <a:r>
              <a:rPr lang="en-US" altLang="zh-CN" sz="2000">
                <a:solidFill>
                  <a:srgbClr val="000000"/>
                </a:solidFill>
                <a:latin typeface="Tahoma" pitchFamily="34" charset="0"/>
              </a:rPr>
              <a:t>China University of Geosciences</a:t>
            </a:r>
            <a:r>
              <a:rPr lang="en-US" altLang="zh-CN">
                <a:solidFill>
                  <a:srgbClr val="000000"/>
                </a:solidFill>
                <a:latin typeface="Tahoma" pitchFamily="34" charset="0"/>
              </a:rPr>
              <a:t> </a:t>
            </a:r>
          </a:p>
        </p:txBody>
      </p:sp>
      <p:sp>
        <p:nvSpPr>
          <p:cNvPr id="210974" name="Rectangle 30"/>
          <p:cNvSpPr>
            <a:spLocks noGrp="1" noChangeArrowheads="1"/>
          </p:cNvSpPr>
          <p:nvPr>
            <p:ph type="ctrTitle"/>
          </p:nvPr>
        </p:nvSpPr>
        <p:spPr>
          <a:xfrm>
            <a:off x="1066800" y="2133600"/>
            <a:ext cx="7162800" cy="1462088"/>
          </a:xfrm>
        </p:spPr>
        <p:txBody>
          <a:bodyPr anchor="b"/>
          <a:lstStyle>
            <a:lvl1pPr>
              <a:defRPr/>
            </a:lvl1pPr>
          </a:lstStyle>
          <a:p>
            <a:r>
              <a:rPr lang="en-US" altLang="zh-CN"/>
              <a:t>Click to edit Master title style</a:t>
            </a:r>
          </a:p>
        </p:txBody>
      </p:sp>
      <p:sp>
        <p:nvSpPr>
          <p:cNvPr id="210975" name="Rectangle 31"/>
          <p:cNvSpPr>
            <a:spLocks noGrp="1" noChangeArrowheads="1"/>
          </p:cNvSpPr>
          <p:nvPr>
            <p:ph type="subTitle" idx="1"/>
          </p:nvPr>
        </p:nvSpPr>
        <p:spPr>
          <a:xfrm>
            <a:off x="838200" y="3886200"/>
            <a:ext cx="7391400" cy="2209800"/>
          </a:xfrm>
        </p:spPr>
        <p:txBody>
          <a:bodyPr/>
          <a:lstStyle>
            <a:lvl1pPr marL="0" indent="0" algn="ctr">
              <a:buFontTx/>
              <a:buNone/>
              <a:defRPr/>
            </a:lvl1pPr>
          </a:lstStyle>
          <a:p>
            <a:r>
              <a:rPr lang="en-US" altLang="zh-CN"/>
              <a:t>Click to edit Master subtitle style</a:t>
            </a:r>
          </a:p>
        </p:txBody>
      </p:sp>
    </p:spTree>
    <p:extLst>
      <p:ext uri="{BB962C8B-B14F-4D97-AF65-F5344CB8AC3E}">
        <p14:creationId xmlns:p14="http://schemas.microsoft.com/office/powerpoint/2010/main" val="25626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435216" name="Group 16"/>
          <p:cNvGrpSpPr>
            <a:grpSpLocks/>
          </p:cNvGrpSpPr>
          <p:nvPr userDrawn="1"/>
        </p:nvGrpSpPr>
        <p:grpSpPr bwMode="auto">
          <a:xfrm>
            <a:off x="134938" y="2895600"/>
            <a:ext cx="9009062" cy="1052513"/>
            <a:chOff x="0" y="1536"/>
            <a:chExt cx="5675" cy="663"/>
          </a:xfrm>
        </p:grpSpPr>
        <p:grpSp>
          <p:nvGrpSpPr>
            <p:cNvPr id="435217" name="Group 17"/>
            <p:cNvGrpSpPr>
              <a:grpSpLocks/>
            </p:cNvGrpSpPr>
            <p:nvPr userDrawn="1"/>
          </p:nvGrpSpPr>
          <p:grpSpPr bwMode="auto">
            <a:xfrm>
              <a:off x="183" y="1604"/>
              <a:ext cx="448" cy="299"/>
              <a:chOff x="720" y="336"/>
              <a:chExt cx="624" cy="432"/>
            </a:xfrm>
          </p:grpSpPr>
          <p:sp>
            <p:nvSpPr>
              <p:cNvPr id="435218" name="Rectangle 18"/>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sp>
            <p:nvSpPr>
              <p:cNvPr id="435219" name="Rectangle 19"/>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grpSp>
        <p:grpSp>
          <p:nvGrpSpPr>
            <p:cNvPr id="435220" name="Group 20"/>
            <p:cNvGrpSpPr>
              <a:grpSpLocks/>
            </p:cNvGrpSpPr>
            <p:nvPr userDrawn="1"/>
          </p:nvGrpSpPr>
          <p:grpSpPr bwMode="auto">
            <a:xfrm>
              <a:off x="261" y="1870"/>
              <a:ext cx="465" cy="299"/>
              <a:chOff x="912" y="2640"/>
              <a:chExt cx="672" cy="432"/>
            </a:xfrm>
          </p:grpSpPr>
          <p:sp>
            <p:nvSpPr>
              <p:cNvPr id="435221" name="Rectangle 21"/>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sp>
            <p:nvSpPr>
              <p:cNvPr id="435222" name="Rectangle 22"/>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grpSp>
        <p:sp>
          <p:nvSpPr>
            <p:cNvPr id="435223" name="Rectangle 23"/>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sp>
          <p:nvSpPr>
            <p:cNvPr id="435224" name="Rectangle 24"/>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sp>
          <p:nvSpPr>
            <p:cNvPr id="435225" name="Rectangle 25"/>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CN" altLang="en-US" sz="3200" b="1">
                <a:solidFill>
                  <a:srgbClr val="000000"/>
                </a:solidFill>
                <a:latin typeface="Arial" charset="0"/>
                <a:ea typeface="宋体"/>
              </a:endParaRPr>
            </a:p>
          </p:txBody>
        </p:sp>
      </p:grpSp>
      <p:sp>
        <p:nvSpPr>
          <p:cNvPr id="435226" name="Rectangle 26"/>
          <p:cNvSpPr>
            <a:spLocks noGrp="1" noChangeArrowheads="1"/>
          </p:cNvSpPr>
          <p:nvPr>
            <p:ph type="ctrTitle"/>
          </p:nvPr>
        </p:nvSpPr>
        <p:spPr>
          <a:xfrm>
            <a:off x="1219200" y="2133600"/>
            <a:ext cx="7162800" cy="1462088"/>
          </a:xfrm>
        </p:spPr>
        <p:txBody>
          <a:bodyPr anchor="b"/>
          <a:lstStyle>
            <a:lvl1pPr>
              <a:defRPr smtClean="0">
                <a:latin typeface="Tahoma" pitchFamily="34" charset="0"/>
                <a:ea typeface="宋体" charset="-122"/>
              </a:defRPr>
            </a:lvl1pPr>
          </a:lstStyle>
          <a:p>
            <a:r>
              <a:rPr lang="en-US" altLang="zh-CN"/>
              <a:t>Click to edit Master title style</a:t>
            </a:r>
          </a:p>
        </p:txBody>
      </p:sp>
      <p:sp>
        <p:nvSpPr>
          <p:cNvPr id="435227" name="Rectangle 27"/>
          <p:cNvSpPr>
            <a:spLocks noGrp="1" noChangeArrowheads="1"/>
          </p:cNvSpPr>
          <p:nvPr>
            <p:ph type="subTitle" idx="1"/>
          </p:nvPr>
        </p:nvSpPr>
        <p:spPr>
          <a:xfrm>
            <a:off x="990600" y="3886200"/>
            <a:ext cx="7467600" cy="2209800"/>
          </a:xfrm>
        </p:spPr>
        <p:txBody>
          <a:bodyPr/>
          <a:lstStyle>
            <a:lvl1pPr marL="0" indent="0" algn="ctr">
              <a:buFontTx/>
              <a:buNone/>
              <a:defRPr smtClean="0">
                <a:latin typeface="Tahoma" pitchFamily="34" charset="0"/>
              </a:defRPr>
            </a:lvl1pPr>
          </a:lstStyle>
          <a:p>
            <a:r>
              <a:rPr lang="en-US" altLang="zh-CN"/>
              <a:t>Click to edit Master subtitle style</a:t>
            </a:r>
          </a:p>
        </p:txBody>
      </p:sp>
      <p:pic>
        <p:nvPicPr>
          <p:cNvPr id="435228" name="Picture 28"/>
          <p:cNvPicPr>
            <a:picLocks noChangeAspect="1" noChangeArrowheads="1"/>
          </p:cNvPicPr>
          <p:nvPr userDrawn="1"/>
        </p:nvPicPr>
        <p:blipFill>
          <a:blip r:embed="rId2" cstate="print"/>
          <a:srcRect/>
          <a:stretch>
            <a:fillRect/>
          </a:stretch>
        </p:blipFill>
        <p:spPr bwMode="auto">
          <a:xfrm>
            <a:off x="2057400" y="838200"/>
            <a:ext cx="914400" cy="914400"/>
          </a:xfrm>
          <a:prstGeom prst="rect">
            <a:avLst/>
          </a:prstGeom>
          <a:noFill/>
        </p:spPr>
      </p:pic>
      <p:sp>
        <p:nvSpPr>
          <p:cNvPr id="435229" name="Text Box 29"/>
          <p:cNvSpPr txBox="1">
            <a:spLocks noChangeArrowheads="1"/>
          </p:cNvSpPr>
          <p:nvPr userDrawn="1"/>
        </p:nvSpPr>
        <p:spPr bwMode="auto">
          <a:xfrm>
            <a:off x="3429000" y="762000"/>
            <a:ext cx="4054475" cy="1066800"/>
          </a:xfrm>
          <a:prstGeom prst="rect">
            <a:avLst/>
          </a:prstGeom>
          <a:noFill/>
          <a:ln w="9525">
            <a:noFill/>
            <a:miter lim="800000"/>
            <a:headEnd/>
            <a:tailEnd/>
          </a:ln>
          <a:effectLst/>
        </p:spPr>
        <p:txBody>
          <a:bodyPr>
            <a:spAutoFit/>
          </a:bodyPr>
          <a:lstStyle/>
          <a:p>
            <a:pPr eaLnBrk="1" hangingPunct="1"/>
            <a:r>
              <a:rPr lang="zh-CN" altLang="en-US" sz="4400">
                <a:solidFill>
                  <a:srgbClr val="000000"/>
                </a:solidFill>
                <a:latin typeface="Tahoma" pitchFamily="34" charset="0"/>
                <a:ea typeface="方正舒体" pitchFamily="2" charset="-122"/>
              </a:rPr>
              <a:t>中国地质大学</a:t>
            </a:r>
          </a:p>
          <a:p>
            <a:pPr eaLnBrk="1" hangingPunct="1"/>
            <a:r>
              <a:rPr lang="en-US" altLang="zh-CN" sz="2000">
                <a:solidFill>
                  <a:srgbClr val="000000"/>
                </a:solidFill>
                <a:latin typeface="Tahoma" pitchFamily="34" charset="0"/>
                <a:ea typeface="宋体" charset="-122"/>
              </a:rPr>
              <a:t>China University of Geosciences</a:t>
            </a:r>
            <a:r>
              <a:rPr lang="en-US" altLang="zh-CN">
                <a:solidFill>
                  <a:srgbClr val="000000"/>
                </a:solidFill>
                <a:latin typeface="Tahoma" pitchFamily="34" charset="0"/>
                <a:ea typeface="宋体" charset="-122"/>
              </a:rPr>
              <a:t> </a:t>
            </a:r>
          </a:p>
        </p:txBody>
      </p:sp>
    </p:spTree>
    <p:extLst>
      <p:ext uri="{BB962C8B-B14F-4D97-AF65-F5344CB8AC3E}">
        <p14:creationId xmlns:p14="http://schemas.microsoft.com/office/powerpoint/2010/main" val="1780276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ahoma" panose="020B0604030504040204" pitchFamily="34"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400" baseline="0">
                <a:latin typeface="Tahoma" panose="020B0604030504040204" pitchFamily="34" charset="0"/>
              </a:defRPr>
            </a:lvl1pPr>
            <a:lvl2pPr>
              <a:defRPr sz="2200" baseline="0">
                <a:latin typeface="Tahoma" panose="020B0604030504040204" pitchFamily="34" charset="0"/>
              </a:defRPr>
            </a:lvl2pPr>
            <a:lvl3pPr>
              <a:defRPr sz="2200" baseline="0">
                <a:latin typeface="Tahoma" panose="020B0604030504040204" pitchFamily="34" charset="0"/>
              </a:defRPr>
            </a:lvl3pPr>
            <a:lvl4pPr>
              <a:defRPr sz="2200" baseline="0">
                <a:latin typeface="Tahoma" panose="020B0604030504040204" pitchFamily="34" charset="0"/>
              </a:defRPr>
            </a:lvl4pPr>
            <a:lvl5pPr>
              <a:defRPr sz="2200" baseline="0">
                <a:latin typeface="Tahoma" panose="020B060403050404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06695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50914" name="Rectangle 2"/>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pPr eaLnBrk="1" hangingPunct="1">
              <a:defRPr/>
            </a:pPr>
            <a:r>
              <a:rPr lang="en-US" altLang="zh-CN" sz="1600" dirty="0" smtClean="0">
                <a:solidFill>
                  <a:schemeClr val="bg2"/>
                </a:solidFill>
                <a:latin typeface="Arial" charset="0"/>
              </a:rPr>
              <a:t>7.</a:t>
            </a:r>
            <a:fld id="{30362A12-0D99-4C19-849F-545329AFE850}" type="slidenum">
              <a:rPr lang="en-US" altLang="zh-CN" sz="1600" smtClean="0">
                <a:solidFill>
                  <a:schemeClr val="bg2"/>
                </a:solidFill>
                <a:latin typeface="Arial" charset="0"/>
              </a:rPr>
              <a:pPr eaLnBrk="1" hangingPunct="1">
                <a:defRPr/>
              </a:pPr>
              <a:t>‹#›</a:t>
            </a:fld>
            <a:endParaRPr lang="en-US" altLang="zh-CN" sz="1600" dirty="0">
              <a:solidFill>
                <a:schemeClr val="bg2"/>
              </a:solidFill>
              <a:latin typeface="Arial" charset="0"/>
            </a:endParaRPr>
          </a:p>
        </p:txBody>
      </p:sp>
      <p:sp>
        <p:nvSpPr>
          <p:cNvPr id="550915"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a:solidFill>
                <a:srgbClr val="FF0000"/>
              </a:solidFill>
              <a:latin typeface="Arial" charset="0"/>
            </a:endParaRPr>
          </a:p>
        </p:txBody>
      </p:sp>
      <p:sp>
        <p:nvSpPr>
          <p:cNvPr id="550916" name="Line 4"/>
          <p:cNvSpPr>
            <a:spLocks noChangeShapeType="1"/>
          </p:cNvSpPr>
          <p:nvPr/>
        </p:nvSpPr>
        <p:spPr bwMode="auto">
          <a:xfrm>
            <a:off x="254000" y="6248400"/>
            <a:ext cx="8610600" cy="0"/>
          </a:xfrm>
          <a:prstGeom prst="line">
            <a:avLst/>
          </a:prstGeom>
          <a:noFill/>
          <a:ln w="19050">
            <a:solidFill>
              <a:srgbClr val="FF3300"/>
            </a:solidFill>
            <a:round/>
            <a:headEnd/>
            <a:tailEnd/>
          </a:ln>
          <a:effectLst/>
        </p:spPr>
        <p:txBody>
          <a:bodyPr/>
          <a:lstStyle/>
          <a:p>
            <a:pPr>
              <a:defRPr/>
            </a:pPr>
            <a:endParaRPr lang="zh-CN" altLang="en-US">
              <a:ea typeface="+mn-ea"/>
            </a:endParaRPr>
          </a:p>
        </p:txBody>
      </p:sp>
      <p:sp>
        <p:nvSpPr>
          <p:cNvPr id="550917" name="Rectangle 5"/>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lgn="ctr" eaLnBrk="1" hangingPunct="1">
              <a:defRPr/>
            </a:pPr>
            <a:r>
              <a:rPr lang="en-US" altLang="zh-CN" sz="1400">
                <a:latin typeface="Times New Roman" pitchFamily="18" charset="0"/>
              </a:rPr>
              <a:t>Wireless and Mobile Networks</a:t>
            </a:r>
          </a:p>
        </p:txBody>
      </p:sp>
      <p:sp>
        <p:nvSpPr>
          <p:cNvPr id="31750" name="Rectangle 6"/>
          <p:cNvSpPr>
            <a:spLocks noGrp="1" noChangeArrowheads="1"/>
          </p:cNvSpPr>
          <p:nvPr>
            <p:ph type="title"/>
          </p:nvPr>
        </p:nvSpPr>
        <p:spPr bwMode="auto">
          <a:xfrm>
            <a:off x="317500" y="228600"/>
            <a:ext cx="8513763"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1751" name="Rectangle 7"/>
          <p:cNvSpPr>
            <a:spLocks noGrp="1" noChangeArrowheads="1"/>
          </p:cNvSpPr>
          <p:nvPr>
            <p:ph type="body" idx="1"/>
          </p:nvPr>
        </p:nvSpPr>
        <p:spPr bwMode="auto">
          <a:xfrm>
            <a:off x="304800" y="1017588"/>
            <a:ext cx="8483600"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9" r:id="rId1"/>
    <p:sldLayoutId id="2147483678" r:id="rId2"/>
    <p:sldLayoutId id="2147483680" r:id="rId3"/>
    <p:sldLayoutId id="2147483682" r:id="rId4"/>
    <p:sldLayoutId id="2147483683" r:id="rId5"/>
    <p:sldLayoutId id="2147483688" r:id="rId6"/>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55" name="Rectangle 21"/>
          <p:cNvSpPr>
            <a:spLocks noGrp="1" noChangeArrowheads="1"/>
          </p:cNvSpPr>
          <p:nvPr>
            <p:ph type="title"/>
          </p:nvPr>
        </p:nvSpPr>
        <p:spPr bwMode="auto">
          <a:xfrm>
            <a:off x="304800" y="228600"/>
            <a:ext cx="85344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5157" name="Rectangle 23"/>
          <p:cNvSpPr>
            <a:spLocks noGrp="1" noChangeArrowheads="1"/>
          </p:cNvSpPr>
          <p:nvPr>
            <p:ph type="body" idx="1"/>
          </p:nvPr>
        </p:nvSpPr>
        <p:spPr bwMode="auto">
          <a:xfrm>
            <a:off x="304800" y="9906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7"/>
          <p:cNvSpPr>
            <a:spLocks noChangeArrowheads="1"/>
          </p:cNvSpPr>
          <p:nvPr userDrawn="1"/>
        </p:nvSpPr>
        <p:spPr bwMode="auto">
          <a:xfrm>
            <a:off x="228600" y="6400800"/>
            <a:ext cx="1905000" cy="304800"/>
          </a:xfrm>
          <a:prstGeom prst="rect">
            <a:avLst/>
          </a:prstGeom>
          <a:noFill/>
          <a:ln w="9525">
            <a:noFill/>
            <a:miter lim="800000"/>
            <a:headEnd/>
            <a:tailEnd/>
          </a:ln>
          <a:effectLst/>
        </p:spPr>
        <p:txBody>
          <a:bodyPr anchor="b"/>
          <a:lstStyle/>
          <a:p>
            <a:pPr eaLnBrk="1" hangingPunct="1"/>
            <a:r>
              <a:rPr lang="en-US" altLang="zh-CN" sz="1600">
                <a:solidFill>
                  <a:srgbClr val="1C1C1C"/>
                </a:solidFill>
                <a:latin typeface="Arial" charset="0"/>
                <a:ea typeface="宋体" charset="-122"/>
              </a:rPr>
              <a:t>21.</a:t>
            </a:r>
            <a:fld id="{B493EAB3-A8AB-43C2-8F7F-388F3A4DF775}" type="slidenum">
              <a:rPr lang="en-US" altLang="zh-CN" sz="1600">
                <a:solidFill>
                  <a:srgbClr val="1C1C1C"/>
                </a:solidFill>
                <a:latin typeface="Arial" charset="0"/>
                <a:ea typeface="宋体" charset="-122"/>
              </a:rPr>
              <a:pPr eaLnBrk="1" hangingPunct="1"/>
              <a:t>‹#›</a:t>
            </a:fld>
            <a:endParaRPr lang="en-US" altLang="zh-CN" sz="1600">
              <a:solidFill>
                <a:srgbClr val="1C1C1C"/>
              </a:solidFill>
              <a:latin typeface="Arial" charset="0"/>
              <a:ea typeface="宋体" charset="-122"/>
            </a:endParaRPr>
          </a:p>
        </p:txBody>
      </p:sp>
      <p:sp>
        <p:nvSpPr>
          <p:cNvPr id="5" name="Rectangle 18"/>
          <p:cNvSpPr>
            <a:spLocks noChangeArrowheads="1"/>
          </p:cNvSpPr>
          <p:nvPr userDrawn="1"/>
        </p:nvSpPr>
        <p:spPr bwMode="auto">
          <a:xfrm>
            <a:off x="3124200" y="6400800"/>
            <a:ext cx="3200400" cy="307975"/>
          </a:xfrm>
          <a:prstGeom prst="rect">
            <a:avLst/>
          </a:prstGeom>
          <a:noFill/>
          <a:ln w="9525">
            <a:noFill/>
            <a:miter lim="800000"/>
            <a:headEnd/>
            <a:tailEnd/>
          </a:ln>
          <a:effectLst/>
        </p:spPr>
        <p:txBody>
          <a:bodyPr/>
          <a:lstStyle/>
          <a:p>
            <a:pPr algn="ctr" eaLnBrk="1" hangingPunct="1">
              <a:defRPr/>
            </a:pPr>
            <a:r>
              <a:rPr lang="en-US" altLang="zh-CN" sz="1400">
                <a:solidFill>
                  <a:srgbClr val="000000"/>
                </a:solidFill>
                <a:latin typeface="Times New Roman" pitchFamily="18" charset="0"/>
              </a:rPr>
              <a:t>Data Communications and Networking</a:t>
            </a:r>
          </a:p>
        </p:txBody>
      </p:sp>
      <p:sp>
        <p:nvSpPr>
          <p:cNvPr id="6" name="Rectangle 19"/>
          <p:cNvSpPr>
            <a:spLocks noChangeArrowheads="1"/>
          </p:cNvSpPr>
          <p:nvPr userDrawn="1"/>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a:solidFill>
                <a:srgbClr val="FF0000"/>
              </a:solidFill>
              <a:latin typeface="Arial" charset="0"/>
            </a:endParaRPr>
          </a:p>
        </p:txBody>
      </p:sp>
      <p:sp>
        <p:nvSpPr>
          <p:cNvPr id="7" name="Line 20"/>
          <p:cNvSpPr>
            <a:spLocks noChangeShapeType="1"/>
          </p:cNvSpPr>
          <p:nvPr userDrawn="1"/>
        </p:nvSpPr>
        <p:spPr bwMode="auto">
          <a:xfrm>
            <a:off x="304800" y="6324600"/>
            <a:ext cx="8534400" cy="0"/>
          </a:xfrm>
          <a:prstGeom prst="line">
            <a:avLst/>
          </a:prstGeom>
          <a:noFill/>
          <a:ln w="19050">
            <a:solidFill>
              <a:srgbClr val="FF3300"/>
            </a:solidFill>
            <a:round/>
            <a:headEnd/>
            <a:tailEnd/>
          </a:ln>
          <a:effectLst/>
        </p:spPr>
        <p:txBody>
          <a:bodyPr/>
          <a:lstStyle/>
          <a:p>
            <a:pPr>
              <a:defRPr/>
            </a:pPr>
            <a:endParaRPr lang="zh-CN" altLang="en-US" sz="3200" b="1">
              <a:solidFill>
                <a:srgbClr val="000000"/>
              </a:solidFill>
              <a:latin typeface="Arial" charset="0"/>
              <a:ea typeface="宋体"/>
            </a:endParaRPr>
          </a:p>
        </p:txBody>
      </p:sp>
    </p:spTree>
    <p:extLst>
      <p:ext uri="{BB962C8B-B14F-4D97-AF65-F5344CB8AC3E}">
        <p14:creationId xmlns:p14="http://schemas.microsoft.com/office/powerpoint/2010/main" val="19819012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3200">
          <a:solidFill>
            <a:schemeClr val="tx1"/>
          </a:solidFill>
          <a:latin typeface="Tahoma" pitchFamily="34" charset="0"/>
          <a:ea typeface="宋体" pitchFamily="2" charset="-122"/>
        </a:defRPr>
      </a:lvl6pPr>
      <a:lvl7pPr marL="914400" algn="ctr" rtl="0" fontAlgn="base">
        <a:spcBef>
          <a:spcPct val="0"/>
        </a:spcBef>
        <a:spcAft>
          <a:spcPct val="0"/>
        </a:spcAft>
        <a:defRPr sz="3200">
          <a:solidFill>
            <a:schemeClr val="tx1"/>
          </a:solidFill>
          <a:latin typeface="Tahoma" pitchFamily="34" charset="0"/>
          <a:ea typeface="宋体" pitchFamily="2" charset="-122"/>
        </a:defRPr>
      </a:lvl7pPr>
      <a:lvl8pPr marL="1371600" algn="ctr" rtl="0" fontAlgn="base">
        <a:spcBef>
          <a:spcPct val="0"/>
        </a:spcBef>
        <a:spcAft>
          <a:spcPct val="0"/>
        </a:spcAft>
        <a:defRPr sz="3200">
          <a:solidFill>
            <a:schemeClr val="tx1"/>
          </a:solidFill>
          <a:latin typeface="Tahoma" pitchFamily="34" charset="0"/>
          <a:ea typeface="宋体" pitchFamily="2" charset="-122"/>
        </a:defRPr>
      </a:lvl8pPr>
      <a:lvl9pPr marL="1828800" algn="ctr" rtl="0" fontAlgn="base">
        <a:spcBef>
          <a:spcPct val="0"/>
        </a:spcBef>
        <a:spcAft>
          <a:spcPct val="0"/>
        </a:spcAft>
        <a:defRPr sz="32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4.wmf"/><Relationship Id="rId9" Type="http://schemas.openxmlformats.org/officeDocument/2006/relationships/image" Target="../media/image5.wmf"/></Relationships>
</file>

<file path=ppt/slides/_rels/slide1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0.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wmf"/><Relationship Id="rId5" Type="http://schemas.openxmlformats.org/officeDocument/2006/relationships/oleObject" Target="../embeddings/oleObject29.bin"/><Relationship Id="rId4" Type="http://schemas.openxmlformats.org/officeDocument/2006/relationships/image" Target="../media/image4.wmf"/><Relationship Id="rId9" Type="http://schemas.openxmlformats.org/officeDocument/2006/relationships/image" Target="../media/image5.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8.bin"/><Relationship Id="rId18" Type="http://schemas.openxmlformats.org/officeDocument/2006/relationships/oleObject" Target="../embeddings/oleObject43.bin"/><Relationship Id="rId3" Type="http://schemas.openxmlformats.org/officeDocument/2006/relationships/notesSlide" Target="../notesSlides/notesSlide11.xml"/><Relationship Id="rId21" Type="http://schemas.openxmlformats.org/officeDocument/2006/relationships/oleObject" Target="../embeddings/oleObject46.bin"/><Relationship Id="rId7" Type="http://schemas.openxmlformats.org/officeDocument/2006/relationships/image" Target="../media/image38.wmf"/><Relationship Id="rId12" Type="http://schemas.openxmlformats.org/officeDocument/2006/relationships/oleObject" Target="../embeddings/oleObject37.bin"/><Relationship Id="rId17" Type="http://schemas.openxmlformats.org/officeDocument/2006/relationships/oleObject" Target="../embeddings/oleObject42.bin"/><Relationship Id="rId25" Type="http://schemas.openxmlformats.org/officeDocument/2006/relationships/oleObject" Target="../embeddings/oleObject50.bin"/><Relationship Id="rId2" Type="http://schemas.openxmlformats.org/officeDocument/2006/relationships/slideLayout" Target="../slideLayouts/slideLayout2.xml"/><Relationship Id="rId16" Type="http://schemas.openxmlformats.org/officeDocument/2006/relationships/oleObject" Target="../embeddings/oleObject41.bin"/><Relationship Id="rId20" Type="http://schemas.openxmlformats.org/officeDocument/2006/relationships/oleObject" Target="../embeddings/oleObject45.bin"/><Relationship Id="rId1" Type="http://schemas.openxmlformats.org/officeDocument/2006/relationships/vmlDrawing" Target="../drawings/vmlDrawing4.vml"/><Relationship Id="rId6" Type="http://schemas.openxmlformats.org/officeDocument/2006/relationships/oleObject" Target="../embeddings/oleObject32.bin"/><Relationship Id="rId11" Type="http://schemas.openxmlformats.org/officeDocument/2006/relationships/oleObject" Target="../embeddings/oleObject36.bin"/><Relationship Id="rId24" Type="http://schemas.openxmlformats.org/officeDocument/2006/relationships/oleObject" Target="../embeddings/oleObject49.bin"/><Relationship Id="rId5" Type="http://schemas.openxmlformats.org/officeDocument/2006/relationships/image" Target="../media/image37.wmf"/><Relationship Id="rId15" Type="http://schemas.openxmlformats.org/officeDocument/2006/relationships/oleObject" Target="../embeddings/oleObject40.bin"/><Relationship Id="rId23" Type="http://schemas.openxmlformats.org/officeDocument/2006/relationships/oleObject" Target="../embeddings/oleObject48.bin"/><Relationship Id="rId10" Type="http://schemas.openxmlformats.org/officeDocument/2006/relationships/oleObject" Target="../embeddings/oleObject35.bin"/><Relationship Id="rId19" Type="http://schemas.openxmlformats.org/officeDocument/2006/relationships/oleObject" Target="../embeddings/oleObject44.bin"/><Relationship Id="rId4" Type="http://schemas.openxmlformats.org/officeDocument/2006/relationships/oleObject" Target="../embeddings/oleObject31.bin"/><Relationship Id="rId9" Type="http://schemas.openxmlformats.org/officeDocument/2006/relationships/oleObject" Target="../embeddings/oleObject34.bin"/><Relationship Id="rId14" Type="http://schemas.openxmlformats.org/officeDocument/2006/relationships/oleObject" Target="../embeddings/oleObject39.bin"/><Relationship Id="rId22" Type="http://schemas.openxmlformats.org/officeDocument/2006/relationships/oleObject" Target="../embeddings/oleObject47.bin"/></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01.wmf"/></Relationships>
</file>

<file path=ppt/slides/_rels/slide11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notesSlide" Target="../notesSlides/notesSlide109.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86.bin"/><Relationship Id="rId5" Type="http://schemas.openxmlformats.org/officeDocument/2006/relationships/image" Target="../media/image35.wmf"/><Relationship Id="rId4" Type="http://schemas.openxmlformats.org/officeDocument/2006/relationships/oleObject" Target="../embeddings/oleObject85.bin"/><Relationship Id="rId9" Type="http://schemas.openxmlformats.org/officeDocument/2006/relationships/image" Target="../media/image109.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notesSlide" Target="../notesSlides/notesSlide110.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89.bin"/><Relationship Id="rId5" Type="http://schemas.openxmlformats.org/officeDocument/2006/relationships/image" Target="../media/image37.wmf"/><Relationship Id="rId4" Type="http://schemas.openxmlformats.org/officeDocument/2006/relationships/oleObject" Target="../embeddings/oleObject88.bin"/><Relationship Id="rId9" Type="http://schemas.openxmlformats.org/officeDocument/2006/relationships/image" Target="../media/image110.wmf"/></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1.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92.bin"/><Relationship Id="rId5" Type="http://schemas.openxmlformats.org/officeDocument/2006/relationships/image" Target="../media/image35.wmf"/><Relationship Id="rId4" Type="http://schemas.openxmlformats.org/officeDocument/2006/relationships/oleObject" Target="../embeddings/oleObject9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117.xml"/><Relationship Id="rId7" Type="http://schemas.openxmlformats.org/officeDocument/2006/relationships/image" Target="../media/image38.wmf"/><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oleObject" Target="../embeddings/oleObject94.bin"/><Relationship Id="rId5" Type="http://schemas.openxmlformats.org/officeDocument/2006/relationships/image" Target="../media/image37.wmf"/><Relationship Id="rId4" Type="http://schemas.openxmlformats.org/officeDocument/2006/relationships/oleObject" Target="../embeddings/oleObject93.bin"/><Relationship Id="rId9" Type="http://schemas.openxmlformats.org/officeDocument/2006/relationships/image" Target="../media/image109.w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118.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97.bin"/><Relationship Id="rId5" Type="http://schemas.openxmlformats.org/officeDocument/2006/relationships/image" Target="../media/image37.wmf"/><Relationship Id="rId4" Type="http://schemas.openxmlformats.org/officeDocument/2006/relationships/oleObject" Target="../embeddings/oleObject96.bin"/><Relationship Id="rId9" Type="http://schemas.openxmlformats.org/officeDocument/2006/relationships/image" Target="../media/image110.w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notesSlide" Target="../notesSlides/notesSlide121.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00.bin"/><Relationship Id="rId5" Type="http://schemas.openxmlformats.org/officeDocument/2006/relationships/image" Target="../media/image35.wmf"/><Relationship Id="rId4" Type="http://schemas.openxmlformats.org/officeDocument/2006/relationships/oleObject" Target="../embeddings/oleObject99.bin"/><Relationship Id="rId9" Type="http://schemas.openxmlformats.org/officeDocument/2006/relationships/image" Target="../media/image109.wmf"/></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notesSlide" Target="../notesSlides/notesSlide123.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103.bin"/><Relationship Id="rId5" Type="http://schemas.openxmlformats.org/officeDocument/2006/relationships/image" Target="../media/image110.wmf"/><Relationship Id="rId4" Type="http://schemas.openxmlformats.org/officeDocument/2006/relationships/oleObject" Target="../embeddings/oleObject102.bin"/><Relationship Id="rId9" Type="http://schemas.openxmlformats.org/officeDocument/2006/relationships/image" Target="../media/image38.w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notesSlide" Target="../notesSlides/notesSlide127.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106.bin"/><Relationship Id="rId5" Type="http://schemas.openxmlformats.org/officeDocument/2006/relationships/image" Target="../media/image37.wmf"/><Relationship Id="rId4" Type="http://schemas.openxmlformats.org/officeDocument/2006/relationships/oleObject" Target="../embeddings/oleObject105.bin"/><Relationship Id="rId9" Type="http://schemas.openxmlformats.org/officeDocument/2006/relationships/image" Target="../media/image110.wmf"/></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121.wmf"/><Relationship Id="rId4" Type="http://schemas.openxmlformats.org/officeDocument/2006/relationships/oleObject" Target="../embeddings/oleObject108.bin"/></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image" Target="../media/image124.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25.wmf"/><Relationship Id="rId4" Type="http://schemas.openxmlformats.org/officeDocument/2006/relationships/oleObject" Target="../embeddings/oleObject10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2.xml"/><Relationship Id="rId1" Type="http://schemas.openxmlformats.org/officeDocument/2006/relationships/slideLayout" Target="../slideLayouts/slideLayout5.xml"/><Relationship Id="rId5" Type="http://schemas.openxmlformats.org/officeDocument/2006/relationships/image" Target="../media/image129.wmf"/><Relationship Id="rId4" Type="http://schemas.openxmlformats.org/officeDocument/2006/relationships/image" Target="../media/image10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129.wmf"/></Relationships>
</file>

<file path=ppt/slides/_rels/slide16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49.xml"/><Relationship Id="rId1" Type="http://schemas.openxmlformats.org/officeDocument/2006/relationships/slideLayout" Target="../slideLayouts/slideLayout4.xml"/><Relationship Id="rId4" Type="http://schemas.openxmlformats.org/officeDocument/2006/relationships/image" Target="../media/image129.w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oleObject" Target="../embeddings/oleObject58.bin"/><Relationship Id="rId3" Type="http://schemas.openxmlformats.org/officeDocument/2006/relationships/notesSlide" Target="../notesSlides/notesSlide19.xml"/><Relationship Id="rId7" Type="http://schemas.openxmlformats.org/officeDocument/2006/relationships/image" Target="../media/image38.wmf"/><Relationship Id="rId12" Type="http://schemas.openxmlformats.org/officeDocument/2006/relationships/oleObject" Target="../embeddings/oleObject57.bin"/><Relationship Id="rId17" Type="http://schemas.openxmlformats.org/officeDocument/2006/relationships/oleObject" Target="../embeddings/oleObject62.bin"/><Relationship Id="rId2" Type="http://schemas.openxmlformats.org/officeDocument/2006/relationships/slideLayout" Target="../slideLayouts/slideLayout2.xml"/><Relationship Id="rId16" Type="http://schemas.openxmlformats.org/officeDocument/2006/relationships/oleObject" Target="../embeddings/oleObject61.bin"/><Relationship Id="rId1" Type="http://schemas.openxmlformats.org/officeDocument/2006/relationships/vmlDrawing" Target="../drawings/vmlDrawing5.vml"/><Relationship Id="rId6" Type="http://schemas.openxmlformats.org/officeDocument/2006/relationships/oleObject" Target="../embeddings/oleObject52.bin"/><Relationship Id="rId11" Type="http://schemas.openxmlformats.org/officeDocument/2006/relationships/oleObject" Target="../embeddings/oleObject56.bin"/><Relationship Id="rId5" Type="http://schemas.openxmlformats.org/officeDocument/2006/relationships/image" Target="../media/image37.wmf"/><Relationship Id="rId15" Type="http://schemas.openxmlformats.org/officeDocument/2006/relationships/oleObject" Target="../embeddings/oleObject60.bin"/><Relationship Id="rId10" Type="http://schemas.openxmlformats.org/officeDocument/2006/relationships/oleObject" Target="../embeddings/oleObject55.bin"/><Relationship Id="rId4" Type="http://schemas.openxmlformats.org/officeDocument/2006/relationships/oleObject" Target="../embeddings/oleObject51.bin"/><Relationship Id="rId9" Type="http://schemas.openxmlformats.org/officeDocument/2006/relationships/oleObject" Target="../embeddings/oleObject54.bin"/><Relationship Id="rId14" Type="http://schemas.openxmlformats.org/officeDocument/2006/relationships/oleObject" Target="../embeddings/oleObject59.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7.wmf"/><Relationship Id="rId4" Type="http://schemas.openxmlformats.org/officeDocument/2006/relationships/oleObject" Target="../embeddings/oleObject63.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8.wmf"/><Relationship Id="rId4" Type="http://schemas.openxmlformats.org/officeDocument/2006/relationships/oleObject" Target="../embeddings/oleObject6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oleObject" Target="../embeddings/oleObject65.bin"/></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68.wmf"/><Relationship Id="rId5" Type="http://schemas.openxmlformats.org/officeDocument/2006/relationships/oleObject" Target="../embeddings/oleObject66.bin"/><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21.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notesSlide" Target="../notesSlides/notesSlide59.xml"/><Relationship Id="rId7"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84.wmf"/><Relationship Id="rId5" Type="http://schemas.openxmlformats.org/officeDocument/2006/relationships/image" Target="../media/image83.wmf"/><Relationship Id="rId10" Type="http://schemas.openxmlformats.org/officeDocument/2006/relationships/image" Target="../media/image86.wmf"/><Relationship Id="rId4" Type="http://schemas.openxmlformats.org/officeDocument/2006/relationships/image" Target="../media/image82.wmf"/><Relationship Id="rId9" Type="http://schemas.openxmlformats.org/officeDocument/2006/relationships/image" Target="../media/image85.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62.xml"/><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7.wmf"/><Relationship Id="rId5" Type="http://schemas.openxmlformats.org/officeDocument/2006/relationships/oleObject" Target="../embeddings/oleObject68.bin"/><Relationship Id="rId10" Type="http://schemas.openxmlformats.org/officeDocument/2006/relationships/oleObject" Target="../embeddings/oleObject71.bin"/><Relationship Id="rId4" Type="http://schemas.openxmlformats.org/officeDocument/2006/relationships/image" Target="../media/image40.png"/><Relationship Id="rId9" Type="http://schemas.openxmlformats.org/officeDocument/2006/relationships/oleObject" Target="../embeddings/oleObject70.bin"/></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70.xml"/><Relationship Id="rId7" Type="http://schemas.openxmlformats.org/officeDocument/2006/relationships/image" Target="../media/image38.wmf"/><Relationship Id="rId12"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73.bin"/><Relationship Id="rId11" Type="http://schemas.openxmlformats.org/officeDocument/2006/relationships/oleObject" Target="../embeddings/oleObject76.bin"/><Relationship Id="rId5" Type="http://schemas.openxmlformats.org/officeDocument/2006/relationships/image" Target="../media/image37.wmf"/><Relationship Id="rId10" Type="http://schemas.openxmlformats.org/officeDocument/2006/relationships/image" Target="../media/image40.png"/><Relationship Id="rId4" Type="http://schemas.openxmlformats.org/officeDocument/2006/relationships/oleObject" Target="../embeddings/oleObject72.bin"/><Relationship Id="rId9" Type="http://schemas.openxmlformats.org/officeDocument/2006/relationships/oleObject" Target="../embeddings/oleObject75.bin"/></Relationships>
</file>

<file path=ppt/slides/_rels/slide8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92.png"/><Relationship Id="rId2" Type="http://schemas.openxmlformats.org/officeDocument/2006/relationships/notesSlide" Target="../notesSlides/notesSlide71.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27.png"/><Relationship Id="rId9" Type="http://schemas.openxmlformats.org/officeDocument/2006/relationships/image" Target="../media/image91.png"/><Relationship Id="rId14" Type="http://schemas.openxmlformats.org/officeDocument/2006/relationships/image" Target="../media/image2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8.wmf"/><Relationship Id="rId18" Type="http://schemas.openxmlformats.org/officeDocument/2006/relationships/oleObject" Target="../embeddings/oleObject11.bin"/><Relationship Id="rId26" Type="http://schemas.openxmlformats.org/officeDocument/2006/relationships/oleObject" Target="../embeddings/oleObject19.bin"/><Relationship Id="rId3" Type="http://schemas.openxmlformats.org/officeDocument/2006/relationships/notesSlide" Target="../notesSlides/notesSlide9.xml"/><Relationship Id="rId21" Type="http://schemas.openxmlformats.org/officeDocument/2006/relationships/oleObject" Target="../embeddings/oleObject14.bin"/><Relationship Id="rId34" Type="http://schemas.openxmlformats.org/officeDocument/2006/relationships/oleObject" Target="../embeddings/oleObject27.bin"/><Relationship Id="rId7" Type="http://schemas.openxmlformats.org/officeDocument/2006/relationships/image" Target="../media/image35.wmf"/><Relationship Id="rId12" Type="http://schemas.openxmlformats.org/officeDocument/2006/relationships/oleObject" Target="../embeddings/oleObject6.bin"/><Relationship Id="rId17" Type="http://schemas.openxmlformats.org/officeDocument/2006/relationships/oleObject" Target="../embeddings/oleObject10.bin"/><Relationship Id="rId25" Type="http://schemas.openxmlformats.org/officeDocument/2006/relationships/oleObject" Target="../embeddings/oleObject18.bin"/><Relationship Id="rId33" Type="http://schemas.openxmlformats.org/officeDocument/2006/relationships/oleObject" Target="../embeddings/oleObject26.bin"/><Relationship Id="rId2" Type="http://schemas.openxmlformats.org/officeDocument/2006/relationships/slideLayout" Target="../slideLayouts/slideLayout4.xml"/><Relationship Id="rId16" Type="http://schemas.openxmlformats.org/officeDocument/2006/relationships/oleObject" Target="../embeddings/oleObject9.bin"/><Relationship Id="rId20" Type="http://schemas.openxmlformats.org/officeDocument/2006/relationships/oleObject" Target="../embeddings/oleObject13.bin"/><Relationship Id="rId29" Type="http://schemas.openxmlformats.org/officeDocument/2006/relationships/oleObject" Target="../embeddings/oleObject22.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wmf"/><Relationship Id="rId24" Type="http://schemas.openxmlformats.org/officeDocument/2006/relationships/oleObject" Target="../embeddings/oleObject17.bin"/><Relationship Id="rId32" Type="http://schemas.openxmlformats.org/officeDocument/2006/relationships/oleObject" Target="../embeddings/oleObject25.bin"/><Relationship Id="rId5" Type="http://schemas.openxmlformats.org/officeDocument/2006/relationships/image" Target="../media/image40.png"/><Relationship Id="rId15" Type="http://schemas.openxmlformats.org/officeDocument/2006/relationships/oleObject" Target="../embeddings/oleObject8.bin"/><Relationship Id="rId23" Type="http://schemas.openxmlformats.org/officeDocument/2006/relationships/oleObject" Target="../embeddings/oleObject16.bin"/><Relationship Id="rId28" Type="http://schemas.openxmlformats.org/officeDocument/2006/relationships/oleObject" Target="../embeddings/oleObject21.bin"/><Relationship Id="rId10" Type="http://schemas.openxmlformats.org/officeDocument/2006/relationships/oleObject" Target="../embeddings/oleObject5.bin"/><Relationship Id="rId19" Type="http://schemas.openxmlformats.org/officeDocument/2006/relationships/oleObject" Target="../embeddings/oleObject12.bin"/><Relationship Id="rId31" Type="http://schemas.openxmlformats.org/officeDocument/2006/relationships/oleObject" Target="../embeddings/oleObject24.bin"/><Relationship Id="rId4" Type="http://schemas.openxmlformats.org/officeDocument/2006/relationships/image" Target="../media/image39.png"/><Relationship Id="rId9" Type="http://schemas.openxmlformats.org/officeDocument/2006/relationships/image" Target="../media/image36.wmf"/><Relationship Id="rId14" Type="http://schemas.openxmlformats.org/officeDocument/2006/relationships/oleObject" Target="../embeddings/oleObject7.bin"/><Relationship Id="rId22" Type="http://schemas.openxmlformats.org/officeDocument/2006/relationships/oleObject" Target="../embeddings/oleObject15.bin"/><Relationship Id="rId27" Type="http://schemas.openxmlformats.org/officeDocument/2006/relationships/oleObject" Target="../embeddings/oleObject20.bin"/><Relationship Id="rId30" Type="http://schemas.openxmlformats.org/officeDocument/2006/relationships/oleObject" Target="../embeddings/oleObject23.bin"/><Relationship Id="rId35" Type="http://schemas.openxmlformats.org/officeDocument/2006/relationships/oleObject" Target="../embeddings/oleObject28.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37.wmf"/><Relationship Id="rId3" Type="http://schemas.openxmlformats.org/officeDocument/2006/relationships/notesSlide" Target="../notesSlides/notesSlide83.xml"/><Relationship Id="rId7" Type="http://schemas.openxmlformats.org/officeDocument/2006/relationships/oleObject" Target="../embeddings/oleObject79.bin"/><Relationship Id="rId12" Type="http://schemas.openxmlformats.org/officeDocument/2006/relationships/oleObject" Target="../embeddings/oleObject80.bin"/><Relationship Id="rId17" Type="http://schemas.openxmlformats.org/officeDocument/2006/relationships/oleObject" Target="../embeddings/oleObject83.bin"/><Relationship Id="rId2" Type="http://schemas.openxmlformats.org/officeDocument/2006/relationships/slideLayout" Target="../slideLayouts/slideLayout2.xml"/><Relationship Id="rId16" Type="http://schemas.openxmlformats.org/officeDocument/2006/relationships/oleObject" Target="../embeddings/oleObject82.bin"/><Relationship Id="rId1" Type="http://schemas.openxmlformats.org/officeDocument/2006/relationships/vmlDrawing" Target="../drawings/vmlDrawing13.vml"/><Relationship Id="rId6" Type="http://schemas.openxmlformats.org/officeDocument/2006/relationships/image" Target="../media/image35.wmf"/><Relationship Id="rId11" Type="http://schemas.openxmlformats.org/officeDocument/2006/relationships/image" Target="../media/image102.png"/><Relationship Id="rId5" Type="http://schemas.openxmlformats.org/officeDocument/2006/relationships/oleObject" Target="../embeddings/oleObject78.bin"/><Relationship Id="rId15" Type="http://schemas.openxmlformats.org/officeDocument/2006/relationships/image" Target="../media/image38.wmf"/><Relationship Id="rId10" Type="http://schemas.openxmlformats.org/officeDocument/2006/relationships/image" Target="../media/image101.wmf"/><Relationship Id="rId4" Type="http://schemas.openxmlformats.org/officeDocument/2006/relationships/image" Target="../media/image99.png"/><Relationship Id="rId9" Type="http://schemas.openxmlformats.org/officeDocument/2006/relationships/image" Target="../media/image100.jpeg"/><Relationship Id="rId14" Type="http://schemas.openxmlformats.org/officeDocument/2006/relationships/oleObject" Target="../embeddings/oleObject81.bin"/></Relationships>
</file>

<file path=ppt/slides/_rels/slide97.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2.wmf"/><Relationship Id="rId7" Type="http://schemas.openxmlformats.org/officeDocument/2006/relationships/image" Target="../media/image103.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84.bin"/><Relationship Id="rId5" Type="http://schemas.openxmlformats.org/officeDocument/2006/relationships/image" Target="../media/image84.wmf"/><Relationship Id="rId4" Type="http://schemas.openxmlformats.org/officeDocument/2006/relationships/image" Target="../media/image83.wmf"/><Relationship Id="rId9" Type="http://schemas.openxmlformats.org/officeDocument/2006/relationships/image" Target="../media/image86.w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2"/>
          <p:cNvSpPr>
            <a:spLocks noGrp="1" noChangeArrowheads="1"/>
          </p:cNvSpPr>
          <p:nvPr>
            <p:ph type="title"/>
          </p:nvPr>
        </p:nvSpPr>
        <p:spPr/>
        <p:txBody>
          <a:bodyPr/>
          <a:lstStyle/>
          <a:p>
            <a:r>
              <a:rPr lang="en-US" altLang="zh-CN" dirty="0">
                <a:latin typeface="+mn-lt"/>
              </a:rPr>
              <a:t>IEEE standard 802.11</a:t>
            </a:r>
          </a:p>
        </p:txBody>
      </p:sp>
      <p:sp>
        <p:nvSpPr>
          <p:cNvPr id="1198083" name="Rectangle 3"/>
          <p:cNvSpPr>
            <a:spLocks noChangeArrowheads="1"/>
          </p:cNvSpPr>
          <p:nvPr/>
        </p:nvSpPr>
        <p:spPr bwMode="auto">
          <a:xfrm>
            <a:off x="762000" y="4951413"/>
            <a:ext cx="3810000" cy="762000"/>
          </a:xfrm>
          <a:prstGeom prst="rect">
            <a:avLst/>
          </a:prstGeom>
          <a:solidFill>
            <a:srgbClr val="DADAF6"/>
          </a:solidFill>
          <a:ln w="9525">
            <a:noFill/>
            <a:miter lim="800000"/>
            <a:headEnd/>
            <a:tailEnd/>
          </a:ln>
          <a:effectLst/>
        </p:spPr>
        <p:txBody>
          <a:bodyPr wrap="none" anchor="ctr"/>
          <a:lstStyle/>
          <a:p>
            <a:endParaRPr lang="zh-CN" altLang="en-US"/>
          </a:p>
        </p:txBody>
      </p:sp>
      <p:pic>
        <p:nvPicPr>
          <p:cNvPr id="1198084" name="Picture 4" descr="j0235962"/>
          <p:cNvPicPr>
            <a:picLocks noChangeAspect="1" noChangeArrowheads="1"/>
          </p:cNvPicPr>
          <p:nvPr/>
        </p:nvPicPr>
        <p:blipFill>
          <a:blip r:embed="rId4" cstate="print"/>
          <a:srcRect/>
          <a:stretch>
            <a:fillRect/>
          </a:stretch>
        </p:blipFill>
        <p:spPr bwMode="auto">
          <a:xfrm>
            <a:off x="1116013" y="2279650"/>
            <a:ext cx="974725" cy="982663"/>
          </a:xfrm>
          <a:prstGeom prst="rect">
            <a:avLst/>
          </a:prstGeom>
          <a:noFill/>
          <a:ln w="9525">
            <a:noFill/>
            <a:miter lim="800000"/>
            <a:headEnd/>
            <a:tailEnd/>
          </a:ln>
        </p:spPr>
      </p:pic>
      <p:grpSp>
        <p:nvGrpSpPr>
          <p:cNvPr id="2" name="Group 5"/>
          <p:cNvGrpSpPr>
            <a:grpSpLocks/>
          </p:cNvGrpSpPr>
          <p:nvPr/>
        </p:nvGrpSpPr>
        <p:grpSpPr bwMode="auto">
          <a:xfrm>
            <a:off x="2286000" y="2284413"/>
            <a:ext cx="1066800" cy="609600"/>
            <a:chOff x="1248" y="2736"/>
            <a:chExt cx="240" cy="192"/>
          </a:xfrm>
        </p:grpSpPr>
        <p:sp>
          <p:nvSpPr>
            <p:cNvPr id="1198086" name="Line 6"/>
            <p:cNvSpPr>
              <a:spLocks noChangeShapeType="1"/>
            </p:cNvSpPr>
            <p:nvPr/>
          </p:nvSpPr>
          <p:spPr bwMode="auto">
            <a:xfrm flipV="1">
              <a:off x="1296" y="2736"/>
              <a:ext cx="192" cy="96"/>
            </a:xfrm>
            <a:prstGeom prst="line">
              <a:avLst/>
            </a:prstGeom>
            <a:noFill/>
            <a:ln w="38100">
              <a:solidFill>
                <a:schemeClr val="tx1"/>
              </a:solidFill>
              <a:round/>
              <a:headEnd/>
              <a:tailEnd type="triangle" w="med" len="med"/>
            </a:ln>
            <a:effectLst/>
          </p:spPr>
          <p:txBody>
            <a:bodyPr wrap="none" anchor="ctr"/>
            <a:lstStyle/>
            <a:p>
              <a:endParaRPr lang="zh-CN" altLang="en-US"/>
            </a:p>
          </p:txBody>
        </p:sp>
        <p:sp>
          <p:nvSpPr>
            <p:cNvPr id="1198087" name="Line 7"/>
            <p:cNvSpPr>
              <a:spLocks noChangeShapeType="1"/>
            </p:cNvSpPr>
            <p:nvPr/>
          </p:nvSpPr>
          <p:spPr bwMode="auto">
            <a:xfrm flipH="1">
              <a:off x="1248" y="2832"/>
              <a:ext cx="192" cy="96"/>
            </a:xfrm>
            <a:prstGeom prst="line">
              <a:avLst/>
            </a:prstGeom>
            <a:noFill/>
            <a:ln w="38100">
              <a:solidFill>
                <a:schemeClr val="tx1"/>
              </a:solidFill>
              <a:round/>
              <a:headEnd/>
              <a:tailEnd type="triangle" w="med" len="med"/>
            </a:ln>
            <a:effectLst/>
          </p:spPr>
          <p:txBody>
            <a:bodyPr wrap="none" anchor="ctr"/>
            <a:lstStyle/>
            <a:p>
              <a:endParaRPr lang="zh-CN" altLang="en-US"/>
            </a:p>
          </p:txBody>
        </p:sp>
        <p:sp>
          <p:nvSpPr>
            <p:cNvPr id="1198088" name="Line 8"/>
            <p:cNvSpPr>
              <a:spLocks noChangeShapeType="1"/>
            </p:cNvSpPr>
            <p:nvPr/>
          </p:nvSpPr>
          <p:spPr bwMode="auto">
            <a:xfrm>
              <a:off x="1296" y="2832"/>
              <a:ext cx="144" cy="0"/>
            </a:xfrm>
            <a:prstGeom prst="line">
              <a:avLst/>
            </a:prstGeom>
            <a:noFill/>
            <a:ln w="38100">
              <a:solidFill>
                <a:schemeClr val="tx1"/>
              </a:solidFill>
              <a:round/>
              <a:headEnd/>
              <a:tailEnd/>
            </a:ln>
            <a:effectLst/>
          </p:spPr>
          <p:txBody>
            <a:bodyPr wrap="none" anchor="ctr"/>
            <a:lstStyle/>
            <a:p>
              <a:endParaRPr lang="zh-CN" altLang="en-US"/>
            </a:p>
          </p:txBody>
        </p:sp>
      </p:grpSp>
      <p:graphicFrame>
        <p:nvGraphicFramePr>
          <p:cNvPr id="1198089" name="Object 9"/>
          <p:cNvGraphicFramePr>
            <a:graphicFrameLocks noChangeAspect="1"/>
          </p:cNvGraphicFramePr>
          <p:nvPr/>
        </p:nvGraphicFramePr>
        <p:xfrm>
          <a:off x="3962400" y="2741613"/>
          <a:ext cx="979488" cy="368300"/>
        </p:xfrm>
        <a:graphic>
          <a:graphicData uri="http://schemas.openxmlformats.org/presentationml/2006/ole">
            <mc:AlternateContent xmlns:mc="http://schemas.openxmlformats.org/markup-compatibility/2006">
              <mc:Choice xmlns:v="urn:schemas-microsoft-com:vml" Requires="v">
                <p:oleObj spid="_x0000_s374804" name="Clip" r:id="rId5" imgW="4395788" imgH="1652588" progId="">
                  <p:embed/>
                </p:oleObj>
              </mc:Choice>
              <mc:Fallback>
                <p:oleObj name="Clip" r:id="rId5" imgW="4395788" imgH="1652588"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2741613"/>
                        <a:ext cx="97948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090" name="Line 10"/>
          <p:cNvSpPr>
            <a:spLocks noChangeShapeType="1"/>
          </p:cNvSpPr>
          <p:nvPr/>
        </p:nvSpPr>
        <p:spPr bwMode="auto">
          <a:xfrm flipV="1">
            <a:off x="4114800" y="2208213"/>
            <a:ext cx="0" cy="533400"/>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1198091" name="Object 11"/>
          <p:cNvGraphicFramePr>
            <a:graphicFrameLocks noChangeAspect="1"/>
          </p:cNvGraphicFramePr>
          <p:nvPr/>
        </p:nvGraphicFramePr>
        <p:xfrm>
          <a:off x="5508625" y="1557338"/>
          <a:ext cx="879475" cy="914400"/>
        </p:xfrm>
        <a:graphic>
          <a:graphicData uri="http://schemas.openxmlformats.org/presentationml/2006/ole">
            <mc:AlternateContent xmlns:mc="http://schemas.openxmlformats.org/markup-compatibility/2006">
              <mc:Choice xmlns:v="urn:schemas-microsoft-com:vml" Requires="v">
                <p:oleObj spid="_x0000_s374805" name="Clip" r:id="rId7" imgW="3986213" imgH="4144963" progId="">
                  <p:embed/>
                </p:oleObj>
              </mc:Choice>
              <mc:Fallback>
                <p:oleObj name="Clip" r:id="rId7" imgW="3986213" imgH="4144963"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1557338"/>
                        <a:ext cx="8794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092" name="Text Box 12"/>
          <p:cNvSpPr txBox="1">
            <a:spLocks noChangeArrowheads="1"/>
          </p:cNvSpPr>
          <p:nvPr/>
        </p:nvSpPr>
        <p:spPr bwMode="auto">
          <a:xfrm>
            <a:off x="838200" y="1524000"/>
            <a:ext cx="1847850" cy="336550"/>
          </a:xfrm>
          <a:prstGeom prst="rect">
            <a:avLst/>
          </a:prstGeom>
          <a:noFill/>
          <a:ln w="9525">
            <a:noFill/>
            <a:miter lim="800000"/>
            <a:headEnd/>
            <a:tailEnd/>
          </a:ln>
          <a:effectLst/>
        </p:spPr>
        <p:txBody>
          <a:bodyPr>
            <a:spAutoFit/>
          </a:bodyPr>
          <a:lstStyle/>
          <a:p>
            <a:pPr algn="ctr"/>
            <a:r>
              <a:rPr lang="de-DE" altLang="zh-CN" sz="1600" dirty="0">
                <a:ea typeface="宋体" pitchFamily="2" charset="-122"/>
              </a:rPr>
              <a:t>mobile terminal</a:t>
            </a:r>
          </a:p>
        </p:txBody>
      </p:sp>
      <p:sp>
        <p:nvSpPr>
          <p:cNvPr id="1198093" name="Text Box 13"/>
          <p:cNvSpPr txBox="1">
            <a:spLocks noChangeArrowheads="1"/>
          </p:cNvSpPr>
          <p:nvPr/>
        </p:nvSpPr>
        <p:spPr bwMode="auto">
          <a:xfrm>
            <a:off x="3851275" y="3141663"/>
            <a:ext cx="1312863" cy="336550"/>
          </a:xfrm>
          <a:prstGeom prst="rect">
            <a:avLst/>
          </a:prstGeom>
          <a:noFill/>
          <a:ln w="9525">
            <a:noFill/>
            <a:miter lim="800000"/>
            <a:headEnd/>
            <a:tailEnd/>
          </a:ln>
          <a:effectLst/>
        </p:spPr>
        <p:txBody>
          <a:bodyPr wrap="none">
            <a:spAutoFit/>
          </a:bodyPr>
          <a:lstStyle/>
          <a:p>
            <a:r>
              <a:rPr lang="en-US" altLang="zh-CN" sz="1600">
                <a:ea typeface="宋体" pitchFamily="2" charset="-122"/>
              </a:rPr>
              <a:t>access point</a:t>
            </a:r>
          </a:p>
        </p:txBody>
      </p:sp>
      <p:sp>
        <p:nvSpPr>
          <p:cNvPr id="1198094" name="Text Box 14"/>
          <p:cNvSpPr txBox="1">
            <a:spLocks noChangeArrowheads="1"/>
          </p:cNvSpPr>
          <p:nvPr/>
        </p:nvSpPr>
        <p:spPr bwMode="auto">
          <a:xfrm>
            <a:off x="7812088" y="1125538"/>
            <a:ext cx="1027112" cy="581025"/>
          </a:xfrm>
          <a:prstGeom prst="rect">
            <a:avLst/>
          </a:prstGeom>
          <a:noFill/>
          <a:ln w="9525">
            <a:noFill/>
            <a:miter lim="800000"/>
            <a:headEnd/>
            <a:tailEnd/>
          </a:ln>
          <a:effectLst/>
        </p:spPr>
        <p:txBody>
          <a:bodyPr>
            <a:spAutoFit/>
          </a:bodyPr>
          <a:lstStyle/>
          <a:p>
            <a:r>
              <a:rPr lang="de-DE" altLang="zh-CN" sz="1600">
                <a:ea typeface="宋体" pitchFamily="2" charset="-122"/>
              </a:rPr>
              <a:t>fixed</a:t>
            </a:r>
          </a:p>
          <a:p>
            <a:r>
              <a:rPr lang="de-DE" altLang="zh-CN" sz="1600">
                <a:ea typeface="宋体" pitchFamily="2" charset="-122"/>
              </a:rPr>
              <a:t>terminal</a:t>
            </a:r>
          </a:p>
        </p:txBody>
      </p:sp>
      <p:sp>
        <p:nvSpPr>
          <p:cNvPr id="1198095" name="Rectangle 15"/>
          <p:cNvSpPr>
            <a:spLocks noChangeArrowheads="1"/>
          </p:cNvSpPr>
          <p:nvPr/>
        </p:nvSpPr>
        <p:spPr bwMode="auto">
          <a:xfrm>
            <a:off x="762000" y="3427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Application</a:t>
            </a:r>
          </a:p>
        </p:txBody>
      </p:sp>
      <p:sp>
        <p:nvSpPr>
          <p:cNvPr id="1198096" name="Rectangle 16"/>
          <p:cNvSpPr>
            <a:spLocks noChangeArrowheads="1"/>
          </p:cNvSpPr>
          <p:nvPr/>
        </p:nvSpPr>
        <p:spPr bwMode="auto">
          <a:xfrm>
            <a:off x="762000" y="3808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TCP</a:t>
            </a:r>
          </a:p>
        </p:txBody>
      </p:sp>
      <p:sp>
        <p:nvSpPr>
          <p:cNvPr id="1198097" name="Rectangle 17"/>
          <p:cNvSpPr>
            <a:spLocks noChangeArrowheads="1"/>
          </p:cNvSpPr>
          <p:nvPr/>
        </p:nvSpPr>
        <p:spPr bwMode="auto">
          <a:xfrm>
            <a:off x="762000" y="5332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PHY</a:t>
            </a:r>
          </a:p>
        </p:txBody>
      </p:sp>
      <p:sp>
        <p:nvSpPr>
          <p:cNvPr id="1198098" name="Rectangle 18"/>
          <p:cNvSpPr>
            <a:spLocks noChangeArrowheads="1"/>
          </p:cNvSpPr>
          <p:nvPr/>
        </p:nvSpPr>
        <p:spPr bwMode="auto">
          <a:xfrm>
            <a:off x="762000" y="4951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MAC</a:t>
            </a:r>
          </a:p>
        </p:txBody>
      </p:sp>
      <p:sp>
        <p:nvSpPr>
          <p:cNvPr id="1198099" name="Rectangle 19"/>
          <p:cNvSpPr>
            <a:spLocks noChangeArrowheads="1"/>
          </p:cNvSpPr>
          <p:nvPr/>
        </p:nvSpPr>
        <p:spPr bwMode="auto">
          <a:xfrm>
            <a:off x="762000" y="4189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IP</a:t>
            </a:r>
          </a:p>
        </p:txBody>
      </p:sp>
      <p:sp>
        <p:nvSpPr>
          <p:cNvPr id="1198100" name="Rectangle 20"/>
          <p:cNvSpPr>
            <a:spLocks noChangeArrowheads="1"/>
          </p:cNvSpPr>
          <p:nvPr/>
        </p:nvSpPr>
        <p:spPr bwMode="auto">
          <a:xfrm>
            <a:off x="4572000" y="4951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MAC</a:t>
            </a:r>
          </a:p>
        </p:txBody>
      </p:sp>
      <p:sp>
        <p:nvSpPr>
          <p:cNvPr id="1198101" name="Rectangle 21"/>
          <p:cNvSpPr>
            <a:spLocks noChangeArrowheads="1"/>
          </p:cNvSpPr>
          <p:nvPr/>
        </p:nvSpPr>
        <p:spPr bwMode="auto">
          <a:xfrm>
            <a:off x="4572000" y="5332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PHY</a:t>
            </a:r>
          </a:p>
        </p:txBody>
      </p:sp>
      <p:sp>
        <p:nvSpPr>
          <p:cNvPr id="1198102" name="Rectangle 22"/>
          <p:cNvSpPr>
            <a:spLocks noChangeArrowheads="1"/>
          </p:cNvSpPr>
          <p:nvPr/>
        </p:nvSpPr>
        <p:spPr bwMode="auto">
          <a:xfrm>
            <a:off x="6553200" y="3427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Application</a:t>
            </a:r>
          </a:p>
        </p:txBody>
      </p:sp>
      <p:sp>
        <p:nvSpPr>
          <p:cNvPr id="1198103" name="Rectangle 23"/>
          <p:cNvSpPr>
            <a:spLocks noChangeArrowheads="1"/>
          </p:cNvSpPr>
          <p:nvPr/>
        </p:nvSpPr>
        <p:spPr bwMode="auto">
          <a:xfrm>
            <a:off x="6553200" y="3808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TCP</a:t>
            </a:r>
          </a:p>
        </p:txBody>
      </p:sp>
      <p:sp>
        <p:nvSpPr>
          <p:cNvPr id="1198104" name="Rectangle 24"/>
          <p:cNvSpPr>
            <a:spLocks noChangeArrowheads="1"/>
          </p:cNvSpPr>
          <p:nvPr/>
        </p:nvSpPr>
        <p:spPr bwMode="auto">
          <a:xfrm>
            <a:off x="6553200" y="5332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PHY</a:t>
            </a:r>
          </a:p>
        </p:txBody>
      </p:sp>
      <p:sp>
        <p:nvSpPr>
          <p:cNvPr id="1198105" name="Rectangle 25"/>
          <p:cNvSpPr>
            <a:spLocks noChangeArrowheads="1"/>
          </p:cNvSpPr>
          <p:nvPr/>
        </p:nvSpPr>
        <p:spPr bwMode="auto">
          <a:xfrm>
            <a:off x="6553200" y="4951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MAC</a:t>
            </a:r>
          </a:p>
        </p:txBody>
      </p:sp>
      <p:sp>
        <p:nvSpPr>
          <p:cNvPr id="1198106" name="Rectangle 26"/>
          <p:cNvSpPr>
            <a:spLocks noChangeArrowheads="1"/>
          </p:cNvSpPr>
          <p:nvPr/>
        </p:nvSpPr>
        <p:spPr bwMode="auto">
          <a:xfrm>
            <a:off x="6553200" y="4189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IP</a:t>
            </a:r>
          </a:p>
        </p:txBody>
      </p:sp>
      <p:sp>
        <p:nvSpPr>
          <p:cNvPr id="1198107" name="Rectangle 27"/>
          <p:cNvSpPr>
            <a:spLocks noChangeArrowheads="1"/>
          </p:cNvSpPr>
          <p:nvPr/>
        </p:nvSpPr>
        <p:spPr bwMode="auto">
          <a:xfrm>
            <a:off x="3276600" y="4951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MAC</a:t>
            </a:r>
          </a:p>
        </p:txBody>
      </p:sp>
      <p:sp>
        <p:nvSpPr>
          <p:cNvPr id="1198108" name="Rectangle 28"/>
          <p:cNvSpPr>
            <a:spLocks noChangeArrowheads="1"/>
          </p:cNvSpPr>
          <p:nvPr/>
        </p:nvSpPr>
        <p:spPr bwMode="auto">
          <a:xfrm>
            <a:off x="3276600" y="5332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PHY</a:t>
            </a:r>
          </a:p>
        </p:txBody>
      </p:sp>
      <p:sp>
        <p:nvSpPr>
          <p:cNvPr id="1198109" name="Rectangle 29"/>
          <p:cNvSpPr>
            <a:spLocks noChangeArrowheads="1"/>
          </p:cNvSpPr>
          <p:nvPr/>
        </p:nvSpPr>
        <p:spPr bwMode="auto">
          <a:xfrm>
            <a:off x="3276600" y="4570413"/>
            <a:ext cx="25908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LLC</a:t>
            </a:r>
          </a:p>
        </p:txBody>
      </p:sp>
      <p:sp>
        <p:nvSpPr>
          <p:cNvPr id="1198110" name="Line 30"/>
          <p:cNvSpPr>
            <a:spLocks noChangeShapeType="1"/>
          </p:cNvSpPr>
          <p:nvPr/>
        </p:nvSpPr>
        <p:spPr bwMode="auto">
          <a:xfrm>
            <a:off x="16002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1" name="Line 31"/>
          <p:cNvSpPr>
            <a:spLocks noChangeShapeType="1"/>
          </p:cNvSpPr>
          <p:nvPr/>
        </p:nvSpPr>
        <p:spPr bwMode="auto">
          <a:xfrm>
            <a:off x="1600200" y="5942013"/>
            <a:ext cx="2438400" cy="0"/>
          </a:xfrm>
          <a:prstGeom prst="line">
            <a:avLst/>
          </a:prstGeom>
          <a:noFill/>
          <a:ln w="9525">
            <a:solidFill>
              <a:schemeClr val="tx1"/>
            </a:solidFill>
            <a:round/>
            <a:headEnd/>
            <a:tailEnd/>
          </a:ln>
          <a:effectLst/>
        </p:spPr>
        <p:txBody>
          <a:bodyPr wrap="none" anchor="ctr"/>
          <a:lstStyle/>
          <a:p>
            <a:endParaRPr lang="zh-CN" altLang="en-US"/>
          </a:p>
        </p:txBody>
      </p:sp>
      <p:sp>
        <p:nvSpPr>
          <p:cNvPr id="1198112" name="Line 32"/>
          <p:cNvSpPr>
            <a:spLocks noChangeShapeType="1"/>
          </p:cNvSpPr>
          <p:nvPr/>
        </p:nvSpPr>
        <p:spPr bwMode="auto">
          <a:xfrm flipV="1">
            <a:off x="40386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3" name="Line 33"/>
          <p:cNvSpPr>
            <a:spLocks noChangeShapeType="1"/>
          </p:cNvSpPr>
          <p:nvPr/>
        </p:nvSpPr>
        <p:spPr bwMode="auto">
          <a:xfrm>
            <a:off x="50292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4" name="Line 34"/>
          <p:cNvSpPr>
            <a:spLocks noChangeShapeType="1"/>
          </p:cNvSpPr>
          <p:nvPr/>
        </p:nvSpPr>
        <p:spPr bwMode="auto">
          <a:xfrm>
            <a:off x="5029200" y="5942013"/>
            <a:ext cx="2438400" cy="0"/>
          </a:xfrm>
          <a:prstGeom prst="line">
            <a:avLst/>
          </a:prstGeom>
          <a:noFill/>
          <a:ln w="9525">
            <a:solidFill>
              <a:schemeClr val="tx1"/>
            </a:solidFill>
            <a:round/>
            <a:headEnd/>
            <a:tailEnd/>
          </a:ln>
          <a:effectLst/>
        </p:spPr>
        <p:txBody>
          <a:bodyPr wrap="none" anchor="ctr"/>
          <a:lstStyle/>
          <a:p>
            <a:endParaRPr lang="zh-CN" altLang="en-US"/>
          </a:p>
        </p:txBody>
      </p:sp>
      <p:sp>
        <p:nvSpPr>
          <p:cNvPr id="1198115" name="Line 35"/>
          <p:cNvSpPr>
            <a:spLocks noChangeShapeType="1"/>
          </p:cNvSpPr>
          <p:nvPr/>
        </p:nvSpPr>
        <p:spPr bwMode="auto">
          <a:xfrm flipV="1">
            <a:off x="74676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6" name="Text Box 36"/>
          <p:cNvSpPr txBox="1">
            <a:spLocks noChangeArrowheads="1"/>
          </p:cNvSpPr>
          <p:nvPr/>
        </p:nvSpPr>
        <p:spPr bwMode="auto">
          <a:xfrm>
            <a:off x="6011863" y="2420938"/>
            <a:ext cx="1371600" cy="581025"/>
          </a:xfrm>
          <a:prstGeom prst="rect">
            <a:avLst/>
          </a:prstGeom>
          <a:noFill/>
          <a:ln w="9525">
            <a:noFill/>
            <a:miter lim="800000"/>
            <a:headEnd/>
            <a:tailEnd/>
          </a:ln>
          <a:effectLst/>
        </p:spPr>
        <p:txBody>
          <a:bodyPr wrap="none">
            <a:spAutoFit/>
          </a:bodyPr>
          <a:lstStyle/>
          <a:p>
            <a:r>
              <a:rPr lang="en-US" altLang="zh-CN" sz="1600">
                <a:ea typeface="宋体" pitchFamily="2" charset="-122"/>
              </a:rPr>
              <a:t>infrastructure</a:t>
            </a:r>
          </a:p>
          <a:p>
            <a:r>
              <a:rPr lang="en-US" altLang="zh-CN" sz="1600">
                <a:ea typeface="宋体" pitchFamily="2" charset="-122"/>
              </a:rPr>
              <a:t>network</a:t>
            </a:r>
          </a:p>
        </p:txBody>
      </p:sp>
      <p:sp>
        <p:nvSpPr>
          <p:cNvPr id="1198117" name="Rectangle 37"/>
          <p:cNvSpPr>
            <a:spLocks noChangeArrowheads="1"/>
          </p:cNvSpPr>
          <p:nvPr/>
        </p:nvSpPr>
        <p:spPr bwMode="auto">
          <a:xfrm>
            <a:off x="762000" y="4570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LLC</a:t>
            </a:r>
          </a:p>
        </p:txBody>
      </p:sp>
      <p:sp>
        <p:nvSpPr>
          <p:cNvPr id="1198118" name="Rectangle 38"/>
          <p:cNvSpPr>
            <a:spLocks noChangeArrowheads="1"/>
          </p:cNvSpPr>
          <p:nvPr/>
        </p:nvSpPr>
        <p:spPr bwMode="auto">
          <a:xfrm>
            <a:off x="6553200" y="4570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LLC</a:t>
            </a:r>
          </a:p>
        </p:txBody>
      </p:sp>
      <p:pic>
        <p:nvPicPr>
          <p:cNvPr id="1198119" name="Picture 39" descr="j0285750"/>
          <p:cNvPicPr>
            <a:picLocks noChangeAspect="1" noChangeArrowheads="1"/>
          </p:cNvPicPr>
          <p:nvPr/>
        </p:nvPicPr>
        <p:blipFill>
          <a:blip r:embed="rId9" cstate="print"/>
          <a:srcRect/>
          <a:stretch>
            <a:fillRect/>
          </a:stretch>
        </p:blipFill>
        <p:spPr bwMode="auto">
          <a:xfrm>
            <a:off x="6732588" y="981075"/>
            <a:ext cx="1117600" cy="687388"/>
          </a:xfrm>
          <a:prstGeom prst="rect">
            <a:avLst/>
          </a:prstGeom>
          <a:noFill/>
          <a:ln w="9525">
            <a:noFill/>
            <a:miter lim="800000"/>
            <a:headEnd/>
            <a:tailEnd/>
          </a:ln>
        </p:spPr>
      </p:pic>
      <p:cxnSp>
        <p:nvCxnSpPr>
          <p:cNvPr id="1198120" name="AutoShape 40"/>
          <p:cNvCxnSpPr>
            <a:cxnSpLocks noChangeShapeType="1"/>
          </p:cNvCxnSpPr>
          <p:nvPr/>
        </p:nvCxnSpPr>
        <p:spPr bwMode="auto">
          <a:xfrm flipH="1">
            <a:off x="6388100" y="1668463"/>
            <a:ext cx="903288" cy="346075"/>
          </a:xfrm>
          <a:prstGeom prst="straightConnector1">
            <a:avLst/>
          </a:prstGeom>
          <a:noFill/>
          <a:ln w="9525">
            <a:solidFill>
              <a:schemeClr val="tx1"/>
            </a:solidFill>
            <a:round/>
            <a:headEnd/>
            <a:tailEnd/>
          </a:ln>
          <a:effectLst/>
        </p:spPr>
      </p:cxnSp>
      <p:cxnSp>
        <p:nvCxnSpPr>
          <p:cNvPr id="1198121" name="AutoShape 41"/>
          <p:cNvCxnSpPr>
            <a:cxnSpLocks noChangeShapeType="1"/>
          </p:cNvCxnSpPr>
          <p:nvPr/>
        </p:nvCxnSpPr>
        <p:spPr bwMode="auto">
          <a:xfrm flipH="1">
            <a:off x="4452938" y="2014538"/>
            <a:ext cx="1055687" cy="727075"/>
          </a:xfrm>
          <a:prstGeom prst="straightConnector1">
            <a:avLst/>
          </a:prstGeom>
          <a:noFill/>
          <a:ln w="9525">
            <a:solidFill>
              <a:schemeClr val="tx1"/>
            </a:solidFill>
            <a:round/>
            <a:headEnd/>
            <a:tailEnd/>
          </a:ln>
          <a:effectLst/>
        </p:spPr>
      </p:cxnSp>
      <p:cxnSp>
        <p:nvCxnSpPr>
          <p:cNvPr id="1198122" name="AutoShape 42"/>
          <p:cNvCxnSpPr>
            <a:cxnSpLocks noChangeShapeType="1"/>
          </p:cNvCxnSpPr>
          <p:nvPr/>
        </p:nvCxnSpPr>
        <p:spPr bwMode="auto">
          <a:xfrm flipH="1" flipV="1">
            <a:off x="5292725" y="1268413"/>
            <a:ext cx="655638" cy="288925"/>
          </a:xfrm>
          <a:prstGeom prst="straightConnector1">
            <a:avLst/>
          </a:prstGeom>
          <a:noFill/>
          <a:ln w="9525">
            <a:solidFill>
              <a:schemeClr val="tx1"/>
            </a:solidFill>
            <a:round/>
            <a:headEnd/>
            <a:tailEnd/>
          </a:ln>
          <a:effectLst/>
        </p:spPr>
      </p:cxnSp>
      <p:cxnSp>
        <p:nvCxnSpPr>
          <p:cNvPr id="1198123" name="AutoShape 43"/>
          <p:cNvCxnSpPr>
            <a:cxnSpLocks noChangeShapeType="1"/>
          </p:cNvCxnSpPr>
          <p:nvPr/>
        </p:nvCxnSpPr>
        <p:spPr bwMode="auto">
          <a:xfrm flipH="1" flipV="1">
            <a:off x="6388100" y="2014538"/>
            <a:ext cx="1639888" cy="261937"/>
          </a:xfrm>
          <a:prstGeom prst="straightConnector1">
            <a:avLst/>
          </a:prstGeom>
          <a:noFill/>
          <a:ln w="9525">
            <a:solidFill>
              <a:schemeClr val="tx1"/>
            </a:solidFill>
            <a:round/>
            <a:headEnd/>
            <a:tailEnd/>
          </a:ln>
          <a:effectLst/>
        </p:spPr>
      </p:cxnSp>
    </p:spTree>
    <p:extLst>
      <p:ext uri="{BB962C8B-B14F-4D97-AF65-F5344CB8AC3E}">
        <p14:creationId xmlns:p14="http://schemas.microsoft.com/office/powerpoint/2010/main" val="5753932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灯片编号占位符 3"/>
          <p:cNvSpPr>
            <a:spLocks noGrp="1"/>
          </p:cNvSpPr>
          <p:nvPr>
            <p:ph type="sldNum" sz="quarter" idx="4294967295"/>
          </p:nvPr>
        </p:nvSpPr>
        <p:spPr>
          <a:xfrm>
            <a:off x="304800" y="6400800"/>
            <a:ext cx="1905000" cy="304800"/>
          </a:xfrm>
          <a:prstGeom prst="rect">
            <a:avLst/>
          </a:prstGeom>
        </p:spPr>
        <p:txBody>
          <a:bodyPr/>
          <a:lstStyle/>
          <a:p>
            <a:r>
              <a:rPr lang="en-US" altLang="zh-CN"/>
              <a:t>14.</a:t>
            </a:r>
            <a:fld id="{EA1FA632-6282-44E5-99EB-5405E338B51D}" type="slidenum">
              <a:rPr lang="en-US" altLang="zh-CN"/>
              <a:pPr/>
              <a:t>10</a:t>
            </a:fld>
            <a:endParaRPr lang="en-US" altLang="zh-CN"/>
          </a:p>
        </p:txBody>
      </p:sp>
      <p:sp>
        <p:nvSpPr>
          <p:cNvPr id="1198082" name="Rectangle 2"/>
          <p:cNvSpPr>
            <a:spLocks noGrp="1" noChangeArrowheads="1"/>
          </p:cNvSpPr>
          <p:nvPr>
            <p:ph type="title"/>
          </p:nvPr>
        </p:nvSpPr>
        <p:spPr/>
        <p:txBody>
          <a:bodyPr/>
          <a:lstStyle/>
          <a:p>
            <a:r>
              <a:rPr lang="en-US" altLang="zh-CN" dirty="0"/>
              <a:t>IEEE standard 802.11</a:t>
            </a:r>
          </a:p>
        </p:txBody>
      </p:sp>
      <p:sp>
        <p:nvSpPr>
          <p:cNvPr id="1198083" name="Rectangle 3"/>
          <p:cNvSpPr>
            <a:spLocks noChangeArrowheads="1"/>
          </p:cNvSpPr>
          <p:nvPr/>
        </p:nvSpPr>
        <p:spPr bwMode="auto">
          <a:xfrm>
            <a:off x="762000" y="4951413"/>
            <a:ext cx="3810000" cy="762000"/>
          </a:xfrm>
          <a:prstGeom prst="rect">
            <a:avLst/>
          </a:prstGeom>
          <a:solidFill>
            <a:srgbClr val="DADAF6"/>
          </a:solidFill>
          <a:ln w="9525">
            <a:noFill/>
            <a:miter lim="800000"/>
            <a:headEnd/>
            <a:tailEnd/>
          </a:ln>
          <a:effectLst/>
        </p:spPr>
        <p:txBody>
          <a:bodyPr wrap="none" anchor="ctr"/>
          <a:lstStyle/>
          <a:p>
            <a:endParaRPr lang="zh-CN" altLang="en-US"/>
          </a:p>
        </p:txBody>
      </p:sp>
      <p:pic>
        <p:nvPicPr>
          <p:cNvPr id="1198084" name="Picture 4" descr="j0235962"/>
          <p:cNvPicPr>
            <a:picLocks noChangeAspect="1" noChangeArrowheads="1"/>
          </p:cNvPicPr>
          <p:nvPr/>
        </p:nvPicPr>
        <p:blipFill>
          <a:blip r:embed="rId4" cstate="print"/>
          <a:srcRect/>
          <a:stretch>
            <a:fillRect/>
          </a:stretch>
        </p:blipFill>
        <p:spPr bwMode="auto">
          <a:xfrm>
            <a:off x="1116013" y="2279650"/>
            <a:ext cx="974725" cy="982663"/>
          </a:xfrm>
          <a:prstGeom prst="rect">
            <a:avLst/>
          </a:prstGeom>
          <a:noFill/>
          <a:ln w="9525">
            <a:noFill/>
            <a:miter lim="800000"/>
            <a:headEnd/>
            <a:tailEnd/>
          </a:ln>
        </p:spPr>
      </p:pic>
      <p:grpSp>
        <p:nvGrpSpPr>
          <p:cNvPr id="2" name="Group 5"/>
          <p:cNvGrpSpPr>
            <a:grpSpLocks/>
          </p:cNvGrpSpPr>
          <p:nvPr/>
        </p:nvGrpSpPr>
        <p:grpSpPr bwMode="auto">
          <a:xfrm>
            <a:off x="2286000" y="2284413"/>
            <a:ext cx="1066800" cy="609600"/>
            <a:chOff x="1248" y="2736"/>
            <a:chExt cx="240" cy="192"/>
          </a:xfrm>
        </p:grpSpPr>
        <p:sp>
          <p:nvSpPr>
            <p:cNvPr id="1198086" name="Line 6"/>
            <p:cNvSpPr>
              <a:spLocks noChangeShapeType="1"/>
            </p:cNvSpPr>
            <p:nvPr/>
          </p:nvSpPr>
          <p:spPr bwMode="auto">
            <a:xfrm flipV="1">
              <a:off x="1296" y="2736"/>
              <a:ext cx="192" cy="96"/>
            </a:xfrm>
            <a:prstGeom prst="line">
              <a:avLst/>
            </a:prstGeom>
            <a:noFill/>
            <a:ln w="38100">
              <a:solidFill>
                <a:schemeClr val="tx1"/>
              </a:solidFill>
              <a:round/>
              <a:headEnd/>
              <a:tailEnd type="triangle" w="med" len="med"/>
            </a:ln>
            <a:effectLst/>
          </p:spPr>
          <p:txBody>
            <a:bodyPr wrap="none" anchor="ctr"/>
            <a:lstStyle/>
            <a:p>
              <a:endParaRPr lang="zh-CN" altLang="en-US"/>
            </a:p>
          </p:txBody>
        </p:sp>
        <p:sp>
          <p:nvSpPr>
            <p:cNvPr id="1198087" name="Line 7"/>
            <p:cNvSpPr>
              <a:spLocks noChangeShapeType="1"/>
            </p:cNvSpPr>
            <p:nvPr/>
          </p:nvSpPr>
          <p:spPr bwMode="auto">
            <a:xfrm flipH="1">
              <a:off x="1248" y="2832"/>
              <a:ext cx="192" cy="96"/>
            </a:xfrm>
            <a:prstGeom prst="line">
              <a:avLst/>
            </a:prstGeom>
            <a:noFill/>
            <a:ln w="38100">
              <a:solidFill>
                <a:schemeClr val="tx1"/>
              </a:solidFill>
              <a:round/>
              <a:headEnd/>
              <a:tailEnd type="triangle" w="med" len="med"/>
            </a:ln>
            <a:effectLst/>
          </p:spPr>
          <p:txBody>
            <a:bodyPr wrap="none" anchor="ctr"/>
            <a:lstStyle/>
            <a:p>
              <a:endParaRPr lang="zh-CN" altLang="en-US"/>
            </a:p>
          </p:txBody>
        </p:sp>
        <p:sp>
          <p:nvSpPr>
            <p:cNvPr id="1198088" name="Line 8"/>
            <p:cNvSpPr>
              <a:spLocks noChangeShapeType="1"/>
            </p:cNvSpPr>
            <p:nvPr/>
          </p:nvSpPr>
          <p:spPr bwMode="auto">
            <a:xfrm>
              <a:off x="1296" y="2832"/>
              <a:ext cx="144" cy="0"/>
            </a:xfrm>
            <a:prstGeom prst="line">
              <a:avLst/>
            </a:prstGeom>
            <a:noFill/>
            <a:ln w="38100">
              <a:solidFill>
                <a:schemeClr val="tx1"/>
              </a:solidFill>
              <a:round/>
              <a:headEnd/>
              <a:tailEnd/>
            </a:ln>
            <a:effectLst/>
          </p:spPr>
          <p:txBody>
            <a:bodyPr wrap="none" anchor="ctr"/>
            <a:lstStyle/>
            <a:p>
              <a:endParaRPr lang="zh-CN" altLang="en-US"/>
            </a:p>
          </p:txBody>
        </p:sp>
      </p:grpSp>
      <p:graphicFrame>
        <p:nvGraphicFramePr>
          <p:cNvPr id="1198089" name="Object 9"/>
          <p:cNvGraphicFramePr>
            <a:graphicFrameLocks noChangeAspect="1"/>
          </p:cNvGraphicFramePr>
          <p:nvPr/>
        </p:nvGraphicFramePr>
        <p:xfrm>
          <a:off x="3962400" y="2741613"/>
          <a:ext cx="979488" cy="368300"/>
        </p:xfrm>
        <a:graphic>
          <a:graphicData uri="http://schemas.openxmlformats.org/presentationml/2006/ole">
            <mc:AlternateContent xmlns:mc="http://schemas.openxmlformats.org/markup-compatibility/2006">
              <mc:Choice xmlns:v="urn:schemas-microsoft-com:vml" Requires="v">
                <p:oleObj spid="_x0000_s363722" name="Clip" r:id="rId5" imgW="4395788" imgH="1652588" progId="">
                  <p:embed/>
                </p:oleObj>
              </mc:Choice>
              <mc:Fallback>
                <p:oleObj name="Clip" r:id="rId5" imgW="4395788" imgH="1652588" progId="">
                  <p:embed/>
                  <p:pic>
                    <p:nvPicPr>
                      <p:cNvPr id="0" name="Picture 1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2741613"/>
                        <a:ext cx="97948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090" name="Line 10"/>
          <p:cNvSpPr>
            <a:spLocks noChangeShapeType="1"/>
          </p:cNvSpPr>
          <p:nvPr/>
        </p:nvSpPr>
        <p:spPr bwMode="auto">
          <a:xfrm flipV="1">
            <a:off x="4114800" y="2208213"/>
            <a:ext cx="0" cy="533400"/>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1198091" name="Object 11"/>
          <p:cNvGraphicFramePr>
            <a:graphicFrameLocks noChangeAspect="1"/>
          </p:cNvGraphicFramePr>
          <p:nvPr/>
        </p:nvGraphicFramePr>
        <p:xfrm>
          <a:off x="5508625" y="1557338"/>
          <a:ext cx="879475" cy="914400"/>
        </p:xfrm>
        <a:graphic>
          <a:graphicData uri="http://schemas.openxmlformats.org/presentationml/2006/ole">
            <mc:AlternateContent xmlns:mc="http://schemas.openxmlformats.org/markup-compatibility/2006">
              <mc:Choice xmlns:v="urn:schemas-microsoft-com:vml" Requires="v">
                <p:oleObj spid="_x0000_s363723" name="Clip" r:id="rId7" imgW="3986213" imgH="4144963" progId="">
                  <p:embed/>
                </p:oleObj>
              </mc:Choice>
              <mc:Fallback>
                <p:oleObj name="Clip" r:id="rId7" imgW="3986213" imgH="4144963" progId="">
                  <p:embed/>
                  <p:pic>
                    <p:nvPicPr>
                      <p:cNvPr id="0" name="Picture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1557338"/>
                        <a:ext cx="8794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092" name="Text Box 12"/>
          <p:cNvSpPr txBox="1">
            <a:spLocks noChangeArrowheads="1"/>
          </p:cNvSpPr>
          <p:nvPr/>
        </p:nvSpPr>
        <p:spPr bwMode="auto">
          <a:xfrm>
            <a:off x="838200" y="1524000"/>
            <a:ext cx="1847850" cy="336550"/>
          </a:xfrm>
          <a:prstGeom prst="rect">
            <a:avLst/>
          </a:prstGeom>
          <a:noFill/>
          <a:ln w="9525">
            <a:noFill/>
            <a:miter lim="800000"/>
            <a:headEnd/>
            <a:tailEnd/>
          </a:ln>
          <a:effectLst/>
        </p:spPr>
        <p:txBody>
          <a:bodyPr>
            <a:spAutoFit/>
          </a:bodyPr>
          <a:lstStyle/>
          <a:p>
            <a:pPr algn="ctr"/>
            <a:r>
              <a:rPr lang="de-DE" altLang="zh-CN" sz="1600">
                <a:ea typeface="宋体" pitchFamily="2" charset="-122"/>
              </a:rPr>
              <a:t>mobile terminal</a:t>
            </a:r>
          </a:p>
        </p:txBody>
      </p:sp>
      <p:sp>
        <p:nvSpPr>
          <p:cNvPr id="1198093" name="Text Box 13"/>
          <p:cNvSpPr txBox="1">
            <a:spLocks noChangeArrowheads="1"/>
          </p:cNvSpPr>
          <p:nvPr/>
        </p:nvSpPr>
        <p:spPr bwMode="auto">
          <a:xfrm>
            <a:off x="3851275" y="3141663"/>
            <a:ext cx="1312863" cy="336550"/>
          </a:xfrm>
          <a:prstGeom prst="rect">
            <a:avLst/>
          </a:prstGeom>
          <a:noFill/>
          <a:ln w="9525">
            <a:noFill/>
            <a:miter lim="800000"/>
            <a:headEnd/>
            <a:tailEnd/>
          </a:ln>
          <a:effectLst/>
        </p:spPr>
        <p:txBody>
          <a:bodyPr wrap="none">
            <a:spAutoFit/>
          </a:bodyPr>
          <a:lstStyle/>
          <a:p>
            <a:r>
              <a:rPr lang="en-US" altLang="zh-CN" sz="1600">
                <a:ea typeface="宋体" pitchFamily="2" charset="-122"/>
              </a:rPr>
              <a:t>access point</a:t>
            </a:r>
          </a:p>
        </p:txBody>
      </p:sp>
      <p:sp>
        <p:nvSpPr>
          <p:cNvPr id="1198094" name="Text Box 14"/>
          <p:cNvSpPr txBox="1">
            <a:spLocks noChangeArrowheads="1"/>
          </p:cNvSpPr>
          <p:nvPr/>
        </p:nvSpPr>
        <p:spPr bwMode="auto">
          <a:xfrm>
            <a:off x="7812088" y="1125538"/>
            <a:ext cx="1027112" cy="581025"/>
          </a:xfrm>
          <a:prstGeom prst="rect">
            <a:avLst/>
          </a:prstGeom>
          <a:noFill/>
          <a:ln w="9525">
            <a:noFill/>
            <a:miter lim="800000"/>
            <a:headEnd/>
            <a:tailEnd/>
          </a:ln>
          <a:effectLst/>
        </p:spPr>
        <p:txBody>
          <a:bodyPr>
            <a:spAutoFit/>
          </a:bodyPr>
          <a:lstStyle/>
          <a:p>
            <a:r>
              <a:rPr lang="de-DE" altLang="zh-CN" sz="1600">
                <a:ea typeface="宋体" pitchFamily="2" charset="-122"/>
              </a:rPr>
              <a:t>fixed</a:t>
            </a:r>
          </a:p>
          <a:p>
            <a:r>
              <a:rPr lang="de-DE" altLang="zh-CN" sz="1600">
                <a:ea typeface="宋体" pitchFamily="2" charset="-122"/>
              </a:rPr>
              <a:t>terminal</a:t>
            </a:r>
          </a:p>
        </p:txBody>
      </p:sp>
      <p:sp>
        <p:nvSpPr>
          <p:cNvPr id="1198095" name="Rectangle 15"/>
          <p:cNvSpPr>
            <a:spLocks noChangeArrowheads="1"/>
          </p:cNvSpPr>
          <p:nvPr/>
        </p:nvSpPr>
        <p:spPr bwMode="auto">
          <a:xfrm>
            <a:off x="762000" y="3427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Application</a:t>
            </a:r>
          </a:p>
        </p:txBody>
      </p:sp>
      <p:sp>
        <p:nvSpPr>
          <p:cNvPr id="1198096" name="Rectangle 16"/>
          <p:cNvSpPr>
            <a:spLocks noChangeArrowheads="1"/>
          </p:cNvSpPr>
          <p:nvPr/>
        </p:nvSpPr>
        <p:spPr bwMode="auto">
          <a:xfrm>
            <a:off x="762000" y="3808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TCP</a:t>
            </a:r>
          </a:p>
        </p:txBody>
      </p:sp>
      <p:sp>
        <p:nvSpPr>
          <p:cNvPr id="1198097" name="Rectangle 17"/>
          <p:cNvSpPr>
            <a:spLocks noChangeArrowheads="1"/>
          </p:cNvSpPr>
          <p:nvPr/>
        </p:nvSpPr>
        <p:spPr bwMode="auto">
          <a:xfrm>
            <a:off x="762000" y="5332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PHY</a:t>
            </a:r>
          </a:p>
        </p:txBody>
      </p:sp>
      <p:sp>
        <p:nvSpPr>
          <p:cNvPr id="1198098" name="Rectangle 18"/>
          <p:cNvSpPr>
            <a:spLocks noChangeArrowheads="1"/>
          </p:cNvSpPr>
          <p:nvPr/>
        </p:nvSpPr>
        <p:spPr bwMode="auto">
          <a:xfrm>
            <a:off x="762000" y="4951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MAC</a:t>
            </a:r>
          </a:p>
        </p:txBody>
      </p:sp>
      <p:sp>
        <p:nvSpPr>
          <p:cNvPr id="1198099" name="Rectangle 19"/>
          <p:cNvSpPr>
            <a:spLocks noChangeArrowheads="1"/>
          </p:cNvSpPr>
          <p:nvPr/>
        </p:nvSpPr>
        <p:spPr bwMode="auto">
          <a:xfrm>
            <a:off x="762000" y="4189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IP</a:t>
            </a:r>
          </a:p>
        </p:txBody>
      </p:sp>
      <p:sp>
        <p:nvSpPr>
          <p:cNvPr id="1198100" name="Rectangle 20"/>
          <p:cNvSpPr>
            <a:spLocks noChangeArrowheads="1"/>
          </p:cNvSpPr>
          <p:nvPr/>
        </p:nvSpPr>
        <p:spPr bwMode="auto">
          <a:xfrm>
            <a:off x="4572000" y="4951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MAC</a:t>
            </a:r>
          </a:p>
        </p:txBody>
      </p:sp>
      <p:sp>
        <p:nvSpPr>
          <p:cNvPr id="1198101" name="Rectangle 21"/>
          <p:cNvSpPr>
            <a:spLocks noChangeArrowheads="1"/>
          </p:cNvSpPr>
          <p:nvPr/>
        </p:nvSpPr>
        <p:spPr bwMode="auto">
          <a:xfrm>
            <a:off x="4572000" y="5332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PHY</a:t>
            </a:r>
          </a:p>
        </p:txBody>
      </p:sp>
      <p:sp>
        <p:nvSpPr>
          <p:cNvPr id="1198102" name="Rectangle 22"/>
          <p:cNvSpPr>
            <a:spLocks noChangeArrowheads="1"/>
          </p:cNvSpPr>
          <p:nvPr/>
        </p:nvSpPr>
        <p:spPr bwMode="auto">
          <a:xfrm>
            <a:off x="6553200" y="3427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Application</a:t>
            </a:r>
          </a:p>
        </p:txBody>
      </p:sp>
      <p:sp>
        <p:nvSpPr>
          <p:cNvPr id="1198103" name="Rectangle 23"/>
          <p:cNvSpPr>
            <a:spLocks noChangeArrowheads="1"/>
          </p:cNvSpPr>
          <p:nvPr/>
        </p:nvSpPr>
        <p:spPr bwMode="auto">
          <a:xfrm>
            <a:off x="6553200" y="3808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TCP</a:t>
            </a:r>
          </a:p>
        </p:txBody>
      </p:sp>
      <p:sp>
        <p:nvSpPr>
          <p:cNvPr id="1198104" name="Rectangle 24"/>
          <p:cNvSpPr>
            <a:spLocks noChangeArrowheads="1"/>
          </p:cNvSpPr>
          <p:nvPr/>
        </p:nvSpPr>
        <p:spPr bwMode="auto">
          <a:xfrm>
            <a:off x="6553200" y="5332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PHY</a:t>
            </a:r>
          </a:p>
        </p:txBody>
      </p:sp>
      <p:sp>
        <p:nvSpPr>
          <p:cNvPr id="1198105" name="Rectangle 25"/>
          <p:cNvSpPr>
            <a:spLocks noChangeArrowheads="1"/>
          </p:cNvSpPr>
          <p:nvPr/>
        </p:nvSpPr>
        <p:spPr bwMode="auto">
          <a:xfrm>
            <a:off x="6553200" y="4951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802.3 MAC</a:t>
            </a:r>
          </a:p>
        </p:txBody>
      </p:sp>
      <p:sp>
        <p:nvSpPr>
          <p:cNvPr id="1198106" name="Rectangle 26"/>
          <p:cNvSpPr>
            <a:spLocks noChangeArrowheads="1"/>
          </p:cNvSpPr>
          <p:nvPr/>
        </p:nvSpPr>
        <p:spPr bwMode="auto">
          <a:xfrm>
            <a:off x="6553200" y="4189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IP</a:t>
            </a:r>
          </a:p>
        </p:txBody>
      </p:sp>
      <p:sp>
        <p:nvSpPr>
          <p:cNvPr id="1198107" name="Rectangle 27"/>
          <p:cNvSpPr>
            <a:spLocks noChangeArrowheads="1"/>
          </p:cNvSpPr>
          <p:nvPr/>
        </p:nvSpPr>
        <p:spPr bwMode="auto">
          <a:xfrm>
            <a:off x="3276600" y="4951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MAC</a:t>
            </a:r>
          </a:p>
        </p:txBody>
      </p:sp>
      <p:sp>
        <p:nvSpPr>
          <p:cNvPr id="1198108" name="Rectangle 28"/>
          <p:cNvSpPr>
            <a:spLocks noChangeArrowheads="1"/>
          </p:cNvSpPr>
          <p:nvPr/>
        </p:nvSpPr>
        <p:spPr bwMode="auto">
          <a:xfrm>
            <a:off x="3276600" y="5332413"/>
            <a:ext cx="1295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802.11 PHY</a:t>
            </a:r>
          </a:p>
        </p:txBody>
      </p:sp>
      <p:sp>
        <p:nvSpPr>
          <p:cNvPr id="1198109" name="Rectangle 29"/>
          <p:cNvSpPr>
            <a:spLocks noChangeArrowheads="1"/>
          </p:cNvSpPr>
          <p:nvPr/>
        </p:nvSpPr>
        <p:spPr bwMode="auto">
          <a:xfrm>
            <a:off x="3276600" y="4570413"/>
            <a:ext cx="25908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LLC</a:t>
            </a:r>
          </a:p>
        </p:txBody>
      </p:sp>
      <p:sp>
        <p:nvSpPr>
          <p:cNvPr id="1198110" name="Line 30"/>
          <p:cNvSpPr>
            <a:spLocks noChangeShapeType="1"/>
          </p:cNvSpPr>
          <p:nvPr/>
        </p:nvSpPr>
        <p:spPr bwMode="auto">
          <a:xfrm>
            <a:off x="16002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1" name="Line 31"/>
          <p:cNvSpPr>
            <a:spLocks noChangeShapeType="1"/>
          </p:cNvSpPr>
          <p:nvPr/>
        </p:nvSpPr>
        <p:spPr bwMode="auto">
          <a:xfrm>
            <a:off x="1600200" y="5942013"/>
            <a:ext cx="2438400" cy="0"/>
          </a:xfrm>
          <a:prstGeom prst="line">
            <a:avLst/>
          </a:prstGeom>
          <a:noFill/>
          <a:ln w="9525">
            <a:solidFill>
              <a:schemeClr val="tx1"/>
            </a:solidFill>
            <a:round/>
            <a:headEnd/>
            <a:tailEnd/>
          </a:ln>
          <a:effectLst/>
        </p:spPr>
        <p:txBody>
          <a:bodyPr wrap="none" anchor="ctr"/>
          <a:lstStyle/>
          <a:p>
            <a:endParaRPr lang="zh-CN" altLang="en-US"/>
          </a:p>
        </p:txBody>
      </p:sp>
      <p:sp>
        <p:nvSpPr>
          <p:cNvPr id="1198112" name="Line 32"/>
          <p:cNvSpPr>
            <a:spLocks noChangeShapeType="1"/>
          </p:cNvSpPr>
          <p:nvPr/>
        </p:nvSpPr>
        <p:spPr bwMode="auto">
          <a:xfrm flipV="1">
            <a:off x="40386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3" name="Line 33"/>
          <p:cNvSpPr>
            <a:spLocks noChangeShapeType="1"/>
          </p:cNvSpPr>
          <p:nvPr/>
        </p:nvSpPr>
        <p:spPr bwMode="auto">
          <a:xfrm>
            <a:off x="50292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4" name="Line 34"/>
          <p:cNvSpPr>
            <a:spLocks noChangeShapeType="1"/>
          </p:cNvSpPr>
          <p:nvPr/>
        </p:nvSpPr>
        <p:spPr bwMode="auto">
          <a:xfrm>
            <a:off x="5029200" y="5942013"/>
            <a:ext cx="2438400" cy="0"/>
          </a:xfrm>
          <a:prstGeom prst="line">
            <a:avLst/>
          </a:prstGeom>
          <a:noFill/>
          <a:ln w="9525">
            <a:solidFill>
              <a:schemeClr val="tx1"/>
            </a:solidFill>
            <a:round/>
            <a:headEnd/>
            <a:tailEnd/>
          </a:ln>
          <a:effectLst/>
        </p:spPr>
        <p:txBody>
          <a:bodyPr wrap="none" anchor="ctr"/>
          <a:lstStyle/>
          <a:p>
            <a:endParaRPr lang="zh-CN" altLang="en-US"/>
          </a:p>
        </p:txBody>
      </p:sp>
      <p:sp>
        <p:nvSpPr>
          <p:cNvPr id="1198115" name="Line 35"/>
          <p:cNvSpPr>
            <a:spLocks noChangeShapeType="1"/>
          </p:cNvSpPr>
          <p:nvPr/>
        </p:nvSpPr>
        <p:spPr bwMode="auto">
          <a:xfrm flipV="1">
            <a:off x="7467600" y="5713413"/>
            <a:ext cx="0" cy="228600"/>
          </a:xfrm>
          <a:prstGeom prst="line">
            <a:avLst/>
          </a:prstGeom>
          <a:noFill/>
          <a:ln w="9525">
            <a:solidFill>
              <a:schemeClr val="tx1"/>
            </a:solidFill>
            <a:round/>
            <a:headEnd/>
            <a:tailEnd/>
          </a:ln>
          <a:effectLst/>
        </p:spPr>
        <p:txBody>
          <a:bodyPr wrap="none" anchor="ctr"/>
          <a:lstStyle/>
          <a:p>
            <a:endParaRPr lang="zh-CN" altLang="en-US"/>
          </a:p>
        </p:txBody>
      </p:sp>
      <p:sp>
        <p:nvSpPr>
          <p:cNvPr id="1198116" name="Text Box 36"/>
          <p:cNvSpPr txBox="1">
            <a:spLocks noChangeArrowheads="1"/>
          </p:cNvSpPr>
          <p:nvPr/>
        </p:nvSpPr>
        <p:spPr bwMode="auto">
          <a:xfrm>
            <a:off x="6011863" y="2420938"/>
            <a:ext cx="1371600" cy="581025"/>
          </a:xfrm>
          <a:prstGeom prst="rect">
            <a:avLst/>
          </a:prstGeom>
          <a:noFill/>
          <a:ln w="9525">
            <a:noFill/>
            <a:miter lim="800000"/>
            <a:headEnd/>
            <a:tailEnd/>
          </a:ln>
          <a:effectLst/>
        </p:spPr>
        <p:txBody>
          <a:bodyPr wrap="none">
            <a:spAutoFit/>
          </a:bodyPr>
          <a:lstStyle/>
          <a:p>
            <a:r>
              <a:rPr lang="en-US" altLang="zh-CN" sz="1600">
                <a:ea typeface="宋体" pitchFamily="2" charset="-122"/>
              </a:rPr>
              <a:t>infrastructure</a:t>
            </a:r>
          </a:p>
          <a:p>
            <a:r>
              <a:rPr lang="en-US" altLang="zh-CN" sz="1600">
                <a:ea typeface="宋体" pitchFamily="2" charset="-122"/>
              </a:rPr>
              <a:t>network</a:t>
            </a:r>
          </a:p>
        </p:txBody>
      </p:sp>
      <p:sp>
        <p:nvSpPr>
          <p:cNvPr id="1198117" name="Rectangle 37"/>
          <p:cNvSpPr>
            <a:spLocks noChangeArrowheads="1"/>
          </p:cNvSpPr>
          <p:nvPr/>
        </p:nvSpPr>
        <p:spPr bwMode="auto">
          <a:xfrm>
            <a:off x="762000" y="4570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LLC</a:t>
            </a:r>
          </a:p>
        </p:txBody>
      </p:sp>
      <p:sp>
        <p:nvSpPr>
          <p:cNvPr id="1198118" name="Rectangle 38"/>
          <p:cNvSpPr>
            <a:spLocks noChangeArrowheads="1"/>
          </p:cNvSpPr>
          <p:nvPr/>
        </p:nvSpPr>
        <p:spPr bwMode="auto">
          <a:xfrm>
            <a:off x="6553200" y="4570413"/>
            <a:ext cx="1676400" cy="381000"/>
          </a:xfrm>
          <a:prstGeom prst="rect">
            <a:avLst/>
          </a:prstGeom>
          <a:noFill/>
          <a:ln w="9525">
            <a:solidFill>
              <a:schemeClr val="tx1"/>
            </a:solidFill>
            <a:miter lim="800000"/>
            <a:headEnd/>
            <a:tailEnd/>
          </a:ln>
          <a:effectLst/>
        </p:spPr>
        <p:txBody>
          <a:bodyPr wrap="none" anchor="ctr"/>
          <a:lstStyle/>
          <a:p>
            <a:pPr algn="ctr"/>
            <a:r>
              <a:rPr lang="de-DE" altLang="zh-CN" sz="1600">
                <a:ea typeface="宋体" pitchFamily="2" charset="-122"/>
              </a:rPr>
              <a:t>LLC</a:t>
            </a:r>
          </a:p>
        </p:txBody>
      </p:sp>
      <p:pic>
        <p:nvPicPr>
          <p:cNvPr id="1198119" name="Picture 39" descr="j0285750"/>
          <p:cNvPicPr>
            <a:picLocks noChangeAspect="1" noChangeArrowheads="1"/>
          </p:cNvPicPr>
          <p:nvPr/>
        </p:nvPicPr>
        <p:blipFill>
          <a:blip r:embed="rId9" cstate="print"/>
          <a:srcRect/>
          <a:stretch>
            <a:fillRect/>
          </a:stretch>
        </p:blipFill>
        <p:spPr bwMode="auto">
          <a:xfrm>
            <a:off x="6732588" y="981075"/>
            <a:ext cx="1117600" cy="687388"/>
          </a:xfrm>
          <a:prstGeom prst="rect">
            <a:avLst/>
          </a:prstGeom>
          <a:noFill/>
          <a:ln w="9525">
            <a:noFill/>
            <a:miter lim="800000"/>
            <a:headEnd/>
            <a:tailEnd/>
          </a:ln>
        </p:spPr>
      </p:pic>
      <p:cxnSp>
        <p:nvCxnSpPr>
          <p:cNvPr id="1198120" name="AutoShape 40"/>
          <p:cNvCxnSpPr>
            <a:cxnSpLocks noChangeShapeType="1"/>
            <a:stCxn id="0" idx="2"/>
            <a:endCxn id="0" idx="3"/>
          </p:cNvCxnSpPr>
          <p:nvPr/>
        </p:nvCxnSpPr>
        <p:spPr bwMode="auto">
          <a:xfrm flipH="1">
            <a:off x="6388100" y="1668463"/>
            <a:ext cx="903288" cy="346075"/>
          </a:xfrm>
          <a:prstGeom prst="straightConnector1">
            <a:avLst/>
          </a:prstGeom>
          <a:noFill/>
          <a:ln w="9525">
            <a:solidFill>
              <a:schemeClr val="tx1"/>
            </a:solidFill>
            <a:round/>
            <a:headEnd/>
            <a:tailEnd/>
          </a:ln>
          <a:effectLst/>
        </p:spPr>
      </p:cxnSp>
      <p:cxnSp>
        <p:nvCxnSpPr>
          <p:cNvPr id="1198121" name="AutoShape 41"/>
          <p:cNvCxnSpPr>
            <a:cxnSpLocks noChangeShapeType="1"/>
            <a:stCxn id="0" idx="1"/>
            <a:endCxn id="0" idx="0"/>
          </p:cNvCxnSpPr>
          <p:nvPr/>
        </p:nvCxnSpPr>
        <p:spPr bwMode="auto">
          <a:xfrm flipH="1">
            <a:off x="4452938" y="2014538"/>
            <a:ext cx="1055687" cy="727075"/>
          </a:xfrm>
          <a:prstGeom prst="straightConnector1">
            <a:avLst/>
          </a:prstGeom>
          <a:noFill/>
          <a:ln w="9525">
            <a:solidFill>
              <a:schemeClr val="tx1"/>
            </a:solidFill>
            <a:round/>
            <a:headEnd/>
            <a:tailEnd/>
          </a:ln>
          <a:effectLst/>
        </p:spPr>
      </p:cxnSp>
      <p:cxnSp>
        <p:nvCxnSpPr>
          <p:cNvPr id="1198122" name="AutoShape 42"/>
          <p:cNvCxnSpPr>
            <a:cxnSpLocks noChangeShapeType="1"/>
            <a:stCxn id="0" idx="0"/>
          </p:cNvCxnSpPr>
          <p:nvPr/>
        </p:nvCxnSpPr>
        <p:spPr bwMode="auto">
          <a:xfrm flipH="1" flipV="1">
            <a:off x="5292725" y="1268413"/>
            <a:ext cx="655638" cy="288925"/>
          </a:xfrm>
          <a:prstGeom prst="straightConnector1">
            <a:avLst/>
          </a:prstGeom>
          <a:noFill/>
          <a:ln w="9525">
            <a:solidFill>
              <a:schemeClr val="tx1"/>
            </a:solidFill>
            <a:round/>
            <a:headEnd/>
            <a:tailEnd/>
          </a:ln>
          <a:effectLst/>
        </p:spPr>
      </p:cxnSp>
      <p:cxnSp>
        <p:nvCxnSpPr>
          <p:cNvPr id="1198123" name="AutoShape 43"/>
          <p:cNvCxnSpPr>
            <a:cxnSpLocks noChangeShapeType="1"/>
            <a:endCxn id="0" idx="3"/>
          </p:cNvCxnSpPr>
          <p:nvPr/>
        </p:nvCxnSpPr>
        <p:spPr bwMode="auto">
          <a:xfrm flipH="1" flipV="1">
            <a:off x="6388100" y="2014538"/>
            <a:ext cx="1639888" cy="261937"/>
          </a:xfrm>
          <a:prstGeom prst="straightConnector1">
            <a:avLst/>
          </a:prstGeom>
          <a:noFill/>
          <a:ln w="9525">
            <a:solidFill>
              <a:schemeClr val="tx1"/>
            </a:solidFill>
            <a:round/>
            <a:headEnd/>
            <a:tailEnd/>
          </a:ln>
          <a:effectLst/>
        </p:spPr>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dirty="0">
                <a:latin typeface="Gill Sans MT" panose="020B0502020104020203" pitchFamily="34" charset="0"/>
              </a:rPr>
              <a:t>WiMAX: downlink, uplink scheduling</a:t>
            </a:r>
            <a:endParaRPr lang="zh-CN" altLang="en-US" dirty="0">
              <a:latin typeface="Gill Sans MT" panose="020B0502020104020203" pitchFamily="34" charset="0"/>
            </a:endParaRPr>
          </a:p>
        </p:txBody>
      </p:sp>
      <p:sp>
        <p:nvSpPr>
          <p:cNvPr id="119811" name="Rectangle 3"/>
          <p:cNvSpPr>
            <a:spLocks noGrp="1" noChangeArrowheads="1"/>
          </p:cNvSpPr>
          <p:nvPr>
            <p:ph type="body" idx="1"/>
          </p:nvPr>
        </p:nvSpPr>
        <p:spPr/>
        <p:txBody>
          <a:bodyPr/>
          <a:lstStyle/>
          <a:p>
            <a:pPr eaLnBrk="1" hangingPunct="1"/>
            <a:r>
              <a:rPr lang="en-US" altLang="zh-CN" dirty="0">
                <a:latin typeface="Gill Sans MT" panose="020B0502020104020203" pitchFamily="34" charset="0"/>
              </a:rPr>
              <a:t>Instead, WiMAX provides the mechanisms for implementing a policy </a:t>
            </a:r>
            <a:r>
              <a:rPr lang="en-US" altLang="zh-CN" i="1" dirty="0">
                <a:latin typeface="Gill Sans MT" panose="020B0502020104020203" pitchFamily="34" charset="0"/>
              </a:rPr>
              <a:t>that could give different amounts of channel access time to different subscriber stations.</a:t>
            </a:r>
            <a:r>
              <a:rPr lang="en-US" altLang="zh-CN" dirty="0">
                <a:latin typeface="Gill Sans MT" panose="020B0502020104020203" pitchFamily="34" charset="0"/>
              </a:rPr>
              <a:t>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The initial portions of the uplink sub-frame are used for subscribers to transmit </a:t>
            </a:r>
          </a:p>
          <a:p>
            <a:pPr marL="457200" indent="-457200" eaLnBrk="1" hangingPunct="1">
              <a:buFont typeface="+mj-lt"/>
              <a:buAutoNum type="alphaLcParenR"/>
            </a:pPr>
            <a:r>
              <a:rPr lang="en-US" altLang="zh-CN" i="1" dirty="0">
                <a:latin typeface="Gill Sans MT" panose="020B0502020104020203" pitchFamily="34" charset="0"/>
              </a:rPr>
              <a:t>radio link control messages, </a:t>
            </a:r>
          </a:p>
          <a:p>
            <a:pPr marL="457200" indent="-457200" eaLnBrk="1" hangingPunct="1">
              <a:buFont typeface="+mj-lt"/>
              <a:buAutoNum type="alphaLcParenR"/>
            </a:pPr>
            <a:endParaRPr lang="en-US" altLang="zh-CN" sz="2000" i="1" dirty="0">
              <a:latin typeface="Gill Sans MT" panose="020B0502020104020203" pitchFamily="34" charset="0"/>
            </a:endParaRPr>
          </a:p>
          <a:p>
            <a:pPr marL="457200" indent="-457200" eaLnBrk="1" hangingPunct="1">
              <a:buFont typeface="+mj-lt"/>
              <a:buAutoNum type="alphaLcParenR"/>
            </a:pPr>
            <a:r>
              <a:rPr lang="en-US" altLang="zh-CN" i="1" dirty="0">
                <a:latin typeface="Gill Sans MT" panose="020B0502020104020203" pitchFamily="34" charset="0"/>
              </a:rPr>
              <a:t>messages to request admission and authentication in the WiMAX network, </a:t>
            </a:r>
          </a:p>
          <a:p>
            <a:pPr marL="457200" indent="-457200" eaLnBrk="1" hangingPunct="1">
              <a:buFont typeface="+mj-lt"/>
              <a:buAutoNum type="alphaLcParenR"/>
            </a:pPr>
            <a:endParaRPr lang="en-US" altLang="zh-CN" sz="2000" i="1" dirty="0">
              <a:latin typeface="Gill Sans MT" panose="020B0502020104020203" pitchFamily="34" charset="0"/>
            </a:endParaRPr>
          </a:p>
          <a:p>
            <a:pPr marL="457200" indent="-457200" eaLnBrk="1" hangingPunct="1">
              <a:buFont typeface="+mj-lt"/>
              <a:buAutoNum type="alphaLcParenR"/>
            </a:pPr>
            <a:r>
              <a:rPr lang="en-US" altLang="zh-CN" i="1" dirty="0">
                <a:latin typeface="Gill Sans MT" panose="020B0502020104020203" pitchFamily="34" charset="0"/>
              </a:rPr>
              <a:t>higher-level management-related protocol messages such as DHCP and SNMP. </a:t>
            </a:r>
          </a:p>
          <a:p>
            <a:pPr eaLnBrk="1" hangingPunct="1"/>
            <a:endParaRPr lang="en-US" altLang="zh-CN" dirty="0">
              <a:latin typeface="Gill Sans MT" panose="020B0502020104020203" pitchFamily="34" charset="0"/>
            </a:endParaRPr>
          </a:p>
          <a:p>
            <a:pPr eaLnBrk="1" hangingPunct="1"/>
            <a:endParaRPr lang="zh-CN" altLang="en-US" dirty="0">
              <a:latin typeface="Gill Sans MT" panose="020B0502020104020203" pitchFamily="34" charset="0"/>
            </a:endParaRPr>
          </a:p>
        </p:txBody>
      </p:sp>
    </p:spTree>
    <p:extLst>
      <p:ext uri="{BB962C8B-B14F-4D97-AF65-F5344CB8AC3E}">
        <p14:creationId xmlns:p14="http://schemas.microsoft.com/office/powerpoint/2010/main" val="4057845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dirty="0"/>
              <a:t>802.16 packet</a:t>
            </a:r>
          </a:p>
        </p:txBody>
      </p:sp>
      <p:pic>
        <p:nvPicPr>
          <p:cNvPr id="4" name="Picture 2"/>
          <p:cNvPicPr>
            <a:picLocks noChangeAspect="1" noChangeArrowheads="1"/>
          </p:cNvPicPr>
          <p:nvPr/>
        </p:nvPicPr>
        <p:blipFill>
          <a:blip r:embed="rId2" cstate="print"/>
          <a:srcRect l="7848" b="13955"/>
          <a:stretch>
            <a:fillRect/>
          </a:stretch>
        </p:blipFill>
        <p:spPr bwMode="auto">
          <a:xfrm>
            <a:off x="594035" y="1496034"/>
            <a:ext cx="7471442" cy="4143618"/>
          </a:xfrm>
          <a:prstGeom prst="rect">
            <a:avLst/>
          </a:prstGeom>
          <a:noFill/>
          <a:ln w="9525">
            <a:noFill/>
            <a:miter lim="800000"/>
            <a:headEnd/>
            <a:tailEnd/>
          </a:ln>
          <a:effectLst/>
        </p:spPr>
      </p:pic>
    </p:spTree>
    <p:extLst>
      <p:ext uri="{BB962C8B-B14F-4D97-AF65-F5344CB8AC3E}">
        <p14:creationId xmlns:p14="http://schemas.microsoft.com/office/powerpoint/2010/main" val="38585340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dirty="0"/>
              <a:t>802.16 packet</a:t>
            </a:r>
          </a:p>
        </p:txBody>
      </p:sp>
      <p:pic>
        <p:nvPicPr>
          <p:cNvPr id="5" name="Picture 6" descr="Fig1"/>
          <p:cNvPicPr>
            <a:picLocks noChangeAspect="1" noChangeArrowheads="1"/>
          </p:cNvPicPr>
          <p:nvPr/>
        </p:nvPicPr>
        <p:blipFill>
          <a:blip r:embed="rId3" cstate="print"/>
          <a:srcRect/>
          <a:stretch>
            <a:fillRect/>
          </a:stretch>
        </p:blipFill>
        <p:spPr bwMode="auto">
          <a:xfrm>
            <a:off x="1364411" y="1769012"/>
            <a:ext cx="5692881" cy="3337206"/>
          </a:xfrm>
          <a:prstGeom prst="rect">
            <a:avLst/>
          </a:prstGeom>
          <a:noFill/>
        </p:spPr>
      </p:pic>
      <p:sp>
        <p:nvSpPr>
          <p:cNvPr id="2" name="矩形 1"/>
          <p:cNvSpPr/>
          <p:nvPr/>
        </p:nvSpPr>
        <p:spPr>
          <a:xfrm>
            <a:off x="1453406" y="1216242"/>
            <a:ext cx="2204450" cy="369332"/>
          </a:xfrm>
          <a:prstGeom prst="rect">
            <a:avLst/>
          </a:prstGeom>
        </p:spPr>
        <p:txBody>
          <a:bodyPr wrap="none">
            <a:spAutoFit/>
          </a:bodyPr>
          <a:lstStyle/>
          <a:p>
            <a:r>
              <a:rPr lang="en-US" altLang="zh-CN" dirty="0">
                <a:solidFill>
                  <a:srgbClr val="00B050"/>
                </a:solidFill>
              </a:rPr>
              <a:t>Subscriber station</a:t>
            </a:r>
            <a:endParaRPr lang="zh-CN" altLang="en-US" dirty="0">
              <a:solidFill>
                <a:srgbClr val="00B050"/>
              </a:solidFill>
            </a:endParaRPr>
          </a:p>
        </p:txBody>
      </p:sp>
    </p:spTree>
    <p:extLst>
      <p:ext uri="{BB962C8B-B14F-4D97-AF65-F5344CB8AC3E}">
        <p14:creationId xmlns:p14="http://schemas.microsoft.com/office/powerpoint/2010/main" val="2770635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solidFill>
                  <a:srgbClr val="FF0000"/>
                </a:solidFill>
                <a:latin typeface="Gill Sans MT" panose="020B0502020104020203" pitchFamily="34" charset="0"/>
              </a:rPr>
              <a:t>蜂窝体系结构概述</a:t>
            </a:r>
            <a:endParaRPr lang="en-US" altLang="zh-CN" sz="1800" i="1" dirty="0">
              <a:solidFill>
                <a:srgbClr val="FF0000"/>
              </a:solidFill>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solidFill>
                <a:srgbClr val="0070C0"/>
              </a:solidFill>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10768199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rPr>
              <a:t>Components of cellular network architecture</a:t>
            </a:r>
            <a:endParaRPr lang="zh-CN" altLang="en-US" dirty="0"/>
          </a:p>
        </p:txBody>
      </p:sp>
      <p:grpSp>
        <p:nvGrpSpPr>
          <p:cNvPr id="87043" name="Group 372"/>
          <p:cNvGrpSpPr>
            <a:grpSpLocks/>
          </p:cNvGrpSpPr>
          <p:nvPr/>
        </p:nvGrpSpPr>
        <p:grpSpPr bwMode="auto">
          <a:xfrm>
            <a:off x="3314700" y="2635250"/>
            <a:ext cx="5318125" cy="3657600"/>
            <a:chOff x="1820" y="1536"/>
            <a:chExt cx="3350" cy="2304"/>
          </a:xfrm>
        </p:grpSpPr>
        <p:sp>
          <p:nvSpPr>
            <p:cNvPr id="36888" name="AutoShape 2"/>
            <p:cNvSpPr>
              <a:spLocks noChangeArrowheads="1"/>
            </p:cNvSpPr>
            <p:nvPr/>
          </p:nvSpPr>
          <p:spPr bwMode="auto">
            <a:xfrm>
              <a:off x="1820" y="1536"/>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889" name="AutoShape 4"/>
            <p:cNvSpPr>
              <a:spLocks noChangeArrowheads="1"/>
            </p:cNvSpPr>
            <p:nvPr/>
          </p:nvSpPr>
          <p:spPr bwMode="auto">
            <a:xfrm>
              <a:off x="2328" y="1823"/>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890" name="AutoShape 5"/>
            <p:cNvSpPr>
              <a:spLocks noChangeArrowheads="1"/>
            </p:cNvSpPr>
            <p:nvPr/>
          </p:nvSpPr>
          <p:spPr bwMode="auto">
            <a:xfrm>
              <a:off x="1840" y="2699"/>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891" name="AutoShape 7"/>
            <p:cNvSpPr>
              <a:spLocks noChangeArrowheads="1"/>
            </p:cNvSpPr>
            <p:nvPr/>
          </p:nvSpPr>
          <p:spPr bwMode="auto">
            <a:xfrm>
              <a:off x="2340" y="2971"/>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892" name="AutoShape 8"/>
            <p:cNvSpPr>
              <a:spLocks noChangeArrowheads="1"/>
            </p:cNvSpPr>
            <p:nvPr/>
          </p:nvSpPr>
          <p:spPr bwMode="auto">
            <a:xfrm>
              <a:off x="1829" y="2118"/>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893" name="AutoShape 9"/>
            <p:cNvSpPr>
              <a:spLocks noChangeArrowheads="1"/>
            </p:cNvSpPr>
            <p:nvPr/>
          </p:nvSpPr>
          <p:spPr bwMode="auto">
            <a:xfrm>
              <a:off x="2340" y="2397"/>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894" name="AutoShape 10"/>
            <p:cNvSpPr>
              <a:spLocks noChangeArrowheads="1"/>
            </p:cNvSpPr>
            <p:nvPr/>
          </p:nvSpPr>
          <p:spPr bwMode="auto">
            <a:xfrm>
              <a:off x="2845" y="3264"/>
              <a:ext cx="666" cy="576"/>
            </a:xfrm>
            <a:prstGeom prst="hexagon">
              <a:avLst>
                <a:gd name="adj" fmla="val 28906"/>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grpSp>
          <p:nvGrpSpPr>
            <p:cNvPr id="87070" name="Group 11"/>
            <p:cNvGrpSpPr>
              <a:grpSpLocks/>
            </p:cNvGrpSpPr>
            <p:nvPr/>
          </p:nvGrpSpPr>
          <p:grpSpPr bwMode="auto">
            <a:xfrm>
              <a:off x="3110" y="3346"/>
              <a:ext cx="153" cy="306"/>
              <a:chOff x="3796" y="1043"/>
              <a:chExt cx="865" cy="1237"/>
            </a:xfrm>
          </p:grpSpPr>
          <p:sp>
            <p:nvSpPr>
              <p:cNvPr id="37113" name="Line 12"/>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4" name="Line 13"/>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5" name="Line 14"/>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6" name="Line 15"/>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7" name="Line 16"/>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8" name="Line 17"/>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9" name="Line 18"/>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0" name="Line 19"/>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1" name="Line 20"/>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2" name="Line 21"/>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3" name="Line 22"/>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4" name="Line 23"/>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5" name="Line 24"/>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6" name="Line 25"/>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27" name="Line 26"/>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303" name="Group 27"/>
              <p:cNvGrpSpPr>
                <a:grpSpLocks/>
              </p:cNvGrpSpPr>
              <p:nvPr/>
            </p:nvGrpSpPr>
            <p:grpSpPr bwMode="auto">
              <a:xfrm>
                <a:off x="4269" y="1415"/>
                <a:ext cx="392" cy="137"/>
                <a:chOff x="4227" y="1360"/>
                <a:chExt cx="863" cy="270"/>
              </a:xfrm>
            </p:grpSpPr>
            <p:sp>
              <p:nvSpPr>
                <p:cNvPr id="37139" name="Line 28"/>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40" name="Line 29"/>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41" name="Line 30"/>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42" name="Line 31"/>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304" name="Group 32"/>
              <p:cNvGrpSpPr>
                <a:grpSpLocks/>
              </p:cNvGrpSpPr>
              <p:nvPr/>
            </p:nvGrpSpPr>
            <p:grpSpPr bwMode="auto">
              <a:xfrm rot="5700496">
                <a:off x="4053" y="1170"/>
                <a:ext cx="392" cy="137"/>
                <a:chOff x="4227" y="1360"/>
                <a:chExt cx="863" cy="270"/>
              </a:xfrm>
            </p:grpSpPr>
            <p:sp>
              <p:nvSpPr>
                <p:cNvPr id="37135" name="Line 33"/>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36" name="Line 34"/>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37" name="Line 35"/>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38" name="Line 36"/>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305" name="Group 37"/>
              <p:cNvGrpSpPr>
                <a:grpSpLocks/>
              </p:cNvGrpSpPr>
              <p:nvPr/>
            </p:nvGrpSpPr>
            <p:grpSpPr bwMode="auto">
              <a:xfrm rot="10800000">
                <a:off x="3796" y="1402"/>
                <a:ext cx="392" cy="137"/>
                <a:chOff x="4227" y="1360"/>
                <a:chExt cx="863" cy="270"/>
              </a:xfrm>
            </p:grpSpPr>
            <p:sp>
              <p:nvSpPr>
                <p:cNvPr id="37131" name="Line 38"/>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32" name="Line 39"/>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33" name="Line 40"/>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34" name="Line 41"/>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grpSp>
          <p:nvGrpSpPr>
            <p:cNvPr id="87071" name="Group 42"/>
            <p:cNvGrpSpPr>
              <a:grpSpLocks/>
            </p:cNvGrpSpPr>
            <p:nvPr/>
          </p:nvGrpSpPr>
          <p:grpSpPr bwMode="auto">
            <a:xfrm>
              <a:off x="2590" y="2509"/>
              <a:ext cx="153" cy="306"/>
              <a:chOff x="3796" y="1043"/>
              <a:chExt cx="865" cy="1237"/>
            </a:xfrm>
          </p:grpSpPr>
          <p:sp>
            <p:nvSpPr>
              <p:cNvPr id="37083" name="Line 43"/>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4" name="Line 44"/>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5" name="Line 45"/>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6" name="Line 46"/>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7" name="Line 47"/>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8" name="Line 48"/>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9" name="Line 49"/>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0" name="Line 50"/>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1" name="Line 51"/>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2" name="Line 52"/>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3" name="Line 53"/>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4" name="Line 54"/>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5" name="Line 55"/>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6" name="Line 56"/>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97" name="Line 57"/>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273" name="Group 58"/>
              <p:cNvGrpSpPr>
                <a:grpSpLocks/>
              </p:cNvGrpSpPr>
              <p:nvPr/>
            </p:nvGrpSpPr>
            <p:grpSpPr bwMode="auto">
              <a:xfrm>
                <a:off x="4269" y="1415"/>
                <a:ext cx="392" cy="137"/>
                <a:chOff x="4227" y="1360"/>
                <a:chExt cx="863" cy="270"/>
              </a:xfrm>
            </p:grpSpPr>
            <p:sp>
              <p:nvSpPr>
                <p:cNvPr id="37109" name="Line 59"/>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0" name="Line 60"/>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1" name="Line 61"/>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12" name="Line 62"/>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274" name="Group 63"/>
              <p:cNvGrpSpPr>
                <a:grpSpLocks/>
              </p:cNvGrpSpPr>
              <p:nvPr/>
            </p:nvGrpSpPr>
            <p:grpSpPr bwMode="auto">
              <a:xfrm rot="5700496">
                <a:off x="4053" y="1170"/>
                <a:ext cx="392" cy="137"/>
                <a:chOff x="4227" y="1360"/>
                <a:chExt cx="863" cy="270"/>
              </a:xfrm>
            </p:grpSpPr>
            <p:sp>
              <p:nvSpPr>
                <p:cNvPr id="37105" name="Line 64"/>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06" name="Line 65"/>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07" name="Line 66"/>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08" name="Line 67"/>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275" name="Group 68"/>
              <p:cNvGrpSpPr>
                <a:grpSpLocks/>
              </p:cNvGrpSpPr>
              <p:nvPr/>
            </p:nvGrpSpPr>
            <p:grpSpPr bwMode="auto">
              <a:xfrm rot="10800000">
                <a:off x="3796" y="1402"/>
                <a:ext cx="392" cy="137"/>
                <a:chOff x="4227" y="1360"/>
                <a:chExt cx="863" cy="270"/>
              </a:xfrm>
            </p:grpSpPr>
            <p:sp>
              <p:nvSpPr>
                <p:cNvPr id="37101" name="Line 69"/>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02" name="Line 70"/>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03" name="Line 71"/>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104" name="Line 72"/>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grpSp>
          <p:nvGrpSpPr>
            <p:cNvPr id="87072" name="Group 73"/>
            <p:cNvGrpSpPr>
              <a:grpSpLocks/>
            </p:cNvGrpSpPr>
            <p:nvPr/>
          </p:nvGrpSpPr>
          <p:grpSpPr bwMode="auto">
            <a:xfrm>
              <a:off x="2596" y="3076"/>
              <a:ext cx="153" cy="306"/>
              <a:chOff x="3796" y="1043"/>
              <a:chExt cx="865" cy="1237"/>
            </a:xfrm>
          </p:grpSpPr>
          <p:sp>
            <p:nvSpPr>
              <p:cNvPr id="37053" name="Line 7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4" name="Line 7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5" name="Line 7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6" name="Line 7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7" name="Line 7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8" name="Line 7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9" name="Line 8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0" name="Line 8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1" name="Line 8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2" name="Line 8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3" name="Line 8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4" name="Line 8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5" name="Line 8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6" name="Line 8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67" name="Line 8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243" name="Group 89"/>
              <p:cNvGrpSpPr>
                <a:grpSpLocks/>
              </p:cNvGrpSpPr>
              <p:nvPr/>
            </p:nvGrpSpPr>
            <p:grpSpPr bwMode="auto">
              <a:xfrm>
                <a:off x="4269" y="1415"/>
                <a:ext cx="392" cy="137"/>
                <a:chOff x="4227" y="1360"/>
                <a:chExt cx="863" cy="270"/>
              </a:xfrm>
            </p:grpSpPr>
            <p:sp>
              <p:nvSpPr>
                <p:cNvPr id="37079" name="Line 9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0" name="Line 9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1" name="Line 9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82" name="Line 9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244" name="Group 94"/>
              <p:cNvGrpSpPr>
                <a:grpSpLocks/>
              </p:cNvGrpSpPr>
              <p:nvPr/>
            </p:nvGrpSpPr>
            <p:grpSpPr bwMode="auto">
              <a:xfrm rot="5700496">
                <a:off x="4053" y="1170"/>
                <a:ext cx="392" cy="137"/>
                <a:chOff x="4227" y="1360"/>
                <a:chExt cx="863" cy="270"/>
              </a:xfrm>
            </p:grpSpPr>
            <p:sp>
              <p:nvSpPr>
                <p:cNvPr id="37075" name="Line 9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76" name="Line 9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77" name="Line 9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78" name="Line 9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245" name="Group 99"/>
              <p:cNvGrpSpPr>
                <a:grpSpLocks/>
              </p:cNvGrpSpPr>
              <p:nvPr/>
            </p:nvGrpSpPr>
            <p:grpSpPr bwMode="auto">
              <a:xfrm rot="10800000">
                <a:off x="3796" y="1402"/>
                <a:ext cx="392" cy="137"/>
                <a:chOff x="4227" y="1360"/>
                <a:chExt cx="863" cy="270"/>
              </a:xfrm>
            </p:grpSpPr>
            <p:sp>
              <p:nvSpPr>
                <p:cNvPr id="37071" name="Line 10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72" name="Line 10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73" name="Line 10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74" name="Line 10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grpSp>
          <p:nvGrpSpPr>
            <p:cNvPr id="87073" name="Group 135"/>
            <p:cNvGrpSpPr>
              <a:grpSpLocks/>
            </p:cNvGrpSpPr>
            <p:nvPr/>
          </p:nvGrpSpPr>
          <p:grpSpPr bwMode="auto">
            <a:xfrm>
              <a:off x="2095" y="1649"/>
              <a:ext cx="153" cy="306"/>
              <a:chOff x="3796" y="1043"/>
              <a:chExt cx="865" cy="1237"/>
            </a:xfrm>
          </p:grpSpPr>
          <p:sp>
            <p:nvSpPr>
              <p:cNvPr id="37023" name="Line 136"/>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4" name="Line 137"/>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5" name="Line 138"/>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6" name="Line 139"/>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7" name="Line 140"/>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8" name="Line 141"/>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9" name="Line 142"/>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0" name="Line 143"/>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1" name="Line 144"/>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2" name="Line 145"/>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3" name="Line 146"/>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4" name="Line 147"/>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5" name="Line 148"/>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6" name="Line 149"/>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37" name="Line 150"/>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213" name="Group 151"/>
              <p:cNvGrpSpPr>
                <a:grpSpLocks/>
              </p:cNvGrpSpPr>
              <p:nvPr/>
            </p:nvGrpSpPr>
            <p:grpSpPr bwMode="auto">
              <a:xfrm>
                <a:off x="4269" y="1415"/>
                <a:ext cx="392" cy="137"/>
                <a:chOff x="4227" y="1360"/>
                <a:chExt cx="863" cy="270"/>
              </a:xfrm>
            </p:grpSpPr>
            <p:sp>
              <p:nvSpPr>
                <p:cNvPr id="37049" name="Line 152"/>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0" name="Line 153"/>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1" name="Line 154"/>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52" name="Line 155"/>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214" name="Group 156"/>
              <p:cNvGrpSpPr>
                <a:grpSpLocks/>
              </p:cNvGrpSpPr>
              <p:nvPr/>
            </p:nvGrpSpPr>
            <p:grpSpPr bwMode="auto">
              <a:xfrm rot="5700496">
                <a:off x="4053" y="1170"/>
                <a:ext cx="392" cy="137"/>
                <a:chOff x="4227" y="1360"/>
                <a:chExt cx="863" cy="270"/>
              </a:xfrm>
            </p:grpSpPr>
            <p:sp>
              <p:nvSpPr>
                <p:cNvPr id="37045" name="Line 157"/>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46" name="Line 158"/>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47" name="Line 159"/>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48" name="Line 160"/>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215" name="Group 161"/>
              <p:cNvGrpSpPr>
                <a:grpSpLocks/>
              </p:cNvGrpSpPr>
              <p:nvPr/>
            </p:nvGrpSpPr>
            <p:grpSpPr bwMode="auto">
              <a:xfrm rot="10800000">
                <a:off x="3796" y="1402"/>
                <a:ext cx="392" cy="137"/>
                <a:chOff x="4227" y="1360"/>
                <a:chExt cx="863" cy="270"/>
              </a:xfrm>
            </p:grpSpPr>
            <p:sp>
              <p:nvSpPr>
                <p:cNvPr id="37041" name="Line 162"/>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42" name="Line 163"/>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43" name="Line 164"/>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44" name="Line 165"/>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grpSp>
          <p:nvGrpSpPr>
            <p:cNvPr id="87074" name="Group 197"/>
            <p:cNvGrpSpPr>
              <a:grpSpLocks/>
            </p:cNvGrpSpPr>
            <p:nvPr/>
          </p:nvGrpSpPr>
          <p:grpSpPr bwMode="auto">
            <a:xfrm>
              <a:off x="2579" y="1941"/>
              <a:ext cx="153" cy="306"/>
              <a:chOff x="3796" y="1043"/>
              <a:chExt cx="865" cy="1237"/>
            </a:xfrm>
          </p:grpSpPr>
          <p:sp>
            <p:nvSpPr>
              <p:cNvPr id="36993" name="Line 198"/>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4" name="Line 199"/>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5" name="Line 200"/>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6" name="Line 201"/>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7" name="Line 202"/>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8" name="Line 203"/>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9" name="Line 204"/>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0" name="Line 205"/>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1" name="Line 206"/>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2" name="Line 207"/>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3" name="Line 208"/>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4" name="Line 209"/>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5" name="Line 210"/>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6" name="Line 211"/>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07" name="Line 212"/>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183" name="Group 213"/>
              <p:cNvGrpSpPr>
                <a:grpSpLocks/>
              </p:cNvGrpSpPr>
              <p:nvPr/>
            </p:nvGrpSpPr>
            <p:grpSpPr bwMode="auto">
              <a:xfrm>
                <a:off x="4269" y="1415"/>
                <a:ext cx="392" cy="137"/>
                <a:chOff x="4227" y="1360"/>
                <a:chExt cx="863" cy="270"/>
              </a:xfrm>
            </p:grpSpPr>
            <p:sp>
              <p:nvSpPr>
                <p:cNvPr id="37019" name="Line 214"/>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0" name="Line 215"/>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1" name="Line 216"/>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22" name="Line 217"/>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184" name="Group 218"/>
              <p:cNvGrpSpPr>
                <a:grpSpLocks/>
              </p:cNvGrpSpPr>
              <p:nvPr/>
            </p:nvGrpSpPr>
            <p:grpSpPr bwMode="auto">
              <a:xfrm rot="5700496">
                <a:off x="4053" y="1170"/>
                <a:ext cx="392" cy="137"/>
                <a:chOff x="4227" y="1360"/>
                <a:chExt cx="863" cy="270"/>
              </a:xfrm>
            </p:grpSpPr>
            <p:sp>
              <p:nvSpPr>
                <p:cNvPr id="37015" name="Line 219"/>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16" name="Line 220"/>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17" name="Line 221"/>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18" name="Line 222"/>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185" name="Group 223"/>
              <p:cNvGrpSpPr>
                <a:grpSpLocks/>
              </p:cNvGrpSpPr>
              <p:nvPr/>
            </p:nvGrpSpPr>
            <p:grpSpPr bwMode="auto">
              <a:xfrm rot="10800000">
                <a:off x="3796" y="1402"/>
                <a:ext cx="392" cy="137"/>
                <a:chOff x="4227" y="1360"/>
                <a:chExt cx="863" cy="270"/>
              </a:xfrm>
            </p:grpSpPr>
            <p:sp>
              <p:nvSpPr>
                <p:cNvPr id="37011" name="Line 224"/>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12" name="Line 225"/>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13" name="Line 226"/>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7014" name="Line 227"/>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grpSp>
          <p:nvGrpSpPr>
            <p:cNvPr id="87075" name="Group 228"/>
            <p:cNvGrpSpPr>
              <a:grpSpLocks/>
            </p:cNvGrpSpPr>
            <p:nvPr/>
          </p:nvGrpSpPr>
          <p:grpSpPr bwMode="auto">
            <a:xfrm>
              <a:off x="2108" y="2790"/>
              <a:ext cx="153" cy="306"/>
              <a:chOff x="3796" y="1043"/>
              <a:chExt cx="865" cy="1237"/>
            </a:xfrm>
          </p:grpSpPr>
          <p:sp>
            <p:nvSpPr>
              <p:cNvPr id="36963" name="Line 229"/>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4" name="Line 230"/>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5" name="Line 231"/>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6" name="Line 232"/>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7" name="Line 233"/>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8" name="Line 234"/>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9" name="Line 235"/>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0" name="Line 236"/>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1" name="Line 237"/>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2" name="Line 238"/>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3" name="Line 239"/>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4" name="Line 240"/>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5" name="Line 241"/>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6" name="Line 242"/>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77" name="Line 243"/>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153" name="Group 244"/>
              <p:cNvGrpSpPr>
                <a:grpSpLocks/>
              </p:cNvGrpSpPr>
              <p:nvPr/>
            </p:nvGrpSpPr>
            <p:grpSpPr bwMode="auto">
              <a:xfrm>
                <a:off x="4269" y="1415"/>
                <a:ext cx="392" cy="137"/>
                <a:chOff x="4227" y="1360"/>
                <a:chExt cx="863" cy="270"/>
              </a:xfrm>
            </p:grpSpPr>
            <p:sp>
              <p:nvSpPr>
                <p:cNvPr id="36989" name="Line 245"/>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0" name="Line 246"/>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1" name="Line 247"/>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92" name="Line 248"/>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154" name="Group 249"/>
              <p:cNvGrpSpPr>
                <a:grpSpLocks/>
              </p:cNvGrpSpPr>
              <p:nvPr/>
            </p:nvGrpSpPr>
            <p:grpSpPr bwMode="auto">
              <a:xfrm rot="5700496">
                <a:off x="4053" y="1170"/>
                <a:ext cx="392" cy="137"/>
                <a:chOff x="4227" y="1360"/>
                <a:chExt cx="863" cy="270"/>
              </a:xfrm>
            </p:grpSpPr>
            <p:sp>
              <p:nvSpPr>
                <p:cNvPr id="36985" name="Line 250"/>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86" name="Line 251"/>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87" name="Line 252"/>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88" name="Line 253"/>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155" name="Group 254"/>
              <p:cNvGrpSpPr>
                <a:grpSpLocks/>
              </p:cNvGrpSpPr>
              <p:nvPr/>
            </p:nvGrpSpPr>
            <p:grpSpPr bwMode="auto">
              <a:xfrm rot="10800000">
                <a:off x="3796" y="1402"/>
                <a:ext cx="392" cy="137"/>
                <a:chOff x="4227" y="1360"/>
                <a:chExt cx="863" cy="270"/>
              </a:xfrm>
            </p:grpSpPr>
            <p:sp>
              <p:nvSpPr>
                <p:cNvPr id="36981" name="Line 255"/>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82" name="Line 256"/>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83" name="Line 257"/>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84" name="Line 258"/>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grpSp>
          <p:nvGrpSpPr>
            <p:cNvPr id="87076" name="Group 259"/>
            <p:cNvGrpSpPr>
              <a:grpSpLocks/>
            </p:cNvGrpSpPr>
            <p:nvPr/>
          </p:nvGrpSpPr>
          <p:grpSpPr bwMode="auto">
            <a:xfrm>
              <a:off x="2091" y="2221"/>
              <a:ext cx="153" cy="306"/>
              <a:chOff x="3796" y="1043"/>
              <a:chExt cx="865" cy="1237"/>
            </a:xfrm>
          </p:grpSpPr>
          <p:sp>
            <p:nvSpPr>
              <p:cNvPr id="36933" name="Line 260"/>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34" name="Line 261"/>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35" name="Line 262"/>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36" name="Line 263"/>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37" name="Line 264"/>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38" name="Line 265"/>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39" name="Line 266"/>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0" name="Line 267"/>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1" name="Line 268"/>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2" name="Line 269"/>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3" name="Line 270"/>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4" name="Line 271"/>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5" name="Line 272"/>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6" name="Line 273"/>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47" name="Line 274"/>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87123" name="Group 275"/>
              <p:cNvGrpSpPr>
                <a:grpSpLocks/>
              </p:cNvGrpSpPr>
              <p:nvPr/>
            </p:nvGrpSpPr>
            <p:grpSpPr bwMode="auto">
              <a:xfrm>
                <a:off x="4269" y="1415"/>
                <a:ext cx="392" cy="137"/>
                <a:chOff x="4227" y="1360"/>
                <a:chExt cx="863" cy="270"/>
              </a:xfrm>
            </p:grpSpPr>
            <p:sp>
              <p:nvSpPr>
                <p:cNvPr id="36959" name="Line 276"/>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0" name="Line 277"/>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1" name="Line 278"/>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62" name="Line 279"/>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124" name="Group 280"/>
              <p:cNvGrpSpPr>
                <a:grpSpLocks/>
              </p:cNvGrpSpPr>
              <p:nvPr/>
            </p:nvGrpSpPr>
            <p:grpSpPr bwMode="auto">
              <a:xfrm rot="5700496">
                <a:off x="4053" y="1170"/>
                <a:ext cx="392" cy="137"/>
                <a:chOff x="4227" y="1360"/>
                <a:chExt cx="863" cy="270"/>
              </a:xfrm>
            </p:grpSpPr>
            <p:sp>
              <p:nvSpPr>
                <p:cNvPr id="36955" name="Line 281"/>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56" name="Line 282"/>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57" name="Line 283"/>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58" name="Line 284"/>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nvGrpSpPr>
              <p:cNvPr id="87125" name="Group 285"/>
              <p:cNvGrpSpPr>
                <a:grpSpLocks/>
              </p:cNvGrpSpPr>
              <p:nvPr/>
            </p:nvGrpSpPr>
            <p:grpSpPr bwMode="auto">
              <a:xfrm rot="10800000">
                <a:off x="3796" y="1402"/>
                <a:ext cx="392" cy="137"/>
                <a:chOff x="4227" y="1360"/>
                <a:chExt cx="863" cy="270"/>
              </a:xfrm>
            </p:grpSpPr>
            <p:sp>
              <p:nvSpPr>
                <p:cNvPr id="36951" name="Line 286"/>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52" name="Line 287"/>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53" name="Line 288"/>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36954" name="Line 289"/>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grpSp>
        <p:sp>
          <p:nvSpPr>
            <p:cNvPr id="36902" name="Line 290"/>
            <p:cNvSpPr>
              <a:spLocks noChangeShapeType="1"/>
            </p:cNvSpPr>
            <p:nvPr/>
          </p:nvSpPr>
          <p:spPr bwMode="auto">
            <a:xfrm flipV="1">
              <a:off x="3223" y="3069"/>
              <a:ext cx="316" cy="5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03" name="Line 292"/>
            <p:cNvSpPr>
              <a:spLocks noChangeShapeType="1"/>
            </p:cNvSpPr>
            <p:nvPr/>
          </p:nvSpPr>
          <p:spPr bwMode="auto">
            <a:xfrm flipV="1">
              <a:off x="2712" y="3069"/>
              <a:ext cx="519" cy="2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04" name="Line 293"/>
            <p:cNvSpPr>
              <a:spLocks noChangeShapeType="1"/>
            </p:cNvSpPr>
            <p:nvPr/>
          </p:nvSpPr>
          <p:spPr bwMode="auto">
            <a:xfrm flipV="1">
              <a:off x="2225" y="2948"/>
              <a:ext cx="957" cy="1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05" name="Line 294"/>
            <p:cNvSpPr>
              <a:spLocks noChangeShapeType="1"/>
            </p:cNvSpPr>
            <p:nvPr/>
          </p:nvSpPr>
          <p:spPr bwMode="auto">
            <a:xfrm flipV="1">
              <a:off x="2704" y="2128"/>
              <a:ext cx="568" cy="6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06" name="Line 295"/>
            <p:cNvSpPr>
              <a:spLocks noChangeShapeType="1"/>
            </p:cNvSpPr>
            <p:nvPr/>
          </p:nvSpPr>
          <p:spPr bwMode="auto">
            <a:xfrm flipV="1">
              <a:off x="2193" y="2047"/>
              <a:ext cx="1079" cy="41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07" name="Line 296"/>
            <p:cNvSpPr>
              <a:spLocks noChangeShapeType="1"/>
            </p:cNvSpPr>
            <p:nvPr/>
          </p:nvSpPr>
          <p:spPr bwMode="auto">
            <a:xfrm flipV="1">
              <a:off x="2696" y="1950"/>
              <a:ext cx="584" cy="2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08" name="Line 297"/>
            <p:cNvSpPr>
              <a:spLocks noChangeShapeType="1"/>
            </p:cNvSpPr>
            <p:nvPr/>
          </p:nvSpPr>
          <p:spPr bwMode="auto">
            <a:xfrm>
              <a:off x="2209" y="1885"/>
              <a:ext cx="107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grpSp>
          <p:nvGrpSpPr>
            <p:cNvPr id="87084" name="Group 299"/>
            <p:cNvGrpSpPr>
              <a:grpSpLocks/>
            </p:cNvGrpSpPr>
            <p:nvPr/>
          </p:nvGrpSpPr>
          <p:grpSpPr bwMode="auto">
            <a:xfrm>
              <a:off x="3174" y="2654"/>
              <a:ext cx="622" cy="465"/>
              <a:chOff x="2197" y="1155"/>
              <a:chExt cx="622" cy="465"/>
            </a:xfrm>
          </p:grpSpPr>
          <p:grpSp>
            <p:nvGrpSpPr>
              <p:cNvPr id="87104" name="Group 300"/>
              <p:cNvGrpSpPr>
                <a:grpSpLocks/>
              </p:cNvGrpSpPr>
              <p:nvPr/>
            </p:nvGrpSpPr>
            <p:grpSpPr bwMode="auto">
              <a:xfrm>
                <a:off x="2198" y="1176"/>
                <a:ext cx="621" cy="426"/>
                <a:chOff x="3164" y="2556"/>
                <a:chExt cx="901" cy="338"/>
              </a:xfrm>
            </p:grpSpPr>
            <p:sp>
              <p:nvSpPr>
                <p:cNvPr id="36931" name="Rectangle 301"/>
                <p:cNvSpPr>
                  <a:spLocks noChangeArrowheads="1"/>
                </p:cNvSpPr>
                <p:nvPr/>
              </p:nvSpPr>
              <p:spPr bwMode="auto">
                <a:xfrm>
                  <a:off x="3164" y="2556"/>
                  <a:ext cx="901" cy="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932" name="Text Box 302"/>
                <p:cNvSpPr txBox="1">
                  <a:spLocks noChangeArrowheads="1"/>
                </p:cNvSpPr>
                <p:nvPr/>
              </p:nvSpPr>
              <p:spPr bwMode="auto">
                <a:xfrm>
                  <a:off x="3212" y="2573"/>
                  <a:ext cx="168" cy="183"/>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a:latin typeface="Gill Sans MT" panose="020B0502020104020203" pitchFamily="34" charset="0"/>
                  </a:endParaRPr>
                </a:p>
              </p:txBody>
            </p:sp>
          </p:grpSp>
          <p:sp>
            <p:nvSpPr>
              <p:cNvPr id="36930" name="Text Box 303"/>
              <p:cNvSpPr txBox="1">
                <a:spLocks noChangeArrowheads="1"/>
              </p:cNvSpPr>
              <p:nvPr/>
            </p:nvSpPr>
            <p:spPr bwMode="auto">
              <a:xfrm>
                <a:off x="2197" y="1155"/>
                <a:ext cx="616"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eaLnBrk="1" hangingPunct="1">
                  <a:defRPr/>
                </a:pPr>
                <a:r>
                  <a:rPr lang="en-US" sz="1400">
                    <a:latin typeface="Gill Sans MT" panose="020B0502020104020203" pitchFamily="34" charset="0"/>
                  </a:rPr>
                  <a:t>Mobile </a:t>
                </a:r>
              </a:p>
              <a:p>
                <a:pPr algn="ctr" eaLnBrk="1" hangingPunct="1">
                  <a:defRPr/>
                </a:pPr>
                <a:r>
                  <a:rPr lang="en-US" sz="1400">
                    <a:latin typeface="Gill Sans MT" panose="020B0502020104020203" pitchFamily="34" charset="0"/>
                  </a:rPr>
                  <a:t>Switching </a:t>
                </a:r>
              </a:p>
              <a:p>
                <a:pPr algn="ctr" eaLnBrk="1" hangingPunct="1">
                  <a:defRPr/>
                </a:pPr>
                <a:r>
                  <a:rPr lang="en-US" sz="1400">
                    <a:latin typeface="Gill Sans MT" panose="020B0502020104020203" pitchFamily="34" charset="0"/>
                  </a:rPr>
                  <a:t>Center</a:t>
                </a:r>
              </a:p>
            </p:txBody>
          </p:sp>
        </p:grpSp>
        <p:sp>
          <p:nvSpPr>
            <p:cNvPr id="87085" name="Freeform 304"/>
            <p:cNvSpPr>
              <a:spLocks/>
            </p:cNvSpPr>
            <p:nvPr/>
          </p:nvSpPr>
          <p:spPr bwMode="auto">
            <a:xfrm>
              <a:off x="4092" y="1783"/>
              <a:ext cx="1078" cy="1430"/>
            </a:xfrm>
            <a:custGeom>
              <a:avLst/>
              <a:gdLst>
                <a:gd name="T0" fmla="*/ 81 w 1292"/>
                <a:gd name="T1" fmla="*/ 15 h 1255"/>
                <a:gd name="T2" fmla="*/ 12 w 1292"/>
                <a:gd name="T3" fmla="*/ 343 h 1255"/>
                <a:gd name="T4" fmla="*/ 10 w 1292"/>
                <a:gd name="T5" fmla="*/ 1145 h 1255"/>
                <a:gd name="T6" fmla="*/ 18 w 1292"/>
                <a:gd name="T7" fmla="*/ 1815 h 1255"/>
                <a:gd name="T8" fmla="*/ 82 w 1292"/>
                <a:gd name="T9" fmla="*/ 1906 h 1255"/>
                <a:gd name="T10" fmla="*/ 219 w 1292"/>
                <a:gd name="T11" fmla="*/ 2469 h 1255"/>
                <a:gd name="T12" fmla="*/ 335 w 1292"/>
                <a:gd name="T13" fmla="*/ 2706 h 1255"/>
                <a:gd name="T14" fmla="*/ 405 w 1292"/>
                <a:gd name="T15" fmla="*/ 2234 h 1255"/>
                <a:gd name="T16" fmla="*/ 429 w 1292"/>
                <a:gd name="T17" fmla="*/ 975 h 1255"/>
                <a:gd name="T18" fmla="*/ 406 w 1292"/>
                <a:gd name="T19" fmla="*/ 459 h 1255"/>
                <a:gd name="T20" fmla="*/ 253 w 1292"/>
                <a:gd name="T21" fmla="*/ 252 h 1255"/>
                <a:gd name="T22" fmla="*/ 81 w 1292"/>
                <a:gd name="T23" fmla="*/ 15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36911" name="Text Box 305"/>
            <p:cNvSpPr txBox="1">
              <a:spLocks noChangeArrowheads="1"/>
            </p:cNvSpPr>
            <p:nvPr/>
          </p:nvSpPr>
          <p:spPr bwMode="auto">
            <a:xfrm>
              <a:off x="4120" y="2100"/>
              <a:ext cx="983" cy="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Gill Sans MT" panose="020B0502020104020203" pitchFamily="34" charset="0"/>
                  <a:cs typeface="Arial" charset="0"/>
                </a:rPr>
                <a:t>Public telephone</a:t>
              </a:r>
            </a:p>
            <a:p>
              <a:pPr eaLnBrk="1" hangingPunct="1">
                <a:defRPr/>
              </a:pPr>
              <a:r>
                <a:rPr lang="en-US" sz="1600">
                  <a:latin typeface="Gill Sans MT" panose="020B0502020104020203" pitchFamily="34" charset="0"/>
                  <a:cs typeface="Arial" charset="0"/>
                </a:rPr>
                <a:t>network</a:t>
              </a:r>
            </a:p>
          </p:txBody>
        </p:sp>
        <p:pic>
          <p:nvPicPr>
            <p:cNvPr id="87087" name="Picture 309"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0" y="2039"/>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88" name="Picture 310"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 y="2351"/>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89" name="Picture 311"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6" y="2551"/>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90" name="Picture 31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2" y="2615"/>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91" name="Picture 313"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6" y="3087"/>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92" name="Picture 316"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8" y="3215"/>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3" name="Group 317"/>
            <p:cNvGrpSpPr>
              <a:grpSpLocks/>
            </p:cNvGrpSpPr>
            <p:nvPr/>
          </p:nvGrpSpPr>
          <p:grpSpPr bwMode="auto">
            <a:xfrm>
              <a:off x="2249" y="2806"/>
              <a:ext cx="524" cy="114"/>
              <a:chOff x="3072" y="739"/>
              <a:chExt cx="652" cy="146"/>
            </a:xfrm>
          </p:grpSpPr>
          <p:pic>
            <p:nvPicPr>
              <p:cNvPr id="87101" name="Picture 318"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27" name="Line 319"/>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28" name="Line 320"/>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grpSp>
        <p:grpSp>
          <p:nvGrpSpPr>
            <p:cNvPr id="87094" name="Group 321"/>
            <p:cNvGrpSpPr>
              <a:grpSpLocks/>
            </p:cNvGrpSpPr>
            <p:nvPr/>
          </p:nvGrpSpPr>
          <p:grpSpPr bwMode="auto">
            <a:xfrm>
              <a:off x="3270" y="1758"/>
              <a:ext cx="622" cy="465"/>
              <a:chOff x="2197" y="1155"/>
              <a:chExt cx="622" cy="465"/>
            </a:xfrm>
          </p:grpSpPr>
          <p:grpSp>
            <p:nvGrpSpPr>
              <p:cNvPr id="87097" name="Group 322"/>
              <p:cNvGrpSpPr>
                <a:grpSpLocks/>
              </p:cNvGrpSpPr>
              <p:nvPr/>
            </p:nvGrpSpPr>
            <p:grpSpPr bwMode="auto">
              <a:xfrm>
                <a:off x="2198" y="1176"/>
                <a:ext cx="621" cy="426"/>
                <a:chOff x="3164" y="2556"/>
                <a:chExt cx="901" cy="338"/>
              </a:xfrm>
            </p:grpSpPr>
            <p:sp>
              <p:nvSpPr>
                <p:cNvPr id="36924" name="Rectangle 323"/>
                <p:cNvSpPr>
                  <a:spLocks noChangeArrowheads="1"/>
                </p:cNvSpPr>
                <p:nvPr/>
              </p:nvSpPr>
              <p:spPr bwMode="auto">
                <a:xfrm>
                  <a:off x="3164" y="2556"/>
                  <a:ext cx="901" cy="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6925" name="Text Box 324"/>
                <p:cNvSpPr txBox="1">
                  <a:spLocks noChangeArrowheads="1"/>
                </p:cNvSpPr>
                <p:nvPr/>
              </p:nvSpPr>
              <p:spPr bwMode="auto">
                <a:xfrm>
                  <a:off x="3212" y="2573"/>
                  <a:ext cx="168" cy="183"/>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a:latin typeface="Gill Sans MT" panose="020B0502020104020203" pitchFamily="34" charset="0"/>
                  </a:endParaRPr>
                </a:p>
              </p:txBody>
            </p:sp>
          </p:grpSp>
          <p:sp>
            <p:nvSpPr>
              <p:cNvPr id="36923" name="Text Box 325"/>
              <p:cNvSpPr txBox="1">
                <a:spLocks noChangeArrowheads="1"/>
              </p:cNvSpPr>
              <p:nvPr/>
            </p:nvSpPr>
            <p:spPr bwMode="auto">
              <a:xfrm>
                <a:off x="2197" y="1155"/>
                <a:ext cx="616"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eaLnBrk="1" hangingPunct="1">
                  <a:defRPr/>
                </a:pPr>
                <a:r>
                  <a:rPr lang="en-US" sz="1400" dirty="0">
                    <a:latin typeface="Gill Sans MT" panose="020B0502020104020203" pitchFamily="34" charset="0"/>
                  </a:rPr>
                  <a:t>Mobile </a:t>
                </a:r>
              </a:p>
              <a:p>
                <a:pPr algn="ctr" eaLnBrk="1" hangingPunct="1">
                  <a:defRPr/>
                </a:pPr>
                <a:r>
                  <a:rPr lang="en-US" sz="1400" dirty="0">
                    <a:latin typeface="Gill Sans MT" panose="020B0502020104020203" pitchFamily="34" charset="0"/>
                  </a:rPr>
                  <a:t>Switching </a:t>
                </a:r>
              </a:p>
              <a:p>
                <a:pPr algn="ctr" eaLnBrk="1" hangingPunct="1">
                  <a:defRPr/>
                </a:pPr>
                <a:r>
                  <a:rPr lang="en-US" sz="1400" dirty="0">
                    <a:latin typeface="Gill Sans MT" panose="020B0502020104020203" pitchFamily="34" charset="0"/>
                  </a:rPr>
                  <a:t>Center</a:t>
                </a:r>
              </a:p>
            </p:txBody>
          </p:sp>
        </p:grpSp>
        <p:sp>
          <p:nvSpPr>
            <p:cNvPr id="36920" name="Line 326"/>
            <p:cNvSpPr>
              <a:spLocks noChangeShapeType="1"/>
            </p:cNvSpPr>
            <p:nvPr/>
          </p:nvSpPr>
          <p:spPr bwMode="auto">
            <a:xfrm>
              <a:off x="3897" y="2011"/>
              <a:ext cx="232" cy="1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36921" name="Line 327"/>
            <p:cNvSpPr>
              <a:spLocks noChangeShapeType="1"/>
            </p:cNvSpPr>
            <p:nvPr/>
          </p:nvSpPr>
          <p:spPr bwMode="auto">
            <a:xfrm flipV="1">
              <a:off x="3793" y="2715"/>
              <a:ext cx="320" cy="16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grpSp>
      <p:grpSp>
        <p:nvGrpSpPr>
          <p:cNvPr id="419197" name="Group 381"/>
          <p:cNvGrpSpPr>
            <a:grpSpLocks/>
          </p:cNvGrpSpPr>
          <p:nvPr/>
        </p:nvGrpSpPr>
        <p:grpSpPr bwMode="auto">
          <a:xfrm>
            <a:off x="4495800" y="1006475"/>
            <a:ext cx="4022725" cy="1981200"/>
            <a:chOff x="2380" y="634"/>
            <a:chExt cx="2534" cy="1248"/>
          </a:xfrm>
        </p:grpSpPr>
        <p:sp>
          <p:nvSpPr>
            <p:cNvPr id="36882" name="Text Box 366"/>
            <p:cNvSpPr txBox="1">
              <a:spLocks noChangeArrowheads="1"/>
            </p:cNvSpPr>
            <p:nvPr/>
          </p:nvSpPr>
          <p:spPr bwMode="auto">
            <a:xfrm>
              <a:off x="2457" y="815"/>
              <a:ext cx="2362" cy="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buClr>
                  <a:srgbClr val="000099"/>
                </a:buClr>
                <a:buSzPct val="75000"/>
                <a:buFont typeface="Wingdings" charset="0"/>
                <a:buChar char="v"/>
                <a:defRPr/>
              </a:pPr>
              <a:r>
                <a:rPr lang="en-US" sz="2000" dirty="0">
                  <a:latin typeface="Gill Sans MT" charset="0"/>
                </a:rPr>
                <a:t> connects cells to wired tel. net.</a:t>
              </a:r>
            </a:p>
            <a:p>
              <a:pPr>
                <a:buClr>
                  <a:srgbClr val="000099"/>
                </a:buClr>
                <a:buSzPct val="75000"/>
                <a:buFont typeface="Wingdings" charset="0"/>
                <a:buChar char="v"/>
                <a:defRPr/>
              </a:pPr>
              <a:r>
                <a:rPr lang="en-US" sz="2000" dirty="0">
                  <a:latin typeface="Gill Sans MT" charset="0"/>
                </a:rPr>
                <a:t> manages call setup </a:t>
              </a:r>
              <a:r>
                <a:rPr lang="en-US" sz="2000" dirty="0" smtClean="0">
                  <a:latin typeface="Gill Sans MT" charset="0"/>
                </a:rPr>
                <a:t>(more </a:t>
              </a:r>
              <a:r>
                <a:rPr lang="en-US" sz="2000" dirty="0">
                  <a:latin typeface="Gill Sans MT" charset="0"/>
                </a:rPr>
                <a:t>later</a:t>
              </a:r>
              <a:r>
                <a:rPr lang="en-US" sz="2000" dirty="0" smtClean="0">
                  <a:latin typeface="Gill Sans MT" charset="0"/>
                </a:rPr>
                <a:t>!)</a:t>
              </a:r>
              <a:endParaRPr lang="en-US" sz="2000" dirty="0">
                <a:latin typeface="Gill Sans MT" charset="0"/>
              </a:endParaRPr>
            </a:p>
            <a:p>
              <a:pPr>
                <a:buClr>
                  <a:srgbClr val="000099"/>
                </a:buClr>
                <a:buSzPct val="75000"/>
                <a:buFont typeface="Wingdings" charset="0"/>
                <a:buChar char="v"/>
                <a:defRPr/>
              </a:pPr>
              <a:r>
                <a:rPr lang="en-US" sz="2000" dirty="0">
                  <a:latin typeface="Gill Sans MT" charset="0"/>
                </a:rPr>
                <a:t> handles mobility </a:t>
              </a:r>
              <a:r>
                <a:rPr lang="en-US" sz="2000" dirty="0" smtClean="0">
                  <a:latin typeface="Gill Sans MT" charset="0"/>
                </a:rPr>
                <a:t>(more </a:t>
              </a:r>
              <a:r>
                <a:rPr lang="en-US" sz="2000" dirty="0">
                  <a:latin typeface="Gill Sans MT" charset="0"/>
                </a:rPr>
                <a:t>later</a:t>
              </a:r>
              <a:r>
                <a:rPr lang="en-US" sz="2000" dirty="0" smtClean="0">
                  <a:latin typeface="Gill Sans MT" charset="0"/>
                </a:rPr>
                <a:t>!)</a:t>
              </a:r>
              <a:endParaRPr lang="en-US" sz="2000" dirty="0">
                <a:latin typeface="Gill Sans MT" charset="0"/>
              </a:endParaRPr>
            </a:p>
          </p:txBody>
        </p:sp>
        <p:sp>
          <p:nvSpPr>
            <p:cNvPr id="36883" name="Rectangle 368"/>
            <p:cNvSpPr>
              <a:spLocks noChangeArrowheads="1"/>
            </p:cNvSpPr>
            <p:nvPr/>
          </p:nvSpPr>
          <p:spPr bwMode="auto">
            <a:xfrm>
              <a:off x="2380" y="777"/>
              <a:ext cx="2534" cy="662"/>
            </a:xfrm>
            <a:prstGeom prst="rect">
              <a:avLst/>
            </a:prstGeom>
            <a:noFill/>
            <a:ln w="285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2000">
                <a:latin typeface="Gill Sans MT" panose="020B0502020104020203" pitchFamily="34" charset="0"/>
              </a:endParaRPr>
            </a:p>
          </p:txBody>
        </p:sp>
        <p:grpSp>
          <p:nvGrpSpPr>
            <p:cNvPr id="87059" name="Group 371"/>
            <p:cNvGrpSpPr>
              <a:grpSpLocks/>
            </p:cNvGrpSpPr>
            <p:nvPr/>
          </p:nvGrpSpPr>
          <p:grpSpPr bwMode="auto">
            <a:xfrm>
              <a:off x="2544" y="634"/>
              <a:ext cx="547" cy="291"/>
              <a:chOff x="442" y="3293"/>
              <a:chExt cx="547" cy="291"/>
            </a:xfrm>
          </p:grpSpPr>
          <p:sp>
            <p:nvSpPr>
              <p:cNvPr id="36886" name="Rectangle 370"/>
              <p:cNvSpPr>
                <a:spLocks noChangeArrowheads="1"/>
              </p:cNvSpPr>
              <p:nvPr/>
            </p:nvSpPr>
            <p:spPr bwMode="auto">
              <a:xfrm>
                <a:off x="442" y="3321"/>
                <a:ext cx="547" cy="22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2000">
                  <a:latin typeface="Gill Sans MT" panose="020B0502020104020203" pitchFamily="34" charset="0"/>
                </a:endParaRPr>
              </a:p>
            </p:txBody>
          </p:sp>
          <p:sp>
            <p:nvSpPr>
              <p:cNvPr id="36887" name="Text Box 369"/>
              <p:cNvSpPr txBox="1">
                <a:spLocks noChangeArrowheads="1"/>
              </p:cNvSpPr>
              <p:nvPr/>
            </p:nvSpPr>
            <p:spPr bwMode="auto">
              <a:xfrm>
                <a:off x="450" y="3293"/>
                <a:ext cx="494"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2400" dirty="0">
                    <a:solidFill>
                      <a:srgbClr val="C00000"/>
                    </a:solidFill>
                    <a:latin typeface="Gill Sans MT" charset="0"/>
                  </a:rPr>
                  <a:t>MSC</a:t>
                </a:r>
              </a:p>
            </p:txBody>
          </p:sp>
        </p:grpSp>
        <p:sp>
          <p:nvSpPr>
            <p:cNvPr id="36885" name="Line 374"/>
            <p:cNvSpPr>
              <a:spLocks noChangeShapeType="1"/>
            </p:cNvSpPr>
            <p:nvPr/>
          </p:nvSpPr>
          <p:spPr bwMode="auto">
            <a:xfrm>
              <a:off x="3293" y="1450"/>
              <a:ext cx="278" cy="432"/>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19199" name="Group 383"/>
          <p:cNvGrpSpPr>
            <a:grpSpLocks/>
          </p:cNvGrpSpPr>
          <p:nvPr/>
        </p:nvGrpSpPr>
        <p:grpSpPr bwMode="auto">
          <a:xfrm>
            <a:off x="274638" y="2071688"/>
            <a:ext cx="3100387" cy="3243262"/>
            <a:chOff x="173" y="1305"/>
            <a:chExt cx="1953" cy="2043"/>
          </a:xfrm>
        </p:grpSpPr>
        <p:sp>
          <p:nvSpPr>
            <p:cNvPr id="36876" name="Text Box 376"/>
            <p:cNvSpPr txBox="1">
              <a:spLocks noChangeArrowheads="1"/>
            </p:cNvSpPr>
            <p:nvPr/>
          </p:nvSpPr>
          <p:spPr bwMode="auto">
            <a:xfrm>
              <a:off x="250" y="1514"/>
              <a:ext cx="1662" cy="18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buClr>
                  <a:srgbClr val="000099"/>
                </a:buClr>
                <a:buSzPct val="75000"/>
                <a:buFont typeface="Wingdings" charset="0"/>
                <a:buChar char="v"/>
                <a:defRPr/>
              </a:pPr>
              <a:r>
                <a:rPr lang="en-US" sz="2000" dirty="0">
                  <a:latin typeface="Gill Sans MT" charset="0"/>
                </a:rPr>
                <a:t> covers geographical region</a:t>
              </a:r>
            </a:p>
            <a:p>
              <a:pPr>
                <a:buClr>
                  <a:srgbClr val="000099"/>
                </a:buClr>
                <a:buSzPct val="75000"/>
                <a:buFont typeface="Wingdings" charset="0"/>
                <a:buChar char="v"/>
                <a:defRPr/>
              </a:pPr>
              <a:r>
                <a:rPr lang="en-US" sz="2000" dirty="0">
                  <a:latin typeface="Gill Sans MT" charset="0"/>
                </a:rPr>
                <a:t> </a:t>
              </a:r>
              <a:r>
                <a:rPr lang="en-US" sz="2000" i="1" dirty="0">
                  <a:solidFill>
                    <a:srgbClr val="C00000"/>
                  </a:solidFill>
                  <a:latin typeface="Gill Sans MT" charset="0"/>
                </a:rPr>
                <a:t>base station</a:t>
              </a:r>
              <a:r>
                <a:rPr lang="en-US" sz="2000" dirty="0">
                  <a:solidFill>
                    <a:srgbClr val="C00000"/>
                  </a:solidFill>
                  <a:latin typeface="Gill Sans MT" charset="0"/>
                </a:rPr>
                <a:t> </a:t>
              </a:r>
              <a:r>
                <a:rPr lang="en-US" sz="2000" dirty="0" smtClean="0">
                  <a:latin typeface="Gill Sans MT" charset="0"/>
                </a:rPr>
                <a:t>(BS) </a:t>
              </a:r>
              <a:r>
                <a:rPr lang="en-US" sz="2000" dirty="0">
                  <a:latin typeface="Gill Sans MT" charset="0"/>
                </a:rPr>
                <a:t>analogous to 802.11 AP</a:t>
              </a:r>
            </a:p>
            <a:p>
              <a:pPr>
                <a:buClr>
                  <a:srgbClr val="000099"/>
                </a:buClr>
                <a:buSzPct val="75000"/>
                <a:buFont typeface="Wingdings" charset="0"/>
                <a:buChar char="v"/>
                <a:defRPr/>
              </a:pPr>
              <a:r>
                <a:rPr lang="en-US" sz="2000" dirty="0">
                  <a:solidFill>
                    <a:srgbClr val="C00000"/>
                  </a:solidFill>
                  <a:latin typeface="Gill Sans MT" charset="0"/>
                </a:rPr>
                <a:t> </a:t>
              </a:r>
              <a:r>
                <a:rPr lang="en-US" sz="2000" i="1" dirty="0">
                  <a:solidFill>
                    <a:srgbClr val="C00000"/>
                  </a:solidFill>
                  <a:latin typeface="Gill Sans MT" charset="0"/>
                </a:rPr>
                <a:t>mobile users</a:t>
              </a:r>
              <a:r>
                <a:rPr lang="en-US" sz="2000" dirty="0">
                  <a:solidFill>
                    <a:srgbClr val="C00000"/>
                  </a:solidFill>
                  <a:latin typeface="Gill Sans MT" charset="0"/>
                </a:rPr>
                <a:t> </a:t>
              </a:r>
              <a:r>
                <a:rPr lang="en-US" sz="2000" dirty="0">
                  <a:latin typeface="Gill Sans MT" charset="0"/>
                </a:rPr>
                <a:t>attach to network through BS</a:t>
              </a:r>
            </a:p>
            <a:p>
              <a:pPr>
                <a:buClr>
                  <a:srgbClr val="000099"/>
                </a:buClr>
                <a:buSzPct val="75000"/>
                <a:buFont typeface="Wingdings" charset="0"/>
                <a:buChar char="v"/>
                <a:defRPr/>
              </a:pPr>
              <a:r>
                <a:rPr lang="en-US" sz="2000" dirty="0">
                  <a:latin typeface="Gill Sans MT" charset="0"/>
                </a:rPr>
                <a:t> </a:t>
              </a:r>
              <a:r>
                <a:rPr lang="en-US" sz="2000" i="1" dirty="0">
                  <a:solidFill>
                    <a:srgbClr val="C00000"/>
                  </a:solidFill>
                  <a:latin typeface="Gill Sans MT" charset="0"/>
                </a:rPr>
                <a:t>air-interface:</a:t>
              </a:r>
              <a:r>
                <a:rPr lang="en-US" sz="2000" dirty="0">
                  <a:solidFill>
                    <a:srgbClr val="C00000"/>
                  </a:solidFill>
                  <a:latin typeface="Gill Sans MT" charset="0"/>
                </a:rPr>
                <a:t> </a:t>
              </a:r>
              <a:r>
                <a:rPr lang="en-US" sz="2000" dirty="0">
                  <a:latin typeface="Gill Sans MT" charset="0"/>
                </a:rPr>
                <a:t>physical and link layer protocol between mobile and BS</a:t>
              </a:r>
            </a:p>
          </p:txBody>
        </p:sp>
        <p:sp>
          <p:nvSpPr>
            <p:cNvPr id="36877" name="Rectangle 377"/>
            <p:cNvSpPr>
              <a:spLocks noChangeArrowheads="1"/>
            </p:cNvSpPr>
            <p:nvPr/>
          </p:nvSpPr>
          <p:spPr bwMode="auto">
            <a:xfrm>
              <a:off x="173" y="1448"/>
              <a:ext cx="1727" cy="1900"/>
            </a:xfrm>
            <a:prstGeom prst="rect">
              <a:avLst/>
            </a:prstGeom>
            <a:noFill/>
            <a:ln w="285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2000">
                <a:latin typeface="Gill Sans MT" panose="020B0502020104020203" pitchFamily="34" charset="0"/>
              </a:endParaRPr>
            </a:p>
          </p:txBody>
        </p:sp>
        <p:grpSp>
          <p:nvGrpSpPr>
            <p:cNvPr id="87053" name="Group 378"/>
            <p:cNvGrpSpPr>
              <a:grpSpLocks/>
            </p:cNvGrpSpPr>
            <p:nvPr/>
          </p:nvGrpSpPr>
          <p:grpSpPr bwMode="auto">
            <a:xfrm>
              <a:off x="337" y="1305"/>
              <a:ext cx="547" cy="291"/>
              <a:chOff x="442" y="3293"/>
              <a:chExt cx="547" cy="291"/>
            </a:xfrm>
          </p:grpSpPr>
          <p:sp>
            <p:nvSpPr>
              <p:cNvPr id="36880" name="Rectangle 379"/>
              <p:cNvSpPr>
                <a:spLocks noChangeArrowheads="1"/>
              </p:cNvSpPr>
              <p:nvPr/>
            </p:nvSpPr>
            <p:spPr bwMode="auto">
              <a:xfrm>
                <a:off x="442" y="3321"/>
                <a:ext cx="547" cy="22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2000">
                  <a:latin typeface="Gill Sans MT" panose="020B0502020104020203" pitchFamily="34" charset="0"/>
                </a:endParaRPr>
              </a:p>
            </p:txBody>
          </p:sp>
          <p:sp>
            <p:nvSpPr>
              <p:cNvPr id="36881" name="Text Box 380"/>
              <p:cNvSpPr txBox="1">
                <a:spLocks noChangeArrowheads="1"/>
              </p:cNvSpPr>
              <p:nvPr/>
            </p:nvSpPr>
            <p:spPr bwMode="auto">
              <a:xfrm>
                <a:off x="450" y="3293"/>
                <a:ext cx="379"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2400" dirty="0">
                    <a:solidFill>
                      <a:srgbClr val="C00000"/>
                    </a:solidFill>
                    <a:latin typeface="Gill Sans MT" charset="0"/>
                  </a:rPr>
                  <a:t>cell</a:t>
                </a:r>
              </a:p>
            </p:txBody>
          </p:sp>
        </p:grpSp>
        <p:sp>
          <p:nvSpPr>
            <p:cNvPr id="36879" name="Line 382"/>
            <p:cNvSpPr>
              <a:spLocks noChangeShapeType="1"/>
            </p:cNvSpPr>
            <p:nvPr/>
          </p:nvSpPr>
          <p:spPr bwMode="auto">
            <a:xfrm>
              <a:off x="1891" y="1622"/>
              <a:ext cx="235" cy="154"/>
            </a:xfrm>
            <a:prstGeom prst="line">
              <a:avLst/>
            </a:prstGeom>
            <a:noFill/>
            <a:ln w="28575">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19202" name="Group 386"/>
          <p:cNvGrpSpPr>
            <a:grpSpLocks/>
          </p:cNvGrpSpPr>
          <p:nvPr/>
        </p:nvGrpSpPr>
        <p:grpSpPr bwMode="auto">
          <a:xfrm>
            <a:off x="6567488" y="4556125"/>
            <a:ext cx="1766887" cy="1344613"/>
            <a:chOff x="4137" y="2870"/>
            <a:chExt cx="1113" cy="847"/>
          </a:xfrm>
        </p:grpSpPr>
        <p:sp>
          <p:nvSpPr>
            <p:cNvPr id="36874" name="Text Box 384"/>
            <p:cNvSpPr txBox="1">
              <a:spLocks noChangeArrowheads="1"/>
            </p:cNvSpPr>
            <p:nvPr/>
          </p:nvSpPr>
          <p:spPr bwMode="auto">
            <a:xfrm>
              <a:off x="4137" y="3465"/>
              <a:ext cx="111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2000">
                  <a:solidFill>
                    <a:srgbClr val="C00000"/>
                  </a:solidFill>
                  <a:latin typeface="Gill Sans MT" panose="020B0502020104020203" pitchFamily="34" charset="0"/>
                  <a:cs typeface="Arial" charset="0"/>
                </a:rPr>
                <a:t>wired network</a:t>
              </a:r>
            </a:p>
          </p:txBody>
        </p:sp>
        <p:sp>
          <p:nvSpPr>
            <p:cNvPr id="36875" name="Line 385"/>
            <p:cNvSpPr>
              <a:spLocks noChangeShapeType="1"/>
            </p:cNvSpPr>
            <p:nvPr/>
          </p:nvSpPr>
          <p:spPr bwMode="auto">
            <a:xfrm flipV="1">
              <a:off x="4560" y="2870"/>
              <a:ext cx="384" cy="644"/>
            </a:xfrm>
            <a:prstGeom prst="line">
              <a:avLst/>
            </a:prstGeom>
            <a:noFill/>
            <a:ln w="28575">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spTree>
    <p:extLst>
      <p:ext uri="{BB962C8B-B14F-4D97-AF65-F5344CB8AC3E}">
        <p14:creationId xmlns:p14="http://schemas.microsoft.com/office/powerpoint/2010/main" val="169447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1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9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3"/>
          <p:cNvSpPr>
            <a:spLocks noGrp="1" noChangeArrowheads="1"/>
          </p:cNvSpPr>
          <p:nvPr>
            <p:ph type="body" idx="1"/>
          </p:nvPr>
        </p:nvSpPr>
        <p:spPr>
          <a:xfrm>
            <a:off x="318248" y="1014536"/>
            <a:ext cx="4435475" cy="4648200"/>
          </a:xfrm>
        </p:spPr>
        <p:txBody>
          <a:bodyPr/>
          <a:lstStyle/>
          <a:p>
            <a:pPr>
              <a:buFont typeface="Wingdings" charset="0"/>
              <a:buNone/>
              <a:defRPr/>
            </a:pPr>
            <a:r>
              <a:rPr lang="en-US" sz="2400" dirty="0">
                <a:latin typeface="Gill Sans MT" charset="0"/>
                <a:ea typeface="ＭＳ Ｐゴシック" charset="0"/>
              </a:rPr>
              <a:t>Two techniques for sharing mobile-to-BS radio spectrum</a:t>
            </a:r>
          </a:p>
          <a:p>
            <a:pPr>
              <a:buFont typeface="Wingdings" charset="0"/>
              <a:buChar char="v"/>
              <a:defRPr/>
            </a:pPr>
            <a:endParaRPr lang="en-US" sz="2400" dirty="0">
              <a:solidFill>
                <a:srgbClr val="C00000"/>
              </a:solidFill>
              <a:latin typeface="Gill Sans MT" charset="0"/>
              <a:ea typeface="ＭＳ Ｐゴシック" charset="0"/>
            </a:endParaRPr>
          </a:p>
          <a:p>
            <a:pPr>
              <a:buFont typeface="Wingdings" charset="0"/>
              <a:buChar char="v"/>
              <a:defRPr/>
            </a:pPr>
            <a:r>
              <a:rPr lang="en-US" sz="2400" dirty="0">
                <a:solidFill>
                  <a:srgbClr val="C00000"/>
                </a:solidFill>
                <a:latin typeface="Gill Sans MT" charset="0"/>
                <a:ea typeface="ＭＳ Ｐゴシック" charset="0"/>
              </a:rPr>
              <a:t>combined FDMA/TDMA: </a:t>
            </a:r>
            <a:r>
              <a:rPr lang="en-US" sz="2400" dirty="0">
                <a:latin typeface="Gill Sans MT" charset="0"/>
                <a:ea typeface="ＭＳ Ｐゴシック" charset="0"/>
              </a:rPr>
              <a:t>divide spectrum in frequency channels, divide each channel into time slots</a:t>
            </a:r>
          </a:p>
          <a:p>
            <a:pPr>
              <a:buFont typeface="Wingdings" charset="0"/>
              <a:buChar char="v"/>
              <a:defRPr/>
            </a:pPr>
            <a:endParaRPr lang="en-US" sz="2400" dirty="0">
              <a:solidFill>
                <a:srgbClr val="C00000"/>
              </a:solidFill>
              <a:latin typeface="Gill Sans MT" charset="0"/>
              <a:ea typeface="ＭＳ Ｐゴシック" charset="0"/>
            </a:endParaRPr>
          </a:p>
          <a:p>
            <a:pPr>
              <a:buFont typeface="Wingdings" charset="0"/>
              <a:buChar char="v"/>
              <a:defRPr/>
            </a:pPr>
            <a:r>
              <a:rPr lang="en-US" sz="2400" dirty="0">
                <a:solidFill>
                  <a:srgbClr val="C00000"/>
                </a:solidFill>
                <a:latin typeface="Gill Sans MT" charset="0"/>
                <a:ea typeface="ＭＳ Ｐゴシック" charset="0"/>
              </a:rPr>
              <a:t>CDMA: </a:t>
            </a:r>
            <a:r>
              <a:rPr lang="en-US" sz="2400" dirty="0">
                <a:latin typeface="Gill Sans MT" charset="0"/>
                <a:ea typeface="ＭＳ Ｐゴシック" charset="0"/>
              </a:rPr>
              <a:t>code division multiple access</a:t>
            </a:r>
          </a:p>
        </p:txBody>
      </p:sp>
      <p:grpSp>
        <p:nvGrpSpPr>
          <p:cNvPr id="89093" name="Group 306"/>
          <p:cNvGrpSpPr>
            <a:grpSpLocks/>
          </p:cNvGrpSpPr>
          <p:nvPr/>
        </p:nvGrpSpPr>
        <p:grpSpPr bwMode="auto">
          <a:xfrm>
            <a:off x="5970709" y="1179513"/>
            <a:ext cx="1849437" cy="1477962"/>
            <a:chOff x="3375" y="1055"/>
            <a:chExt cx="1165" cy="931"/>
          </a:xfrm>
        </p:grpSpPr>
        <p:sp>
          <p:nvSpPr>
            <p:cNvPr id="37938" name="AutoShape 5"/>
            <p:cNvSpPr>
              <a:spLocks noChangeArrowheads="1"/>
            </p:cNvSpPr>
            <p:nvPr/>
          </p:nvSpPr>
          <p:spPr bwMode="auto">
            <a:xfrm>
              <a:off x="3375" y="1055"/>
              <a:ext cx="1165" cy="931"/>
            </a:xfrm>
            <a:prstGeom prst="hexagon">
              <a:avLst>
                <a:gd name="adj" fmla="val 31284"/>
                <a:gd name="vf" fmla="val 11547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89138" name="Group 105"/>
            <p:cNvGrpSpPr>
              <a:grpSpLocks/>
            </p:cNvGrpSpPr>
            <p:nvPr/>
          </p:nvGrpSpPr>
          <p:grpSpPr bwMode="auto">
            <a:xfrm>
              <a:off x="3880" y="1159"/>
              <a:ext cx="268" cy="495"/>
              <a:chOff x="3796" y="1043"/>
              <a:chExt cx="865" cy="1237"/>
            </a:xfrm>
          </p:grpSpPr>
          <p:sp>
            <p:nvSpPr>
              <p:cNvPr id="37946" name="Line 106"/>
              <p:cNvSpPr>
                <a:spLocks noChangeShapeType="1"/>
              </p:cNvSpPr>
              <p:nvPr/>
            </p:nvSpPr>
            <p:spPr bwMode="auto">
              <a:xfrm flipH="1">
                <a:off x="3993" y="1480"/>
                <a:ext cx="236" cy="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47" name="Line 107"/>
              <p:cNvSpPr>
                <a:spLocks noChangeShapeType="1"/>
              </p:cNvSpPr>
              <p:nvPr/>
            </p:nvSpPr>
            <p:spPr bwMode="auto">
              <a:xfrm>
                <a:off x="4228" y="1480"/>
                <a:ext cx="236"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48" name="Line 108"/>
              <p:cNvSpPr>
                <a:spLocks noChangeShapeType="1"/>
              </p:cNvSpPr>
              <p:nvPr/>
            </p:nvSpPr>
            <p:spPr bwMode="auto">
              <a:xfrm>
                <a:off x="3993" y="2200"/>
                <a:ext cx="236"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49" name="Line 109"/>
              <p:cNvSpPr>
                <a:spLocks noChangeShapeType="1"/>
              </p:cNvSpPr>
              <p:nvPr/>
            </p:nvSpPr>
            <p:spPr bwMode="auto">
              <a:xfrm flipH="1">
                <a:off x="4228" y="2200"/>
                <a:ext cx="236"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0" name="Line 110"/>
              <p:cNvSpPr>
                <a:spLocks noChangeShapeType="1"/>
              </p:cNvSpPr>
              <p:nvPr/>
            </p:nvSpPr>
            <p:spPr bwMode="auto">
              <a:xfrm>
                <a:off x="4228" y="1498"/>
                <a:ext cx="0" cy="78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1" name="Line 111"/>
              <p:cNvSpPr>
                <a:spLocks noChangeShapeType="1"/>
              </p:cNvSpPr>
              <p:nvPr/>
            </p:nvSpPr>
            <p:spPr bwMode="auto">
              <a:xfrm flipV="1">
                <a:off x="3993" y="2128"/>
                <a:ext cx="236"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2" name="Line 112"/>
              <p:cNvSpPr>
                <a:spLocks noChangeShapeType="1"/>
              </p:cNvSpPr>
              <p:nvPr/>
            </p:nvSpPr>
            <p:spPr bwMode="auto">
              <a:xfrm flipH="1" flipV="1">
                <a:off x="4228" y="2128"/>
                <a:ext cx="236" cy="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3" name="Line 113"/>
              <p:cNvSpPr>
                <a:spLocks noChangeShapeType="1"/>
              </p:cNvSpPr>
              <p:nvPr/>
            </p:nvSpPr>
            <p:spPr bwMode="auto">
              <a:xfrm>
                <a:off x="4093" y="1890"/>
                <a:ext cx="136" cy="6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4" name="Line 114"/>
              <p:cNvSpPr>
                <a:spLocks noChangeShapeType="1"/>
              </p:cNvSpPr>
              <p:nvPr/>
            </p:nvSpPr>
            <p:spPr bwMode="auto">
              <a:xfrm flipV="1">
                <a:off x="4228" y="1890"/>
                <a:ext cx="142" cy="6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5" name="Line 115"/>
              <p:cNvSpPr>
                <a:spLocks noChangeShapeType="1"/>
              </p:cNvSpPr>
              <p:nvPr/>
            </p:nvSpPr>
            <p:spPr bwMode="auto">
              <a:xfrm>
                <a:off x="4048" y="1995"/>
                <a:ext cx="174" cy="8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6" name="Line 116"/>
              <p:cNvSpPr>
                <a:spLocks noChangeShapeType="1"/>
              </p:cNvSpPr>
              <p:nvPr/>
            </p:nvSpPr>
            <p:spPr bwMode="auto">
              <a:xfrm flipV="1">
                <a:off x="4228" y="2013"/>
                <a:ext cx="174" cy="7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7" name="Line 117"/>
              <p:cNvSpPr>
                <a:spLocks noChangeShapeType="1"/>
              </p:cNvSpPr>
              <p:nvPr/>
            </p:nvSpPr>
            <p:spPr bwMode="auto">
              <a:xfrm flipV="1">
                <a:off x="4228" y="1783"/>
                <a:ext cx="87" cy="2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8" name="Line 118"/>
              <p:cNvSpPr>
                <a:spLocks noChangeShapeType="1"/>
              </p:cNvSpPr>
              <p:nvPr/>
            </p:nvSpPr>
            <p:spPr bwMode="auto">
              <a:xfrm flipV="1">
                <a:off x="4228" y="1633"/>
                <a:ext cx="55"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59" name="Line 119"/>
              <p:cNvSpPr>
                <a:spLocks noChangeShapeType="1"/>
              </p:cNvSpPr>
              <p:nvPr/>
            </p:nvSpPr>
            <p:spPr bwMode="auto">
              <a:xfrm>
                <a:off x="4125" y="1773"/>
                <a:ext cx="110" cy="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60" name="Line 120"/>
              <p:cNvSpPr>
                <a:spLocks noChangeShapeType="1"/>
              </p:cNvSpPr>
              <p:nvPr/>
            </p:nvSpPr>
            <p:spPr bwMode="auto">
              <a:xfrm>
                <a:off x="4174" y="1625"/>
                <a:ext cx="65"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89160" name="Group 121"/>
              <p:cNvGrpSpPr>
                <a:grpSpLocks/>
              </p:cNvGrpSpPr>
              <p:nvPr/>
            </p:nvGrpSpPr>
            <p:grpSpPr bwMode="auto">
              <a:xfrm>
                <a:off x="4269" y="1415"/>
                <a:ext cx="392" cy="137"/>
                <a:chOff x="4227" y="1360"/>
                <a:chExt cx="863" cy="270"/>
              </a:xfrm>
            </p:grpSpPr>
            <p:sp>
              <p:nvSpPr>
                <p:cNvPr id="37972" name="Line 122"/>
                <p:cNvSpPr>
                  <a:spLocks noChangeShapeType="1"/>
                </p:cNvSpPr>
                <p:nvPr/>
              </p:nvSpPr>
              <p:spPr bwMode="auto">
                <a:xfrm>
                  <a:off x="4230"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73" name="Line 123"/>
                <p:cNvSpPr>
                  <a:spLocks noChangeShapeType="1"/>
                </p:cNvSpPr>
                <p:nvPr/>
              </p:nvSpPr>
              <p:spPr bwMode="auto">
                <a:xfrm rot="6361956" flipH="1" flipV="1">
                  <a:off x="4465" y="1204"/>
                  <a:ext cx="192" cy="5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74" name="Line 124"/>
                <p:cNvSpPr>
                  <a:spLocks noChangeShapeType="1"/>
                </p:cNvSpPr>
                <p:nvPr/>
              </p:nvSpPr>
              <p:spPr bwMode="auto">
                <a:xfrm rot="6361956">
                  <a:off x="4603" y="1397"/>
                  <a:ext cx="192" cy="199"/>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75" name="Line 125"/>
                <p:cNvSpPr>
                  <a:spLocks noChangeShapeType="1"/>
                </p:cNvSpPr>
                <p:nvPr/>
              </p:nvSpPr>
              <p:spPr bwMode="auto">
                <a:xfrm rot="6361956" flipH="1" flipV="1">
                  <a:off x="4748" y="1289"/>
                  <a:ext cx="187" cy="49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89161" name="Group 126"/>
              <p:cNvGrpSpPr>
                <a:grpSpLocks/>
              </p:cNvGrpSpPr>
              <p:nvPr/>
            </p:nvGrpSpPr>
            <p:grpSpPr bwMode="auto">
              <a:xfrm rot="5700496">
                <a:off x="4053" y="1170"/>
                <a:ext cx="392" cy="137"/>
                <a:chOff x="4227" y="1360"/>
                <a:chExt cx="863" cy="270"/>
              </a:xfrm>
            </p:grpSpPr>
            <p:sp>
              <p:nvSpPr>
                <p:cNvPr id="37968" name="Line 127"/>
                <p:cNvSpPr>
                  <a:spLocks noChangeShapeType="1"/>
                </p:cNvSpPr>
                <p:nvPr/>
              </p:nvSpPr>
              <p:spPr bwMode="auto">
                <a:xfrm>
                  <a:off x="4224"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69" name="Line 128"/>
                <p:cNvSpPr>
                  <a:spLocks noChangeShapeType="1"/>
                </p:cNvSpPr>
                <p:nvPr/>
              </p:nvSpPr>
              <p:spPr bwMode="auto">
                <a:xfrm rot="6361956" flipH="1" flipV="1">
                  <a:off x="4466" y="1216"/>
                  <a:ext cx="184" cy="501"/>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70" name="Line 129"/>
                <p:cNvSpPr>
                  <a:spLocks noChangeShapeType="1"/>
                </p:cNvSpPr>
                <p:nvPr/>
              </p:nvSpPr>
              <p:spPr bwMode="auto">
                <a:xfrm rot="6361956">
                  <a:off x="4598" y="1398"/>
                  <a:ext cx="191"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71" name="Line 130"/>
                <p:cNvSpPr>
                  <a:spLocks noChangeShapeType="1"/>
                </p:cNvSpPr>
                <p:nvPr/>
              </p:nvSpPr>
              <p:spPr bwMode="auto">
                <a:xfrm rot="6361956" flipH="1" flipV="1">
                  <a:off x="4748" y="1296"/>
                  <a:ext cx="184" cy="501"/>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89162" name="Group 131"/>
              <p:cNvGrpSpPr>
                <a:grpSpLocks/>
              </p:cNvGrpSpPr>
              <p:nvPr/>
            </p:nvGrpSpPr>
            <p:grpSpPr bwMode="auto">
              <a:xfrm rot="10800000">
                <a:off x="3796" y="1402"/>
                <a:ext cx="392" cy="137"/>
                <a:chOff x="4227" y="1360"/>
                <a:chExt cx="863" cy="270"/>
              </a:xfrm>
            </p:grpSpPr>
            <p:sp>
              <p:nvSpPr>
                <p:cNvPr id="37964" name="Line 132"/>
                <p:cNvSpPr>
                  <a:spLocks noChangeShapeType="1"/>
                </p:cNvSpPr>
                <p:nvPr/>
              </p:nvSpPr>
              <p:spPr bwMode="auto">
                <a:xfrm>
                  <a:off x="4223" y="1604"/>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65" name="Line 133"/>
                <p:cNvSpPr>
                  <a:spLocks noChangeShapeType="1"/>
                </p:cNvSpPr>
                <p:nvPr/>
              </p:nvSpPr>
              <p:spPr bwMode="auto">
                <a:xfrm rot="6361956" flipH="1" flipV="1">
                  <a:off x="4467" y="1204"/>
                  <a:ext cx="187" cy="5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66" name="Line 134"/>
                <p:cNvSpPr>
                  <a:spLocks noChangeShapeType="1"/>
                </p:cNvSpPr>
                <p:nvPr/>
              </p:nvSpPr>
              <p:spPr bwMode="auto">
                <a:xfrm rot="6361956">
                  <a:off x="4599" y="1396"/>
                  <a:ext cx="187" cy="199"/>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67" name="Line 135"/>
                <p:cNvSpPr>
                  <a:spLocks noChangeShapeType="1"/>
                </p:cNvSpPr>
                <p:nvPr/>
              </p:nvSpPr>
              <p:spPr bwMode="auto">
                <a:xfrm rot="6361956" flipH="1" flipV="1">
                  <a:off x="4741" y="1286"/>
                  <a:ext cx="187" cy="49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pic>
          <p:nvPicPr>
            <p:cNvPr id="89139" name="Picture 244" descr="imgyjav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 y="1275"/>
              <a:ext cx="27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40" name="Group 249"/>
            <p:cNvGrpSpPr>
              <a:grpSpLocks/>
            </p:cNvGrpSpPr>
            <p:nvPr/>
          </p:nvGrpSpPr>
          <p:grpSpPr bwMode="auto">
            <a:xfrm>
              <a:off x="3755" y="1749"/>
              <a:ext cx="524" cy="114"/>
              <a:chOff x="3072" y="739"/>
              <a:chExt cx="652" cy="146"/>
            </a:xfrm>
          </p:grpSpPr>
          <p:pic>
            <p:nvPicPr>
              <p:cNvPr id="89142" name="Picture 250"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44" name="Line 251"/>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7945" name="Line 252"/>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pic>
          <p:nvPicPr>
            <p:cNvPr id="89141" name="Picture 260" descr="imgyjav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 y="1553"/>
              <a:ext cx="27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094" name="Group 307"/>
          <p:cNvGrpSpPr>
            <a:grpSpLocks/>
          </p:cNvGrpSpPr>
          <p:nvPr/>
        </p:nvGrpSpPr>
        <p:grpSpPr bwMode="auto">
          <a:xfrm>
            <a:off x="4162546" y="2695647"/>
            <a:ext cx="4387850" cy="2409825"/>
            <a:chOff x="2693" y="2142"/>
            <a:chExt cx="2764" cy="1518"/>
          </a:xfrm>
        </p:grpSpPr>
        <p:grpSp>
          <p:nvGrpSpPr>
            <p:cNvPr id="89096" name="Group 295"/>
            <p:cNvGrpSpPr>
              <a:grpSpLocks/>
            </p:cNvGrpSpPr>
            <p:nvPr/>
          </p:nvGrpSpPr>
          <p:grpSpPr bwMode="auto">
            <a:xfrm>
              <a:off x="3444" y="2506"/>
              <a:ext cx="2013" cy="1150"/>
              <a:chOff x="3444" y="2506"/>
              <a:chExt cx="2013" cy="1150"/>
            </a:xfrm>
          </p:grpSpPr>
          <p:sp>
            <p:nvSpPr>
              <p:cNvPr id="37933" name="Rectangle 261"/>
              <p:cNvSpPr>
                <a:spLocks noChangeArrowheads="1"/>
              </p:cNvSpPr>
              <p:nvPr/>
            </p:nvSpPr>
            <p:spPr bwMode="auto">
              <a:xfrm>
                <a:off x="3446" y="2506"/>
                <a:ext cx="2002"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34" name="Rectangle 262"/>
              <p:cNvSpPr>
                <a:spLocks noChangeArrowheads="1"/>
              </p:cNvSpPr>
              <p:nvPr/>
            </p:nvSpPr>
            <p:spPr bwMode="auto">
              <a:xfrm>
                <a:off x="3447" y="2742"/>
                <a:ext cx="2010"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35" name="Rectangle 263"/>
              <p:cNvSpPr>
                <a:spLocks noChangeArrowheads="1"/>
              </p:cNvSpPr>
              <p:nvPr/>
            </p:nvSpPr>
            <p:spPr bwMode="auto">
              <a:xfrm>
                <a:off x="3444" y="2982"/>
                <a:ext cx="2010"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36" name="Rectangle 264"/>
              <p:cNvSpPr>
                <a:spLocks noChangeArrowheads="1"/>
              </p:cNvSpPr>
              <p:nvPr/>
            </p:nvSpPr>
            <p:spPr bwMode="auto">
              <a:xfrm>
                <a:off x="3445" y="3230"/>
                <a:ext cx="2010"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37" name="Rectangle 265"/>
              <p:cNvSpPr>
                <a:spLocks noChangeArrowheads="1"/>
              </p:cNvSpPr>
              <p:nvPr/>
            </p:nvSpPr>
            <p:spPr bwMode="auto">
              <a:xfrm>
                <a:off x="3446" y="3474"/>
                <a:ext cx="1998"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37898" name="Line 268"/>
            <p:cNvSpPr>
              <a:spLocks noChangeShapeType="1"/>
            </p:cNvSpPr>
            <p:nvPr/>
          </p:nvSpPr>
          <p:spPr bwMode="auto">
            <a:xfrm>
              <a:off x="3520"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899" name="Line 269"/>
            <p:cNvSpPr>
              <a:spLocks noChangeShapeType="1"/>
            </p:cNvSpPr>
            <p:nvPr/>
          </p:nvSpPr>
          <p:spPr bwMode="auto">
            <a:xfrm>
              <a:off x="3592"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0" name="Line 270"/>
            <p:cNvSpPr>
              <a:spLocks noChangeShapeType="1"/>
            </p:cNvSpPr>
            <p:nvPr/>
          </p:nvSpPr>
          <p:spPr bwMode="auto">
            <a:xfrm>
              <a:off x="3664"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1" name="Line 271"/>
            <p:cNvSpPr>
              <a:spLocks noChangeShapeType="1"/>
            </p:cNvSpPr>
            <p:nvPr/>
          </p:nvSpPr>
          <p:spPr bwMode="auto">
            <a:xfrm>
              <a:off x="3736"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2" name="Line 272"/>
            <p:cNvSpPr>
              <a:spLocks noChangeShapeType="1"/>
            </p:cNvSpPr>
            <p:nvPr/>
          </p:nvSpPr>
          <p:spPr bwMode="auto">
            <a:xfrm>
              <a:off x="3808"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3" name="Line 273"/>
            <p:cNvSpPr>
              <a:spLocks noChangeShapeType="1"/>
            </p:cNvSpPr>
            <p:nvPr/>
          </p:nvSpPr>
          <p:spPr bwMode="auto">
            <a:xfrm>
              <a:off x="3880"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4" name="Line 274"/>
            <p:cNvSpPr>
              <a:spLocks noChangeShapeType="1"/>
            </p:cNvSpPr>
            <p:nvPr/>
          </p:nvSpPr>
          <p:spPr bwMode="auto">
            <a:xfrm>
              <a:off x="3952"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5" name="Line 275"/>
            <p:cNvSpPr>
              <a:spLocks noChangeShapeType="1"/>
            </p:cNvSpPr>
            <p:nvPr/>
          </p:nvSpPr>
          <p:spPr bwMode="auto">
            <a:xfrm>
              <a:off x="4024"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6" name="Line 276"/>
            <p:cNvSpPr>
              <a:spLocks noChangeShapeType="1"/>
            </p:cNvSpPr>
            <p:nvPr/>
          </p:nvSpPr>
          <p:spPr bwMode="auto">
            <a:xfrm>
              <a:off x="4096"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7" name="Line 277"/>
            <p:cNvSpPr>
              <a:spLocks noChangeShapeType="1"/>
            </p:cNvSpPr>
            <p:nvPr/>
          </p:nvSpPr>
          <p:spPr bwMode="auto">
            <a:xfrm>
              <a:off x="4168"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8" name="Line 278"/>
            <p:cNvSpPr>
              <a:spLocks noChangeShapeType="1"/>
            </p:cNvSpPr>
            <p:nvPr/>
          </p:nvSpPr>
          <p:spPr bwMode="auto">
            <a:xfrm>
              <a:off x="4240"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09" name="Line 279"/>
            <p:cNvSpPr>
              <a:spLocks noChangeShapeType="1"/>
            </p:cNvSpPr>
            <p:nvPr/>
          </p:nvSpPr>
          <p:spPr bwMode="auto">
            <a:xfrm>
              <a:off x="4312"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0" name="Line 280"/>
            <p:cNvSpPr>
              <a:spLocks noChangeShapeType="1"/>
            </p:cNvSpPr>
            <p:nvPr/>
          </p:nvSpPr>
          <p:spPr bwMode="auto">
            <a:xfrm>
              <a:off x="4384"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1" name="Line 281"/>
            <p:cNvSpPr>
              <a:spLocks noChangeShapeType="1"/>
            </p:cNvSpPr>
            <p:nvPr/>
          </p:nvSpPr>
          <p:spPr bwMode="auto">
            <a:xfrm>
              <a:off x="4456"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2" name="Line 282"/>
            <p:cNvSpPr>
              <a:spLocks noChangeShapeType="1"/>
            </p:cNvSpPr>
            <p:nvPr/>
          </p:nvSpPr>
          <p:spPr bwMode="auto">
            <a:xfrm>
              <a:off x="4528"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3" name="Line 283"/>
            <p:cNvSpPr>
              <a:spLocks noChangeShapeType="1"/>
            </p:cNvSpPr>
            <p:nvPr/>
          </p:nvSpPr>
          <p:spPr bwMode="auto">
            <a:xfrm>
              <a:off x="4600"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4" name="Line 284"/>
            <p:cNvSpPr>
              <a:spLocks noChangeShapeType="1"/>
            </p:cNvSpPr>
            <p:nvPr/>
          </p:nvSpPr>
          <p:spPr bwMode="auto">
            <a:xfrm>
              <a:off x="4672"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5" name="Line 285"/>
            <p:cNvSpPr>
              <a:spLocks noChangeShapeType="1"/>
            </p:cNvSpPr>
            <p:nvPr/>
          </p:nvSpPr>
          <p:spPr bwMode="auto">
            <a:xfrm>
              <a:off x="4744"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6" name="Line 286"/>
            <p:cNvSpPr>
              <a:spLocks noChangeShapeType="1"/>
            </p:cNvSpPr>
            <p:nvPr/>
          </p:nvSpPr>
          <p:spPr bwMode="auto">
            <a:xfrm>
              <a:off x="4816"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7" name="Line 287"/>
            <p:cNvSpPr>
              <a:spLocks noChangeShapeType="1"/>
            </p:cNvSpPr>
            <p:nvPr/>
          </p:nvSpPr>
          <p:spPr bwMode="auto">
            <a:xfrm>
              <a:off x="4888"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8" name="Line 288"/>
            <p:cNvSpPr>
              <a:spLocks noChangeShapeType="1"/>
            </p:cNvSpPr>
            <p:nvPr/>
          </p:nvSpPr>
          <p:spPr bwMode="auto">
            <a:xfrm>
              <a:off x="4960"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19" name="Line 289"/>
            <p:cNvSpPr>
              <a:spLocks noChangeShapeType="1"/>
            </p:cNvSpPr>
            <p:nvPr/>
          </p:nvSpPr>
          <p:spPr bwMode="auto">
            <a:xfrm>
              <a:off x="5032"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20" name="Line 290"/>
            <p:cNvSpPr>
              <a:spLocks noChangeShapeType="1"/>
            </p:cNvSpPr>
            <p:nvPr/>
          </p:nvSpPr>
          <p:spPr bwMode="auto">
            <a:xfrm>
              <a:off x="5104"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21" name="Line 291"/>
            <p:cNvSpPr>
              <a:spLocks noChangeShapeType="1"/>
            </p:cNvSpPr>
            <p:nvPr/>
          </p:nvSpPr>
          <p:spPr bwMode="auto">
            <a:xfrm>
              <a:off x="5176"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22" name="Line 292"/>
            <p:cNvSpPr>
              <a:spLocks noChangeShapeType="1"/>
            </p:cNvSpPr>
            <p:nvPr/>
          </p:nvSpPr>
          <p:spPr bwMode="auto">
            <a:xfrm>
              <a:off x="5248"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23" name="Line 293"/>
            <p:cNvSpPr>
              <a:spLocks noChangeShapeType="1"/>
            </p:cNvSpPr>
            <p:nvPr/>
          </p:nvSpPr>
          <p:spPr bwMode="auto">
            <a:xfrm>
              <a:off x="5320"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24" name="Line 294"/>
            <p:cNvSpPr>
              <a:spLocks noChangeShapeType="1"/>
            </p:cNvSpPr>
            <p:nvPr/>
          </p:nvSpPr>
          <p:spPr bwMode="auto">
            <a:xfrm>
              <a:off x="5392" y="2504"/>
              <a:ext cx="0" cy="1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7925" name="Rectangle 298"/>
            <p:cNvSpPr>
              <a:spLocks noChangeArrowheads="1"/>
            </p:cNvSpPr>
            <p:nvPr/>
          </p:nvSpPr>
          <p:spPr bwMode="auto">
            <a:xfrm>
              <a:off x="3444" y="2692"/>
              <a:ext cx="2008" cy="4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26" name="Rectangle 299"/>
            <p:cNvSpPr>
              <a:spLocks noChangeArrowheads="1"/>
            </p:cNvSpPr>
            <p:nvPr/>
          </p:nvSpPr>
          <p:spPr bwMode="auto">
            <a:xfrm>
              <a:off x="3440" y="2932"/>
              <a:ext cx="2008" cy="4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27" name="Rectangle 300"/>
            <p:cNvSpPr>
              <a:spLocks noChangeArrowheads="1"/>
            </p:cNvSpPr>
            <p:nvPr/>
          </p:nvSpPr>
          <p:spPr bwMode="auto">
            <a:xfrm>
              <a:off x="3436" y="3176"/>
              <a:ext cx="2008" cy="4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28" name="Rectangle 301"/>
            <p:cNvSpPr>
              <a:spLocks noChangeArrowheads="1"/>
            </p:cNvSpPr>
            <p:nvPr/>
          </p:nvSpPr>
          <p:spPr bwMode="auto">
            <a:xfrm>
              <a:off x="3432" y="3420"/>
              <a:ext cx="2008" cy="4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29" name="AutoShape 302"/>
            <p:cNvSpPr>
              <a:spLocks/>
            </p:cNvSpPr>
            <p:nvPr/>
          </p:nvSpPr>
          <p:spPr bwMode="auto">
            <a:xfrm>
              <a:off x="3316" y="2508"/>
              <a:ext cx="96" cy="1144"/>
            </a:xfrm>
            <a:prstGeom prst="leftBrace">
              <a:avLst>
                <a:gd name="adj1" fmla="val 99306"/>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30" name="AutoShape 303"/>
            <p:cNvSpPr>
              <a:spLocks/>
            </p:cNvSpPr>
            <p:nvPr/>
          </p:nvSpPr>
          <p:spPr bwMode="auto">
            <a:xfrm rot="5400000">
              <a:off x="4386" y="1410"/>
              <a:ext cx="96" cy="1988"/>
            </a:xfrm>
            <a:prstGeom prst="leftBrace">
              <a:avLst>
                <a:gd name="adj1" fmla="val 172569"/>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7931" name="Text Box 304"/>
            <p:cNvSpPr txBox="1">
              <a:spLocks noChangeArrowheads="1"/>
            </p:cNvSpPr>
            <p:nvPr/>
          </p:nvSpPr>
          <p:spPr bwMode="auto">
            <a:xfrm>
              <a:off x="2693" y="2870"/>
              <a:ext cx="678"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1600">
                  <a:latin typeface="Arial" charset="0"/>
                  <a:cs typeface="Arial" charset="0"/>
                </a:rPr>
                <a:t>frequency</a:t>
              </a:r>
            </a:p>
            <a:p>
              <a:pPr algn="ctr">
                <a:defRPr/>
              </a:pPr>
              <a:r>
                <a:rPr lang="en-US" sz="1600">
                  <a:latin typeface="Arial" charset="0"/>
                  <a:cs typeface="Arial" charset="0"/>
                </a:rPr>
                <a:t>bands</a:t>
              </a:r>
            </a:p>
          </p:txBody>
        </p:sp>
        <p:sp>
          <p:nvSpPr>
            <p:cNvPr id="37932" name="Text Box 305"/>
            <p:cNvSpPr txBox="1">
              <a:spLocks noChangeArrowheads="1"/>
            </p:cNvSpPr>
            <p:nvPr/>
          </p:nvSpPr>
          <p:spPr bwMode="auto">
            <a:xfrm>
              <a:off x="4097" y="2142"/>
              <a:ext cx="657"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1600">
                  <a:latin typeface="Arial" charset="0"/>
                  <a:cs typeface="Arial" charset="0"/>
                </a:rPr>
                <a:t>time slots</a:t>
              </a:r>
            </a:p>
          </p:txBody>
        </p:sp>
      </p:grpSp>
      <p:sp>
        <p:nvSpPr>
          <p:cNvPr id="2" name="标题 1"/>
          <p:cNvSpPr>
            <a:spLocks noGrp="1"/>
          </p:cNvSpPr>
          <p:nvPr>
            <p:ph type="title"/>
          </p:nvPr>
        </p:nvSpPr>
        <p:spPr/>
        <p:txBody>
          <a:bodyPr/>
          <a:lstStyle/>
          <a:p>
            <a:r>
              <a:rPr lang="en-US" altLang="zh-CN" dirty="0">
                <a:latin typeface="Gill Sans MT" charset="0"/>
                <a:ea typeface="ＭＳ Ｐゴシック" charset="0"/>
              </a:rPr>
              <a:t>Cellular networks: the first hop</a:t>
            </a:r>
            <a:endParaRPr lang="zh-CN" altLang="en-US" dirty="0"/>
          </a:p>
        </p:txBody>
      </p:sp>
    </p:spTree>
    <p:extLst>
      <p:ext uri="{BB962C8B-B14F-4D97-AF65-F5344CB8AC3E}">
        <p14:creationId xmlns:p14="http://schemas.microsoft.com/office/powerpoint/2010/main" val="42925054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6" name="Picture 6"/>
          <p:cNvPicPr>
            <a:picLocks noChangeAspect="1" noChangeArrowheads="1"/>
          </p:cNvPicPr>
          <p:nvPr/>
        </p:nvPicPr>
        <p:blipFill>
          <a:blip r:embed="rId3" cstate="print"/>
          <a:srcRect/>
          <a:stretch>
            <a:fillRect/>
          </a:stretch>
        </p:blipFill>
        <p:spPr bwMode="auto">
          <a:xfrm>
            <a:off x="871538" y="1524000"/>
            <a:ext cx="7788275" cy="3927475"/>
          </a:xfrm>
          <a:prstGeom prst="rect">
            <a:avLst/>
          </a:prstGeom>
          <a:noFill/>
          <a:ln w="9525">
            <a:noFill/>
            <a:miter lim="800000"/>
            <a:headEnd/>
            <a:tailEnd/>
          </a:ln>
          <a:effectLst/>
        </p:spPr>
      </p:pic>
      <p:sp>
        <p:nvSpPr>
          <p:cNvPr id="1080327" name="Rectangle 7"/>
          <p:cNvSpPr>
            <a:spLocks noGrp="1" noChangeArrowheads="1"/>
          </p:cNvSpPr>
          <p:nvPr>
            <p:ph type="title"/>
          </p:nvPr>
        </p:nvSpPr>
        <p:spPr/>
        <p:txBody>
          <a:bodyPr/>
          <a:lstStyle/>
          <a:p>
            <a:r>
              <a:rPr lang="en-US" altLang="zh-CN" dirty="0">
                <a:latin typeface="Gill Sans MT" panose="020B0502020104020203" pitchFamily="34" charset="0"/>
              </a:rPr>
              <a:t>Frequency reuse patterns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938577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cs typeface="Arial" charset="0"/>
              </a:rPr>
              <a:t>2G </a:t>
            </a:r>
            <a:r>
              <a:rPr lang="en-US" altLang="zh-CN" dirty="0" smtClean="0">
                <a:latin typeface="Gill Sans MT" charset="0"/>
                <a:ea typeface="ＭＳ Ｐゴシック" charset="0"/>
                <a:cs typeface="Arial" charset="0"/>
              </a:rPr>
              <a:t>(voice) </a:t>
            </a:r>
            <a:r>
              <a:rPr lang="en-US" altLang="zh-CN" dirty="0">
                <a:latin typeface="Gill Sans MT" charset="0"/>
                <a:ea typeface="ＭＳ Ｐゴシック" charset="0"/>
                <a:cs typeface="Arial" charset="0"/>
              </a:rPr>
              <a:t>network architecture </a:t>
            </a:r>
            <a:endParaRPr lang="zh-CN" altLang="en-US" dirty="0"/>
          </a:p>
        </p:txBody>
      </p:sp>
      <p:sp>
        <p:nvSpPr>
          <p:cNvPr id="38916" name="AutoShape 2"/>
          <p:cNvSpPr>
            <a:spLocks noChangeArrowheads="1"/>
          </p:cNvSpPr>
          <p:nvPr/>
        </p:nvSpPr>
        <p:spPr bwMode="auto">
          <a:xfrm>
            <a:off x="2266950" y="2952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7" name="AutoShape 3"/>
          <p:cNvSpPr>
            <a:spLocks noChangeArrowheads="1"/>
          </p:cNvSpPr>
          <p:nvPr/>
        </p:nvSpPr>
        <p:spPr bwMode="auto">
          <a:xfrm>
            <a:off x="2282825" y="35464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8" name="AutoShape 4"/>
          <p:cNvSpPr>
            <a:spLocks noChangeArrowheads="1"/>
          </p:cNvSpPr>
          <p:nvPr/>
        </p:nvSpPr>
        <p:spPr bwMode="auto">
          <a:xfrm>
            <a:off x="1631950" y="3281363"/>
            <a:ext cx="798513" cy="598487"/>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9" name="AutoShape 5"/>
          <p:cNvSpPr>
            <a:spLocks noChangeArrowheads="1"/>
          </p:cNvSpPr>
          <p:nvPr/>
        </p:nvSpPr>
        <p:spPr bwMode="auto">
          <a:xfrm>
            <a:off x="1595438" y="2212975"/>
            <a:ext cx="798512"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0" name="AutoShape 6"/>
          <p:cNvSpPr>
            <a:spLocks noChangeArrowheads="1"/>
          </p:cNvSpPr>
          <p:nvPr/>
        </p:nvSpPr>
        <p:spPr bwMode="auto">
          <a:xfrm>
            <a:off x="2209800" y="1936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1" name="AutoShape 7"/>
          <p:cNvSpPr>
            <a:spLocks noChangeArrowheads="1"/>
          </p:cNvSpPr>
          <p:nvPr/>
        </p:nvSpPr>
        <p:spPr bwMode="auto">
          <a:xfrm>
            <a:off x="1581150" y="16033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45" name="Group 9"/>
          <p:cNvGrpSpPr>
            <a:grpSpLocks/>
          </p:cNvGrpSpPr>
          <p:nvPr/>
        </p:nvGrpSpPr>
        <p:grpSpPr bwMode="auto">
          <a:xfrm>
            <a:off x="2525713" y="2976563"/>
            <a:ext cx="242887" cy="485775"/>
            <a:chOff x="3796" y="1043"/>
            <a:chExt cx="865" cy="1237"/>
          </a:xfrm>
        </p:grpSpPr>
        <p:sp>
          <p:nvSpPr>
            <p:cNvPr id="39212" name="Line 10"/>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3" name="Line 11"/>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4" name="Line 12"/>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5" name="Line 13"/>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6" name="Line 14"/>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7" name="Line 15"/>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8" name="Line 16"/>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9" name="Line 17"/>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0" name="Line 18"/>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1" name="Line 19"/>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2" name="Line 20"/>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3" name="Line 21"/>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4" name="Line 22"/>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5" name="Line 23"/>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6" name="Line 24"/>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50" name="Group 25"/>
            <p:cNvGrpSpPr>
              <a:grpSpLocks/>
            </p:cNvGrpSpPr>
            <p:nvPr/>
          </p:nvGrpSpPr>
          <p:grpSpPr bwMode="auto">
            <a:xfrm>
              <a:off x="4269" y="1415"/>
              <a:ext cx="392" cy="137"/>
              <a:chOff x="4227" y="1360"/>
              <a:chExt cx="863" cy="270"/>
            </a:xfrm>
          </p:grpSpPr>
          <p:sp>
            <p:nvSpPr>
              <p:cNvPr id="39238" name="Line 26"/>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9" name="Line 27"/>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0" name="Line 28"/>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1" name="Line 29"/>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1" name="Group 30"/>
            <p:cNvGrpSpPr>
              <a:grpSpLocks/>
            </p:cNvGrpSpPr>
            <p:nvPr/>
          </p:nvGrpSpPr>
          <p:grpSpPr bwMode="auto">
            <a:xfrm rot="5700496">
              <a:off x="4053" y="1170"/>
              <a:ext cx="392" cy="137"/>
              <a:chOff x="4227" y="1360"/>
              <a:chExt cx="863" cy="270"/>
            </a:xfrm>
          </p:grpSpPr>
          <p:sp>
            <p:nvSpPr>
              <p:cNvPr id="39234" name="Line 31"/>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5" name="Line 32"/>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6" name="Line 33"/>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7" name="Line 34"/>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2" name="Group 35"/>
            <p:cNvGrpSpPr>
              <a:grpSpLocks/>
            </p:cNvGrpSpPr>
            <p:nvPr/>
          </p:nvGrpSpPr>
          <p:grpSpPr bwMode="auto">
            <a:xfrm rot="10800000">
              <a:off x="3796" y="1402"/>
              <a:ext cx="392" cy="137"/>
              <a:chOff x="4227" y="1360"/>
              <a:chExt cx="863" cy="270"/>
            </a:xfrm>
          </p:grpSpPr>
          <p:sp>
            <p:nvSpPr>
              <p:cNvPr id="39230" name="Line 36"/>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1" name="Line 37"/>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2" name="Line 38"/>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3" name="Line 39"/>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6" name="Group 40"/>
          <p:cNvGrpSpPr>
            <a:grpSpLocks/>
          </p:cNvGrpSpPr>
          <p:nvPr/>
        </p:nvGrpSpPr>
        <p:grpSpPr bwMode="auto">
          <a:xfrm>
            <a:off x="2517775" y="3589338"/>
            <a:ext cx="242888" cy="485775"/>
            <a:chOff x="3796" y="1043"/>
            <a:chExt cx="865" cy="1237"/>
          </a:xfrm>
        </p:grpSpPr>
        <p:sp>
          <p:nvSpPr>
            <p:cNvPr id="39182" name="Line 41"/>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3" name="Line 42"/>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4" name="Line 43"/>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5" name="Line 44"/>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6" name="Line 45"/>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7" name="Line 46"/>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8" name="Line 47"/>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9" name="Line 48"/>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0" name="Line 49"/>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1" name="Line 50"/>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2" name="Line 51"/>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3" name="Line 52"/>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4" name="Line 53"/>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5" name="Line 54"/>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6" name="Line 55"/>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20" name="Group 56"/>
            <p:cNvGrpSpPr>
              <a:grpSpLocks/>
            </p:cNvGrpSpPr>
            <p:nvPr/>
          </p:nvGrpSpPr>
          <p:grpSpPr bwMode="auto">
            <a:xfrm>
              <a:off x="4269" y="1415"/>
              <a:ext cx="392" cy="137"/>
              <a:chOff x="4227" y="1360"/>
              <a:chExt cx="863" cy="270"/>
            </a:xfrm>
          </p:grpSpPr>
          <p:sp>
            <p:nvSpPr>
              <p:cNvPr id="39208" name="Line 57"/>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9" name="Line 58"/>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0" name="Line 59"/>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1" name="Line 60"/>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1" name="Group 61"/>
            <p:cNvGrpSpPr>
              <a:grpSpLocks/>
            </p:cNvGrpSpPr>
            <p:nvPr/>
          </p:nvGrpSpPr>
          <p:grpSpPr bwMode="auto">
            <a:xfrm rot="5700496">
              <a:off x="4053" y="1170"/>
              <a:ext cx="392" cy="137"/>
              <a:chOff x="4227" y="1360"/>
              <a:chExt cx="863" cy="270"/>
            </a:xfrm>
          </p:grpSpPr>
          <p:sp>
            <p:nvSpPr>
              <p:cNvPr id="39204" name="Line 62"/>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5" name="Line 63"/>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6" name="Line 64"/>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7" name="Line 65"/>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2" name="Group 66"/>
            <p:cNvGrpSpPr>
              <a:grpSpLocks/>
            </p:cNvGrpSpPr>
            <p:nvPr/>
          </p:nvGrpSpPr>
          <p:grpSpPr bwMode="auto">
            <a:xfrm rot="10800000">
              <a:off x="3796" y="1402"/>
              <a:ext cx="392" cy="137"/>
              <a:chOff x="4227" y="1360"/>
              <a:chExt cx="863" cy="270"/>
            </a:xfrm>
          </p:grpSpPr>
          <p:sp>
            <p:nvSpPr>
              <p:cNvPr id="39200" name="Line 67"/>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1" name="Line 68"/>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2" name="Line 69"/>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3" name="Line 70"/>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7" name="Group 71"/>
          <p:cNvGrpSpPr>
            <a:grpSpLocks/>
          </p:cNvGrpSpPr>
          <p:nvPr/>
        </p:nvGrpSpPr>
        <p:grpSpPr bwMode="auto">
          <a:xfrm>
            <a:off x="1901825" y="1522413"/>
            <a:ext cx="242888" cy="485775"/>
            <a:chOff x="3796" y="1043"/>
            <a:chExt cx="865" cy="1237"/>
          </a:xfrm>
        </p:grpSpPr>
        <p:sp>
          <p:nvSpPr>
            <p:cNvPr id="39152" name="Line 72"/>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3" name="Line 73"/>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4" name="Line 74"/>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5" name="Line 75"/>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6" name="Line 76"/>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7" name="Line 77"/>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8" name="Line 78"/>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9" name="Line 79"/>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0" name="Line 80"/>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1" name="Line 81"/>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2" name="Line 82"/>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3" name="Line 83"/>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4" name="Line 84"/>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5" name="Line 85"/>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6" name="Line 86"/>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90" name="Group 87"/>
            <p:cNvGrpSpPr>
              <a:grpSpLocks/>
            </p:cNvGrpSpPr>
            <p:nvPr/>
          </p:nvGrpSpPr>
          <p:grpSpPr bwMode="auto">
            <a:xfrm>
              <a:off x="4269" y="1415"/>
              <a:ext cx="392" cy="137"/>
              <a:chOff x="4227" y="1360"/>
              <a:chExt cx="863" cy="270"/>
            </a:xfrm>
          </p:grpSpPr>
          <p:sp>
            <p:nvSpPr>
              <p:cNvPr id="39178" name="Line 88"/>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9" name="Line 89"/>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0" name="Line 90"/>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1" name="Line 91"/>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1" name="Group 92"/>
            <p:cNvGrpSpPr>
              <a:grpSpLocks/>
            </p:cNvGrpSpPr>
            <p:nvPr/>
          </p:nvGrpSpPr>
          <p:grpSpPr bwMode="auto">
            <a:xfrm rot="5700496">
              <a:off x="4053" y="1170"/>
              <a:ext cx="392" cy="137"/>
              <a:chOff x="4227" y="1360"/>
              <a:chExt cx="863" cy="270"/>
            </a:xfrm>
          </p:grpSpPr>
          <p:sp>
            <p:nvSpPr>
              <p:cNvPr id="39174" name="Line 93"/>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5" name="Line 94"/>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6" name="Line 95"/>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7" name="Line 96"/>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2" name="Group 97"/>
            <p:cNvGrpSpPr>
              <a:grpSpLocks/>
            </p:cNvGrpSpPr>
            <p:nvPr/>
          </p:nvGrpSpPr>
          <p:grpSpPr bwMode="auto">
            <a:xfrm rot="10800000">
              <a:off x="3796" y="1402"/>
              <a:ext cx="392" cy="137"/>
              <a:chOff x="4227" y="1360"/>
              <a:chExt cx="863" cy="270"/>
            </a:xfrm>
          </p:grpSpPr>
          <p:sp>
            <p:nvSpPr>
              <p:cNvPr id="39170" name="Line 98"/>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1" name="Line 99"/>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2" name="Line 100"/>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3" name="Line 101"/>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8" name="Group 102"/>
          <p:cNvGrpSpPr>
            <a:grpSpLocks/>
          </p:cNvGrpSpPr>
          <p:nvPr/>
        </p:nvGrpSpPr>
        <p:grpSpPr bwMode="auto">
          <a:xfrm>
            <a:off x="2457450" y="2000250"/>
            <a:ext cx="242888" cy="485775"/>
            <a:chOff x="3796" y="1043"/>
            <a:chExt cx="865" cy="1237"/>
          </a:xfrm>
        </p:grpSpPr>
        <p:sp>
          <p:nvSpPr>
            <p:cNvPr id="39122" name="Line 103"/>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3" name="Line 104"/>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4" name="Line 105"/>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5" name="Line 106"/>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6" name="Line 107"/>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7" name="Line 108"/>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8" name="Line 109"/>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9" name="Line 110"/>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0" name="Line 111"/>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1" name="Line 112"/>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2" name="Line 113"/>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3" name="Line 114"/>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4" name="Line 115"/>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5" name="Line 116"/>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6" name="Line 117"/>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60" name="Group 118"/>
            <p:cNvGrpSpPr>
              <a:grpSpLocks/>
            </p:cNvGrpSpPr>
            <p:nvPr/>
          </p:nvGrpSpPr>
          <p:grpSpPr bwMode="auto">
            <a:xfrm>
              <a:off x="4269" y="1415"/>
              <a:ext cx="392" cy="137"/>
              <a:chOff x="4227" y="1360"/>
              <a:chExt cx="863" cy="270"/>
            </a:xfrm>
          </p:grpSpPr>
          <p:sp>
            <p:nvSpPr>
              <p:cNvPr id="39148" name="Line 119"/>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9" name="Line 120"/>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0" name="Line 121"/>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1" name="Line 122"/>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1" name="Group 123"/>
            <p:cNvGrpSpPr>
              <a:grpSpLocks/>
            </p:cNvGrpSpPr>
            <p:nvPr/>
          </p:nvGrpSpPr>
          <p:grpSpPr bwMode="auto">
            <a:xfrm rot="5700496">
              <a:off x="4053" y="1170"/>
              <a:ext cx="392" cy="137"/>
              <a:chOff x="4227" y="1360"/>
              <a:chExt cx="863" cy="270"/>
            </a:xfrm>
          </p:grpSpPr>
          <p:sp>
            <p:nvSpPr>
              <p:cNvPr id="39144" name="Line 124"/>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5" name="Line 125"/>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6" name="Line 126"/>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7" name="Line 127"/>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2" name="Group 128"/>
            <p:cNvGrpSpPr>
              <a:grpSpLocks/>
            </p:cNvGrpSpPr>
            <p:nvPr/>
          </p:nvGrpSpPr>
          <p:grpSpPr bwMode="auto">
            <a:xfrm rot="10800000">
              <a:off x="3796" y="1402"/>
              <a:ext cx="392" cy="137"/>
              <a:chOff x="4227" y="1360"/>
              <a:chExt cx="863" cy="270"/>
            </a:xfrm>
          </p:grpSpPr>
          <p:sp>
            <p:nvSpPr>
              <p:cNvPr id="39140" name="Line 129"/>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1" name="Line 130"/>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2" name="Line 131"/>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3" name="Line 132"/>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9" name="Group 133"/>
          <p:cNvGrpSpPr>
            <a:grpSpLocks/>
          </p:cNvGrpSpPr>
          <p:nvPr/>
        </p:nvGrpSpPr>
        <p:grpSpPr bwMode="auto">
          <a:xfrm>
            <a:off x="1922463" y="3348038"/>
            <a:ext cx="242887" cy="485775"/>
            <a:chOff x="3796" y="1043"/>
            <a:chExt cx="865" cy="1237"/>
          </a:xfrm>
        </p:grpSpPr>
        <p:sp>
          <p:nvSpPr>
            <p:cNvPr id="39092" name="Line 13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3" name="Line 13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4" name="Line 13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5" name="Line 13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6" name="Line 13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7" name="Line 13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8" name="Line 14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9" name="Line 14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0" name="Line 14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1" name="Line 14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2" name="Line 14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3" name="Line 14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4" name="Line 14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5" name="Line 14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6" name="Line 14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30" name="Group 149"/>
            <p:cNvGrpSpPr>
              <a:grpSpLocks/>
            </p:cNvGrpSpPr>
            <p:nvPr/>
          </p:nvGrpSpPr>
          <p:grpSpPr bwMode="auto">
            <a:xfrm>
              <a:off x="4269" y="1415"/>
              <a:ext cx="392" cy="137"/>
              <a:chOff x="4227" y="1360"/>
              <a:chExt cx="863" cy="270"/>
            </a:xfrm>
          </p:grpSpPr>
          <p:sp>
            <p:nvSpPr>
              <p:cNvPr id="39118" name="Line 15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9" name="Line 15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0" name="Line 15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1" name="Line 15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1" name="Group 154"/>
            <p:cNvGrpSpPr>
              <a:grpSpLocks/>
            </p:cNvGrpSpPr>
            <p:nvPr/>
          </p:nvGrpSpPr>
          <p:grpSpPr bwMode="auto">
            <a:xfrm rot="5700496">
              <a:off x="4053" y="1170"/>
              <a:ext cx="392" cy="137"/>
              <a:chOff x="4227" y="1360"/>
              <a:chExt cx="863" cy="270"/>
            </a:xfrm>
          </p:grpSpPr>
          <p:sp>
            <p:nvSpPr>
              <p:cNvPr id="39114" name="Line 15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5" name="Line 15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6" name="Line 15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7" name="Line 15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2" name="Group 159"/>
            <p:cNvGrpSpPr>
              <a:grpSpLocks/>
            </p:cNvGrpSpPr>
            <p:nvPr/>
          </p:nvGrpSpPr>
          <p:grpSpPr bwMode="auto">
            <a:xfrm rot="10800000">
              <a:off x="3796" y="1402"/>
              <a:ext cx="392" cy="137"/>
              <a:chOff x="4227" y="1360"/>
              <a:chExt cx="863" cy="270"/>
            </a:xfrm>
          </p:grpSpPr>
          <p:sp>
            <p:nvSpPr>
              <p:cNvPr id="39110" name="Line 16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1" name="Line 16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2" name="Line 16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3" name="Line 16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50" name="Group 164"/>
          <p:cNvGrpSpPr>
            <a:grpSpLocks/>
          </p:cNvGrpSpPr>
          <p:nvPr/>
        </p:nvGrpSpPr>
        <p:grpSpPr bwMode="auto">
          <a:xfrm>
            <a:off x="1865313" y="2311400"/>
            <a:ext cx="242887" cy="485775"/>
            <a:chOff x="3796" y="1043"/>
            <a:chExt cx="865" cy="1237"/>
          </a:xfrm>
        </p:grpSpPr>
        <p:sp>
          <p:nvSpPr>
            <p:cNvPr id="39062" name="Line 16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3" name="Line 16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4" name="Line 16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5" name="Line 16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6" name="Line 16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7" name="Line 17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8" name="Line 17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9" name="Line 17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0" name="Line 17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1" name="Line 17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2" name="Line 17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3" name="Line 17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4" name="Line 17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5" name="Line 17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6" name="Line 17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00" name="Group 180"/>
            <p:cNvGrpSpPr>
              <a:grpSpLocks/>
            </p:cNvGrpSpPr>
            <p:nvPr/>
          </p:nvGrpSpPr>
          <p:grpSpPr bwMode="auto">
            <a:xfrm>
              <a:off x="4269" y="1415"/>
              <a:ext cx="392" cy="137"/>
              <a:chOff x="4227" y="1360"/>
              <a:chExt cx="863" cy="270"/>
            </a:xfrm>
          </p:grpSpPr>
          <p:sp>
            <p:nvSpPr>
              <p:cNvPr id="39088" name="Line 18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9" name="Line 18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0" name="Line 18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1" name="Line 18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1" name="Group 185"/>
            <p:cNvGrpSpPr>
              <a:grpSpLocks/>
            </p:cNvGrpSpPr>
            <p:nvPr/>
          </p:nvGrpSpPr>
          <p:grpSpPr bwMode="auto">
            <a:xfrm rot="5700496">
              <a:off x="4053" y="1170"/>
              <a:ext cx="392" cy="137"/>
              <a:chOff x="4227" y="1360"/>
              <a:chExt cx="863" cy="270"/>
            </a:xfrm>
          </p:grpSpPr>
          <p:sp>
            <p:nvSpPr>
              <p:cNvPr id="39084" name="Line 18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5" name="Line 18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6" name="Line 18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7" name="Line 18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2" name="Group 190"/>
            <p:cNvGrpSpPr>
              <a:grpSpLocks/>
            </p:cNvGrpSpPr>
            <p:nvPr/>
          </p:nvGrpSpPr>
          <p:grpSpPr bwMode="auto">
            <a:xfrm rot="10800000">
              <a:off x="3796" y="1402"/>
              <a:ext cx="392" cy="137"/>
              <a:chOff x="4227" y="1360"/>
              <a:chExt cx="863" cy="270"/>
            </a:xfrm>
          </p:grpSpPr>
          <p:sp>
            <p:nvSpPr>
              <p:cNvPr id="39080" name="Line 19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1" name="Line 19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2" name="Line 19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3" name="Line 19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28" name="Line 195"/>
          <p:cNvSpPr>
            <a:spLocks noChangeShapeType="1"/>
          </p:cNvSpPr>
          <p:nvPr/>
        </p:nvSpPr>
        <p:spPr bwMode="auto">
          <a:xfrm flipV="1">
            <a:off x="2655888" y="3714750"/>
            <a:ext cx="1044575" cy="279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29" name="Line 196"/>
          <p:cNvSpPr>
            <a:spLocks noChangeShapeType="1"/>
          </p:cNvSpPr>
          <p:nvPr/>
        </p:nvSpPr>
        <p:spPr bwMode="auto">
          <a:xfrm flipV="1">
            <a:off x="2063750" y="3703638"/>
            <a:ext cx="16160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0" name="Line 197"/>
          <p:cNvSpPr>
            <a:spLocks noChangeShapeType="1"/>
          </p:cNvSpPr>
          <p:nvPr/>
        </p:nvSpPr>
        <p:spPr bwMode="auto">
          <a:xfrm flipV="1">
            <a:off x="2012950" y="2292350"/>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1" name="Line 198"/>
          <p:cNvSpPr>
            <a:spLocks noChangeShapeType="1"/>
          </p:cNvSpPr>
          <p:nvPr/>
        </p:nvSpPr>
        <p:spPr bwMode="auto">
          <a:xfrm flipV="1">
            <a:off x="2574925" y="2284413"/>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2" name="Line 199"/>
          <p:cNvSpPr>
            <a:spLocks noChangeShapeType="1"/>
          </p:cNvSpPr>
          <p:nvPr/>
        </p:nvSpPr>
        <p:spPr bwMode="auto">
          <a:xfrm>
            <a:off x="2082800" y="1911350"/>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56" name="Group 200"/>
          <p:cNvGrpSpPr>
            <a:grpSpLocks/>
          </p:cNvGrpSpPr>
          <p:nvPr/>
        </p:nvGrpSpPr>
        <p:grpSpPr bwMode="auto">
          <a:xfrm>
            <a:off x="3676650" y="1998663"/>
            <a:ext cx="550863" cy="411162"/>
            <a:chOff x="611" y="3693"/>
            <a:chExt cx="449" cy="287"/>
          </a:xfrm>
        </p:grpSpPr>
        <p:sp>
          <p:nvSpPr>
            <p:cNvPr id="39053" name="Rectangle 20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77" name="Group 202"/>
            <p:cNvGrpSpPr>
              <a:grpSpLocks/>
            </p:cNvGrpSpPr>
            <p:nvPr/>
          </p:nvGrpSpPr>
          <p:grpSpPr bwMode="auto">
            <a:xfrm>
              <a:off x="687" y="3826"/>
              <a:ext cx="224" cy="110"/>
              <a:chOff x="687" y="3826"/>
              <a:chExt cx="224" cy="110"/>
            </a:xfrm>
          </p:grpSpPr>
          <p:sp>
            <p:nvSpPr>
              <p:cNvPr id="91283" name="Freeform 20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4" name="Freeform 20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78" name="Freeform 20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9" name="Freeform 20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0" name="Freeform 20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1" name="Freeform 20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2" name="Freeform 20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157" name="Group 210"/>
          <p:cNvGrpSpPr>
            <a:grpSpLocks/>
          </p:cNvGrpSpPr>
          <p:nvPr/>
        </p:nvGrpSpPr>
        <p:grpSpPr bwMode="auto">
          <a:xfrm>
            <a:off x="3671888" y="3403600"/>
            <a:ext cx="550862" cy="411163"/>
            <a:chOff x="611" y="3693"/>
            <a:chExt cx="449" cy="287"/>
          </a:xfrm>
        </p:grpSpPr>
        <p:sp>
          <p:nvSpPr>
            <p:cNvPr id="39044" name="Rectangle 21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68" name="Group 212"/>
            <p:cNvGrpSpPr>
              <a:grpSpLocks/>
            </p:cNvGrpSpPr>
            <p:nvPr/>
          </p:nvGrpSpPr>
          <p:grpSpPr bwMode="auto">
            <a:xfrm>
              <a:off x="687" y="3826"/>
              <a:ext cx="224" cy="110"/>
              <a:chOff x="687" y="3826"/>
              <a:chExt cx="224" cy="110"/>
            </a:xfrm>
          </p:grpSpPr>
          <p:sp>
            <p:nvSpPr>
              <p:cNvPr id="91274" name="Freeform 21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5" name="Freeform 21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69" name="Freeform 21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0" name="Freeform 21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1" name="Freeform 21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2" name="Freeform 21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3" name="Freeform 21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35" name="Line 220"/>
          <p:cNvSpPr>
            <a:spLocks noChangeShapeType="1"/>
          </p:cNvSpPr>
          <p:nvPr/>
        </p:nvSpPr>
        <p:spPr bwMode="auto">
          <a:xfrm>
            <a:off x="2584450" y="3373438"/>
            <a:ext cx="1095375" cy="3063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6" name="Line 221"/>
          <p:cNvSpPr>
            <a:spLocks noChangeShapeType="1"/>
          </p:cNvSpPr>
          <p:nvPr/>
        </p:nvSpPr>
        <p:spPr bwMode="auto">
          <a:xfrm>
            <a:off x="4203700" y="2239963"/>
            <a:ext cx="436563"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7" name="Line 222"/>
          <p:cNvSpPr>
            <a:spLocks noChangeShapeType="1"/>
          </p:cNvSpPr>
          <p:nvPr/>
        </p:nvSpPr>
        <p:spPr bwMode="auto">
          <a:xfrm flipV="1">
            <a:off x="4187825" y="2211388"/>
            <a:ext cx="576263" cy="14462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8" name="Text Box 223"/>
          <p:cNvSpPr txBox="1">
            <a:spLocks noChangeArrowheads="1"/>
          </p:cNvSpPr>
          <p:nvPr/>
        </p:nvSpPr>
        <p:spPr bwMode="auto">
          <a:xfrm>
            <a:off x="3486150" y="1679575"/>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solidFill>
                  <a:srgbClr val="FF0000"/>
                </a:solidFill>
                <a:latin typeface="Arial" charset="0"/>
                <a:cs typeface="Arial" charset="0"/>
              </a:rPr>
              <a:t>BSC</a:t>
            </a:r>
          </a:p>
        </p:txBody>
      </p:sp>
      <p:sp>
        <p:nvSpPr>
          <p:cNvPr id="38939" name="Text Box 224"/>
          <p:cNvSpPr txBox="1">
            <a:spLocks noChangeArrowheads="1"/>
          </p:cNvSpPr>
          <p:nvPr/>
        </p:nvSpPr>
        <p:spPr bwMode="auto">
          <a:xfrm>
            <a:off x="2065338" y="1643063"/>
            <a:ext cx="5302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BTS</a:t>
            </a:r>
          </a:p>
        </p:txBody>
      </p:sp>
      <p:pic>
        <p:nvPicPr>
          <p:cNvPr id="91163" name="Picture 225"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728788"/>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4" name="Group 226"/>
          <p:cNvGrpSpPr>
            <a:grpSpLocks/>
          </p:cNvGrpSpPr>
          <p:nvPr/>
        </p:nvGrpSpPr>
        <p:grpSpPr bwMode="auto">
          <a:xfrm>
            <a:off x="223838" y="2135188"/>
            <a:ext cx="831850" cy="180975"/>
            <a:chOff x="3072" y="739"/>
            <a:chExt cx="652" cy="146"/>
          </a:xfrm>
        </p:grpSpPr>
        <p:pic>
          <p:nvPicPr>
            <p:cNvPr id="91264" name="Picture 227"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2" name="Line 228"/>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043" name="Line 229"/>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38942" name="Oval 230"/>
          <p:cNvSpPr>
            <a:spLocks noChangeArrowheads="1"/>
          </p:cNvSpPr>
          <p:nvPr/>
        </p:nvSpPr>
        <p:spPr bwMode="auto">
          <a:xfrm>
            <a:off x="1492250" y="2876550"/>
            <a:ext cx="3067050" cy="1576388"/>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43" name="Oval 231"/>
          <p:cNvSpPr>
            <a:spLocks noChangeArrowheads="1"/>
          </p:cNvSpPr>
          <p:nvPr/>
        </p:nvSpPr>
        <p:spPr bwMode="auto">
          <a:xfrm>
            <a:off x="1184275" y="1406525"/>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1167" name="Picture 23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4685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8" name="Group 233"/>
          <p:cNvGrpSpPr>
            <a:grpSpLocks/>
          </p:cNvGrpSpPr>
          <p:nvPr/>
        </p:nvGrpSpPr>
        <p:grpSpPr bwMode="auto">
          <a:xfrm>
            <a:off x="4814943" y="4008438"/>
            <a:ext cx="4025900" cy="2030412"/>
            <a:chOff x="2755" y="2448"/>
            <a:chExt cx="2771" cy="1490"/>
          </a:xfrm>
        </p:grpSpPr>
        <p:grpSp>
          <p:nvGrpSpPr>
            <p:cNvPr id="91204" name="Group 234"/>
            <p:cNvGrpSpPr>
              <a:grpSpLocks/>
            </p:cNvGrpSpPr>
            <p:nvPr/>
          </p:nvGrpSpPr>
          <p:grpSpPr bwMode="auto">
            <a:xfrm>
              <a:off x="3143" y="2448"/>
              <a:ext cx="153" cy="306"/>
              <a:chOff x="3796" y="1043"/>
              <a:chExt cx="865" cy="1237"/>
            </a:xfrm>
          </p:grpSpPr>
          <p:sp>
            <p:nvSpPr>
              <p:cNvPr id="39011" name="Line 235"/>
              <p:cNvSpPr>
                <a:spLocks noChangeShapeType="1"/>
              </p:cNvSpPr>
              <p:nvPr/>
            </p:nvSpPr>
            <p:spPr bwMode="auto">
              <a:xfrm flipH="1">
                <a:off x="3993" y="1481"/>
                <a:ext cx="235" cy="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2" name="Line 236"/>
              <p:cNvSpPr>
                <a:spLocks noChangeShapeType="1"/>
              </p:cNvSpPr>
              <p:nvPr/>
            </p:nvSpPr>
            <p:spPr bwMode="auto">
              <a:xfrm>
                <a:off x="4228" y="1481"/>
                <a:ext cx="235" cy="72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3" name="Line 237"/>
              <p:cNvSpPr>
                <a:spLocks noChangeShapeType="1"/>
              </p:cNvSpPr>
              <p:nvPr/>
            </p:nvSpPr>
            <p:spPr bwMode="auto">
              <a:xfrm>
                <a:off x="3993"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4" name="Line 238"/>
              <p:cNvSpPr>
                <a:spLocks noChangeShapeType="1"/>
              </p:cNvSpPr>
              <p:nvPr/>
            </p:nvSpPr>
            <p:spPr bwMode="auto">
              <a:xfrm flipH="1">
                <a:off x="4228"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5" name="Line 239"/>
              <p:cNvSpPr>
                <a:spLocks noChangeShapeType="1"/>
              </p:cNvSpPr>
              <p:nvPr/>
            </p:nvSpPr>
            <p:spPr bwMode="auto">
              <a:xfrm>
                <a:off x="4228" y="1500"/>
                <a:ext cx="0" cy="78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6" name="Line 240"/>
              <p:cNvSpPr>
                <a:spLocks noChangeShapeType="1"/>
              </p:cNvSpPr>
              <p:nvPr/>
            </p:nvSpPr>
            <p:spPr bwMode="auto">
              <a:xfrm flipV="1">
                <a:off x="3993" y="2126"/>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7" name="Line 241"/>
              <p:cNvSpPr>
                <a:spLocks noChangeShapeType="1"/>
              </p:cNvSpPr>
              <p:nvPr/>
            </p:nvSpPr>
            <p:spPr bwMode="auto">
              <a:xfrm flipH="1" flipV="1">
                <a:off x="4228" y="2126"/>
                <a:ext cx="235" cy="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8" name="Line 242"/>
              <p:cNvSpPr>
                <a:spLocks noChangeShapeType="1"/>
              </p:cNvSpPr>
              <p:nvPr/>
            </p:nvSpPr>
            <p:spPr bwMode="auto">
              <a:xfrm>
                <a:off x="4092" y="1891"/>
                <a:ext cx="136"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9" name="Line 243"/>
              <p:cNvSpPr>
                <a:spLocks noChangeShapeType="1"/>
              </p:cNvSpPr>
              <p:nvPr/>
            </p:nvSpPr>
            <p:spPr bwMode="auto">
              <a:xfrm flipV="1">
                <a:off x="4228" y="1891"/>
                <a:ext cx="142"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0" name="Line 244"/>
              <p:cNvSpPr>
                <a:spLocks noChangeShapeType="1"/>
              </p:cNvSpPr>
              <p:nvPr/>
            </p:nvSpPr>
            <p:spPr bwMode="auto">
              <a:xfrm>
                <a:off x="4049" y="1999"/>
                <a:ext cx="173"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1" name="Line 245"/>
              <p:cNvSpPr>
                <a:spLocks noChangeShapeType="1"/>
              </p:cNvSpPr>
              <p:nvPr/>
            </p:nvSpPr>
            <p:spPr bwMode="auto">
              <a:xfrm flipV="1">
                <a:off x="4228" y="2013"/>
                <a:ext cx="173" cy="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2" name="Line 246"/>
              <p:cNvSpPr>
                <a:spLocks noChangeShapeType="1"/>
              </p:cNvSpPr>
              <p:nvPr/>
            </p:nvSpPr>
            <p:spPr bwMode="auto">
              <a:xfrm flipV="1">
                <a:off x="4228" y="1782"/>
                <a:ext cx="86"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3" name="Line 247"/>
              <p:cNvSpPr>
                <a:spLocks noChangeShapeType="1"/>
              </p:cNvSpPr>
              <p:nvPr/>
            </p:nvSpPr>
            <p:spPr bwMode="auto">
              <a:xfrm flipV="1">
                <a:off x="4228" y="1632"/>
                <a:ext cx="56" cy="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4" name="Line 248"/>
              <p:cNvSpPr>
                <a:spLocks noChangeShapeType="1"/>
              </p:cNvSpPr>
              <p:nvPr/>
            </p:nvSpPr>
            <p:spPr bwMode="auto">
              <a:xfrm>
                <a:off x="4123" y="1773"/>
                <a:ext cx="111"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5" name="Line 249"/>
              <p:cNvSpPr>
                <a:spLocks noChangeShapeType="1"/>
              </p:cNvSpPr>
              <p:nvPr/>
            </p:nvSpPr>
            <p:spPr bwMode="auto">
              <a:xfrm>
                <a:off x="4172" y="1627"/>
                <a:ext cx="68"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249" name="Group 250"/>
              <p:cNvGrpSpPr>
                <a:grpSpLocks/>
              </p:cNvGrpSpPr>
              <p:nvPr/>
            </p:nvGrpSpPr>
            <p:grpSpPr bwMode="auto">
              <a:xfrm>
                <a:off x="4269" y="1415"/>
                <a:ext cx="392" cy="137"/>
                <a:chOff x="4227" y="1360"/>
                <a:chExt cx="863" cy="270"/>
              </a:xfrm>
            </p:grpSpPr>
            <p:sp>
              <p:nvSpPr>
                <p:cNvPr id="39037" name="Line 251"/>
                <p:cNvSpPr>
                  <a:spLocks noChangeShapeType="1"/>
                </p:cNvSpPr>
                <p:nvPr/>
              </p:nvSpPr>
              <p:spPr bwMode="auto">
                <a:xfrm>
                  <a:off x="4232" y="160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8" name="Line 252"/>
                <p:cNvSpPr>
                  <a:spLocks noChangeShapeType="1"/>
                </p:cNvSpPr>
                <p:nvPr/>
              </p:nvSpPr>
              <p:spPr bwMode="auto">
                <a:xfrm rot="6361956" flipH="1" flipV="1">
                  <a:off x="4465" y="1208"/>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9" name="Line 253"/>
                <p:cNvSpPr>
                  <a:spLocks noChangeShapeType="1"/>
                </p:cNvSpPr>
                <p:nvPr/>
              </p:nvSpPr>
              <p:spPr bwMode="auto">
                <a:xfrm rot="6361956">
                  <a:off x="4603" y="1393"/>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40" name="Line 254"/>
                <p:cNvSpPr>
                  <a:spLocks noChangeShapeType="1"/>
                </p:cNvSpPr>
                <p:nvPr/>
              </p:nvSpPr>
              <p:spPr bwMode="auto">
                <a:xfrm rot="6361956" flipH="1" flipV="1">
                  <a:off x="4744" y="1285"/>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0" name="Group 255"/>
              <p:cNvGrpSpPr>
                <a:grpSpLocks/>
              </p:cNvGrpSpPr>
              <p:nvPr/>
            </p:nvGrpSpPr>
            <p:grpSpPr bwMode="auto">
              <a:xfrm rot="5700496">
                <a:off x="4053" y="1170"/>
                <a:ext cx="392" cy="137"/>
                <a:chOff x="4227" y="1360"/>
                <a:chExt cx="863" cy="270"/>
              </a:xfrm>
            </p:grpSpPr>
            <p:sp>
              <p:nvSpPr>
                <p:cNvPr id="39033" name="Line 256"/>
                <p:cNvSpPr>
                  <a:spLocks noChangeShapeType="1"/>
                </p:cNvSpPr>
                <p:nvPr/>
              </p:nvSpPr>
              <p:spPr bwMode="auto">
                <a:xfrm>
                  <a:off x="4225" y="1618"/>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4" name="Line 257"/>
                <p:cNvSpPr>
                  <a:spLocks noChangeShapeType="1"/>
                </p:cNvSpPr>
                <p:nvPr/>
              </p:nvSpPr>
              <p:spPr bwMode="auto">
                <a:xfrm rot="6361956" flipH="1" flipV="1">
                  <a:off x="4467" y="1231"/>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5" name="Line 258"/>
                <p:cNvSpPr>
                  <a:spLocks noChangeShapeType="1"/>
                </p:cNvSpPr>
                <p:nvPr/>
              </p:nvSpPr>
              <p:spPr bwMode="auto">
                <a:xfrm rot="6361956">
                  <a:off x="4588" y="1406"/>
                  <a:ext cx="195" cy="20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6" name="Line 259"/>
                <p:cNvSpPr>
                  <a:spLocks noChangeShapeType="1"/>
                </p:cNvSpPr>
                <p:nvPr/>
              </p:nvSpPr>
              <p:spPr bwMode="auto">
                <a:xfrm rot="6361956" flipH="1" flipV="1">
                  <a:off x="4744" y="1313"/>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1" name="Group 260"/>
              <p:cNvGrpSpPr>
                <a:grpSpLocks/>
              </p:cNvGrpSpPr>
              <p:nvPr/>
            </p:nvGrpSpPr>
            <p:grpSpPr bwMode="auto">
              <a:xfrm rot="10800000">
                <a:off x="3796" y="1402"/>
                <a:ext cx="392" cy="137"/>
                <a:chOff x="4227" y="1360"/>
                <a:chExt cx="863" cy="270"/>
              </a:xfrm>
            </p:grpSpPr>
            <p:sp>
              <p:nvSpPr>
                <p:cNvPr id="39029" name="Line 261"/>
                <p:cNvSpPr>
                  <a:spLocks noChangeShapeType="1"/>
                </p:cNvSpPr>
                <p:nvPr/>
              </p:nvSpPr>
              <p:spPr bwMode="auto">
                <a:xfrm>
                  <a:off x="4234" y="159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0" name="Line 262"/>
                <p:cNvSpPr>
                  <a:spLocks noChangeShapeType="1"/>
                </p:cNvSpPr>
                <p:nvPr/>
              </p:nvSpPr>
              <p:spPr bwMode="auto">
                <a:xfrm rot="6361956" flipH="1" flipV="1">
                  <a:off x="4468" y="1202"/>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1" name="Line 263"/>
                <p:cNvSpPr>
                  <a:spLocks noChangeShapeType="1"/>
                </p:cNvSpPr>
                <p:nvPr/>
              </p:nvSpPr>
              <p:spPr bwMode="auto">
                <a:xfrm rot="6361956">
                  <a:off x="4620" y="1396"/>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2" name="Line 264"/>
                <p:cNvSpPr>
                  <a:spLocks noChangeShapeType="1"/>
                </p:cNvSpPr>
                <p:nvPr/>
              </p:nvSpPr>
              <p:spPr bwMode="auto">
                <a:xfrm rot="6361956" flipH="1" flipV="1">
                  <a:off x="4760" y="1278"/>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82" name="Text Box 265"/>
            <p:cNvSpPr txBox="1">
              <a:spLocks noChangeArrowheads="1"/>
            </p:cNvSpPr>
            <p:nvPr/>
          </p:nvSpPr>
          <p:spPr bwMode="auto">
            <a:xfrm>
              <a:off x="3460" y="2551"/>
              <a:ext cx="2024"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transceiver station </a:t>
              </a:r>
              <a:r>
                <a:rPr lang="en-US" sz="1600" dirty="0" smtClean="0">
                  <a:latin typeface="Arial" charset="0"/>
                  <a:cs typeface="Arial" charset="0"/>
                </a:rPr>
                <a:t>(BTS)</a:t>
              </a:r>
              <a:endParaRPr lang="en-US" sz="1600" dirty="0">
                <a:latin typeface="Arial" charset="0"/>
                <a:cs typeface="Arial" charset="0"/>
              </a:endParaRPr>
            </a:p>
          </p:txBody>
        </p:sp>
        <p:grpSp>
          <p:nvGrpSpPr>
            <p:cNvPr id="91206" name="Group 266"/>
            <p:cNvGrpSpPr>
              <a:grpSpLocks/>
            </p:cNvGrpSpPr>
            <p:nvPr/>
          </p:nvGrpSpPr>
          <p:grpSpPr bwMode="auto">
            <a:xfrm>
              <a:off x="3072" y="2833"/>
              <a:ext cx="347" cy="259"/>
              <a:chOff x="611" y="3693"/>
              <a:chExt cx="449" cy="287"/>
            </a:xfrm>
          </p:grpSpPr>
          <p:sp>
            <p:nvSpPr>
              <p:cNvPr id="39002" name="Rectangle 267"/>
              <p:cNvSpPr>
                <a:spLocks noChangeArrowheads="1"/>
              </p:cNvSpPr>
              <p:nvPr/>
            </p:nvSpPr>
            <p:spPr bwMode="auto">
              <a:xfrm>
                <a:off x="635" y="3774"/>
                <a:ext cx="338" cy="2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26" name="Group 268"/>
              <p:cNvGrpSpPr>
                <a:grpSpLocks/>
              </p:cNvGrpSpPr>
              <p:nvPr/>
            </p:nvGrpSpPr>
            <p:grpSpPr bwMode="auto">
              <a:xfrm>
                <a:off x="687" y="3826"/>
                <a:ext cx="224" cy="110"/>
                <a:chOff x="687" y="3826"/>
                <a:chExt cx="224" cy="110"/>
              </a:xfrm>
            </p:grpSpPr>
            <p:sp>
              <p:nvSpPr>
                <p:cNvPr id="91232" name="Freeform 269"/>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3" name="Freeform 270"/>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27" name="Freeform 271"/>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8" name="Freeform 272"/>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9" name="Freeform 273"/>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0" name="Freeform 274"/>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1" name="Freeform 275"/>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4" name="Text Box 276"/>
            <p:cNvSpPr txBox="1">
              <a:spLocks noChangeArrowheads="1"/>
            </p:cNvSpPr>
            <p:nvPr/>
          </p:nvSpPr>
          <p:spPr bwMode="auto">
            <a:xfrm>
              <a:off x="3456" y="2851"/>
              <a:ext cx="1930"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controller </a:t>
              </a:r>
              <a:r>
                <a:rPr lang="en-US" sz="1600" dirty="0" smtClean="0">
                  <a:latin typeface="Arial" charset="0"/>
                  <a:cs typeface="Arial" charset="0"/>
                </a:rPr>
                <a:t>(BSC)</a:t>
              </a:r>
              <a:endParaRPr lang="en-US" sz="1600" dirty="0">
                <a:latin typeface="Arial" charset="0"/>
                <a:cs typeface="Arial" charset="0"/>
              </a:endParaRPr>
            </a:p>
          </p:txBody>
        </p:sp>
        <p:grpSp>
          <p:nvGrpSpPr>
            <p:cNvPr id="91208" name="Group 277"/>
            <p:cNvGrpSpPr>
              <a:grpSpLocks/>
            </p:cNvGrpSpPr>
            <p:nvPr/>
          </p:nvGrpSpPr>
          <p:grpSpPr bwMode="auto">
            <a:xfrm>
              <a:off x="3102" y="3144"/>
              <a:ext cx="291" cy="511"/>
              <a:chOff x="611" y="3693"/>
              <a:chExt cx="449" cy="287"/>
            </a:xfrm>
          </p:grpSpPr>
          <p:sp>
            <p:nvSpPr>
              <p:cNvPr id="38993" name="Rectangle 278"/>
              <p:cNvSpPr>
                <a:spLocks noChangeArrowheads="1"/>
              </p:cNvSpPr>
              <p:nvPr/>
            </p:nvSpPr>
            <p:spPr bwMode="auto">
              <a:xfrm>
                <a:off x="635" y="3774"/>
                <a:ext cx="337"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17" name="Group 279"/>
              <p:cNvGrpSpPr>
                <a:grpSpLocks/>
              </p:cNvGrpSpPr>
              <p:nvPr/>
            </p:nvGrpSpPr>
            <p:grpSpPr bwMode="auto">
              <a:xfrm>
                <a:off x="687" y="3826"/>
                <a:ext cx="224" cy="110"/>
                <a:chOff x="687" y="3826"/>
                <a:chExt cx="224" cy="110"/>
              </a:xfrm>
            </p:grpSpPr>
            <p:sp>
              <p:nvSpPr>
                <p:cNvPr id="91223" name="Freeform 28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4" name="Freeform 28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18" name="Freeform 28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19" name="Freeform 28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0" name="Freeform 28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1" name="Freeform 28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2" name="Freeform 28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6" name="Text Box 287"/>
            <p:cNvSpPr txBox="1">
              <a:spLocks noChangeArrowheads="1"/>
            </p:cNvSpPr>
            <p:nvPr/>
          </p:nvSpPr>
          <p:spPr bwMode="auto">
            <a:xfrm>
              <a:off x="3450" y="3284"/>
              <a:ext cx="2076"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Switching Center </a:t>
              </a:r>
              <a:r>
                <a:rPr lang="en-US" sz="1600" dirty="0" smtClean="0">
                  <a:latin typeface="Arial" charset="0"/>
                  <a:cs typeface="Arial" charset="0"/>
                </a:rPr>
                <a:t>(MSC)</a:t>
              </a:r>
              <a:endParaRPr lang="en-US" sz="1600" dirty="0">
                <a:latin typeface="Arial" charset="0"/>
                <a:cs typeface="Arial" charset="0"/>
              </a:endParaRPr>
            </a:p>
          </p:txBody>
        </p:sp>
        <p:grpSp>
          <p:nvGrpSpPr>
            <p:cNvPr id="91210" name="Group 288"/>
            <p:cNvGrpSpPr>
              <a:grpSpLocks/>
            </p:cNvGrpSpPr>
            <p:nvPr/>
          </p:nvGrpSpPr>
          <p:grpSpPr bwMode="auto">
            <a:xfrm>
              <a:off x="2755" y="3745"/>
              <a:ext cx="524" cy="114"/>
              <a:chOff x="3072" y="739"/>
              <a:chExt cx="652" cy="146"/>
            </a:xfrm>
          </p:grpSpPr>
          <p:pic>
            <p:nvPicPr>
              <p:cNvPr id="91213" name="Picture 289"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91" name="Line 290"/>
              <p:cNvSpPr>
                <a:spLocks noChangeShapeType="1"/>
              </p:cNvSpPr>
              <p:nvPr/>
            </p:nvSpPr>
            <p:spPr bwMode="auto">
              <a:xfrm flipH="1">
                <a:off x="3105" y="783"/>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92" name="Line 291"/>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pic>
          <p:nvPicPr>
            <p:cNvPr id="91211" name="Picture 29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 y="3747"/>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89" name="Text Box 293"/>
            <p:cNvSpPr txBox="1">
              <a:spLocks noChangeArrowheads="1"/>
            </p:cNvSpPr>
            <p:nvPr/>
          </p:nvSpPr>
          <p:spPr bwMode="auto">
            <a:xfrm>
              <a:off x="3475" y="3691"/>
              <a:ext cx="1292"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subscribers</a:t>
              </a:r>
            </a:p>
          </p:txBody>
        </p:sp>
      </p:grpSp>
      <p:sp>
        <p:nvSpPr>
          <p:cNvPr id="38946" name="Text Box 294"/>
          <p:cNvSpPr txBox="1">
            <a:spLocks noChangeArrowheads="1"/>
          </p:cNvSpPr>
          <p:nvPr/>
        </p:nvSpPr>
        <p:spPr bwMode="auto">
          <a:xfrm>
            <a:off x="1612900" y="1138238"/>
            <a:ext cx="26019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system </a:t>
            </a:r>
            <a:r>
              <a:rPr lang="en-US" sz="1600" dirty="0" smtClean="0">
                <a:latin typeface="Arial" charset="0"/>
                <a:cs typeface="Arial" charset="0"/>
              </a:rPr>
              <a:t>(BSS)</a:t>
            </a:r>
            <a:endParaRPr lang="en-US" sz="1600" dirty="0">
              <a:latin typeface="Arial" charset="0"/>
              <a:cs typeface="Arial" charset="0"/>
            </a:endParaRPr>
          </a:p>
        </p:txBody>
      </p:sp>
      <p:sp>
        <p:nvSpPr>
          <p:cNvPr id="38947" name="Text Box 295"/>
          <p:cNvSpPr txBox="1">
            <a:spLocks noChangeArrowheads="1"/>
          </p:cNvSpPr>
          <p:nvPr/>
        </p:nvSpPr>
        <p:spPr bwMode="auto">
          <a:xfrm>
            <a:off x="5030843" y="3698875"/>
            <a:ext cx="7747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Legend</a:t>
            </a:r>
          </a:p>
        </p:txBody>
      </p:sp>
      <p:grpSp>
        <p:nvGrpSpPr>
          <p:cNvPr id="91172" name="Group 297"/>
          <p:cNvGrpSpPr>
            <a:grpSpLocks/>
          </p:cNvGrpSpPr>
          <p:nvPr/>
        </p:nvGrpSpPr>
        <p:grpSpPr bwMode="auto">
          <a:xfrm>
            <a:off x="4676775" y="1630363"/>
            <a:ext cx="550863" cy="1001712"/>
            <a:chOff x="611" y="3693"/>
            <a:chExt cx="449" cy="287"/>
          </a:xfrm>
        </p:grpSpPr>
        <p:sp>
          <p:nvSpPr>
            <p:cNvPr id="38972" name="Rectangle 298"/>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96" name="Group 299"/>
            <p:cNvGrpSpPr>
              <a:grpSpLocks/>
            </p:cNvGrpSpPr>
            <p:nvPr/>
          </p:nvGrpSpPr>
          <p:grpSpPr bwMode="auto">
            <a:xfrm>
              <a:off x="687" y="3826"/>
              <a:ext cx="224" cy="110"/>
              <a:chOff x="687" y="3826"/>
              <a:chExt cx="224" cy="110"/>
            </a:xfrm>
          </p:grpSpPr>
          <p:sp>
            <p:nvSpPr>
              <p:cNvPr id="91202" name="Freeform 30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3" name="Freeform 30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97" name="Freeform 30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8" name="Freeform 30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9" name="Freeform 30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0" name="Freeform 30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1" name="Freeform 30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0" name="Text Box 307"/>
          <p:cNvSpPr txBox="1">
            <a:spLocks noChangeArrowheads="1"/>
          </p:cNvSpPr>
          <p:nvPr/>
        </p:nvSpPr>
        <p:spPr bwMode="auto">
          <a:xfrm>
            <a:off x="4613275" y="1335088"/>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MSC</a:t>
            </a:r>
          </a:p>
        </p:txBody>
      </p:sp>
      <p:sp>
        <p:nvSpPr>
          <p:cNvPr id="91174" name="Freeform 308"/>
          <p:cNvSpPr>
            <a:spLocks/>
          </p:cNvSpPr>
          <p:nvPr/>
        </p:nvSpPr>
        <p:spPr bwMode="auto">
          <a:xfrm>
            <a:off x="7177088" y="1381125"/>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2" name="Text Box 309"/>
          <p:cNvSpPr txBox="1">
            <a:spLocks noChangeArrowheads="1"/>
          </p:cNvSpPr>
          <p:nvPr/>
        </p:nvSpPr>
        <p:spPr bwMode="auto">
          <a:xfrm>
            <a:off x="7285038" y="1724025"/>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cs typeface="Arial" charset="0"/>
              </a:rPr>
              <a:t>Public </a:t>
            </a:r>
          </a:p>
          <a:p>
            <a:pPr eaLnBrk="1" hangingPunct="1">
              <a:defRPr/>
            </a:pPr>
            <a:r>
              <a:rPr lang="en-US" sz="1600">
                <a:latin typeface="Arial" charset="0"/>
                <a:cs typeface="Arial" charset="0"/>
              </a:rPr>
              <a:t>telephone</a:t>
            </a:r>
          </a:p>
          <a:p>
            <a:pPr eaLnBrk="1" hangingPunct="1">
              <a:defRPr/>
            </a:pPr>
            <a:r>
              <a:rPr lang="en-US" sz="1600">
                <a:latin typeface="Arial" charset="0"/>
                <a:cs typeface="Arial" charset="0"/>
              </a:rPr>
              <a:t>network</a:t>
            </a:r>
          </a:p>
        </p:txBody>
      </p:sp>
      <p:sp>
        <p:nvSpPr>
          <p:cNvPr id="38953" name="Line 310"/>
          <p:cNvSpPr>
            <a:spLocks noChangeShapeType="1"/>
          </p:cNvSpPr>
          <p:nvPr/>
        </p:nvSpPr>
        <p:spPr bwMode="auto">
          <a:xfrm>
            <a:off x="5151438" y="2255838"/>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77" name="Group 311"/>
          <p:cNvGrpSpPr>
            <a:grpSpLocks/>
          </p:cNvGrpSpPr>
          <p:nvPr/>
        </p:nvGrpSpPr>
        <p:grpSpPr bwMode="auto">
          <a:xfrm>
            <a:off x="6411913" y="1590675"/>
            <a:ext cx="550862" cy="1001713"/>
            <a:chOff x="611" y="3693"/>
            <a:chExt cx="449" cy="287"/>
          </a:xfrm>
        </p:grpSpPr>
        <p:sp>
          <p:nvSpPr>
            <p:cNvPr id="38963" name="Rectangle 312"/>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87" name="Group 313"/>
            <p:cNvGrpSpPr>
              <a:grpSpLocks/>
            </p:cNvGrpSpPr>
            <p:nvPr/>
          </p:nvGrpSpPr>
          <p:grpSpPr bwMode="auto">
            <a:xfrm>
              <a:off x="687" y="3826"/>
              <a:ext cx="224" cy="110"/>
              <a:chOff x="687" y="3826"/>
              <a:chExt cx="224" cy="110"/>
            </a:xfrm>
          </p:grpSpPr>
          <p:sp>
            <p:nvSpPr>
              <p:cNvPr id="91193" name="Freeform 314"/>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4" name="Freeform 315"/>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88" name="Freeform 316"/>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9" name="Freeform 317"/>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Freeform 318"/>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1" name="Freeform 319"/>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2" name="Freeform 320"/>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5" name="Text Box 321"/>
          <p:cNvSpPr txBox="1">
            <a:spLocks noChangeArrowheads="1"/>
          </p:cNvSpPr>
          <p:nvPr/>
        </p:nvSpPr>
        <p:spPr bwMode="auto">
          <a:xfrm>
            <a:off x="6359525" y="2573338"/>
            <a:ext cx="108585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dirty="0">
                <a:latin typeface="Arial" charset="0"/>
                <a:cs typeface="Arial" charset="0"/>
              </a:rPr>
              <a:t>Gateway</a:t>
            </a:r>
          </a:p>
          <a:p>
            <a:pPr eaLnBrk="1" hangingPunct="1">
              <a:lnSpc>
                <a:spcPct val="80000"/>
              </a:lnSpc>
              <a:defRPr/>
            </a:pPr>
            <a:r>
              <a:rPr lang="en-US" dirty="0">
                <a:latin typeface="Arial" charset="0"/>
                <a:cs typeface="Arial" charset="0"/>
              </a:rPr>
              <a:t>MSC</a:t>
            </a:r>
          </a:p>
        </p:txBody>
      </p:sp>
      <p:sp>
        <p:nvSpPr>
          <p:cNvPr id="38956" name="Text Box 322"/>
          <p:cNvSpPr txBox="1">
            <a:spLocks noChangeArrowheads="1"/>
          </p:cNvSpPr>
          <p:nvPr/>
        </p:nvSpPr>
        <p:spPr bwMode="auto">
          <a:xfrm>
            <a:off x="6481763" y="1593850"/>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8957" name="Line 323"/>
          <p:cNvSpPr>
            <a:spLocks noChangeShapeType="1"/>
          </p:cNvSpPr>
          <p:nvPr/>
        </p:nvSpPr>
        <p:spPr bwMode="auto">
          <a:xfrm flipH="1">
            <a:off x="6200775" y="2325688"/>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8" name="Line 324"/>
          <p:cNvSpPr>
            <a:spLocks noChangeShapeType="1"/>
          </p:cNvSpPr>
          <p:nvPr/>
        </p:nvSpPr>
        <p:spPr bwMode="auto">
          <a:xfrm flipH="1" flipV="1">
            <a:off x="6211888" y="2043113"/>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9" name="Line 325"/>
          <p:cNvSpPr>
            <a:spLocks noChangeShapeType="1"/>
          </p:cNvSpPr>
          <p:nvPr/>
        </p:nvSpPr>
        <p:spPr bwMode="auto">
          <a:xfrm flipH="1">
            <a:off x="5834063" y="2500313"/>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0" name="Line 326"/>
          <p:cNvSpPr>
            <a:spLocks noChangeShapeType="1"/>
          </p:cNvSpPr>
          <p:nvPr/>
        </p:nvSpPr>
        <p:spPr bwMode="auto">
          <a:xfrm flipH="1" flipV="1">
            <a:off x="5929313" y="1952625"/>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1" name="Line 327"/>
          <p:cNvSpPr>
            <a:spLocks noChangeShapeType="1"/>
          </p:cNvSpPr>
          <p:nvPr/>
        </p:nvSpPr>
        <p:spPr bwMode="auto">
          <a:xfrm>
            <a:off x="6942138" y="2224088"/>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 name="矩形 2"/>
          <p:cNvSpPr/>
          <p:nvPr/>
        </p:nvSpPr>
        <p:spPr>
          <a:xfrm>
            <a:off x="6505155" y="3860687"/>
            <a:ext cx="1415772" cy="338554"/>
          </a:xfrm>
          <a:prstGeom prst="rect">
            <a:avLst/>
          </a:prstGeom>
        </p:spPr>
        <p:txBody>
          <a:bodyPr wrap="none">
            <a:spAutoFit/>
          </a:bodyPr>
          <a:lstStyle/>
          <a:p>
            <a:r>
              <a:rPr lang="zh-CN" altLang="en-US" sz="1600" dirty="0">
                <a:latin typeface="Times New Roman" pitchFamily="18" charset="0"/>
              </a:rPr>
              <a:t>基站收发信台</a:t>
            </a:r>
            <a:endParaRPr lang="zh-CN" altLang="en-US" sz="1600" dirty="0"/>
          </a:p>
        </p:txBody>
      </p:sp>
      <p:sp>
        <p:nvSpPr>
          <p:cNvPr id="4" name="矩形 3"/>
          <p:cNvSpPr/>
          <p:nvPr/>
        </p:nvSpPr>
        <p:spPr>
          <a:xfrm>
            <a:off x="352517" y="4273550"/>
            <a:ext cx="4572000" cy="1785104"/>
          </a:xfrm>
          <a:prstGeom prst="rect">
            <a:avLst/>
          </a:prstGeom>
        </p:spPr>
        <p:txBody>
          <a:bodyPr>
            <a:spAutoFit/>
          </a:bodyPr>
          <a:lstStyle/>
          <a:p>
            <a:r>
              <a:rPr lang="en-US" altLang="zh-CN" sz="2000" dirty="0">
                <a:solidFill>
                  <a:srgbClr val="FF0000"/>
                </a:solidFill>
                <a:latin typeface="Gill Sans MT" panose="020B0502020104020203" pitchFamily="34" charset="0"/>
              </a:rPr>
              <a:t>base station controller </a:t>
            </a:r>
            <a:r>
              <a:rPr lang="en-US" altLang="zh-CN" sz="2000" dirty="0" smtClean="0">
                <a:solidFill>
                  <a:srgbClr val="FF0000"/>
                </a:solidFill>
                <a:latin typeface="Gill Sans MT" panose="020B0502020104020203" pitchFamily="34" charset="0"/>
              </a:rPr>
              <a:t>(BSC</a:t>
            </a:r>
            <a:r>
              <a:rPr lang="en-US" altLang="zh-CN" dirty="0" smtClean="0">
                <a:latin typeface="Gill Sans MT" panose="020B0502020104020203" pitchFamily="34" charset="0"/>
              </a:rPr>
              <a:t>) </a:t>
            </a:r>
            <a:endParaRPr lang="en-US" altLang="zh-CN" dirty="0">
              <a:latin typeface="Gill Sans MT" panose="020B0502020104020203" pitchFamily="34" charset="0"/>
            </a:endParaRPr>
          </a:p>
          <a:p>
            <a:pPr marL="285750" indent="-285750">
              <a:buFont typeface="Arial" panose="020B0604020202020204" pitchFamily="34" charset="0"/>
              <a:buChar char="•"/>
            </a:pPr>
            <a:r>
              <a:rPr lang="en-US" altLang="zh-CN" i="1" dirty="0">
                <a:latin typeface="Gill Sans MT" panose="020B0502020104020203" pitchFamily="34" charset="0"/>
              </a:rPr>
              <a:t>typically service several tens of base transceiver stations</a:t>
            </a:r>
          </a:p>
          <a:p>
            <a:pPr marL="285750" indent="-285750">
              <a:buFont typeface="Arial" panose="020B0604020202020204" pitchFamily="34" charset="0"/>
              <a:buChar char="•"/>
            </a:pPr>
            <a:r>
              <a:rPr lang="en-US" altLang="zh-CN" i="1" dirty="0">
                <a:latin typeface="Gill Sans MT" panose="020B0502020104020203" pitchFamily="34" charset="0"/>
              </a:rPr>
              <a:t>allocate BTS radio channels to mobile subscribers, </a:t>
            </a:r>
          </a:p>
          <a:p>
            <a:pPr marL="285750" indent="-285750">
              <a:buFont typeface="Arial" panose="020B0604020202020204" pitchFamily="34" charset="0"/>
              <a:buChar char="•"/>
            </a:pPr>
            <a:r>
              <a:rPr lang="en-US" altLang="zh-CN" i="1" dirty="0">
                <a:latin typeface="Gill Sans MT" panose="020B0502020104020203" pitchFamily="34" charset="0"/>
              </a:rPr>
              <a:t>perform paging</a:t>
            </a:r>
            <a:r>
              <a:rPr lang="en-US" altLang="zh-CN" b="1" i="1" dirty="0">
                <a:latin typeface="Gill Sans MT" panose="020B0502020104020203" pitchFamily="34" charset="0"/>
              </a:rPr>
              <a:t>, </a:t>
            </a:r>
            <a:r>
              <a:rPr lang="en-US" altLang="zh-CN" i="1" dirty="0">
                <a:latin typeface="Gill Sans MT" panose="020B0502020104020203" pitchFamily="34" charset="0"/>
              </a:rPr>
              <a:t>and handoff of mobile users</a:t>
            </a:r>
            <a:endParaRPr lang="zh-CN" altLang="en-US" i="1" dirty="0">
              <a:latin typeface="Gill Sans MT" panose="020B0502020104020203" pitchFamily="34" charset="0"/>
            </a:endParaRPr>
          </a:p>
        </p:txBody>
      </p:sp>
    </p:spTree>
    <p:extLst>
      <p:ext uri="{BB962C8B-B14F-4D97-AF65-F5344CB8AC3E}">
        <p14:creationId xmlns:p14="http://schemas.microsoft.com/office/powerpoint/2010/main" val="2041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cs typeface="Arial" charset="0"/>
              </a:rPr>
              <a:t>2G </a:t>
            </a:r>
            <a:r>
              <a:rPr lang="en-US" altLang="zh-CN" dirty="0" smtClean="0">
                <a:latin typeface="Gill Sans MT" charset="0"/>
                <a:ea typeface="ＭＳ Ｐゴシック" charset="0"/>
                <a:cs typeface="Arial" charset="0"/>
              </a:rPr>
              <a:t>(voice) </a:t>
            </a:r>
            <a:r>
              <a:rPr lang="en-US" altLang="zh-CN" dirty="0">
                <a:latin typeface="Gill Sans MT" charset="0"/>
                <a:ea typeface="ＭＳ Ｐゴシック" charset="0"/>
                <a:cs typeface="Arial" charset="0"/>
              </a:rPr>
              <a:t>network architecture </a:t>
            </a:r>
            <a:endParaRPr lang="zh-CN" altLang="en-US" dirty="0"/>
          </a:p>
        </p:txBody>
      </p:sp>
      <p:sp>
        <p:nvSpPr>
          <p:cNvPr id="38916" name="AutoShape 2"/>
          <p:cNvSpPr>
            <a:spLocks noChangeArrowheads="1"/>
          </p:cNvSpPr>
          <p:nvPr/>
        </p:nvSpPr>
        <p:spPr bwMode="auto">
          <a:xfrm>
            <a:off x="2266950" y="2952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7" name="AutoShape 3"/>
          <p:cNvSpPr>
            <a:spLocks noChangeArrowheads="1"/>
          </p:cNvSpPr>
          <p:nvPr/>
        </p:nvSpPr>
        <p:spPr bwMode="auto">
          <a:xfrm>
            <a:off x="2282825" y="35464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8" name="AutoShape 4"/>
          <p:cNvSpPr>
            <a:spLocks noChangeArrowheads="1"/>
          </p:cNvSpPr>
          <p:nvPr/>
        </p:nvSpPr>
        <p:spPr bwMode="auto">
          <a:xfrm>
            <a:off x="1631950" y="3281363"/>
            <a:ext cx="798513" cy="598487"/>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9" name="AutoShape 5"/>
          <p:cNvSpPr>
            <a:spLocks noChangeArrowheads="1"/>
          </p:cNvSpPr>
          <p:nvPr/>
        </p:nvSpPr>
        <p:spPr bwMode="auto">
          <a:xfrm>
            <a:off x="1595438" y="2212975"/>
            <a:ext cx="798512"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0" name="AutoShape 6"/>
          <p:cNvSpPr>
            <a:spLocks noChangeArrowheads="1"/>
          </p:cNvSpPr>
          <p:nvPr/>
        </p:nvSpPr>
        <p:spPr bwMode="auto">
          <a:xfrm>
            <a:off x="2209800" y="1936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1" name="AutoShape 7"/>
          <p:cNvSpPr>
            <a:spLocks noChangeArrowheads="1"/>
          </p:cNvSpPr>
          <p:nvPr/>
        </p:nvSpPr>
        <p:spPr bwMode="auto">
          <a:xfrm>
            <a:off x="1581150" y="16033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45" name="Group 9"/>
          <p:cNvGrpSpPr>
            <a:grpSpLocks/>
          </p:cNvGrpSpPr>
          <p:nvPr/>
        </p:nvGrpSpPr>
        <p:grpSpPr bwMode="auto">
          <a:xfrm>
            <a:off x="2525713" y="2976563"/>
            <a:ext cx="242887" cy="485775"/>
            <a:chOff x="3796" y="1043"/>
            <a:chExt cx="865" cy="1237"/>
          </a:xfrm>
        </p:grpSpPr>
        <p:sp>
          <p:nvSpPr>
            <p:cNvPr id="39212" name="Line 10"/>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3" name="Line 11"/>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4" name="Line 12"/>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5" name="Line 13"/>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6" name="Line 14"/>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7" name="Line 15"/>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8" name="Line 16"/>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9" name="Line 17"/>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0" name="Line 18"/>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1" name="Line 19"/>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2" name="Line 20"/>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3" name="Line 21"/>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4" name="Line 22"/>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5" name="Line 23"/>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6" name="Line 24"/>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50" name="Group 25"/>
            <p:cNvGrpSpPr>
              <a:grpSpLocks/>
            </p:cNvGrpSpPr>
            <p:nvPr/>
          </p:nvGrpSpPr>
          <p:grpSpPr bwMode="auto">
            <a:xfrm>
              <a:off x="4269" y="1415"/>
              <a:ext cx="392" cy="137"/>
              <a:chOff x="4227" y="1360"/>
              <a:chExt cx="863" cy="270"/>
            </a:xfrm>
          </p:grpSpPr>
          <p:sp>
            <p:nvSpPr>
              <p:cNvPr id="39238" name="Line 26"/>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9" name="Line 27"/>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0" name="Line 28"/>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1" name="Line 29"/>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1" name="Group 30"/>
            <p:cNvGrpSpPr>
              <a:grpSpLocks/>
            </p:cNvGrpSpPr>
            <p:nvPr/>
          </p:nvGrpSpPr>
          <p:grpSpPr bwMode="auto">
            <a:xfrm rot="5700496">
              <a:off x="4053" y="1170"/>
              <a:ext cx="392" cy="137"/>
              <a:chOff x="4227" y="1360"/>
              <a:chExt cx="863" cy="270"/>
            </a:xfrm>
          </p:grpSpPr>
          <p:sp>
            <p:nvSpPr>
              <p:cNvPr id="39234" name="Line 31"/>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5" name="Line 32"/>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6" name="Line 33"/>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7" name="Line 34"/>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2" name="Group 35"/>
            <p:cNvGrpSpPr>
              <a:grpSpLocks/>
            </p:cNvGrpSpPr>
            <p:nvPr/>
          </p:nvGrpSpPr>
          <p:grpSpPr bwMode="auto">
            <a:xfrm rot="10800000">
              <a:off x="3796" y="1402"/>
              <a:ext cx="392" cy="137"/>
              <a:chOff x="4227" y="1360"/>
              <a:chExt cx="863" cy="270"/>
            </a:xfrm>
          </p:grpSpPr>
          <p:sp>
            <p:nvSpPr>
              <p:cNvPr id="39230" name="Line 36"/>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1" name="Line 37"/>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2" name="Line 38"/>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3" name="Line 39"/>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6" name="Group 40"/>
          <p:cNvGrpSpPr>
            <a:grpSpLocks/>
          </p:cNvGrpSpPr>
          <p:nvPr/>
        </p:nvGrpSpPr>
        <p:grpSpPr bwMode="auto">
          <a:xfrm>
            <a:off x="2517775" y="3589338"/>
            <a:ext cx="242888" cy="485775"/>
            <a:chOff x="3796" y="1043"/>
            <a:chExt cx="865" cy="1237"/>
          </a:xfrm>
        </p:grpSpPr>
        <p:sp>
          <p:nvSpPr>
            <p:cNvPr id="39182" name="Line 41"/>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3" name="Line 42"/>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4" name="Line 43"/>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5" name="Line 44"/>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6" name="Line 45"/>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7" name="Line 46"/>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8" name="Line 47"/>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9" name="Line 48"/>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0" name="Line 49"/>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1" name="Line 50"/>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2" name="Line 51"/>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3" name="Line 52"/>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4" name="Line 53"/>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5" name="Line 54"/>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6" name="Line 55"/>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20" name="Group 56"/>
            <p:cNvGrpSpPr>
              <a:grpSpLocks/>
            </p:cNvGrpSpPr>
            <p:nvPr/>
          </p:nvGrpSpPr>
          <p:grpSpPr bwMode="auto">
            <a:xfrm>
              <a:off x="4269" y="1415"/>
              <a:ext cx="392" cy="137"/>
              <a:chOff x="4227" y="1360"/>
              <a:chExt cx="863" cy="270"/>
            </a:xfrm>
          </p:grpSpPr>
          <p:sp>
            <p:nvSpPr>
              <p:cNvPr id="39208" name="Line 57"/>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9" name="Line 58"/>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0" name="Line 59"/>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1" name="Line 60"/>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1" name="Group 61"/>
            <p:cNvGrpSpPr>
              <a:grpSpLocks/>
            </p:cNvGrpSpPr>
            <p:nvPr/>
          </p:nvGrpSpPr>
          <p:grpSpPr bwMode="auto">
            <a:xfrm rot="5700496">
              <a:off x="4053" y="1170"/>
              <a:ext cx="392" cy="137"/>
              <a:chOff x="4227" y="1360"/>
              <a:chExt cx="863" cy="270"/>
            </a:xfrm>
          </p:grpSpPr>
          <p:sp>
            <p:nvSpPr>
              <p:cNvPr id="39204" name="Line 62"/>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5" name="Line 63"/>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6" name="Line 64"/>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7" name="Line 65"/>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2" name="Group 66"/>
            <p:cNvGrpSpPr>
              <a:grpSpLocks/>
            </p:cNvGrpSpPr>
            <p:nvPr/>
          </p:nvGrpSpPr>
          <p:grpSpPr bwMode="auto">
            <a:xfrm rot="10800000">
              <a:off x="3796" y="1402"/>
              <a:ext cx="392" cy="137"/>
              <a:chOff x="4227" y="1360"/>
              <a:chExt cx="863" cy="270"/>
            </a:xfrm>
          </p:grpSpPr>
          <p:sp>
            <p:nvSpPr>
              <p:cNvPr id="39200" name="Line 67"/>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1" name="Line 68"/>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2" name="Line 69"/>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3" name="Line 70"/>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7" name="Group 71"/>
          <p:cNvGrpSpPr>
            <a:grpSpLocks/>
          </p:cNvGrpSpPr>
          <p:nvPr/>
        </p:nvGrpSpPr>
        <p:grpSpPr bwMode="auto">
          <a:xfrm>
            <a:off x="1901825" y="1522413"/>
            <a:ext cx="242888" cy="485775"/>
            <a:chOff x="3796" y="1043"/>
            <a:chExt cx="865" cy="1237"/>
          </a:xfrm>
        </p:grpSpPr>
        <p:sp>
          <p:nvSpPr>
            <p:cNvPr id="39152" name="Line 72"/>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3" name="Line 73"/>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4" name="Line 74"/>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5" name="Line 75"/>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6" name="Line 76"/>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7" name="Line 77"/>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8" name="Line 78"/>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9" name="Line 79"/>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0" name="Line 80"/>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1" name="Line 81"/>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2" name="Line 82"/>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3" name="Line 83"/>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4" name="Line 84"/>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5" name="Line 85"/>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6" name="Line 86"/>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90" name="Group 87"/>
            <p:cNvGrpSpPr>
              <a:grpSpLocks/>
            </p:cNvGrpSpPr>
            <p:nvPr/>
          </p:nvGrpSpPr>
          <p:grpSpPr bwMode="auto">
            <a:xfrm>
              <a:off x="4269" y="1415"/>
              <a:ext cx="392" cy="137"/>
              <a:chOff x="4227" y="1360"/>
              <a:chExt cx="863" cy="270"/>
            </a:xfrm>
          </p:grpSpPr>
          <p:sp>
            <p:nvSpPr>
              <p:cNvPr id="39178" name="Line 88"/>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9" name="Line 89"/>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0" name="Line 90"/>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1" name="Line 91"/>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1" name="Group 92"/>
            <p:cNvGrpSpPr>
              <a:grpSpLocks/>
            </p:cNvGrpSpPr>
            <p:nvPr/>
          </p:nvGrpSpPr>
          <p:grpSpPr bwMode="auto">
            <a:xfrm rot="5700496">
              <a:off x="4053" y="1170"/>
              <a:ext cx="392" cy="137"/>
              <a:chOff x="4227" y="1360"/>
              <a:chExt cx="863" cy="270"/>
            </a:xfrm>
          </p:grpSpPr>
          <p:sp>
            <p:nvSpPr>
              <p:cNvPr id="39174" name="Line 93"/>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5" name="Line 94"/>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6" name="Line 95"/>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7" name="Line 96"/>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2" name="Group 97"/>
            <p:cNvGrpSpPr>
              <a:grpSpLocks/>
            </p:cNvGrpSpPr>
            <p:nvPr/>
          </p:nvGrpSpPr>
          <p:grpSpPr bwMode="auto">
            <a:xfrm rot="10800000">
              <a:off x="3796" y="1402"/>
              <a:ext cx="392" cy="137"/>
              <a:chOff x="4227" y="1360"/>
              <a:chExt cx="863" cy="270"/>
            </a:xfrm>
          </p:grpSpPr>
          <p:sp>
            <p:nvSpPr>
              <p:cNvPr id="39170" name="Line 98"/>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1" name="Line 99"/>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2" name="Line 100"/>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3" name="Line 101"/>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8" name="Group 102"/>
          <p:cNvGrpSpPr>
            <a:grpSpLocks/>
          </p:cNvGrpSpPr>
          <p:nvPr/>
        </p:nvGrpSpPr>
        <p:grpSpPr bwMode="auto">
          <a:xfrm>
            <a:off x="2457450" y="2000250"/>
            <a:ext cx="242888" cy="485775"/>
            <a:chOff x="3796" y="1043"/>
            <a:chExt cx="865" cy="1237"/>
          </a:xfrm>
        </p:grpSpPr>
        <p:sp>
          <p:nvSpPr>
            <p:cNvPr id="39122" name="Line 103"/>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3" name="Line 104"/>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4" name="Line 105"/>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5" name="Line 106"/>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6" name="Line 107"/>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7" name="Line 108"/>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8" name="Line 109"/>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9" name="Line 110"/>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0" name="Line 111"/>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1" name="Line 112"/>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2" name="Line 113"/>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3" name="Line 114"/>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4" name="Line 115"/>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5" name="Line 116"/>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6" name="Line 117"/>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60" name="Group 118"/>
            <p:cNvGrpSpPr>
              <a:grpSpLocks/>
            </p:cNvGrpSpPr>
            <p:nvPr/>
          </p:nvGrpSpPr>
          <p:grpSpPr bwMode="auto">
            <a:xfrm>
              <a:off x="4269" y="1415"/>
              <a:ext cx="392" cy="137"/>
              <a:chOff x="4227" y="1360"/>
              <a:chExt cx="863" cy="270"/>
            </a:xfrm>
          </p:grpSpPr>
          <p:sp>
            <p:nvSpPr>
              <p:cNvPr id="39148" name="Line 119"/>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9" name="Line 120"/>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0" name="Line 121"/>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1" name="Line 122"/>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1" name="Group 123"/>
            <p:cNvGrpSpPr>
              <a:grpSpLocks/>
            </p:cNvGrpSpPr>
            <p:nvPr/>
          </p:nvGrpSpPr>
          <p:grpSpPr bwMode="auto">
            <a:xfrm rot="5700496">
              <a:off x="4053" y="1170"/>
              <a:ext cx="392" cy="137"/>
              <a:chOff x="4227" y="1360"/>
              <a:chExt cx="863" cy="270"/>
            </a:xfrm>
          </p:grpSpPr>
          <p:sp>
            <p:nvSpPr>
              <p:cNvPr id="39144" name="Line 124"/>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5" name="Line 125"/>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6" name="Line 126"/>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7" name="Line 127"/>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2" name="Group 128"/>
            <p:cNvGrpSpPr>
              <a:grpSpLocks/>
            </p:cNvGrpSpPr>
            <p:nvPr/>
          </p:nvGrpSpPr>
          <p:grpSpPr bwMode="auto">
            <a:xfrm rot="10800000">
              <a:off x="3796" y="1402"/>
              <a:ext cx="392" cy="137"/>
              <a:chOff x="4227" y="1360"/>
              <a:chExt cx="863" cy="270"/>
            </a:xfrm>
          </p:grpSpPr>
          <p:sp>
            <p:nvSpPr>
              <p:cNvPr id="39140" name="Line 129"/>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1" name="Line 130"/>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2" name="Line 131"/>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3" name="Line 132"/>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9" name="Group 133"/>
          <p:cNvGrpSpPr>
            <a:grpSpLocks/>
          </p:cNvGrpSpPr>
          <p:nvPr/>
        </p:nvGrpSpPr>
        <p:grpSpPr bwMode="auto">
          <a:xfrm>
            <a:off x="1922463" y="3348038"/>
            <a:ext cx="242887" cy="485775"/>
            <a:chOff x="3796" y="1043"/>
            <a:chExt cx="865" cy="1237"/>
          </a:xfrm>
        </p:grpSpPr>
        <p:sp>
          <p:nvSpPr>
            <p:cNvPr id="39092" name="Line 13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3" name="Line 13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4" name="Line 13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5" name="Line 13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6" name="Line 13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7" name="Line 13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8" name="Line 14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9" name="Line 14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0" name="Line 14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1" name="Line 14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2" name="Line 14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3" name="Line 14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4" name="Line 14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5" name="Line 14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6" name="Line 14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30" name="Group 149"/>
            <p:cNvGrpSpPr>
              <a:grpSpLocks/>
            </p:cNvGrpSpPr>
            <p:nvPr/>
          </p:nvGrpSpPr>
          <p:grpSpPr bwMode="auto">
            <a:xfrm>
              <a:off x="4269" y="1415"/>
              <a:ext cx="392" cy="137"/>
              <a:chOff x="4227" y="1360"/>
              <a:chExt cx="863" cy="270"/>
            </a:xfrm>
          </p:grpSpPr>
          <p:sp>
            <p:nvSpPr>
              <p:cNvPr id="39118" name="Line 15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9" name="Line 15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0" name="Line 15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1" name="Line 15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1" name="Group 154"/>
            <p:cNvGrpSpPr>
              <a:grpSpLocks/>
            </p:cNvGrpSpPr>
            <p:nvPr/>
          </p:nvGrpSpPr>
          <p:grpSpPr bwMode="auto">
            <a:xfrm rot="5700496">
              <a:off x="4053" y="1170"/>
              <a:ext cx="392" cy="137"/>
              <a:chOff x="4227" y="1360"/>
              <a:chExt cx="863" cy="270"/>
            </a:xfrm>
          </p:grpSpPr>
          <p:sp>
            <p:nvSpPr>
              <p:cNvPr id="39114" name="Line 15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5" name="Line 15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6" name="Line 15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7" name="Line 15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2" name="Group 159"/>
            <p:cNvGrpSpPr>
              <a:grpSpLocks/>
            </p:cNvGrpSpPr>
            <p:nvPr/>
          </p:nvGrpSpPr>
          <p:grpSpPr bwMode="auto">
            <a:xfrm rot="10800000">
              <a:off x="3796" y="1402"/>
              <a:ext cx="392" cy="137"/>
              <a:chOff x="4227" y="1360"/>
              <a:chExt cx="863" cy="270"/>
            </a:xfrm>
          </p:grpSpPr>
          <p:sp>
            <p:nvSpPr>
              <p:cNvPr id="39110" name="Line 16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1" name="Line 16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2" name="Line 16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3" name="Line 16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50" name="Group 164"/>
          <p:cNvGrpSpPr>
            <a:grpSpLocks/>
          </p:cNvGrpSpPr>
          <p:nvPr/>
        </p:nvGrpSpPr>
        <p:grpSpPr bwMode="auto">
          <a:xfrm>
            <a:off x="1865313" y="2311400"/>
            <a:ext cx="242887" cy="485775"/>
            <a:chOff x="3796" y="1043"/>
            <a:chExt cx="865" cy="1237"/>
          </a:xfrm>
        </p:grpSpPr>
        <p:sp>
          <p:nvSpPr>
            <p:cNvPr id="39062" name="Line 16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3" name="Line 16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4" name="Line 16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5" name="Line 16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6" name="Line 16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7" name="Line 17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8" name="Line 17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9" name="Line 17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0" name="Line 17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1" name="Line 17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2" name="Line 17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3" name="Line 17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4" name="Line 17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5" name="Line 17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6" name="Line 17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00" name="Group 180"/>
            <p:cNvGrpSpPr>
              <a:grpSpLocks/>
            </p:cNvGrpSpPr>
            <p:nvPr/>
          </p:nvGrpSpPr>
          <p:grpSpPr bwMode="auto">
            <a:xfrm>
              <a:off x="4269" y="1415"/>
              <a:ext cx="392" cy="137"/>
              <a:chOff x="4227" y="1360"/>
              <a:chExt cx="863" cy="270"/>
            </a:xfrm>
          </p:grpSpPr>
          <p:sp>
            <p:nvSpPr>
              <p:cNvPr id="39088" name="Line 18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9" name="Line 18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0" name="Line 18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1" name="Line 18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1" name="Group 185"/>
            <p:cNvGrpSpPr>
              <a:grpSpLocks/>
            </p:cNvGrpSpPr>
            <p:nvPr/>
          </p:nvGrpSpPr>
          <p:grpSpPr bwMode="auto">
            <a:xfrm rot="5700496">
              <a:off x="4053" y="1170"/>
              <a:ext cx="392" cy="137"/>
              <a:chOff x="4227" y="1360"/>
              <a:chExt cx="863" cy="270"/>
            </a:xfrm>
          </p:grpSpPr>
          <p:sp>
            <p:nvSpPr>
              <p:cNvPr id="39084" name="Line 18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5" name="Line 18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6" name="Line 18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7" name="Line 18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2" name="Group 190"/>
            <p:cNvGrpSpPr>
              <a:grpSpLocks/>
            </p:cNvGrpSpPr>
            <p:nvPr/>
          </p:nvGrpSpPr>
          <p:grpSpPr bwMode="auto">
            <a:xfrm rot="10800000">
              <a:off x="3796" y="1402"/>
              <a:ext cx="392" cy="137"/>
              <a:chOff x="4227" y="1360"/>
              <a:chExt cx="863" cy="270"/>
            </a:xfrm>
          </p:grpSpPr>
          <p:sp>
            <p:nvSpPr>
              <p:cNvPr id="39080" name="Line 19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1" name="Line 19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2" name="Line 19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3" name="Line 19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28" name="Line 195"/>
          <p:cNvSpPr>
            <a:spLocks noChangeShapeType="1"/>
          </p:cNvSpPr>
          <p:nvPr/>
        </p:nvSpPr>
        <p:spPr bwMode="auto">
          <a:xfrm flipV="1">
            <a:off x="2655888" y="3714750"/>
            <a:ext cx="1044575" cy="279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29" name="Line 196"/>
          <p:cNvSpPr>
            <a:spLocks noChangeShapeType="1"/>
          </p:cNvSpPr>
          <p:nvPr/>
        </p:nvSpPr>
        <p:spPr bwMode="auto">
          <a:xfrm flipV="1">
            <a:off x="2063750" y="3703638"/>
            <a:ext cx="16160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0" name="Line 197"/>
          <p:cNvSpPr>
            <a:spLocks noChangeShapeType="1"/>
          </p:cNvSpPr>
          <p:nvPr/>
        </p:nvSpPr>
        <p:spPr bwMode="auto">
          <a:xfrm flipV="1">
            <a:off x="2012950" y="2292350"/>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1" name="Line 198"/>
          <p:cNvSpPr>
            <a:spLocks noChangeShapeType="1"/>
          </p:cNvSpPr>
          <p:nvPr/>
        </p:nvSpPr>
        <p:spPr bwMode="auto">
          <a:xfrm flipV="1">
            <a:off x="2574925" y="2284413"/>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2" name="Line 199"/>
          <p:cNvSpPr>
            <a:spLocks noChangeShapeType="1"/>
          </p:cNvSpPr>
          <p:nvPr/>
        </p:nvSpPr>
        <p:spPr bwMode="auto">
          <a:xfrm>
            <a:off x="2082800" y="1911350"/>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56" name="Group 200"/>
          <p:cNvGrpSpPr>
            <a:grpSpLocks/>
          </p:cNvGrpSpPr>
          <p:nvPr/>
        </p:nvGrpSpPr>
        <p:grpSpPr bwMode="auto">
          <a:xfrm>
            <a:off x="3676650" y="1998663"/>
            <a:ext cx="550863" cy="411162"/>
            <a:chOff x="611" y="3693"/>
            <a:chExt cx="449" cy="287"/>
          </a:xfrm>
        </p:grpSpPr>
        <p:sp>
          <p:nvSpPr>
            <p:cNvPr id="39053" name="Rectangle 20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77" name="Group 202"/>
            <p:cNvGrpSpPr>
              <a:grpSpLocks/>
            </p:cNvGrpSpPr>
            <p:nvPr/>
          </p:nvGrpSpPr>
          <p:grpSpPr bwMode="auto">
            <a:xfrm>
              <a:off x="687" y="3826"/>
              <a:ext cx="224" cy="110"/>
              <a:chOff x="687" y="3826"/>
              <a:chExt cx="224" cy="110"/>
            </a:xfrm>
          </p:grpSpPr>
          <p:sp>
            <p:nvSpPr>
              <p:cNvPr id="91283" name="Freeform 20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4" name="Freeform 20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78" name="Freeform 20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9" name="Freeform 20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0" name="Freeform 20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1" name="Freeform 20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2" name="Freeform 20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157" name="Group 210"/>
          <p:cNvGrpSpPr>
            <a:grpSpLocks/>
          </p:cNvGrpSpPr>
          <p:nvPr/>
        </p:nvGrpSpPr>
        <p:grpSpPr bwMode="auto">
          <a:xfrm>
            <a:off x="3671888" y="3403600"/>
            <a:ext cx="550862" cy="411163"/>
            <a:chOff x="611" y="3693"/>
            <a:chExt cx="449" cy="287"/>
          </a:xfrm>
        </p:grpSpPr>
        <p:sp>
          <p:nvSpPr>
            <p:cNvPr id="39044" name="Rectangle 21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68" name="Group 212"/>
            <p:cNvGrpSpPr>
              <a:grpSpLocks/>
            </p:cNvGrpSpPr>
            <p:nvPr/>
          </p:nvGrpSpPr>
          <p:grpSpPr bwMode="auto">
            <a:xfrm>
              <a:off x="687" y="3826"/>
              <a:ext cx="224" cy="110"/>
              <a:chOff x="687" y="3826"/>
              <a:chExt cx="224" cy="110"/>
            </a:xfrm>
          </p:grpSpPr>
          <p:sp>
            <p:nvSpPr>
              <p:cNvPr id="91274" name="Freeform 21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5" name="Freeform 21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69" name="Freeform 21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0" name="Freeform 21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1" name="Freeform 21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2" name="Freeform 21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3" name="Freeform 21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35" name="Line 220"/>
          <p:cNvSpPr>
            <a:spLocks noChangeShapeType="1"/>
          </p:cNvSpPr>
          <p:nvPr/>
        </p:nvSpPr>
        <p:spPr bwMode="auto">
          <a:xfrm>
            <a:off x="2584450" y="3373438"/>
            <a:ext cx="1095375" cy="3063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6" name="Line 221"/>
          <p:cNvSpPr>
            <a:spLocks noChangeShapeType="1"/>
          </p:cNvSpPr>
          <p:nvPr/>
        </p:nvSpPr>
        <p:spPr bwMode="auto">
          <a:xfrm>
            <a:off x="4203700" y="2239963"/>
            <a:ext cx="436563"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7" name="Line 222"/>
          <p:cNvSpPr>
            <a:spLocks noChangeShapeType="1"/>
          </p:cNvSpPr>
          <p:nvPr/>
        </p:nvSpPr>
        <p:spPr bwMode="auto">
          <a:xfrm flipV="1">
            <a:off x="4187825" y="2211388"/>
            <a:ext cx="576263" cy="14462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8" name="Text Box 223"/>
          <p:cNvSpPr txBox="1">
            <a:spLocks noChangeArrowheads="1"/>
          </p:cNvSpPr>
          <p:nvPr/>
        </p:nvSpPr>
        <p:spPr bwMode="auto">
          <a:xfrm>
            <a:off x="3486150" y="1679575"/>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latin typeface="Arial" charset="0"/>
                <a:cs typeface="Arial" charset="0"/>
              </a:rPr>
              <a:t>BSC</a:t>
            </a:r>
          </a:p>
        </p:txBody>
      </p:sp>
      <p:sp>
        <p:nvSpPr>
          <p:cNvPr id="38939" name="Text Box 224"/>
          <p:cNvSpPr txBox="1">
            <a:spLocks noChangeArrowheads="1"/>
          </p:cNvSpPr>
          <p:nvPr/>
        </p:nvSpPr>
        <p:spPr bwMode="auto">
          <a:xfrm>
            <a:off x="2065338" y="1643063"/>
            <a:ext cx="5302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BTS</a:t>
            </a:r>
          </a:p>
        </p:txBody>
      </p:sp>
      <p:pic>
        <p:nvPicPr>
          <p:cNvPr id="91163" name="Picture 225"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728788"/>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4" name="Group 226"/>
          <p:cNvGrpSpPr>
            <a:grpSpLocks/>
          </p:cNvGrpSpPr>
          <p:nvPr/>
        </p:nvGrpSpPr>
        <p:grpSpPr bwMode="auto">
          <a:xfrm>
            <a:off x="223838" y="2135188"/>
            <a:ext cx="831850" cy="180975"/>
            <a:chOff x="3072" y="739"/>
            <a:chExt cx="652" cy="146"/>
          </a:xfrm>
        </p:grpSpPr>
        <p:pic>
          <p:nvPicPr>
            <p:cNvPr id="91264" name="Picture 227"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2" name="Line 228"/>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043" name="Line 229"/>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38942" name="Oval 230"/>
          <p:cNvSpPr>
            <a:spLocks noChangeArrowheads="1"/>
          </p:cNvSpPr>
          <p:nvPr/>
        </p:nvSpPr>
        <p:spPr bwMode="auto">
          <a:xfrm>
            <a:off x="1492250" y="2876550"/>
            <a:ext cx="3067050" cy="1576388"/>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43" name="Oval 231"/>
          <p:cNvSpPr>
            <a:spLocks noChangeArrowheads="1"/>
          </p:cNvSpPr>
          <p:nvPr/>
        </p:nvSpPr>
        <p:spPr bwMode="auto">
          <a:xfrm>
            <a:off x="1184275" y="1406525"/>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1167" name="Picture 23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4685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8" name="Group 233"/>
          <p:cNvGrpSpPr>
            <a:grpSpLocks/>
          </p:cNvGrpSpPr>
          <p:nvPr/>
        </p:nvGrpSpPr>
        <p:grpSpPr bwMode="auto">
          <a:xfrm>
            <a:off x="4814943" y="4008438"/>
            <a:ext cx="4025900" cy="2030412"/>
            <a:chOff x="2755" y="2448"/>
            <a:chExt cx="2771" cy="1490"/>
          </a:xfrm>
        </p:grpSpPr>
        <p:grpSp>
          <p:nvGrpSpPr>
            <p:cNvPr id="91204" name="Group 234"/>
            <p:cNvGrpSpPr>
              <a:grpSpLocks/>
            </p:cNvGrpSpPr>
            <p:nvPr/>
          </p:nvGrpSpPr>
          <p:grpSpPr bwMode="auto">
            <a:xfrm>
              <a:off x="3143" y="2448"/>
              <a:ext cx="153" cy="306"/>
              <a:chOff x="3796" y="1043"/>
              <a:chExt cx="865" cy="1237"/>
            </a:xfrm>
          </p:grpSpPr>
          <p:sp>
            <p:nvSpPr>
              <p:cNvPr id="39011" name="Line 235"/>
              <p:cNvSpPr>
                <a:spLocks noChangeShapeType="1"/>
              </p:cNvSpPr>
              <p:nvPr/>
            </p:nvSpPr>
            <p:spPr bwMode="auto">
              <a:xfrm flipH="1">
                <a:off x="3993" y="1481"/>
                <a:ext cx="235" cy="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2" name="Line 236"/>
              <p:cNvSpPr>
                <a:spLocks noChangeShapeType="1"/>
              </p:cNvSpPr>
              <p:nvPr/>
            </p:nvSpPr>
            <p:spPr bwMode="auto">
              <a:xfrm>
                <a:off x="4228" y="1481"/>
                <a:ext cx="235" cy="72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3" name="Line 237"/>
              <p:cNvSpPr>
                <a:spLocks noChangeShapeType="1"/>
              </p:cNvSpPr>
              <p:nvPr/>
            </p:nvSpPr>
            <p:spPr bwMode="auto">
              <a:xfrm>
                <a:off x="3993"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4" name="Line 238"/>
              <p:cNvSpPr>
                <a:spLocks noChangeShapeType="1"/>
              </p:cNvSpPr>
              <p:nvPr/>
            </p:nvSpPr>
            <p:spPr bwMode="auto">
              <a:xfrm flipH="1">
                <a:off x="4228"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5" name="Line 239"/>
              <p:cNvSpPr>
                <a:spLocks noChangeShapeType="1"/>
              </p:cNvSpPr>
              <p:nvPr/>
            </p:nvSpPr>
            <p:spPr bwMode="auto">
              <a:xfrm>
                <a:off x="4228" y="1500"/>
                <a:ext cx="0" cy="78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6" name="Line 240"/>
              <p:cNvSpPr>
                <a:spLocks noChangeShapeType="1"/>
              </p:cNvSpPr>
              <p:nvPr/>
            </p:nvSpPr>
            <p:spPr bwMode="auto">
              <a:xfrm flipV="1">
                <a:off x="3993" y="2126"/>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7" name="Line 241"/>
              <p:cNvSpPr>
                <a:spLocks noChangeShapeType="1"/>
              </p:cNvSpPr>
              <p:nvPr/>
            </p:nvSpPr>
            <p:spPr bwMode="auto">
              <a:xfrm flipH="1" flipV="1">
                <a:off x="4228" y="2126"/>
                <a:ext cx="235" cy="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8" name="Line 242"/>
              <p:cNvSpPr>
                <a:spLocks noChangeShapeType="1"/>
              </p:cNvSpPr>
              <p:nvPr/>
            </p:nvSpPr>
            <p:spPr bwMode="auto">
              <a:xfrm>
                <a:off x="4092" y="1891"/>
                <a:ext cx="136"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9" name="Line 243"/>
              <p:cNvSpPr>
                <a:spLocks noChangeShapeType="1"/>
              </p:cNvSpPr>
              <p:nvPr/>
            </p:nvSpPr>
            <p:spPr bwMode="auto">
              <a:xfrm flipV="1">
                <a:off x="4228" y="1891"/>
                <a:ext cx="142"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0" name="Line 244"/>
              <p:cNvSpPr>
                <a:spLocks noChangeShapeType="1"/>
              </p:cNvSpPr>
              <p:nvPr/>
            </p:nvSpPr>
            <p:spPr bwMode="auto">
              <a:xfrm>
                <a:off x="4049" y="1999"/>
                <a:ext cx="173"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1" name="Line 245"/>
              <p:cNvSpPr>
                <a:spLocks noChangeShapeType="1"/>
              </p:cNvSpPr>
              <p:nvPr/>
            </p:nvSpPr>
            <p:spPr bwMode="auto">
              <a:xfrm flipV="1">
                <a:off x="4228" y="2013"/>
                <a:ext cx="173" cy="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2" name="Line 246"/>
              <p:cNvSpPr>
                <a:spLocks noChangeShapeType="1"/>
              </p:cNvSpPr>
              <p:nvPr/>
            </p:nvSpPr>
            <p:spPr bwMode="auto">
              <a:xfrm flipV="1">
                <a:off x="4228" y="1782"/>
                <a:ext cx="86"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3" name="Line 247"/>
              <p:cNvSpPr>
                <a:spLocks noChangeShapeType="1"/>
              </p:cNvSpPr>
              <p:nvPr/>
            </p:nvSpPr>
            <p:spPr bwMode="auto">
              <a:xfrm flipV="1">
                <a:off x="4228" y="1632"/>
                <a:ext cx="56" cy="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4" name="Line 248"/>
              <p:cNvSpPr>
                <a:spLocks noChangeShapeType="1"/>
              </p:cNvSpPr>
              <p:nvPr/>
            </p:nvSpPr>
            <p:spPr bwMode="auto">
              <a:xfrm>
                <a:off x="4123" y="1773"/>
                <a:ext cx="111"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5" name="Line 249"/>
              <p:cNvSpPr>
                <a:spLocks noChangeShapeType="1"/>
              </p:cNvSpPr>
              <p:nvPr/>
            </p:nvSpPr>
            <p:spPr bwMode="auto">
              <a:xfrm>
                <a:off x="4172" y="1627"/>
                <a:ext cx="68"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249" name="Group 250"/>
              <p:cNvGrpSpPr>
                <a:grpSpLocks/>
              </p:cNvGrpSpPr>
              <p:nvPr/>
            </p:nvGrpSpPr>
            <p:grpSpPr bwMode="auto">
              <a:xfrm>
                <a:off x="4269" y="1415"/>
                <a:ext cx="392" cy="137"/>
                <a:chOff x="4227" y="1360"/>
                <a:chExt cx="863" cy="270"/>
              </a:xfrm>
            </p:grpSpPr>
            <p:sp>
              <p:nvSpPr>
                <p:cNvPr id="39037" name="Line 251"/>
                <p:cNvSpPr>
                  <a:spLocks noChangeShapeType="1"/>
                </p:cNvSpPr>
                <p:nvPr/>
              </p:nvSpPr>
              <p:spPr bwMode="auto">
                <a:xfrm>
                  <a:off x="4232" y="160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8" name="Line 252"/>
                <p:cNvSpPr>
                  <a:spLocks noChangeShapeType="1"/>
                </p:cNvSpPr>
                <p:nvPr/>
              </p:nvSpPr>
              <p:spPr bwMode="auto">
                <a:xfrm rot="6361956" flipH="1" flipV="1">
                  <a:off x="4465" y="1208"/>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9" name="Line 253"/>
                <p:cNvSpPr>
                  <a:spLocks noChangeShapeType="1"/>
                </p:cNvSpPr>
                <p:nvPr/>
              </p:nvSpPr>
              <p:spPr bwMode="auto">
                <a:xfrm rot="6361956">
                  <a:off x="4603" y="1393"/>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40" name="Line 254"/>
                <p:cNvSpPr>
                  <a:spLocks noChangeShapeType="1"/>
                </p:cNvSpPr>
                <p:nvPr/>
              </p:nvSpPr>
              <p:spPr bwMode="auto">
                <a:xfrm rot="6361956" flipH="1" flipV="1">
                  <a:off x="4744" y="1285"/>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0" name="Group 255"/>
              <p:cNvGrpSpPr>
                <a:grpSpLocks/>
              </p:cNvGrpSpPr>
              <p:nvPr/>
            </p:nvGrpSpPr>
            <p:grpSpPr bwMode="auto">
              <a:xfrm rot="5700496">
                <a:off x="4053" y="1170"/>
                <a:ext cx="392" cy="137"/>
                <a:chOff x="4227" y="1360"/>
                <a:chExt cx="863" cy="270"/>
              </a:xfrm>
            </p:grpSpPr>
            <p:sp>
              <p:nvSpPr>
                <p:cNvPr id="39033" name="Line 256"/>
                <p:cNvSpPr>
                  <a:spLocks noChangeShapeType="1"/>
                </p:cNvSpPr>
                <p:nvPr/>
              </p:nvSpPr>
              <p:spPr bwMode="auto">
                <a:xfrm>
                  <a:off x="4225" y="1618"/>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4" name="Line 257"/>
                <p:cNvSpPr>
                  <a:spLocks noChangeShapeType="1"/>
                </p:cNvSpPr>
                <p:nvPr/>
              </p:nvSpPr>
              <p:spPr bwMode="auto">
                <a:xfrm rot="6361956" flipH="1" flipV="1">
                  <a:off x="4467" y="1231"/>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5" name="Line 258"/>
                <p:cNvSpPr>
                  <a:spLocks noChangeShapeType="1"/>
                </p:cNvSpPr>
                <p:nvPr/>
              </p:nvSpPr>
              <p:spPr bwMode="auto">
                <a:xfrm rot="6361956">
                  <a:off x="4588" y="1406"/>
                  <a:ext cx="195" cy="20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6" name="Line 259"/>
                <p:cNvSpPr>
                  <a:spLocks noChangeShapeType="1"/>
                </p:cNvSpPr>
                <p:nvPr/>
              </p:nvSpPr>
              <p:spPr bwMode="auto">
                <a:xfrm rot="6361956" flipH="1" flipV="1">
                  <a:off x="4744" y="1313"/>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1" name="Group 260"/>
              <p:cNvGrpSpPr>
                <a:grpSpLocks/>
              </p:cNvGrpSpPr>
              <p:nvPr/>
            </p:nvGrpSpPr>
            <p:grpSpPr bwMode="auto">
              <a:xfrm rot="10800000">
                <a:off x="3796" y="1402"/>
                <a:ext cx="392" cy="137"/>
                <a:chOff x="4227" y="1360"/>
                <a:chExt cx="863" cy="270"/>
              </a:xfrm>
            </p:grpSpPr>
            <p:sp>
              <p:nvSpPr>
                <p:cNvPr id="39029" name="Line 261"/>
                <p:cNvSpPr>
                  <a:spLocks noChangeShapeType="1"/>
                </p:cNvSpPr>
                <p:nvPr/>
              </p:nvSpPr>
              <p:spPr bwMode="auto">
                <a:xfrm>
                  <a:off x="4234" y="159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0" name="Line 262"/>
                <p:cNvSpPr>
                  <a:spLocks noChangeShapeType="1"/>
                </p:cNvSpPr>
                <p:nvPr/>
              </p:nvSpPr>
              <p:spPr bwMode="auto">
                <a:xfrm rot="6361956" flipH="1" flipV="1">
                  <a:off x="4468" y="1202"/>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1" name="Line 263"/>
                <p:cNvSpPr>
                  <a:spLocks noChangeShapeType="1"/>
                </p:cNvSpPr>
                <p:nvPr/>
              </p:nvSpPr>
              <p:spPr bwMode="auto">
                <a:xfrm rot="6361956">
                  <a:off x="4620" y="1396"/>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2" name="Line 264"/>
                <p:cNvSpPr>
                  <a:spLocks noChangeShapeType="1"/>
                </p:cNvSpPr>
                <p:nvPr/>
              </p:nvSpPr>
              <p:spPr bwMode="auto">
                <a:xfrm rot="6361956" flipH="1" flipV="1">
                  <a:off x="4760" y="1278"/>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82" name="Text Box 265"/>
            <p:cNvSpPr txBox="1">
              <a:spLocks noChangeArrowheads="1"/>
            </p:cNvSpPr>
            <p:nvPr/>
          </p:nvSpPr>
          <p:spPr bwMode="auto">
            <a:xfrm>
              <a:off x="3460" y="2551"/>
              <a:ext cx="2024"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transceiver station </a:t>
              </a:r>
              <a:r>
                <a:rPr lang="en-US" sz="1600" dirty="0" smtClean="0">
                  <a:latin typeface="Arial" charset="0"/>
                  <a:cs typeface="Arial" charset="0"/>
                </a:rPr>
                <a:t>(BTS)</a:t>
              </a:r>
              <a:endParaRPr lang="en-US" sz="1600" dirty="0">
                <a:latin typeface="Arial" charset="0"/>
                <a:cs typeface="Arial" charset="0"/>
              </a:endParaRPr>
            </a:p>
          </p:txBody>
        </p:sp>
        <p:grpSp>
          <p:nvGrpSpPr>
            <p:cNvPr id="91206" name="Group 266"/>
            <p:cNvGrpSpPr>
              <a:grpSpLocks/>
            </p:cNvGrpSpPr>
            <p:nvPr/>
          </p:nvGrpSpPr>
          <p:grpSpPr bwMode="auto">
            <a:xfrm>
              <a:off x="3072" y="2833"/>
              <a:ext cx="347" cy="259"/>
              <a:chOff x="611" y="3693"/>
              <a:chExt cx="449" cy="287"/>
            </a:xfrm>
          </p:grpSpPr>
          <p:sp>
            <p:nvSpPr>
              <p:cNvPr id="39002" name="Rectangle 267"/>
              <p:cNvSpPr>
                <a:spLocks noChangeArrowheads="1"/>
              </p:cNvSpPr>
              <p:nvPr/>
            </p:nvSpPr>
            <p:spPr bwMode="auto">
              <a:xfrm>
                <a:off x="635" y="3774"/>
                <a:ext cx="338" cy="2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26" name="Group 268"/>
              <p:cNvGrpSpPr>
                <a:grpSpLocks/>
              </p:cNvGrpSpPr>
              <p:nvPr/>
            </p:nvGrpSpPr>
            <p:grpSpPr bwMode="auto">
              <a:xfrm>
                <a:off x="687" y="3826"/>
                <a:ext cx="224" cy="110"/>
                <a:chOff x="687" y="3826"/>
                <a:chExt cx="224" cy="110"/>
              </a:xfrm>
            </p:grpSpPr>
            <p:sp>
              <p:nvSpPr>
                <p:cNvPr id="91232" name="Freeform 269"/>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3" name="Freeform 270"/>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27" name="Freeform 271"/>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8" name="Freeform 272"/>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9" name="Freeform 273"/>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0" name="Freeform 274"/>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1" name="Freeform 275"/>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4" name="Text Box 276"/>
            <p:cNvSpPr txBox="1">
              <a:spLocks noChangeArrowheads="1"/>
            </p:cNvSpPr>
            <p:nvPr/>
          </p:nvSpPr>
          <p:spPr bwMode="auto">
            <a:xfrm>
              <a:off x="3456" y="2851"/>
              <a:ext cx="1930"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controller </a:t>
              </a:r>
              <a:r>
                <a:rPr lang="en-US" sz="1600" dirty="0" smtClean="0">
                  <a:latin typeface="Arial" charset="0"/>
                  <a:cs typeface="Arial" charset="0"/>
                </a:rPr>
                <a:t>(BSC)</a:t>
              </a:r>
              <a:endParaRPr lang="en-US" sz="1600" dirty="0">
                <a:latin typeface="Arial" charset="0"/>
                <a:cs typeface="Arial" charset="0"/>
              </a:endParaRPr>
            </a:p>
          </p:txBody>
        </p:sp>
        <p:grpSp>
          <p:nvGrpSpPr>
            <p:cNvPr id="91208" name="Group 277"/>
            <p:cNvGrpSpPr>
              <a:grpSpLocks/>
            </p:cNvGrpSpPr>
            <p:nvPr/>
          </p:nvGrpSpPr>
          <p:grpSpPr bwMode="auto">
            <a:xfrm>
              <a:off x="3102" y="3144"/>
              <a:ext cx="291" cy="511"/>
              <a:chOff x="611" y="3693"/>
              <a:chExt cx="449" cy="287"/>
            </a:xfrm>
          </p:grpSpPr>
          <p:sp>
            <p:nvSpPr>
              <p:cNvPr id="38993" name="Rectangle 278"/>
              <p:cNvSpPr>
                <a:spLocks noChangeArrowheads="1"/>
              </p:cNvSpPr>
              <p:nvPr/>
            </p:nvSpPr>
            <p:spPr bwMode="auto">
              <a:xfrm>
                <a:off x="635" y="3774"/>
                <a:ext cx="337"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17" name="Group 279"/>
              <p:cNvGrpSpPr>
                <a:grpSpLocks/>
              </p:cNvGrpSpPr>
              <p:nvPr/>
            </p:nvGrpSpPr>
            <p:grpSpPr bwMode="auto">
              <a:xfrm>
                <a:off x="687" y="3826"/>
                <a:ext cx="224" cy="110"/>
                <a:chOff x="687" y="3826"/>
                <a:chExt cx="224" cy="110"/>
              </a:xfrm>
            </p:grpSpPr>
            <p:sp>
              <p:nvSpPr>
                <p:cNvPr id="91223" name="Freeform 28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4" name="Freeform 28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18" name="Freeform 28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19" name="Freeform 28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0" name="Freeform 28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1" name="Freeform 28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2" name="Freeform 28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6" name="Text Box 287"/>
            <p:cNvSpPr txBox="1">
              <a:spLocks noChangeArrowheads="1"/>
            </p:cNvSpPr>
            <p:nvPr/>
          </p:nvSpPr>
          <p:spPr bwMode="auto">
            <a:xfrm>
              <a:off x="3450" y="3284"/>
              <a:ext cx="2076"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Switching Center </a:t>
              </a:r>
              <a:r>
                <a:rPr lang="en-US" sz="1600" dirty="0" smtClean="0">
                  <a:latin typeface="Arial" charset="0"/>
                  <a:cs typeface="Arial" charset="0"/>
                </a:rPr>
                <a:t>(MSC)</a:t>
              </a:r>
              <a:endParaRPr lang="en-US" sz="1600" dirty="0">
                <a:latin typeface="Arial" charset="0"/>
                <a:cs typeface="Arial" charset="0"/>
              </a:endParaRPr>
            </a:p>
          </p:txBody>
        </p:sp>
        <p:grpSp>
          <p:nvGrpSpPr>
            <p:cNvPr id="91210" name="Group 288"/>
            <p:cNvGrpSpPr>
              <a:grpSpLocks/>
            </p:cNvGrpSpPr>
            <p:nvPr/>
          </p:nvGrpSpPr>
          <p:grpSpPr bwMode="auto">
            <a:xfrm>
              <a:off x="2755" y="3745"/>
              <a:ext cx="524" cy="114"/>
              <a:chOff x="3072" y="739"/>
              <a:chExt cx="652" cy="146"/>
            </a:xfrm>
          </p:grpSpPr>
          <p:pic>
            <p:nvPicPr>
              <p:cNvPr id="91213" name="Picture 289"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91" name="Line 290"/>
              <p:cNvSpPr>
                <a:spLocks noChangeShapeType="1"/>
              </p:cNvSpPr>
              <p:nvPr/>
            </p:nvSpPr>
            <p:spPr bwMode="auto">
              <a:xfrm flipH="1">
                <a:off x="3105" y="783"/>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92" name="Line 291"/>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pic>
          <p:nvPicPr>
            <p:cNvPr id="91211" name="Picture 29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 y="3747"/>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89" name="Text Box 293"/>
            <p:cNvSpPr txBox="1">
              <a:spLocks noChangeArrowheads="1"/>
            </p:cNvSpPr>
            <p:nvPr/>
          </p:nvSpPr>
          <p:spPr bwMode="auto">
            <a:xfrm>
              <a:off x="3475" y="3691"/>
              <a:ext cx="1292"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subscribers</a:t>
              </a:r>
            </a:p>
          </p:txBody>
        </p:sp>
      </p:grpSp>
      <p:sp>
        <p:nvSpPr>
          <p:cNvPr id="38946" name="Text Box 294"/>
          <p:cNvSpPr txBox="1">
            <a:spLocks noChangeArrowheads="1"/>
          </p:cNvSpPr>
          <p:nvPr/>
        </p:nvSpPr>
        <p:spPr bwMode="auto">
          <a:xfrm>
            <a:off x="1612900" y="1138238"/>
            <a:ext cx="26019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system </a:t>
            </a:r>
            <a:r>
              <a:rPr lang="en-US" sz="1600" dirty="0" smtClean="0">
                <a:latin typeface="Arial" charset="0"/>
                <a:cs typeface="Arial" charset="0"/>
              </a:rPr>
              <a:t>(BSS)</a:t>
            </a:r>
            <a:endParaRPr lang="en-US" sz="1600" dirty="0">
              <a:latin typeface="Arial" charset="0"/>
              <a:cs typeface="Arial" charset="0"/>
            </a:endParaRPr>
          </a:p>
        </p:txBody>
      </p:sp>
      <p:sp>
        <p:nvSpPr>
          <p:cNvPr id="38947" name="Text Box 295"/>
          <p:cNvSpPr txBox="1">
            <a:spLocks noChangeArrowheads="1"/>
          </p:cNvSpPr>
          <p:nvPr/>
        </p:nvSpPr>
        <p:spPr bwMode="auto">
          <a:xfrm>
            <a:off x="5030843" y="3698875"/>
            <a:ext cx="7747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Legend</a:t>
            </a:r>
          </a:p>
        </p:txBody>
      </p:sp>
      <p:grpSp>
        <p:nvGrpSpPr>
          <p:cNvPr id="91172" name="Group 297"/>
          <p:cNvGrpSpPr>
            <a:grpSpLocks/>
          </p:cNvGrpSpPr>
          <p:nvPr/>
        </p:nvGrpSpPr>
        <p:grpSpPr bwMode="auto">
          <a:xfrm>
            <a:off x="4676775" y="1630363"/>
            <a:ext cx="550863" cy="1001712"/>
            <a:chOff x="611" y="3693"/>
            <a:chExt cx="449" cy="287"/>
          </a:xfrm>
        </p:grpSpPr>
        <p:sp>
          <p:nvSpPr>
            <p:cNvPr id="38972" name="Rectangle 298"/>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96" name="Group 299"/>
            <p:cNvGrpSpPr>
              <a:grpSpLocks/>
            </p:cNvGrpSpPr>
            <p:nvPr/>
          </p:nvGrpSpPr>
          <p:grpSpPr bwMode="auto">
            <a:xfrm>
              <a:off x="687" y="3826"/>
              <a:ext cx="224" cy="110"/>
              <a:chOff x="687" y="3826"/>
              <a:chExt cx="224" cy="110"/>
            </a:xfrm>
          </p:grpSpPr>
          <p:sp>
            <p:nvSpPr>
              <p:cNvPr id="91202" name="Freeform 30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3" name="Freeform 30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97" name="Freeform 30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8" name="Freeform 30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9" name="Freeform 30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0" name="Freeform 30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1" name="Freeform 30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0" name="Text Box 307"/>
          <p:cNvSpPr txBox="1">
            <a:spLocks noChangeArrowheads="1"/>
          </p:cNvSpPr>
          <p:nvPr/>
        </p:nvSpPr>
        <p:spPr bwMode="auto">
          <a:xfrm>
            <a:off x="4613275" y="1335088"/>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solidFill>
                  <a:srgbClr val="FF0000"/>
                </a:solidFill>
                <a:latin typeface="Arial" charset="0"/>
                <a:cs typeface="Arial" charset="0"/>
              </a:rPr>
              <a:t>MSC</a:t>
            </a:r>
          </a:p>
        </p:txBody>
      </p:sp>
      <p:sp>
        <p:nvSpPr>
          <p:cNvPr id="91174" name="Freeform 308"/>
          <p:cNvSpPr>
            <a:spLocks/>
          </p:cNvSpPr>
          <p:nvPr/>
        </p:nvSpPr>
        <p:spPr bwMode="auto">
          <a:xfrm>
            <a:off x="7177088" y="1381125"/>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2" name="Text Box 309"/>
          <p:cNvSpPr txBox="1">
            <a:spLocks noChangeArrowheads="1"/>
          </p:cNvSpPr>
          <p:nvPr/>
        </p:nvSpPr>
        <p:spPr bwMode="auto">
          <a:xfrm>
            <a:off x="7285038" y="1724025"/>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cs typeface="Arial" charset="0"/>
              </a:rPr>
              <a:t>Public </a:t>
            </a:r>
          </a:p>
          <a:p>
            <a:pPr eaLnBrk="1" hangingPunct="1">
              <a:defRPr/>
            </a:pPr>
            <a:r>
              <a:rPr lang="en-US" sz="1600">
                <a:latin typeface="Arial" charset="0"/>
                <a:cs typeface="Arial" charset="0"/>
              </a:rPr>
              <a:t>telephone</a:t>
            </a:r>
          </a:p>
          <a:p>
            <a:pPr eaLnBrk="1" hangingPunct="1">
              <a:defRPr/>
            </a:pPr>
            <a:r>
              <a:rPr lang="en-US" sz="1600">
                <a:latin typeface="Arial" charset="0"/>
                <a:cs typeface="Arial" charset="0"/>
              </a:rPr>
              <a:t>network</a:t>
            </a:r>
          </a:p>
        </p:txBody>
      </p:sp>
      <p:sp>
        <p:nvSpPr>
          <p:cNvPr id="38953" name="Line 310"/>
          <p:cNvSpPr>
            <a:spLocks noChangeShapeType="1"/>
          </p:cNvSpPr>
          <p:nvPr/>
        </p:nvSpPr>
        <p:spPr bwMode="auto">
          <a:xfrm>
            <a:off x="5151438" y="2255838"/>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77" name="Group 311"/>
          <p:cNvGrpSpPr>
            <a:grpSpLocks/>
          </p:cNvGrpSpPr>
          <p:nvPr/>
        </p:nvGrpSpPr>
        <p:grpSpPr bwMode="auto">
          <a:xfrm>
            <a:off x="6411913" y="1590675"/>
            <a:ext cx="550862" cy="1001713"/>
            <a:chOff x="611" y="3693"/>
            <a:chExt cx="449" cy="287"/>
          </a:xfrm>
        </p:grpSpPr>
        <p:sp>
          <p:nvSpPr>
            <p:cNvPr id="38963" name="Rectangle 312"/>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87" name="Group 313"/>
            <p:cNvGrpSpPr>
              <a:grpSpLocks/>
            </p:cNvGrpSpPr>
            <p:nvPr/>
          </p:nvGrpSpPr>
          <p:grpSpPr bwMode="auto">
            <a:xfrm>
              <a:off x="687" y="3826"/>
              <a:ext cx="224" cy="110"/>
              <a:chOff x="687" y="3826"/>
              <a:chExt cx="224" cy="110"/>
            </a:xfrm>
          </p:grpSpPr>
          <p:sp>
            <p:nvSpPr>
              <p:cNvPr id="91193" name="Freeform 314"/>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4" name="Freeform 315"/>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88" name="Freeform 316"/>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9" name="Freeform 317"/>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Freeform 318"/>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1" name="Freeform 319"/>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2" name="Freeform 320"/>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5" name="Text Box 321"/>
          <p:cNvSpPr txBox="1">
            <a:spLocks noChangeArrowheads="1"/>
          </p:cNvSpPr>
          <p:nvPr/>
        </p:nvSpPr>
        <p:spPr bwMode="auto">
          <a:xfrm>
            <a:off x="6359525" y="2573338"/>
            <a:ext cx="108585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dirty="0">
                <a:latin typeface="Arial" charset="0"/>
                <a:cs typeface="Arial" charset="0"/>
              </a:rPr>
              <a:t>Gateway</a:t>
            </a:r>
          </a:p>
          <a:p>
            <a:pPr eaLnBrk="1" hangingPunct="1">
              <a:lnSpc>
                <a:spcPct val="80000"/>
              </a:lnSpc>
              <a:defRPr/>
            </a:pPr>
            <a:r>
              <a:rPr lang="en-US" dirty="0">
                <a:latin typeface="Arial" charset="0"/>
                <a:cs typeface="Arial" charset="0"/>
              </a:rPr>
              <a:t>MSC</a:t>
            </a:r>
          </a:p>
        </p:txBody>
      </p:sp>
      <p:sp>
        <p:nvSpPr>
          <p:cNvPr id="38956" name="Text Box 322"/>
          <p:cNvSpPr txBox="1">
            <a:spLocks noChangeArrowheads="1"/>
          </p:cNvSpPr>
          <p:nvPr/>
        </p:nvSpPr>
        <p:spPr bwMode="auto">
          <a:xfrm>
            <a:off x="6481763" y="1593850"/>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8957" name="Line 323"/>
          <p:cNvSpPr>
            <a:spLocks noChangeShapeType="1"/>
          </p:cNvSpPr>
          <p:nvPr/>
        </p:nvSpPr>
        <p:spPr bwMode="auto">
          <a:xfrm flipH="1">
            <a:off x="6200775" y="2325688"/>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8" name="Line 324"/>
          <p:cNvSpPr>
            <a:spLocks noChangeShapeType="1"/>
          </p:cNvSpPr>
          <p:nvPr/>
        </p:nvSpPr>
        <p:spPr bwMode="auto">
          <a:xfrm flipH="1" flipV="1">
            <a:off x="6211888" y="2043113"/>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9" name="Line 325"/>
          <p:cNvSpPr>
            <a:spLocks noChangeShapeType="1"/>
          </p:cNvSpPr>
          <p:nvPr/>
        </p:nvSpPr>
        <p:spPr bwMode="auto">
          <a:xfrm flipH="1">
            <a:off x="5834063" y="2500313"/>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0" name="Line 326"/>
          <p:cNvSpPr>
            <a:spLocks noChangeShapeType="1"/>
          </p:cNvSpPr>
          <p:nvPr/>
        </p:nvSpPr>
        <p:spPr bwMode="auto">
          <a:xfrm flipH="1" flipV="1">
            <a:off x="5929313" y="1952625"/>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1" name="Line 327"/>
          <p:cNvSpPr>
            <a:spLocks noChangeShapeType="1"/>
          </p:cNvSpPr>
          <p:nvPr/>
        </p:nvSpPr>
        <p:spPr bwMode="auto">
          <a:xfrm>
            <a:off x="6942138" y="2224088"/>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 name="矩形 2"/>
          <p:cNvSpPr/>
          <p:nvPr/>
        </p:nvSpPr>
        <p:spPr>
          <a:xfrm>
            <a:off x="6505155" y="3860687"/>
            <a:ext cx="1415772" cy="338554"/>
          </a:xfrm>
          <a:prstGeom prst="rect">
            <a:avLst/>
          </a:prstGeom>
        </p:spPr>
        <p:txBody>
          <a:bodyPr wrap="none">
            <a:spAutoFit/>
          </a:bodyPr>
          <a:lstStyle/>
          <a:p>
            <a:r>
              <a:rPr lang="zh-CN" altLang="en-US" sz="1600" dirty="0">
                <a:latin typeface="Times New Roman" pitchFamily="18" charset="0"/>
              </a:rPr>
              <a:t>基站收发信台</a:t>
            </a:r>
            <a:endParaRPr lang="zh-CN" altLang="en-US" sz="1600" dirty="0"/>
          </a:p>
        </p:txBody>
      </p:sp>
      <p:sp>
        <p:nvSpPr>
          <p:cNvPr id="4" name="矩形 3"/>
          <p:cNvSpPr/>
          <p:nvPr/>
        </p:nvSpPr>
        <p:spPr>
          <a:xfrm>
            <a:off x="292925" y="4384320"/>
            <a:ext cx="4602543" cy="1785104"/>
          </a:xfrm>
          <a:prstGeom prst="rect">
            <a:avLst/>
          </a:prstGeom>
        </p:spPr>
        <p:txBody>
          <a:bodyPr wrap="square">
            <a:spAutoFit/>
          </a:bodyPr>
          <a:lstStyle/>
          <a:p>
            <a:r>
              <a:rPr lang="en-US" altLang="zh-CN" sz="2000" dirty="0">
                <a:latin typeface="Gill Sans MT" panose="020B0502020104020203" pitchFamily="34" charset="0"/>
              </a:rPr>
              <a:t>mobile switching center </a:t>
            </a:r>
            <a:r>
              <a:rPr lang="en-US" altLang="zh-CN" sz="2000" dirty="0">
                <a:solidFill>
                  <a:srgbClr val="FF0000"/>
                </a:solidFill>
                <a:latin typeface="Gill Sans MT" panose="020B0502020104020203" pitchFamily="34" charset="0"/>
              </a:rPr>
              <a:t>MSC</a:t>
            </a:r>
          </a:p>
          <a:p>
            <a:pPr marL="285750" indent="-285750">
              <a:buFont typeface="Arial" panose="020B0604020202020204" pitchFamily="34" charset="0"/>
              <a:buChar char="•"/>
            </a:pPr>
            <a:r>
              <a:rPr lang="en-US" altLang="zh-CN" i="1" dirty="0">
                <a:latin typeface="Gill Sans MT" panose="020B0502020104020203" pitchFamily="34" charset="0"/>
              </a:rPr>
              <a:t>determines whether a mobile device is allowed to connect to the cellular network, call establishment and teardown, and handoff</a:t>
            </a:r>
          </a:p>
          <a:p>
            <a:pPr marL="285750" indent="-285750">
              <a:buFont typeface="Arial" panose="020B0604020202020204" pitchFamily="34" charset="0"/>
              <a:buChar char="•"/>
            </a:pPr>
            <a:r>
              <a:rPr lang="en-US" altLang="zh-CN" i="1" dirty="0">
                <a:latin typeface="Gill Sans MT" panose="020B0502020104020203" pitchFamily="34" charset="0"/>
              </a:rPr>
              <a:t>typically contains up to five BSCs, resulting in approximately 200K subscribers per MSC</a:t>
            </a:r>
          </a:p>
        </p:txBody>
      </p:sp>
    </p:spTree>
    <p:extLst>
      <p:ext uri="{BB962C8B-B14F-4D97-AF65-F5344CB8AC3E}">
        <p14:creationId xmlns:p14="http://schemas.microsoft.com/office/powerpoint/2010/main" val="311183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cs typeface="Arial" charset="0"/>
              </a:rPr>
              <a:t>2G </a:t>
            </a:r>
            <a:r>
              <a:rPr lang="en-US" altLang="zh-CN" dirty="0" smtClean="0">
                <a:latin typeface="Gill Sans MT" charset="0"/>
                <a:ea typeface="ＭＳ Ｐゴシック" charset="0"/>
                <a:cs typeface="Arial" charset="0"/>
              </a:rPr>
              <a:t>(voice) </a:t>
            </a:r>
            <a:r>
              <a:rPr lang="en-US" altLang="zh-CN" dirty="0">
                <a:latin typeface="Gill Sans MT" charset="0"/>
                <a:ea typeface="ＭＳ Ｐゴシック" charset="0"/>
                <a:cs typeface="Arial" charset="0"/>
              </a:rPr>
              <a:t>network architecture </a:t>
            </a:r>
            <a:endParaRPr lang="zh-CN" altLang="en-US" dirty="0"/>
          </a:p>
        </p:txBody>
      </p:sp>
      <p:sp>
        <p:nvSpPr>
          <p:cNvPr id="38916" name="AutoShape 2"/>
          <p:cNvSpPr>
            <a:spLocks noChangeArrowheads="1"/>
          </p:cNvSpPr>
          <p:nvPr/>
        </p:nvSpPr>
        <p:spPr bwMode="auto">
          <a:xfrm>
            <a:off x="2266950" y="2952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7" name="AutoShape 3"/>
          <p:cNvSpPr>
            <a:spLocks noChangeArrowheads="1"/>
          </p:cNvSpPr>
          <p:nvPr/>
        </p:nvSpPr>
        <p:spPr bwMode="auto">
          <a:xfrm>
            <a:off x="2282825" y="35464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8" name="AutoShape 4"/>
          <p:cNvSpPr>
            <a:spLocks noChangeArrowheads="1"/>
          </p:cNvSpPr>
          <p:nvPr/>
        </p:nvSpPr>
        <p:spPr bwMode="auto">
          <a:xfrm>
            <a:off x="1631950" y="3281363"/>
            <a:ext cx="798513" cy="598487"/>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9" name="AutoShape 5"/>
          <p:cNvSpPr>
            <a:spLocks noChangeArrowheads="1"/>
          </p:cNvSpPr>
          <p:nvPr/>
        </p:nvSpPr>
        <p:spPr bwMode="auto">
          <a:xfrm>
            <a:off x="1595438" y="2212975"/>
            <a:ext cx="798512"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0" name="AutoShape 6"/>
          <p:cNvSpPr>
            <a:spLocks noChangeArrowheads="1"/>
          </p:cNvSpPr>
          <p:nvPr/>
        </p:nvSpPr>
        <p:spPr bwMode="auto">
          <a:xfrm>
            <a:off x="2209800" y="1936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1" name="AutoShape 7"/>
          <p:cNvSpPr>
            <a:spLocks noChangeArrowheads="1"/>
          </p:cNvSpPr>
          <p:nvPr/>
        </p:nvSpPr>
        <p:spPr bwMode="auto">
          <a:xfrm>
            <a:off x="1581150" y="16033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45" name="Group 9"/>
          <p:cNvGrpSpPr>
            <a:grpSpLocks/>
          </p:cNvGrpSpPr>
          <p:nvPr/>
        </p:nvGrpSpPr>
        <p:grpSpPr bwMode="auto">
          <a:xfrm>
            <a:off x="2525713" y="2976563"/>
            <a:ext cx="242887" cy="485775"/>
            <a:chOff x="3796" y="1043"/>
            <a:chExt cx="865" cy="1237"/>
          </a:xfrm>
        </p:grpSpPr>
        <p:sp>
          <p:nvSpPr>
            <p:cNvPr id="39212" name="Line 10"/>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3" name="Line 11"/>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4" name="Line 12"/>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5" name="Line 13"/>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6" name="Line 14"/>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7" name="Line 15"/>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8" name="Line 16"/>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9" name="Line 17"/>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0" name="Line 18"/>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1" name="Line 19"/>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2" name="Line 20"/>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3" name="Line 21"/>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4" name="Line 22"/>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5" name="Line 23"/>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6" name="Line 24"/>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50" name="Group 25"/>
            <p:cNvGrpSpPr>
              <a:grpSpLocks/>
            </p:cNvGrpSpPr>
            <p:nvPr/>
          </p:nvGrpSpPr>
          <p:grpSpPr bwMode="auto">
            <a:xfrm>
              <a:off x="4269" y="1415"/>
              <a:ext cx="392" cy="137"/>
              <a:chOff x="4227" y="1360"/>
              <a:chExt cx="863" cy="270"/>
            </a:xfrm>
          </p:grpSpPr>
          <p:sp>
            <p:nvSpPr>
              <p:cNvPr id="39238" name="Line 26"/>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9" name="Line 27"/>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0" name="Line 28"/>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1" name="Line 29"/>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1" name="Group 30"/>
            <p:cNvGrpSpPr>
              <a:grpSpLocks/>
            </p:cNvGrpSpPr>
            <p:nvPr/>
          </p:nvGrpSpPr>
          <p:grpSpPr bwMode="auto">
            <a:xfrm rot="5700496">
              <a:off x="4053" y="1170"/>
              <a:ext cx="392" cy="137"/>
              <a:chOff x="4227" y="1360"/>
              <a:chExt cx="863" cy="270"/>
            </a:xfrm>
          </p:grpSpPr>
          <p:sp>
            <p:nvSpPr>
              <p:cNvPr id="39234" name="Line 31"/>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5" name="Line 32"/>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6" name="Line 33"/>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7" name="Line 34"/>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2" name="Group 35"/>
            <p:cNvGrpSpPr>
              <a:grpSpLocks/>
            </p:cNvGrpSpPr>
            <p:nvPr/>
          </p:nvGrpSpPr>
          <p:grpSpPr bwMode="auto">
            <a:xfrm rot="10800000">
              <a:off x="3796" y="1402"/>
              <a:ext cx="392" cy="137"/>
              <a:chOff x="4227" y="1360"/>
              <a:chExt cx="863" cy="270"/>
            </a:xfrm>
          </p:grpSpPr>
          <p:sp>
            <p:nvSpPr>
              <p:cNvPr id="39230" name="Line 36"/>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1" name="Line 37"/>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2" name="Line 38"/>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3" name="Line 39"/>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6" name="Group 40"/>
          <p:cNvGrpSpPr>
            <a:grpSpLocks/>
          </p:cNvGrpSpPr>
          <p:nvPr/>
        </p:nvGrpSpPr>
        <p:grpSpPr bwMode="auto">
          <a:xfrm>
            <a:off x="2517775" y="3589338"/>
            <a:ext cx="242888" cy="485775"/>
            <a:chOff x="3796" y="1043"/>
            <a:chExt cx="865" cy="1237"/>
          </a:xfrm>
        </p:grpSpPr>
        <p:sp>
          <p:nvSpPr>
            <p:cNvPr id="39182" name="Line 41"/>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3" name="Line 42"/>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4" name="Line 43"/>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5" name="Line 44"/>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6" name="Line 45"/>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7" name="Line 46"/>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8" name="Line 47"/>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9" name="Line 48"/>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0" name="Line 49"/>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1" name="Line 50"/>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2" name="Line 51"/>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3" name="Line 52"/>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4" name="Line 53"/>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5" name="Line 54"/>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6" name="Line 55"/>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20" name="Group 56"/>
            <p:cNvGrpSpPr>
              <a:grpSpLocks/>
            </p:cNvGrpSpPr>
            <p:nvPr/>
          </p:nvGrpSpPr>
          <p:grpSpPr bwMode="auto">
            <a:xfrm>
              <a:off x="4269" y="1415"/>
              <a:ext cx="392" cy="137"/>
              <a:chOff x="4227" y="1360"/>
              <a:chExt cx="863" cy="270"/>
            </a:xfrm>
          </p:grpSpPr>
          <p:sp>
            <p:nvSpPr>
              <p:cNvPr id="39208" name="Line 57"/>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9" name="Line 58"/>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0" name="Line 59"/>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1" name="Line 60"/>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1" name="Group 61"/>
            <p:cNvGrpSpPr>
              <a:grpSpLocks/>
            </p:cNvGrpSpPr>
            <p:nvPr/>
          </p:nvGrpSpPr>
          <p:grpSpPr bwMode="auto">
            <a:xfrm rot="5700496">
              <a:off x="4053" y="1170"/>
              <a:ext cx="392" cy="137"/>
              <a:chOff x="4227" y="1360"/>
              <a:chExt cx="863" cy="270"/>
            </a:xfrm>
          </p:grpSpPr>
          <p:sp>
            <p:nvSpPr>
              <p:cNvPr id="39204" name="Line 62"/>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5" name="Line 63"/>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6" name="Line 64"/>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7" name="Line 65"/>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2" name="Group 66"/>
            <p:cNvGrpSpPr>
              <a:grpSpLocks/>
            </p:cNvGrpSpPr>
            <p:nvPr/>
          </p:nvGrpSpPr>
          <p:grpSpPr bwMode="auto">
            <a:xfrm rot="10800000">
              <a:off x="3796" y="1402"/>
              <a:ext cx="392" cy="137"/>
              <a:chOff x="4227" y="1360"/>
              <a:chExt cx="863" cy="270"/>
            </a:xfrm>
          </p:grpSpPr>
          <p:sp>
            <p:nvSpPr>
              <p:cNvPr id="39200" name="Line 67"/>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1" name="Line 68"/>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2" name="Line 69"/>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3" name="Line 70"/>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7" name="Group 71"/>
          <p:cNvGrpSpPr>
            <a:grpSpLocks/>
          </p:cNvGrpSpPr>
          <p:nvPr/>
        </p:nvGrpSpPr>
        <p:grpSpPr bwMode="auto">
          <a:xfrm>
            <a:off x="1901825" y="1522413"/>
            <a:ext cx="242888" cy="485775"/>
            <a:chOff x="3796" y="1043"/>
            <a:chExt cx="865" cy="1237"/>
          </a:xfrm>
        </p:grpSpPr>
        <p:sp>
          <p:nvSpPr>
            <p:cNvPr id="39152" name="Line 72"/>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3" name="Line 73"/>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4" name="Line 74"/>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5" name="Line 75"/>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6" name="Line 76"/>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7" name="Line 77"/>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8" name="Line 78"/>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9" name="Line 79"/>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0" name="Line 80"/>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1" name="Line 81"/>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2" name="Line 82"/>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3" name="Line 83"/>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4" name="Line 84"/>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5" name="Line 85"/>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6" name="Line 86"/>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90" name="Group 87"/>
            <p:cNvGrpSpPr>
              <a:grpSpLocks/>
            </p:cNvGrpSpPr>
            <p:nvPr/>
          </p:nvGrpSpPr>
          <p:grpSpPr bwMode="auto">
            <a:xfrm>
              <a:off x="4269" y="1415"/>
              <a:ext cx="392" cy="137"/>
              <a:chOff x="4227" y="1360"/>
              <a:chExt cx="863" cy="270"/>
            </a:xfrm>
          </p:grpSpPr>
          <p:sp>
            <p:nvSpPr>
              <p:cNvPr id="39178" name="Line 88"/>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9" name="Line 89"/>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0" name="Line 90"/>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1" name="Line 91"/>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1" name="Group 92"/>
            <p:cNvGrpSpPr>
              <a:grpSpLocks/>
            </p:cNvGrpSpPr>
            <p:nvPr/>
          </p:nvGrpSpPr>
          <p:grpSpPr bwMode="auto">
            <a:xfrm rot="5700496">
              <a:off x="4053" y="1170"/>
              <a:ext cx="392" cy="137"/>
              <a:chOff x="4227" y="1360"/>
              <a:chExt cx="863" cy="270"/>
            </a:xfrm>
          </p:grpSpPr>
          <p:sp>
            <p:nvSpPr>
              <p:cNvPr id="39174" name="Line 93"/>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5" name="Line 94"/>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6" name="Line 95"/>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7" name="Line 96"/>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2" name="Group 97"/>
            <p:cNvGrpSpPr>
              <a:grpSpLocks/>
            </p:cNvGrpSpPr>
            <p:nvPr/>
          </p:nvGrpSpPr>
          <p:grpSpPr bwMode="auto">
            <a:xfrm rot="10800000">
              <a:off x="3796" y="1402"/>
              <a:ext cx="392" cy="137"/>
              <a:chOff x="4227" y="1360"/>
              <a:chExt cx="863" cy="270"/>
            </a:xfrm>
          </p:grpSpPr>
          <p:sp>
            <p:nvSpPr>
              <p:cNvPr id="39170" name="Line 98"/>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1" name="Line 99"/>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2" name="Line 100"/>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3" name="Line 101"/>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8" name="Group 102"/>
          <p:cNvGrpSpPr>
            <a:grpSpLocks/>
          </p:cNvGrpSpPr>
          <p:nvPr/>
        </p:nvGrpSpPr>
        <p:grpSpPr bwMode="auto">
          <a:xfrm>
            <a:off x="2457450" y="2000250"/>
            <a:ext cx="242888" cy="485775"/>
            <a:chOff x="3796" y="1043"/>
            <a:chExt cx="865" cy="1237"/>
          </a:xfrm>
        </p:grpSpPr>
        <p:sp>
          <p:nvSpPr>
            <p:cNvPr id="39122" name="Line 103"/>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3" name="Line 104"/>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4" name="Line 105"/>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5" name="Line 106"/>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6" name="Line 107"/>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7" name="Line 108"/>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8" name="Line 109"/>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9" name="Line 110"/>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0" name="Line 111"/>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1" name="Line 112"/>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2" name="Line 113"/>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3" name="Line 114"/>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4" name="Line 115"/>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5" name="Line 116"/>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6" name="Line 117"/>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60" name="Group 118"/>
            <p:cNvGrpSpPr>
              <a:grpSpLocks/>
            </p:cNvGrpSpPr>
            <p:nvPr/>
          </p:nvGrpSpPr>
          <p:grpSpPr bwMode="auto">
            <a:xfrm>
              <a:off x="4269" y="1415"/>
              <a:ext cx="392" cy="137"/>
              <a:chOff x="4227" y="1360"/>
              <a:chExt cx="863" cy="270"/>
            </a:xfrm>
          </p:grpSpPr>
          <p:sp>
            <p:nvSpPr>
              <p:cNvPr id="39148" name="Line 119"/>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9" name="Line 120"/>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0" name="Line 121"/>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1" name="Line 122"/>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1" name="Group 123"/>
            <p:cNvGrpSpPr>
              <a:grpSpLocks/>
            </p:cNvGrpSpPr>
            <p:nvPr/>
          </p:nvGrpSpPr>
          <p:grpSpPr bwMode="auto">
            <a:xfrm rot="5700496">
              <a:off x="4053" y="1170"/>
              <a:ext cx="392" cy="137"/>
              <a:chOff x="4227" y="1360"/>
              <a:chExt cx="863" cy="270"/>
            </a:xfrm>
          </p:grpSpPr>
          <p:sp>
            <p:nvSpPr>
              <p:cNvPr id="39144" name="Line 124"/>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5" name="Line 125"/>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6" name="Line 126"/>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7" name="Line 127"/>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2" name="Group 128"/>
            <p:cNvGrpSpPr>
              <a:grpSpLocks/>
            </p:cNvGrpSpPr>
            <p:nvPr/>
          </p:nvGrpSpPr>
          <p:grpSpPr bwMode="auto">
            <a:xfrm rot="10800000">
              <a:off x="3796" y="1402"/>
              <a:ext cx="392" cy="137"/>
              <a:chOff x="4227" y="1360"/>
              <a:chExt cx="863" cy="270"/>
            </a:xfrm>
          </p:grpSpPr>
          <p:sp>
            <p:nvSpPr>
              <p:cNvPr id="39140" name="Line 129"/>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1" name="Line 130"/>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2" name="Line 131"/>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3" name="Line 132"/>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9" name="Group 133"/>
          <p:cNvGrpSpPr>
            <a:grpSpLocks/>
          </p:cNvGrpSpPr>
          <p:nvPr/>
        </p:nvGrpSpPr>
        <p:grpSpPr bwMode="auto">
          <a:xfrm>
            <a:off x="1922463" y="3348038"/>
            <a:ext cx="242887" cy="485775"/>
            <a:chOff x="3796" y="1043"/>
            <a:chExt cx="865" cy="1237"/>
          </a:xfrm>
        </p:grpSpPr>
        <p:sp>
          <p:nvSpPr>
            <p:cNvPr id="39092" name="Line 13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3" name="Line 13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4" name="Line 13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5" name="Line 13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6" name="Line 13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7" name="Line 13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8" name="Line 14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9" name="Line 14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0" name="Line 14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1" name="Line 14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2" name="Line 14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3" name="Line 14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4" name="Line 14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5" name="Line 14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6" name="Line 14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30" name="Group 149"/>
            <p:cNvGrpSpPr>
              <a:grpSpLocks/>
            </p:cNvGrpSpPr>
            <p:nvPr/>
          </p:nvGrpSpPr>
          <p:grpSpPr bwMode="auto">
            <a:xfrm>
              <a:off x="4269" y="1415"/>
              <a:ext cx="392" cy="137"/>
              <a:chOff x="4227" y="1360"/>
              <a:chExt cx="863" cy="270"/>
            </a:xfrm>
          </p:grpSpPr>
          <p:sp>
            <p:nvSpPr>
              <p:cNvPr id="39118" name="Line 15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9" name="Line 15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0" name="Line 15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1" name="Line 15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1" name="Group 154"/>
            <p:cNvGrpSpPr>
              <a:grpSpLocks/>
            </p:cNvGrpSpPr>
            <p:nvPr/>
          </p:nvGrpSpPr>
          <p:grpSpPr bwMode="auto">
            <a:xfrm rot="5700496">
              <a:off x="4053" y="1170"/>
              <a:ext cx="392" cy="137"/>
              <a:chOff x="4227" y="1360"/>
              <a:chExt cx="863" cy="270"/>
            </a:xfrm>
          </p:grpSpPr>
          <p:sp>
            <p:nvSpPr>
              <p:cNvPr id="39114" name="Line 15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5" name="Line 15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6" name="Line 15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7" name="Line 15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2" name="Group 159"/>
            <p:cNvGrpSpPr>
              <a:grpSpLocks/>
            </p:cNvGrpSpPr>
            <p:nvPr/>
          </p:nvGrpSpPr>
          <p:grpSpPr bwMode="auto">
            <a:xfrm rot="10800000">
              <a:off x="3796" y="1402"/>
              <a:ext cx="392" cy="137"/>
              <a:chOff x="4227" y="1360"/>
              <a:chExt cx="863" cy="270"/>
            </a:xfrm>
          </p:grpSpPr>
          <p:sp>
            <p:nvSpPr>
              <p:cNvPr id="39110" name="Line 16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1" name="Line 16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2" name="Line 16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3" name="Line 16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50" name="Group 164"/>
          <p:cNvGrpSpPr>
            <a:grpSpLocks/>
          </p:cNvGrpSpPr>
          <p:nvPr/>
        </p:nvGrpSpPr>
        <p:grpSpPr bwMode="auto">
          <a:xfrm>
            <a:off x="1865313" y="2311400"/>
            <a:ext cx="242887" cy="485775"/>
            <a:chOff x="3796" y="1043"/>
            <a:chExt cx="865" cy="1237"/>
          </a:xfrm>
        </p:grpSpPr>
        <p:sp>
          <p:nvSpPr>
            <p:cNvPr id="39062" name="Line 16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3" name="Line 16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4" name="Line 16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5" name="Line 16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6" name="Line 16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7" name="Line 17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8" name="Line 17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9" name="Line 17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0" name="Line 17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1" name="Line 17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2" name="Line 17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3" name="Line 17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4" name="Line 17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5" name="Line 17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6" name="Line 17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00" name="Group 180"/>
            <p:cNvGrpSpPr>
              <a:grpSpLocks/>
            </p:cNvGrpSpPr>
            <p:nvPr/>
          </p:nvGrpSpPr>
          <p:grpSpPr bwMode="auto">
            <a:xfrm>
              <a:off x="4269" y="1415"/>
              <a:ext cx="392" cy="137"/>
              <a:chOff x="4227" y="1360"/>
              <a:chExt cx="863" cy="270"/>
            </a:xfrm>
          </p:grpSpPr>
          <p:sp>
            <p:nvSpPr>
              <p:cNvPr id="39088" name="Line 18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9" name="Line 18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0" name="Line 18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1" name="Line 18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1" name="Group 185"/>
            <p:cNvGrpSpPr>
              <a:grpSpLocks/>
            </p:cNvGrpSpPr>
            <p:nvPr/>
          </p:nvGrpSpPr>
          <p:grpSpPr bwMode="auto">
            <a:xfrm rot="5700496">
              <a:off x="4053" y="1170"/>
              <a:ext cx="392" cy="137"/>
              <a:chOff x="4227" y="1360"/>
              <a:chExt cx="863" cy="270"/>
            </a:xfrm>
          </p:grpSpPr>
          <p:sp>
            <p:nvSpPr>
              <p:cNvPr id="39084" name="Line 18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5" name="Line 18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6" name="Line 18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7" name="Line 18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2" name="Group 190"/>
            <p:cNvGrpSpPr>
              <a:grpSpLocks/>
            </p:cNvGrpSpPr>
            <p:nvPr/>
          </p:nvGrpSpPr>
          <p:grpSpPr bwMode="auto">
            <a:xfrm rot="10800000">
              <a:off x="3796" y="1402"/>
              <a:ext cx="392" cy="137"/>
              <a:chOff x="4227" y="1360"/>
              <a:chExt cx="863" cy="270"/>
            </a:xfrm>
          </p:grpSpPr>
          <p:sp>
            <p:nvSpPr>
              <p:cNvPr id="39080" name="Line 19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1" name="Line 19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2" name="Line 19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3" name="Line 19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28" name="Line 195"/>
          <p:cNvSpPr>
            <a:spLocks noChangeShapeType="1"/>
          </p:cNvSpPr>
          <p:nvPr/>
        </p:nvSpPr>
        <p:spPr bwMode="auto">
          <a:xfrm flipV="1">
            <a:off x="2655888" y="3714750"/>
            <a:ext cx="1044575" cy="279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29" name="Line 196"/>
          <p:cNvSpPr>
            <a:spLocks noChangeShapeType="1"/>
          </p:cNvSpPr>
          <p:nvPr/>
        </p:nvSpPr>
        <p:spPr bwMode="auto">
          <a:xfrm flipV="1">
            <a:off x="2063750" y="3703638"/>
            <a:ext cx="16160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0" name="Line 197"/>
          <p:cNvSpPr>
            <a:spLocks noChangeShapeType="1"/>
          </p:cNvSpPr>
          <p:nvPr/>
        </p:nvSpPr>
        <p:spPr bwMode="auto">
          <a:xfrm flipV="1">
            <a:off x="2012950" y="2292350"/>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1" name="Line 198"/>
          <p:cNvSpPr>
            <a:spLocks noChangeShapeType="1"/>
          </p:cNvSpPr>
          <p:nvPr/>
        </p:nvSpPr>
        <p:spPr bwMode="auto">
          <a:xfrm flipV="1">
            <a:off x="2574925" y="2284413"/>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2" name="Line 199"/>
          <p:cNvSpPr>
            <a:spLocks noChangeShapeType="1"/>
          </p:cNvSpPr>
          <p:nvPr/>
        </p:nvSpPr>
        <p:spPr bwMode="auto">
          <a:xfrm>
            <a:off x="2082800" y="1911350"/>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56" name="Group 200"/>
          <p:cNvGrpSpPr>
            <a:grpSpLocks/>
          </p:cNvGrpSpPr>
          <p:nvPr/>
        </p:nvGrpSpPr>
        <p:grpSpPr bwMode="auto">
          <a:xfrm>
            <a:off x="3676650" y="1998663"/>
            <a:ext cx="550863" cy="411162"/>
            <a:chOff x="611" y="3693"/>
            <a:chExt cx="449" cy="287"/>
          </a:xfrm>
        </p:grpSpPr>
        <p:sp>
          <p:nvSpPr>
            <p:cNvPr id="39053" name="Rectangle 20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77" name="Group 202"/>
            <p:cNvGrpSpPr>
              <a:grpSpLocks/>
            </p:cNvGrpSpPr>
            <p:nvPr/>
          </p:nvGrpSpPr>
          <p:grpSpPr bwMode="auto">
            <a:xfrm>
              <a:off x="687" y="3826"/>
              <a:ext cx="224" cy="110"/>
              <a:chOff x="687" y="3826"/>
              <a:chExt cx="224" cy="110"/>
            </a:xfrm>
          </p:grpSpPr>
          <p:sp>
            <p:nvSpPr>
              <p:cNvPr id="91283" name="Freeform 20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4" name="Freeform 20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78" name="Freeform 20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9" name="Freeform 20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0" name="Freeform 20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1" name="Freeform 20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2" name="Freeform 20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157" name="Group 210"/>
          <p:cNvGrpSpPr>
            <a:grpSpLocks/>
          </p:cNvGrpSpPr>
          <p:nvPr/>
        </p:nvGrpSpPr>
        <p:grpSpPr bwMode="auto">
          <a:xfrm>
            <a:off x="3671888" y="3403600"/>
            <a:ext cx="550862" cy="411163"/>
            <a:chOff x="611" y="3693"/>
            <a:chExt cx="449" cy="287"/>
          </a:xfrm>
        </p:grpSpPr>
        <p:sp>
          <p:nvSpPr>
            <p:cNvPr id="39044" name="Rectangle 21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68" name="Group 212"/>
            <p:cNvGrpSpPr>
              <a:grpSpLocks/>
            </p:cNvGrpSpPr>
            <p:nvPr/>
          </p:nvGrpSpPr>
          <p:grpSpPr bwMode="auto">
            <a:xfrm>
              <a:off x="687" y="3826"/>
              <a:ext cx="224" cy="110"/>
              <a:chOff x="687" y="3826"/>
              <a:chExt cx="224" cy="110"/>
            </a:xfrm>
          </p:grpSpPr>
          <p:sp>
            <p:nvSpPr>
              <p:cNvPr id="91274" name="Freeform 21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5" name="Freeform 21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69" name="Freeform 21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0" name="Freeform 21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1" name="Freeform 21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2" name="Freeform 21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3" name="Freeform 21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35" name="Line 220"/>
          <p:cNvSpPr>
            <a:spLocks noChangeShapeType="1"/>
          </p:cNvSpPr>
          <p:nvPr/>
        </p:nvSpPr>
        <p:spPr bwMode="auto">
          <a:xfrm>
            <a:off x="2584450" y="3373438"/>
            <a:ext cx="1095375" cy="3063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6" name="Line 221"/>
          <p:cNvSpPr>
            <a:spLocks noChangeShapeType="1"/>
          </p:cNvSpPr>
          <p:nvPr/>
        </p:nvSpPr>
        <p:spPr bwMode="auto">
          <a:xfrm>
            <a:off x="4203700" y="2239963"/>
            <a:ext cx="436563"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7" name="Line 222"/>
          <p:cNvSpPr>
            <a:spLocks noChangeShapeType="1"/>
          </p:cNvSpPr>
          <p:nvPr/>
        </p:nvSpPr>
        <p:spPr bwMode="auto">
          <a:xfrm flipV="1">
            <a:off x="4187825" y="2211388"/>
            <a:ext cx="576263" cy="14462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8" name="Text Box 223"/>
          <p:cNvSpPr txBox="1">
            <a:spLocks noChangeArrowheads="1"/>
          </p:cNvSpPr>
          <p:nvPr/>
        </p:nvSpPr>
        <p:spPr bwMode="auto">
          <a:xfrm>
            <a:off x="3486150" y="1679575"/>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latin typeface="Arial" charset="0"/>
                <a:cs typeface="Arial" charset="0"/>
              </a:rPr>
              <a:t>BSC</a:t>
            </a:r>
          </a:p>
        </p:txBody>
      </p:sp>
      <p:sp>
        <p:nvSpPr>
          <p:cNvPr id="38939" name="Text Box 224"/>
          <p:cNvSpPr txBox="1">
            <a:spLocks noChangeArrowheads="1"/>
          </p:cNvSpPr>
          <p:nvPr/>
        </p:nvSpPr>
        <p:spPr bwMode="auto">
          <a:xfrm>
            <a:off x="2065338" y="1643063"/>
            <a:ext cx="5302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BTS</a:t>
            </a:r>
          </a:p>
        </p:txBody>
      </p:sp>
      <p:pic>
        <p:nvPicPr>
          <p:cNvPr id="91163" name="Picture 225"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728788"/>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4" name="Group 226"/>
          <p:cNvGrpSpPr>
            <a:grpSpLocks/>
          </p:cNvGrpSpPr>
          <p:nvPr/>
        </p:nvGrpSpPr>
        <p:grpSpPr bwMode="auto">
          <a:xfrm>
            <a:off x="223838" y="2135188"/>
            <a:ext cx="831850" cy="180975"/>
            <a:chOff x="3072" y="739"/>
            <a:chExt cx="652" cy="146"/>
          </a:xfrm>
        </p:grpSpPr>
        <p:pic>
          <p:nvPicPr>
            <p:cNvPr id="91264" name="Picture 227"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2" name="Line 228"/>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043" name="Line 229"/>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38942" name="Oval 230"/>
          <p:cNvSpPr>
            <a:spLocks noChangeArrowheads="1"/>
          </p:cNvSpPr>
          <p:nvPr/>
        </p:nvSpPr>
        <p:spPr bwMode="auto">
          <a:xfrm>
            <a:off x="1492250" y="2876550"/>
            <a:ext cx="3067050" cy="1576388"/>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43" name="Oval 231"/>
          <p:cNvSpPr>
            <a:spLocks noChangeArrowheads="1"/>
          </p:cNvSpPr>
          <p:nvPr/>
        </p:nvSpPr>
        <p:spPr bwMode="auto">
          <a:xfrm>
            <a:off x="1184275" y="1406525"/>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1167" name="Picture 23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4685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8" name="Group 233"/>
          <p:cNvGrpSpPr>
            <a:grpSpLocks/>
          </p:cNvGrpSpPr>
          <p:nvPr/>
        </p:nvGrpSpPr>
        <p:grpSpPr bwMode="auto">
          <a:xfrm>
            <a:off x="4814943" y="4008438"/>
            <a:ext cx="4025900" cy="2030412"/>
            <a:chOff x="2755" y="2448"/>
            <a:chExt cx="2771" cy="1490"/>
          </a:xfrm>
        </p:grpSpPr>
        <p:grpSp>
          <p:nvGrpSpPr>
            <p:cNvPr id="91204" name="Group 234"/>
            <p:cNvGrpSpPr>
              <a:grpSpLocks/>
            </p:cNvGrpSpPr>
            <p:nvPr/>
          </p:nvGrpSpPr>
          <p:grpSpPr bwMode="auto">
            <a:xfrm>
              <a:off x="3143" y="2448"/>
              <a:ext cx="153" cy="306"/>
              <a:chOff x="3796" y="1043"/>
              <a:chExt cx="865" cy="1237"/>
            </a:xfrm>
          </p:grpSpPr>
          <p:sp>
            <p:nvSpPr>
              <p:cNvPr id="39011" name="Line 235"/>
              <p:cNvSpPr>
                <a:spLocks noChangeShapeType="1"/>
              </p:cNvSpPr>
              <p:nvPr/>
            </p:nvSpPr>
            <p:spPr bwMode="auto">
              <a:xfrm flipH="1">
                <a:off x="3993" y="1481"/>
                <a:ext cx="235" cy="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2" name="Line 236"/>
              <p:cNvSpPr>
                <a:spLocks noChangeShapeType="1"/>
              </p:cNvSpPr>
              <p:nvPr/>
            </p:nvSpPr>
            <p:spPr bwMode="auto">
              <a:xfrm>
                <a:off x="4228" y="1481"/>
                <a:ext cx="235" cy="72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3" name="Line 237"/>
              <p:cNvSpPr>
                <a:spLocks noChangeShapeType="1"/>
              </p:cNvSpPr>
              <p:nvPr/>
            </p:nvSpPr>
            <p:spPr bwMode="auto">
              <a:xfrm>
                <a:off x="3993"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4" name="Line 238"/>
              <p:cNvSpPr>
                <a:spLocks noChangeShapeType="1"/>
              </p:cNvSpPr>
              <p:nvPr/>
            </p:nvSpPr>
            <p:spPr bwMode="auto">
              <a:xfrm flipH="1">
                <a:off x="4228"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5" name="Line 239"/>
              <p:cNvSpPr>
                <a:spLocks noChangeShapeType="1"/>
              </p:cNvSpPr>
              <p:nvPr/>
            </p:nvSpPr>
            <p:spPr bwMode="auto">
              <a:xfrm>
                <a:off x="4228" y="1500"/>
                <a:ext cx="0" cy="78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6" name="Line 240"/>
              <p:cNvSpPr>
                <a:spLocks noChangeShapeType="1"/>
              </p:cNvSpPr>
              <p:nvPr/>
            </p:nvSpPr>
            <p:spPr bwMode="auto">
              <a:xfrm flipV="1">
                <a:off x="3993" y="2126"/>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7" name="Line 241"/>
              <p:cNvSpPr>
                <a:spLocks noChangeShapeType="1"/>
              </p:cNvSpPr>
              <p:nvPr/>
            </p:nvSpPr>
            <p:spPr bwMode="auto">
              <a:xfrm flipH="1" flipV="1">
                <a:off x="4228" y="2126"/>
                <a:ext cx="235" cy="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8" name="Line 242"/>
              <p:cNvSpPr>
                <a:spLocks noChangeShapeType="1"/>
              </p:cNvSpPr>
              <p:nvPr/>
            </p:nvSpPr>
            <p:spPr bwMode="auto">
              <a:xfrm>
                <a:off x="4092" y="1891"/>
                <a:ext cx="136"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9" name="Line 243"/>
              <p:cNvSpPr>
                <a:spLocks noChangeShapeType="1"/>
              </p:cNvSpPr>
              <p:nvPr/>
            </p:nvSpPr>
            <p:spPr bwMode="auto">
              <a:xfrm flipV="1">
                <a:off x="4228" y="1891"/>
                <a:ext cx="142"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0" name="Line 244"/>
              <p:cNvSpPr>
                <a:spLocks noChangeShapeType="1"/>
              </p:cNvSpPr>
              <p:nvPr/>
            </p:nvSpPr>
            <p:spPr bwMode="auto">
              <a:xfrm>
                <a:off x="4049" y="1999"/>
                <a:ext cx="173"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1" name="Line 245"/>
              <p:cNvSpPr>
                <a:spLocks noChangeShapeType="1"/>
              </p:cNvSpPr>
              <p:nvPr/>
            </p:nvSpPr>
            <p:spPr bwMode="auto">
              <a:xfrm flipV="1">
                <a:off x="4228" y="2013"/>
                <a:ext cx="173" cy="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2" name="Line 246"/>
              <p:cNvSpPr>
                <a:spLocks noChangeShapeType="1"/>
              </p:cNvSpPr>
              <p:nvPr/>
            </p:nvSpPr>
            <p:spPr bwMode="auto">
              <a:xfrm flipV="1">
                <a:off x="4228" y="1782"/>
                <a:ext cx="86"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3" name="Line 247"/>
              <p:cNvSpPr>
                <a:spLocks noChangeShapeType="1"/>
              </p:cNvSpPr>
              <p:nvPr/>
            </p:nvSpPr>
            <p:spPr bwMode="auto">
              <a:xfrm flipV="1">
                <a:off x="4228" y="1632"/>
                <a:ext cx="56" cy="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4" name="Line 248"/>
              <p:cNvSpPr>
                <a:spLocks noChangeShapeType="1"/>
              </p:cNvSpPr>
              <p:nvPr/>
            </p:nvSpPr>
            <p:spPr bwMode="auto">
              <a:xfrm>
                <a:off x="4123" y="1773"/>
                <a:ext cx="111"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5" name="Line 249"/>
              <p:cNvSpPr>
                <a:spLocks noChangeShapeType="1"/>
              </p:cNvSpPr>
              <p:nvPr/>
            </p:nvSpPr>
            <p:spPr bwMode="auto">
              <a:xfrm>
                <a:off x="4172" y="1627"/>
                <a:ext cx="68"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249" name="Group 250"/>
              <p:cNvGrpSpPr>
                <a:grpSpLocks/>
              </p:cNvGrpSpPr>
              <p:nvPr/>
            </p:nvGrpSpPr>
            <p:grpSpPr bwMode="auto">
              <a:xfrm>
                <a:off x="4269" y="1415"/>
                <a:ext cx="392" cy="137"/>
                <a:chOff x="4227" y="1360"/>
                <a:chExt cx="863" cy="270"/>
              </a:xfrm>
            </p:grpSpPr>
            <p:sp>
              <p:nvSpPr>
                <p:cNvPr id="39037" name="Line 251"/>
                <p:cNvSpPr>
                  <a:spLocks noChangeShapeType="1"/>
                </p:cNvSpPr>
                <p:nvPr/>
              </p:nvSpPr>
              <p:spPr bwMode="auto">
                <a:xfrm>
                  <a:off x="4232" y="160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8" name="Line 252"/>
                <p:cNvSpPr>
                  <a:spLocks noChangeShapeType="1"/>
                </p:cNvSpPr>
                <p:nvPr/>
              </p:nvSpPr>
              <p:spPr bwMode="auto">
                <a:xfrm rot="6361956" flipH="1" flipV="1">
                  <a:off x="4465" y="1208"/>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9" name="Line 253"/>
                <p:cNvSpPr>
                  <a:spLocks noChangeShapeType="1"/>
                </p:cNvSpPr>
                <p:nvPr/>
              </p:nvSpPr>
              <p:spPr bwMode="auto">
                <a:xfrm rot="6361956">
                  <a:off x="4603" y="1393"/>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40" name="Line 254"/>
                <p:cNvSpPr>
                  <a:spLocks noChangeShapeType="1"/>
                </p:cNvSpPr>
                <p:nvPr/>
              </p:nvSpPr>
              <p:spPr bwMode="auto">
                <a:xfrm rot="6361956" flipH="1" flipV="1">
                  <a:off x="4744" y="1285"/>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0" name="Group 255"/>
              <p:cNvGrpSpPr>
                <a:grpSpLocks/>
              </p:cNvGrpSpPr>
              <p:nvPr/>
            </p:nvGrpSpPr>
            <p:grpSpPr bwMode="auto">
              <a:xfrm rot="5700496">
                <a:off x="4053" y="1170"/>
                <a:ext cx="392" cy="137"/>
                <a:chOff x="4227" y="1360"/>
                <a:chExt cx="863" cy="270"/>
              </a:xfrm>
            </p:grpSpPr>
            <p:sp>
              <p:nvSpPr>
                <p:cNvPr id="39033" name="Line 256"/>
                <p:cNvSpPr>
                  <a:spLocks noChangeShapeType="1"/>
                </p:cNvSpPr>
                <p:nvPr/>
              </p:nvSpPr>
              <p:spPr bwMode="auto">
                <a:xfrm>
                  <a:off x="4225" y="1618"/>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4" name="Line 257"/>
                <p:cNvSpPr>
                  <a:spLocks noChangeShapeType="1"/>
                </p:cNvSpPr>
                <p:nvPr/>
              </p:nvSpPr>
              <p:spPr bwMode="auto">
                <a:xfrm rot="6361956" flipH="1" flipV="1">
                  <a:off x="4467" y="1231"/>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5" name="Line 258"/>
                <p:cNvSpPr>
                  <a:spLocks noChangeShapeType="1"/>
                </p:cNvSpPr>
                <p:nvPr/>
              </p:nvSpPr>
              <p:spPr bwMode="auto">
                <a:xfrm rot="6361956">
                  <a:off x="4588" y="1406"/>
                  <a:ext cx="195" cy="20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6" name="Line 259"/>
                <p:cNvSpPr>
                  <a:spLocks noChangeShapeType="1"/>
                </p:cNvSpPr>
                <p:nvPr/>
              </p:nvSpPr>
              <p:spPr bwMode="auto">
                <a:xfrm rot="6361956" flipH="1" flipV="1">
                  <a:off x="4744" y="1313"/>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1" name="Group 260"/>
              <p:cNvGrpSpPr>
                <a:grpSpLocks/>
              </p:cNvGrpSpPr>
              <p:nvPr/>
            </p:nvGrpSpPr>
            <p:grpSpPr bwMode="auto">
              <a:xfrm rot="10800000">
                <a:off x="3796" y="1402"/>
                <a:ext cx="392" cy="137"/>
                <a:chOff x="4227" y="1360"/>
                <a:chExt cx="863" cy="270"/>
              </a:xfrm>
            </p:grpSpPr>
            <p:sp>
              <p:nvSpPr>
                <p:cNvPr id="39029" name="Line 261"/>
                <p:cNvSpPr>
                  <a:spLocks noChangeShapeType="1"/>
                </p:cNvSpPr>
                <p:nvPr/>
              </p:nvSpPr>
              <p:spPr bwMode="auto">
                <a:xfrm>
                  <a:off x="4234" y="159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0" name="Line 262"/>
                <p:cNvSpPr>
                  <a:spLocks noChangeShapeType="1"/>
                </p:cNvSpPr>
                <p:nvPr/>
              </p:nvSpPr>
              <p:spPr bwMode="auto">
                <a:xfrm rot="6361956" flipH="1" flipV="1">
                  <a:off x="4468" y="1202"/>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1" name="Line 263"/>
                <p:cNvSpPr>
                  <a:spLocks noChangeShapeType="1"/>
                </p:cNvSpPr>
                <p:nvPr/>
              </p:nvSpPr>
              <p:spPr bwMode="auto">
                <a:xfrm rot="6361956">
                  <a:off x="4620" y="1396"/>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2" name="Line 264"/>
                <p:cNvSpPr>
                  <a:spLocks noChangeShapeType="1"/>
                </p:cNvSpPr>
                <p:nvPr/>
              </p:nvSpPr>
              <p:spPr bwMode="auto">
                <a:xfrm rot="6361956" flipH="1" flipV="1">
                  <a:off x="4760" y="1278"/>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82" name="Text Box 265"/>
            <p:cNvSpPr txBox="1">
              <a:spLocks noChangeArrowheads="1"/>
            </p:cNvSpPr>
            <p:nvPr/>
          </p:nvSpPr>
          <p:spPr bwMode="auto">
            <a:xfrm>
              <a:off x="3460" y="2551"/>
              <a:ext cx="2024"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transceiver station </a:t>
              </a:r>
              <a:r>
                <a:rPr lang="en-US" sz="1600" dirty="0" smtClean="0">
                  <a:latin typeface="Arial" charset="0"/>
                  <a:cs typeface="Arial" charset="0"/>
                </a:rPr>
                <a:t>(BTS)</a:t>
              </a:r>
              <a:endParaRPr lang="en-US" sz="1600" dirty="0">
                <a:latin typeface="Arial" charset="0"/>
                <a:cs typeface="Arial" charset="0"/>
              </a:endParaRPr>
            </a:p>
          </p:txBody>
        </p:sp>
        <p:grpSp>
          <p:nvGrpSpPr>
            <p:cNvPr id="91206" name="Group 266"/>
            <p:cNvGrpSpPr>
              <a:grpSpLocks/>
            </p:cNvGrpSpPr>
            <p:nvPr/>
          </p:nvGrpSpPr>
          <p:grpSpPr bwMode="auto">
            <a:xfrm>
              <a:off x="3072" y="2833"/>
              <a:ext cx="347" cy="259"/>
              <a:chOff x="611" y="3693"/>
              <a:chExt cx="449" cy="287"/>
            </a:xfrm>
          </p:grpSpPr>
          <p:sp>
            <p:nvSpPr>
              <p:cNvPr id="39002" name="Rectangle 267"/>
              <p:cNvSpPr>
                <a:spLocks noChangeArrowheads="1"/>
              </p:cNvSpPr>
              <p:nvPr/>
            </p:nvSpPr>
            <p:spPr bwMode="auto">
              <a:xfrm>
                <a:off x="635" y="3774"/>
                <a:ext cx="338" cy="2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26" name="Group 268"/>
              <p:cNvGrpSpPr>
                <a:grpSpLocks/>
              </p:cNvGrpSpPr>
              <p:nvPr/>
            </p:nvGrpSpPr>
            <p:grpSpPr bwMode="auto">
              <a:xfrm>
                <a:off x="687" y="3826"/>
                <a:ext cx="224" cy="110"/>
                <a:chOff x="687" y="3826"/>
                <a:chExt cx="224" cy="110"/>
              </a:xfrm>
            </p:grpSpPr>
            <p:sp>
              <p:nvSpPr>
                <p:cNvPr id="91232" name="Freeform 269"/>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3" name="Freeform 270"/>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27" name="Freeform 271"/>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8" name="Freeform 272"/>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9" name="Freeform 273"/>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0" name="Freeform 274"/>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1" name="Freeform 275"/>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4" name="Text Box 276"/>
            <p:cNvSpPr txBox="1">
              <a:spLocks noChangeArrowheads="1"/>
            </p:cNvSpPr>
            <p:nvPr/>
          </p:nvSpPr>
          <p:spPr bwMode="auto">
            <a:xfrm>
              <a:off x="3456" y="2851"/>
              <a:ext cx="1930"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controller </a:t>
              </a:r>
              <a:r>
                <a:rPr lang="en-US" sz="1600" dirty="0" smtClean="0">
                  <a:latin typeface="Arial" charset="0"/>
                  <a:cs typeface="Arial" charset="0"/>
                </a:rPr>
                <a:t>(BSC)</a:t>
              </a:r>
              <a:endParaRPr lang="en-US" sz="1600" dirty="0">
                <a:latin typeface="Arial" charset="0"/>
                <a:cs typeface="Arial" charset="0"/>
              </a:endParaRPr>
            </a:p>
          </p:txBody>
        </p:sp>
        <p:grpSp>
          <p:nvGrpSpPr>
            <p:cNvPr id="91208" name="Group 277"/>
            <p:cNvGrpSpPr>
              <a:grpSpLocks/>
            </p:cNvGrpSpPr>
            <p:nvPr/>
          </p:nvGrpSpPr>
          <p:grpSpPr bwMode="auto">
            <a:xfrm>
              <a:off x="3102" y="3144"/>
              <a:ext cx="291" cy="511"/>
              <a:chOff x="611" y="3693"/>
              <a:chExt cx="449" cy="287"/>
            </a:xfrm>
          </p:grpSpPr>
          <p:sp>
            <p:nvSpPr>
              <p:cNvPr id="38993" name="Rectangle 278"/>
              <p:cNvSpPr>
                <a:spLocks noChangeArrowheads="1"/>
              </p:cNvSpPr>
              <p:nvPr/>
            </p:nvSpPr>
            <p:spPr bwMode="auto">
              <a:xfrm>
                <a:off x="635" y="3774"/>
                <a:ext cx="337"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17" name="Group 279"/>
              <p:cNvGrpSpPr>
                <a:grpSpLocks/>
              </p:cNvGrpSpPr>
              <p:nvPr/>
            </p:nvGrpSpPr>
            <p:grpSpPr bwMode="auto">
              <a:xfrm>
                <a:off x="687" y="3826"/>
                <a:ext cx="224" cy="110"/>
                <a:chOff x="687" y="3826"/>
                <a:chExt cx="224" cy="110"/>
              </a:xfrm>
            </p:grpSpPr>
            <p:sp>
              <p:nvSpPr>
                <p:cNvPr id="91223" name="Freeform 28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4" name="Freeform 28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18" name="Freeform 28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19" name="Freeform 28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0" name="Freeform 28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1" name="Freeform 28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2" name="Freeform 28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6" name="Text Box 287"/>
            <p:cNvSpPr txBox="1">
              <a:spLocks noChangeArrowheads="1"/>
            </p:cNvSpPr>
            <p:nvPr/>
          </p:nvSpPr>
          <p:spPr bwMode="auto">
            <a:xfrm>
              <a:off x="3450" y="3284"/>
              <a:ext cx="2076"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Switching Center </a:t>
              </a:r>
              <a:r>
                <a:rPr lang="en-US" sz="1600" dirty="0" smtClean="0">
                  <a:latin typeface="Arial" charset="0"/>
                  <a:cs typeface="Arial" charset="0"/>
                </a:rPr>
                <a:t>(MSC)</a:t>
              </a:r>
              <a:endParaRPr lang="en-US" sz="1600" dirty="0">
                <a:latin typeface="Arial" charset="0"/>
                <a:cs typeface="Arial" charset="0"/>
              </a:endParaRPr>
            </a:p>
          </p:txBody>
        </p:sp>
        <p:grpSp>
          <p:nvGrpSpPr>
            <p:cNvPr id="91210" name="Group 288"/>
            <p:cNvGrpSpPr>
              <a:grpSpLocks/>
            </p:cNvGrpSpPr>
            <p:nvPr/>
          </p:nvGrpSpPr>
          <p:grpSpPr bwMode="auto">
            <a:xfrm>
              <a:off x="2755" y="3745"/>
              <a:ext cx="524" cy="114"/>
              <a:chOff x="3072" y="739"/>
              <a:chExt cx="652" cy="146"/>
            </a:xfrm>
          </p:grpSpPr>
          <p:pic>
            <p:nvPicPr>
              <p:cNvPr id="91213" name="Picture 289"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91" name="Line 290"/>
              <p:cNvSpPr>
                <a:spLocks noChangeShapeType="1"/>
              </p:cNvSpPr>
              <p:nvPr/>
            </p:nvSpPr>
            <p:spPr bwMode="auto">
              <a:xfrm flipH="1">
                <a:off x="3105" y="783"/>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92" name="Line 291"/>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pic>
          <p:nvPicPr>
            <p:cNvPr id="91211" name="Picture 29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 y="3747"/>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89" name="Text Box 293"/>
            <p:cNvSpPr txBox="1">
              <a:spLocks noChangeArrowheads="1"/>
            </p:cNvSpPr>
            <p:nvPr/>
          </p:nvSpPr>
          <p:spPr bwMode="auto">
            <a:xfrm>
              <a:off x="3475" y="3691"/>
              <a:ext cx="1292"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subscribers</a:t>
              </a:r>
            </a:p>
          </p:txBody>
        </p:sp>
      </p:grpSp>
      <p:sp>
        <p:nvSpPr>
          <p:cNvPr id="38946" name="Text Box 294"/>
          <p:cNvSpPr txBox="1">
            <a:spLocks noChangeArrowheads="1"/>
          </p:cNvSpPr>
          <p:nvPr/>
        </p:nvSpPr>
        <p:spPr bwMode="auto">
          <a:xfrm>
            <a:off x="1612900" y="1138238"/>
            <a:ext cx="26019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system </a:t>
            </a:r>
            <a:r>
              <a:rPr lang="en-US" sz="1600" dirty="0" smtClean="0">
                <a:latin typeface="Arial" charset="0"/>
                <a:cs typeface="Arial" charset="0"/>
              </a:rPr>
              <a:t>(BSS)</a:t>
            </a:r>
            <a:endParaRPr lang="en-US" sz="1600" dirty="0">
              <a:latin typeface="Arial" charset="0"/>
              <a:cs typeface="Arial" charset="0"/>
            </a:endParaRPr>
          </a:p>
        </p:txBody>
      </p:sp>
      <p:sp>
        <p:nvSpPr>
          <p:cNvPr id="38947" name="Text Box 295"/>
          <p:cNvSpPr txBox="1">
            <a:spLocks noChangeArrowheads="1"/>
          </p:cNvSpPr>
          <p:nvPr/>
        </p:nvSpPr>
        <p:spPr bwMode="auto">
          <a:xfrm>
            <a:off x="5030843" y="3698875"/>
            <a:ext cx="7747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Legend</a:t>
            </a:r>
          </a:p>
        </p:txBody>
      </p:sp>
      <p:grpSp>
        <p:nvGrpSpPr>
          <p:cNvPr id="91172" name="Group 297"/>
          <p:cNvGrpSpPr>
            <a:grpSpLocks/>
          </p:cNvGrpSpPr>
          <p:nvPr/>
        </p:nvGrpSpPr>
        <p:grpSpPr bwMode="auto">
          <a:xfrm>
            <a:off x="4676775" y="1630363"/>
            <a:ext cx="550863" cy="1001712"/>
            <a:chOff x="611" y="3693"/>
            <a:chExt cx="449" cy="287"/>
          </a:xfrm>
        </p:grpSpPr>
        <p:sp>
          <p:nvSpPr>
            <p:cNvPr id="38972" name="Rectangle 298"/>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96" name="Group 299"/>
            <p:cNvGrpSpPr>
              <a:grpSpLocks/>
            </p:cNvGrpSpPr>
            <p:nvPr/>
          </p:nvGrpSpPr>
          <p:grpSpPr bwMode="auto">
            <a:xfrm>
              <a:off x="687" y="3826"/>
              <a:ext cx="224" cy="110"/>
              <a:chOff x="687" y="3826"/>
              <a:chExt cx="224" cy="110"/>
            </a:xfrm>
          </p:grpSpPr>
          <p:sp>
            <p:nvSpPr>
              <p:cNvPr id="91202" name="Freeform 30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3" name="Freeform 30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97" name="Freeform 30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8" name="Freeform 30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9" name="Freeform 30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0" name="Freeform 30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1" name="Freeform 30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0" name="Text Box 307"/>
          <p:cNvSpPr txBox="1">
            <a:spLocks noChangeArrowheads="1"/>
          </p:cNvSpPr>
          <p:nvPr/>
        </p:nvSpPr>
        <p:spPr bwMode="auto">
          <a:xfrm>
            <a:off x="4613275" y="1335088"/>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solidFill>
                  <a:srgbClr val="FF0000"/>
                </a:solidFill>
                <a:latin typeface="Arial" charset="0"/>
                <a:cs typeface="Arial" charset="0"/>
              </a:rPr>
              <a:t>MSC</a:t>
            </a:r>
          </a:p>
        </p:txBody>
      </p:sp>
      <p:sp>
        <p:nvSpPr>
          <p:cNvPr id="91174" name="Freeform 308"/>
          <p:cNvSpPr>
            <a:spLocks/>
          </p:cNvSpPr>
          <p:nvPr/>
        </p:nvSpPr>
        <p:spPr bwMode="auto">
          <a:xfrm>
            <a:off x="7177088" y="1381125"/>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2" name="Text Box 309"/>
          <p:cNvSpPr txBox="1">
            <a:spLocks noChangeArrowheads="1"/>
          </p:cNvSpPr>
          <p:nvPr/>
        </p:nvSpPr>
        <p:spPr bwMode="auto">
          <a:xfrm>
            <a:off x="7285038" y="1724025"/>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cs typeface="Arial" charset="0"/>
              </a:rPr>
              <a:t>Public </a:t>
            </a:r>
          </a:p>
          <a:p>
            <a:pPr eaLnBrk="1" hangingPunct="1">
              <a:defRPr/>
            </a:pPr>
            <a:r>
              <a:rPr lang="en-US" sz="1600">
                <a:latin typeface="Arial" charset="0"/>
                <a:cs typeface="Arial" charset="0"/>
              </a:rPr>
              <a:t>telephone</a:t>
            </a:r>
          </a:p>
          <a:p>
            <a:pPr eaLnBrk="1" hangingPunct="1">
              <a:defRPr/>
            </a:pPr>
            <a:r>
              <a:rPr lang="en-US" sz="1600">
                <a:latin typeface="Arial" charset="0"/>
                <a:cs typeface="Arial" charset="0"/>
              </a:rPr>
              <a:t>network</a:t>
            </a:r>
          </a:p>
        </p:txBody>
      </p:sp>
      <p:sp>
        <p:nvSpPr>
          <p:cNvPr id="38953" name="Line 310"/>
          <p:cNvSpPr>
            <a:spLocks noChangeShapeType="1"/>
          </p:cNvSpPr>
          <p:nvPr/>
        </p:nvSpPr>
        <p:spPr bwMode="auto">
          <a:xfrm>
            <a:off x="5151438" y="2255838"/>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77" name="Group 311"/>
          <p:cNvGrpSpPr>
            <a:grpSpLocks/>
          </p:cNvGrpSpPr>
          <p:nvPr/>
        </p:nvGrpSpPr>
        <p:grpSpPr bwMode="auto">
          <a:xfrm>
            <a:off x="6411913" y="1590675"/>
            <a:ext cx="550862" cy="1001713"/>
            <a:chOff x="611" y="3693"/>
            <a:chExt cx="449" cy="287"/>
          </a:xfrm>
        </p:grpSpPr>
        <p:sp>
          <p:nvSpPr>
            <p:cNvPr id="38963" name="Rectangle 312"/>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87" name="Group 313"/>
            <p:cNvGrpSpPr>
              <a:grpSpLocks/>
            </p:cNvGrpSpPr>
            <p:nvPr/>
          </p:nvGrpSpPr>
          <p:grpSpPr bwMode="auto">
            <a:xfrm>
              <a:off x="687" y="3826"/>
              <a:ext cx="224" cy="110"/>
              <a:chOff x="687" y="3826"/>
              <a:chExt cx="224" cy="110"/>
            </a:xfrm>
          </p:grpSpPr>
          <p:sp>
            <p:nvSpPr>
              <p:cNvPr id="91193" name="Freeform 314"/>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4" name="Freeform 315"/>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88" name="Freeform 316"/>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9" name="Freeform 317"/>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Freeform 318"/>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1" name="Freeform 319"/>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2" name="Freeform 320"/>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5" name="Text Box 321"/>
          <p:cNvSpPr txBox="1">
            <a:spLocks noChangeArrowheads="1"/>
          </p:cNvSpPr>
          <p:nvPr/>
        </p:nvSpPr>
        <p:spPr bwMode="auto">
          <a:xfrm>
            <a:off x="6359525" y="2573338"/>
            <a:ext cx="1095172" cy="535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dirty="0">
                <a:latin typeface="Arial" charset="0"/>
                <a:cs typeface="Arial" charset="0"/>
              </a:rPr>
              <a:t>Gateway</a:t>
            </a:r>
          </a:p>
          <a:p>
            <a:pPr eaLnBrk="1" hangingPunct="1">
              <a:lnSpc>
                <a:spcPct val="80000"/>
              </a:lnSpc>
              <a:defRPr/>
            </a:pPr>
            <a:r>
              <a:rPr lang="en-US" dirty="0">
                <a:latin typeface="Arial" charset="0"/>
                <a:cs typeface="Arial" charset="0"/>
              </a:rPr>
              <a:t>MSC</a:t>
            </a:r>
          </a:p>
        </p:txBody>
      </p:sp>
      <p:sp>
        <p:nvSpPr>
          <p:cNvPr id="38956" name="Text Box 322"/>
          <p:cNvSpPr txBox="1">
            <a:spLocks noChangeArrowheads="1"/>
          </p:cNvSpPr>
          <p:nvPr/>
        </p:nvSpPr>
        <p:spPr bwMode="auto">
          <a:xfrm>
            <a:off x="6481763" y="1593850"/>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8957" name="Line 323"/>
          <p:cNvSpPr>
            <a:spLocks noChangeShapeType="1"/>
          </p:cNvSpPr>
          <p:nvPr/>
        </p:nvSpPr>
        <p:spPr bwMode="auto">
          <a:xfrm flipH="1">
            <a:off x="6200775" y="2325688"/>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8" name="Line 324"/>
          <p:cNvSpPr>
            <a:spLocks noChangeShapeType="1"/>
          </p:cNvSpPr>
          <p:nvPr/>
        </p:nvSpPr>
        <p:spPr bwMode="auto">
          <a:xfrm flipH="1" flipV="1">
            <a:off x="6211888" y="2043113"/>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9" name="Line 325"/>
          <p:cNvSpPr>
            <a:spLocks noChangeShapeType="1"/>
          </p:cNvSpPr>
          <p:nvPr/>
        </p:nvSpPr>
        <p:spPr bwMode="auto">
          <a:xfrm flipH="1">
            <a:off x="5834063" y="2500313"/>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0" name="Line 326"/>
          <p:cNvSpPr>
            <a:spLocks noChangeShapeType="1"/>
          </p:cNvSpPr>
          <p:nvPr/>
        </p:nvSpPr>
        <p:spPr bwMode="auto">
          <a:xfrm flipH="1" flipV="1">
            <a:off x="5929313" y="1952625"/>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1" name="Line 327"/>
          <p:cNvSpPr>
            <a:spLocks noChangeShapeType="1"/>
          </p:cNvSpPr>
          <p:nvPr/>
        </p:nvSpPr>
        <p:spPr bwMode="auto">
          <a:xfrm>
            <a:off x="6942138" y="2224088"/>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 name="矩形 2"/>
          <p:cNvSpPr/>
          <p:nvPr/>
        </p:nvSpPr>
        <p:spPr>
          <a:xfrm>
            <a:off x="6505155" y="3860687"/>
            <a:ext cx="1415772" cy="338554"/>
          </a:xfrm>
          <a:prstGeom prst="rect">
            <a:avLst/>
          </a:prstGeom>
        </p:spPr>
        <p:txBody>
          <a:bodyPr wrap="none">
            <a:spAutoFit/>
          </a:bodyPr>
          <a:lstStyle/>
          <a:p>
            <a:r>
              <a:rPr lang="zh-CN" altLang="en-US" sz="1600" dirty="0">
                <a:latin typeface="Times New Roman" pitchFamily="18" charset="0"/>
              </a:rPr>
              <a:t>基站收发信台</a:t>
            </a:r>
            <a:endParaRPr lang="zh-CN" altLang="en-US" sz="1600" dirty="0"/>
          </a:p>
        </p:txBody>
      </p:sp>
      <p:sp>
        <p:nvSpPr>
          <p:cNvPr id="4" name="矩形 3"/>
          <p:cNvSpPr/>
          <p:nvPr/>
        </p:nvSpPr>
        <p:spPr>
          <a:xfrm>
            <a:off x="292925" y="4384320"/>
            <a:ext cx="4602543" cy="1785104"/>
          </a:xfrm>
          <a:prstGeom prst="rect">
            <a:avLst/>
          </a:prstGeom>
        </p:spPr>
        <p:txBody>
          <a:bodyPr wrap="square">
            <a:spAutoFit/>
          </a:bodyPr>
          <a:lstStyle/>
          <a:p>
            <a:r>
              <a:rPr lang="en-US" altLang="zh-CN" sz="2000" dirty="0">
                <a:solidFill>
                  <a:srgbClr val="FF0000"/>
                </a:solidFill>
                <a:latin typeface="Gill Sans MT" panose="020B0502020104020203" pitchFamily="34" charset="0"/>
              </a:rPr>
              <a:t>mobile switching center </a:t>
            </a:r>
            <a:r>
              <a:rPr lang="en-US" altLang="zh-CN" sz="2000" dirty="0" smtClean="0">
                <a:solidFill>
                  <a:srgbClr val="FF0000"/>
                </a:solidFill>
                <a:latin typeface="Gill Sans MT" panose="020B0502020104020203" pitchFamily="34" charset="0"/>
              </a:rPr>
              <a:t>(MSC) </a:t>
            </a:r>
            <a:endParaRPr lang="en-US" altLang="zh-CN" sz="2000" dirty="0">
              <a:solidFill>
                <a:srgbClr val="FF0000"/>
              </a:solidFill>
              <a:latin typeface="Gill Sans MT" panose="020B0502020104020203" pitchFamily="34" charset="0"/>
            </a:endParaRPr>
          </a:p>
          <a:p>
            <a:pPr marL="285750" indent="-285750">
              <a:buFont typeface="Arial" panose="020B0604020202020204" pitchFamily="34" charset="0"/>
              <a:buChar char="•"/>
            </a:pPr>
            <a:r>
              <a:rPr lang="en-US" altLang="zh-CN" i="1" dirty="0">
                <a:latin typeface="Gill Sans MT" panose="020B0502020104020203" pitchFamily="34" charset="0"/>
              </a:rPr>
              <a:t>determines whether a mobile device is allowed to connect to the cellular network, call establishment and teardown, and handoff</a:t>
            </a:r>
          </a:p>
          <a:p>
            <a:pPr marL="285750" indent="-285750">
              <a:buFont typeface="Arial" panose="020B0604020202020204" pitchFamily="34" charset="0"/>
              <a:buChar char="•"/>
            </a:pPr>
            <a:r>
              <a:rPr lang="en-US" altLang="zh-CN" i="1" dirty="0">
                <a:latin typeface="Gill Sans MT" panose="020B0502020104020203" pitchFamily="34" charset="0"/>
              </a:rPr>
              <a:t>typically contains up to five BSCs, resulting in approximately 200K subscribers per MSC</a:t>
            </a:r>
          </a:p>
        </p:txBody>
      </p:sp>
    </p:spTree>
    <p:extLst>
      <p:ext uri="{BB962C8B-B14F-4D97-AF65-F5344CB8AC3E}">
        <p14:creationId xmlns:p14="http://schemas.microsoft.com/office/powerpoint/2010/main" val="354937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zh-CN" altLang="en-US" dirty="0"/>
              <a:t>无线网络的元素</a:t>
            </a:r>
            <a:endParaRPr lang="zh-CN" altLang="en-US" dirty="0" smtClean="0"/>
          </a:p>
        </p:txBody>
      </p:sp>
      <p:sp>
        <p:nvSpPr>
          <p:cNvPr id="20485" name="Rectangle 4"/>
          <p:cNvSpPr>
            <a:spLocks noChangeArrowheads="1"/>
          </p:cNvSpPr>
          <p:nvPr/>
        </p:nvSpPr>
        <p:spPr bwMode="auto">
          <a:xfrm>
            <a:off x="4689475" y="1225550"/>
            <a:ext cx="4219575" cy="36433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486" name="Rectangle 5"/>
          <p:cNvSpPr>
            <a:spLocks noChangeArrowheads="1"/>
          </p:cNvSpPr>
          <p:nvPr/>
        </p:nvSpPr>
        <p:spPr bwMode="auto">
          <a:xfrm>
            <a:off x="5562600" y="1052513"/>
            <a:ext cx="1752600" cy="317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 name="Group 6"/>
          <p:cNvGrpSpPr>
            <a:grpSpLocks/>
          </p:cNvGrpSpPr>
          <p:nvPr/>
        </p:nvGrpSpPr>
        <p:grpSpPr bwMode="auto">
          <a:xfrm>
            <a:off x="876300" y="1385888"/>
            <a:ext cx="1755775" cy="1625600"/>
            <a:chOff x="1824" y="1076"/>
            <a:chExt cx="1106" cy="1024"/>
          </a:xfrm>
        </p:grpSpPr>
        <p:sp>
          <p:nvSpPr>
            <p:cNvPr id="20531" name="Oval 7"/>
            <p:cNvSpPr>
              <a:spLocks noChangeArrowheads="1"/>
            </p:cNvSpPr>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0532" name="Group 8"/>
            <p:cNvGrpSpPr>
              <a:grpSpLocks/>
            </p:cNvGrpSpPr>
            <p:nvPr/>
          </p:nvGrpSpPr>
          <p:grpSpPr bwMode="auto">
            <a:xfrm>
              <a:off x="2204" y="1436"/>
              <a:ext cx="252" cy="288"/>
              <a:chOff x="2870" y="1518"/>
              <a:chExt cx="292" cy="320"/>
            </a:xfrm>
          </p:grpSpPr>
          <p:graphicFrame>
            <p:nvGraphicFramePr>
              <p:cNvPr id="20533"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22" name="Clip" r:id="rId4" imgW="826829" imgH="840406" progId="MS_ClipArt_Gallery.2">
                      <p:embed/>
                    </p:oleObj>
                  </mc:Choice>
                  <mc:Fallback>
                    <p:oleObj name="Clip" r:id="rId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4"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23" name="Clip" r:id="rId6" imgW="1268295" imgH="1199426" progId="MS_ClipArt_Gallery.2">
                      <p:embed/>
                    </p:oleObj>
                  </mc:Choice>
                  <mc:Fallback>
                    <p:oleObj name="Clip" r:id="rId6"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1"/>
          <p:cNvGrpSpPr>
            <a:grpSpLocks/>
          </p:cNvGrpSpPr>
          <p:nvPr/>
        </p:nvGrpSpPr>
        <p:grpSpPr bwMode="auto">
          <a:xfrm>
            <a:off x="2181225" y="2709863"/>
            <a:ext cx="1755775" cy="1625600"/>
            <a:chOff x="1824" y="1076"/>
            <a:chExt cx="1106" cy="1024"/>
          </a:xfrm>
        </p:grpSpPr>
        <p:sp>
          <p:nvSpPr>
            <p:cNvPr id="20527" name="Oval 12"/>
            <p:cNvSpPr>
              <a:spLocks noChangeArrowheads="1"/>
            </p:cNvSpPr>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0528" name="Group 13"/>
            <p:cNvGrpSpPr>
              <a:grpSpLocks/>
            </p:cNvGrpSpPr>
            <p:nvPr/>
          </p:nvGrpSpPr>
          <p:grpSpPr bwMode="auto">
            <a:xfrm>
              <a:off x="2204" y="1436"/>
              <a:ext cx="252" cy="288"/>
              <a:chOff x="2870" y="1518"/>
              <a:chExt cx="292" cy="320"/>
            </a:xfrm>
          </p:grpSpPr>
          <p:graphicFrame>
            <p:nvGraphicFramePr>
              <p:cNvPr id="20529"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24"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0"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25"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 name="Group 16"/>
          <p:cNvGrpSpPr>
            <a:grpSpLocks/>
          </p:cNvGrpSpPr>
          <p:nvPr/>
        </p:nvGrpSpPr>
        <p:grpSpPr bwMode="auto">
          <a:xfrm>
            <a:off x="1933575" y="4433888"/>
            <a:ext cx="1755775" cy="1625600"/>
            <a:chOff x="1824" y="1076"/>
            <a:chExt cx="1106" cy="1024"/>
          </a:xfrm>
        </p:grpSpPr>
        <p:sp>
          <p:nvSpPr>
            <p:cNvPr id="20523" name="Oval 17"/>
            <p:cNvSpPr>
              <a:spLocks noChangeArrowheads="1"/>
            </p:cNvSpPr>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0524" name="Group 18"/>
            <p:cNvGrpSpPr>
              <a:grpSpLocks/>
            </p:cNvGrpSpPr>
            <p:nvPr/>
          </p:nvGrpSpPr>
          <p:grpSpPr bwMode="auto">
            <a:xfrm>
              <a:off x="2204" y="1436"/>
              <a:ext cx="252" cy="288"/>
              <a:chOff x="2870" y="1518"/>
              <a:chExt cx="292" cy="320"/>
            </a:xfrm>
          </p:grpSpPr>
          <p:graphicFrame>
            <p:nvGraphicFramePr>
              <p:cNvPr id="20525" name="Object 1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26" name="Clip" r:id="rId10" imgW="826829" imgH="840406" progId="MS_ClipArt_Gallery.2">
                      <p:embed/>
                    </p:oleObj>
                  </mc:Choice>
                  <mc:Fallback>
                    <p:oleObj name="Clip" r:id="rId1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6" name="Object 2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27" name="Clip" r:id="rId11" imgW="1268295" imgH="1199426" progId="MS_ClipArt_Gallery.2">
                      <p:embed/>
                    </p:oleObj>
                  </mc:Choice>
                  <mc:Fallback>
                    <p:oleObj name="Clip" r:id="rId1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8" name="Group 21"/>
          <p:cNvGrpSpPr>
            <a:grpSpLocks/>
          </p:cNvGrpSpPr>
          <p:nvPr/>
        </p:nvGrpSpPr>
        <p:grpSpPr bwMode="auto">
          <a:xfrm>
            <a:off x="1047750" y="1985963"/>
            <a:ext cx="1755775" cy="1625600"/>
            <a:chOff x="1824" y="1076"/>
            <a:chExt cx="1106" cy="1024"/>
          </a:xfrm>
        </p:grpSpPr>
        <p:sp>
          <p:nvSpPr>
            <p:cNvPr id="20519" name="Oval 22"/>
            <p:cNvSpPr>
              <a:spLocks noChangeArrowheads="1"/>
            </p:cNvSpPr>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0520" name="Group 23"/>
            <p:cNvGrpSpPr>
              <a:grpSpLocks/>
            </p:cNvGrpSpPr>
            <p:nvPr/>
          </p:nvGrpSpPr>
          <p:grpSpPr bwMode="auto">
            <a:xfrm>
              <a:off x="2204" y="1436"/>
              <a:ext cx="252" cy="288"/>
              <a:chOff x="2870" y="1518"/>
              <a:chExt cx="292" cy="320"/>
            </a:xfrm>
          </p:grpSpPr>
          <p:graphicFrame>
            <p:nvGraphicFramePr>
              <p:cNvPr id="20521"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28"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2"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29" name="Clip" r:id="rId13" imgW="1268295" imgH="1199426" progId="MS_ClipArt_Gallery.2">
                      <p:embed/>
                    </p:oleObj>
                  </mc:Choice>
                  <mc:Fallback>
                    <p:oleObj name="Clip" r:id="rId1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0" name="Group 26"/>
          <p:cNvGrpSpPr>
            <a:grpSpLocks/>
          </p:cNvGrpSpPr>
          <p:nvPr/>
        </p:nvGrpSpPr>
        <p:grpSpPr bwMode="auto">
          <a:xfrm>
            <a:off x="1620838" y="2409825"/>
            <a:ext cx="1755775" cy="1625600"/>
            <a:chOff x="1824" y="1076"/>
            <a:chExt cx="1106" cy="1024"/>
          </a:xfrm>
        </p:grpSpPr>
        <p:sp>
          <p:nvSpPr>
            <p:cNvPr id="20515" name="Oval 27"/>
            <p:cNvSpPr>
              <a:spLocks noChangeArrowheads="1"/>
            </p:cNvSpPr>
            <p:nvPr/>
          </p:nvSpPr>
          <p:spPr bwMode="auto">
            <a:xfrm>
              <a:off x="1824" y="1076"/>
              <a:ext cx="1106" cy="1024"/>
            </a:xfrm>
            <a:prstGeom prst="ellipse">
              <a:avLst/>
            </a:prstGeom>
            <a:gradFill rotWithShape="1">
              <a:gsLst>
                <a:gs pos="0">
                  <a:srgbClr val="CCE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0516" name="Group 28"/>
            <p:cNvGrpSpPr>
              <a:grpSpLocks/>
            </p:cNvGrpSpPr>
            <p:nvPr/>
          </p:nvGrpSpPr>
          <p:grpSpPr bwMode="auto">
            <a:xfrm>
              <a:off x="2204" y="1436"/>
              <a:ext cx="252" cy="288"/>
              <a:chOff x="2870" y="1518"/>
              <a:chExt cx="292" cy="320"/>
            </a:xfrm>
          </p:grpSpPr>
          <p:graphicFrame>
            <p:nvGraphicFramePr>
              <p:cNvPr id="20517"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30" name="Clip" r:id="rId14" imgW="826829" imgH="840406" progId="MS_ClipArt_Gallery.2">
                      <p:embed/>
                    </p:oleObj>
                  </mc:Choice>
                  <mc:Fallback>
                    <p:oleObj name="Clip" r:id="rId1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8"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31" name="Clip" r:id="rId15" imgW="1268295" imgH="1199426" progId="MS_ClipArt_Gallery.2">
                      <p:embed/>
                    </p:oleObj>
                  </mc:Choice>
                  <mc:Fallback>
                    <p:oleObj name="Clip" r:id="rId1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31"/>
          <p:cNvGrpSpPr>
            <a:grpSpLocks/>
          </p:cNvGrpSpPr>
          <p:nvPr/>
        </p:nvGrpSpPr>
        <p:grpSpPr bwMode="auto">
          <a:xfrm>
            <a:off x="879475" y="1136650"/>
            <a:ext cx="3543300" cy="4935538"/>
            <a:chOff x="2346" y="893"/>
            <a:chExt cx="2232" cy="3109"/>
          </a:xfrm>
        </p:grpSpPr>
        <p:sp>
          <p:nvSpPr>
            <p:cNvPr id="20494" name="Rectangle 32"/>
            <p:cNvSpPr>
              <a:spLocks noChangeArrowheads="1"/>
            </p:cNvSpPr>
            <p:nvPr/>
          </p:nvSpPr>
          <p:spPr bwMode="auto">
            <a:xfrm>
              <a:off x="3489" y="893"/>
              <a:ext cx="1089" cy="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495" name="Oval 33"/>
            <p:cNvSpPr>
              <a:spLocks noChangeArrowheads="1"/>
            </p:cNvSpPr>
            <p:nvPr/>
          </p:nvSpPr>
          <p:spPr bwMode="auto">
            <a:xfrm>
              <a:off x="2346" y="1058"/>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496" name="Oval 34"/>
            <p:cNvSpPr>
              <a:spLocks noChangeArrowheads="1"/>
            </p:cNvSpPr>
            <p:nvPr/>
          </p:nvSpPr>
          <p:spPr bwMode="auto">
            <a:xfrm>
              <a:off x="3168" y="1892"/>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497" name="Oval 35"/>
            <p:cNvSpPr>
              <a:spLocks noChangeArrowheads="1"/>
            </p:cNvSpPr>
            <p:nvPr/>
          </p:nvSpPr>
          <p:spPr bwMode="auto">
            <a:xfrm>
              <a:off x="2454" y="1436"/>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498" name="Oval 36"/>
            <p:cNvSpPr>
              <a:spLocks noChangeArrowheads="1"/>
            </p:cNvSpPr>
            <p:nvPr/>
          </p:nvSpPr>
          <p:spPr bwMode="auto">
            <a:xfrm>
              <a:off x="2815" y="1703"/>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499" name="Oval 37"/>
            <p:cNvSpPr>
              <a:spLocks noChangeArrowheads="1"/>
            </p:cNvSpPr>
            <p:nvPr/>
          </p:nvSpPr>
          <p:spPr bwMode="auto">
            <a:xfrm>
              <a:off x="3012" y="2978"/>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0500" name="Group 38"/>
            <p:cNvGrpSpPr>
              <a:grpSpLocks/>
            </p:cNvGrpSpPr>
            <p:nvPr/>
          </p:nvGrpSpPr>
          <p:grpSpPr bwMode="auto">
            <a:xfrm>
              <a:off x="3392" y="3338"/>
              <a:ext cx="252" cy="288"/>
              <a:chOff x="2870" y="1518"/>
              <a:chExt cx="292" cy="320"/>
            </a:xfrm>
          </p:grpSpPr>
          <p:graphicFrame>
            <p:nvGraphicFramePr>
              <p:cNvPr id="20513"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32" name="Clip" r:id="rId16" imgW="826829" imgH="840406" progId="MS_ClipArt_Gallery.2">
                      <p:embed/>
                    </p:oleObj>
                  </mc:Choice>
                  <mc:Fallback>
                    <p:oleObj name="Clip" r:id="rId16"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4"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33" name="Clip" r:id="rId17" imgW="1268295" imgH="1199426" progId="MS_ClipArt_Gallery.2">
                      <p:embed/>
                    </p:oleObj>
                  </mc:Choice>
                  <mc:Fallback>
                    <p:oleObj name="Clip" r:id="rId17"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501" name="Group 41"/>
            <p:cNvGrpSpPr>
              <a:grpSpLocks/>
            </p:cNvGrpSpPr>
            <p:nvPr/>
          </p:nvGrpSpPr>
          <p:grpSpPr bwMode="auto">
            <a:xfrm>
              <a:off x="3195" y="2063"/>
              <a:ext cx="252" cy="288"/>
              <a:chOff x="2870" y="1518"/>
              <a:chExt cx="292" cy="320"/>
            </a:xfrm>
          </p:grpSpPr>
          <p:graphicFrame>
            <p:nvGraphicFramePr>
              <p:cNvPr id="20511" name="Object 4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34" name="Clip" r:id="rId18" imgW="826829" imgH="840406" progId="MS_ClipArt_Gallery.2">
                      <p:embed/>
                    </p:oleObj>
                  </mc:Choice>
                  <mc:Fallback>
                    <p:oleObj name="Clip" r:id="rId1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2" name="Object 4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35" name="Clip" r:id="rId19" imgW="1268295" imgH="1199426" progId="MS_ClipArt_Gallery.2">
                      <p:embed/>
                    </p:oleObj>
                  </mc:Choice>
                  <mc:Fallback>
                    <p:oleObj name="Clip" r:id="rId1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502" name="Group 44"/>
            <p:cNvGrpSpPr>
              <a:grpSpLocks/>
            </p:cNvGrpSpPr>
            <p:nvPr/>
          </p:nvGrpSpPr>
          <p:grpSpPr bwMode="auto">
            <a:xfrm>
              <a:off x="3548" y="2252"/>
              <a:ext cx="252" cy="288"/>
              <a:chOff x="2870" y="1518"/>
              <a:chExt cx="292" cy="320"/>
            </a:xfrm>
          </p:grpSpPr>
          <p:graphicFrame>
            <p:nvGraphicFramePr>
              <p:cNvPr id="20509" name="Object 4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36"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0" name="Object 4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37"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503" name="Group 47"/>
            <p:cNvGrpSpPr>
              <a:grpSpLocks/>
            </p:cNvGrpSpPr>
            <p:nvPr/>
          </p:nvGrpSpPr>
          <p:grpSpPr bwMode="auto">
            <a:xfrm>
              <a:off x="2726" y="1418"/>
              <a:ext cx="252" cy="288"/>
              <a:chOff x="2870" y="1518"/>
              <a:chExt cx="292" cy="320"/>
            </a:xfrm>
          </p:grpSpPr>
          <p:graphicFrame>
            <p:nvGraphicFramePr>
              <p:cNvPr id="20507" name="Object 4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38" name="Clip" r:id="rId22" imgW="826829" imgH="840406" progId="MS_ClipArt_Gallery.2">
                      <p:embed/>
                    </p:oleObj>
                  </mc:Choice>
                  <mc:Fallback>
                    <p:oleObj name="Clip" r:id="rId2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8" name="Object 4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39" name="Clip" r:id="rId23" imgW="1268295" imgH="1199426" progId="MS_ClipArt_Gallery.2">
                      <p:embed/>
                    </p:oleObj>
                  </mc:Choice>
                  <mc:Fallback>
                    <p:oleObj name="Clip" r:id="rId2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504" name="Group 50"/>
            <p:cNvGrpSpPr>
              <a:grpSpLocks/>
            </p:cNvGrpSpPr>
            <p:nvPr/>
          </p:nvGrpSpPr>
          <p:grpSpPr bwMode="auto">
            <a:xfrm>
              <a:off x="2834" y="1796"/>
              <a:ext cx="252" cy="288"/>
              <a:chOff x="2870" y="1518"/>
              <a:chExt cx="292" cy="320"/>
            </a:xfrm>
          </p:grpSpPr>
          <p:graphicFrame>
            <p:nvGraphicFramePr>
              <p:cNvPr id="20505" name="Object 5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9040" name="Clip" r:id="rId24" imgW="826829" imgH="840406" progId="MS_ClipArt_Gallery.2">
                      <p:embed/>
                    </p:oleObj>
                  </mc:Choice>
                  <mc:Fallback>
                    <p:oleObj name="Clip" r:id="rId2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6" name="Object 5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9041" name="Clip" r:id="rId25" imgW="1268295" imgH="1199426" progId="MS_ClipArt_Gallery.2">
                      <p:embed/>
                    </p:oleObj>
                  </mc:Choice>
                  <mc:Fallback>
                    <p:oleObj name="Clip" r:id="rId2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493" name="Rectangle 53"/>
          <p:cNvSpPr>
            <a:spLocks noChangeArrowheads="1"/>
          </p:cNvSpPr>
          <p:nvPr/>
        </p:nvSpPr>
        <p:spPr bwMode="auto">
          <a:xfrm>
            <a:off x="4752975" y="1052513"/>
            <a:ext cx="4054475"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    Ad hoc </a:t>
            </a:r>
            <a:r>
              <a:rPr lang="zh-CN" altLang="en-US" sz="2800" dirty="0">
                <a:latin typeface="楷体" panose="02010609060101010101" pitchFamily="49" charset="-122"/>
                <a:ea typeface="楷体" panose="02010609060101010101" pitchFamily="49" charset="-122"/>
              </a:rPr>
              <a:t>网络</a:t>
            </a:r>
          </a:p>
          <a:p>
            <a:pPr eaLnBrk="1" hangingPunct="1">
              <a:lnSpc>
                <a:spcPct val="90000"/>
              </a:lnSpc>
            </a:pPr>
            <a:r>
              <a:rPr lang="zh-CN" altLang="en-US" sz="2400" dirty="0">
                <a:latin typeface="楷体" panose="02010609060101010101" pitchFamily="49" charset="-122"/>
                <a:ea typeface="楷体" panose="02010609060101010101" pitchFamily="49" charset="-122"/>
              </a:rPr>
              <a:t>无基站；</a:t>
            </a:r>
            <a:endParaRPr lang="en-US" altLang="zh-CN" sz="2400" dirty="0">
              <a:latin typeface="楷体" panose="02010609060101010101" pitchFamily="49" charset="-122"/>
              <a:ea typeface="楷体" panose="02010609060101010101" pitchFamily="49" charset="-122"/>
            </a:endParaRPr>
          </a:p>
          <a:p>
            <a:pPr eaLnBrk="1" hangingPunct="1">
              <a:lnSpc>
                <a:spcPct val="90000"/>
              </a:lnSpc>
            </a:pPr>
            <a:r>
              <a:rPr lang="zh-CN" altLang="en-US" sz="2400" dirty="0" smtClean="0">
                <a:latin typeface="楷体" panose="02010609060101010101" pitchFamily="49" charset="-122"/>
                <a:ea typeface="楷体" panose="02010609060101010101" pitchFamily="49" charset="-122"/>
              </a:rPr>
              <a:t>节点</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移动主机</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仅仅</a:t>
            </a:r>
            <a:r>
              <a:rPr lang="zh-CN" altLang="en-US" sz="2400" dirty="0">
                <a:latin typeface="楷体" panose="02010609060101010101" pitchFamily="49" charset="-122"/>
                <a:ea typeface="楷体" panose="02010609060101010101" pitchFamily="49" charset="-122"/>
              </a:rPr>
              <a:t>能够在其覆盖范围内向其他节点传送数据；</a:t>
            </a:r>
            <a:endParaRPr lang="en-US" altLang="zh-CN" sz="2400" dirty="0">
              <a:latin typeface="楷体" panose="02010609060101010101" pitchFamily="49" charset="-122"/>
              <a:ea typeface="楷体" panose="02010609060101010101" pitchFamily="49" charset="-122"/>
            </a:endParaRPr>
          </a:p>
          <a:p>
            <a:pPr eaLnBrk="1" hangingPunct="1">
              <a:lnSpc>
                <a:spcPct val="90000"/>
              </a:lnSpc>
            </a:pPr>
            <a:r>
              <a:rPr lang="zh-CN" altLang="en-US" sz="2400" dirty="0">
                <a:latin typeface="楷体" panose="02010609060101010101" pitchFamily="49" charset="-122"/>
                <a:ea typeface="楷体" panose="02010609060101010101" pitchFamily="49" charset="-122"/>
              </a:rPr>
              <a:t>节点之间相互通信组成的临时网络</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在它们内部进行选路和地址分配。</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25561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nodeType="afterGroup">
                            <p:stCondLst>
                              <p:cond delay="2500"/>
                            </p:stCondLst>
                            <p:childTnLst>
                              <p:par>
                                <p:cTn id="25" presetID="9" presetClass="entr" presetSubtype="0" fill="hold" nodeType="after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cs typeface="Arial" charset="0"/>
              </a:rPr>
              <a:t>2G </a:t>
            </a:r>
            <a:r>
              <a:rPr lang="en-US" altLang="zh-CN" dirty="0" smtClean="0">
                <a:latin typeface="Gill Sans MT" charset="0"/>
                <a:ea typeface="ＭＳ Ｐゴシック" charset="0"/>
                <a:cs typeface="Arial" charset="0"/>
              </a:rPr>
              <a:t>(voice) </a:t>
            </a:r>
            <a:r>
              <a:rPr lang="en-US" altLang="zh-CN" dirty="0">
                <a:latin typeface="Gill Sans MT" charset="0"/>
                <a:ea typeface="ＭＳ Ｐゴシック" charset="0"/>
                <a:cs typeface="Arial" charset="0"/>
              </a:rPr>
              <a:t>network architecture </a:t>
            </a:r>
            <a:endParaRPr lang="zh-CN" altLang="en-US" dirty="0"/>
          </a:p>
        </p:txBody>
      </p:sp>
      <p:sp>
        <p:nvSpPr>
          <p:cNvPr id="38916" name="AutoShape 2"/>
          <p:cNvSpPr>
            <a:spLocks noChangeArrowheads="1"/>
          </p:cNvSpPr>
          <p:nvPr/>
        </p:nvSpPr>
        <p:spPr bwMode="auto">
          <a:xfrm>
            <a:off x="2266950" y="2952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7" name="AutoShape 3"/>
          <p:cNvSpPr>
            <a:spLocks noChangeArrowheads="1"/>
          </p:cNvSpPr>
          <p:nvPr/>
        </p:nvSpPr>
        <p:spPr bwMode="auto">
          <a:xfrm>
            <a:off x="2282825" y="35464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8" name="AutoShape 4"/>
          <p:cNvSpPr>
            <a:spLocks noChangeArrowheads="1"/>
          </p:cNvSpPr>
          <p:nvPr/>
        </p:nvSpPr>
        <p:spPr bwMode="auto">
          <a:xfrm>
            <a:off x="1631950" y="3281363"/>
            <a:ext cx="798513" cy="598487"/>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19" name="AutoShape 5"/>
          <p:cNvSpPr>
            <a:spLocks noChangeArrowheads="1"/>
          </p:cNvSpPr>
          <p:nvPr/>
        </p:nvSpPr>
        <p:spPr bwMode="auto">
          <a:xfrm>
            <a:off x="1595438" y="2212975"/>
            <a:ext cx="798512"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0" name="AutoShape 6"/>
          <p:cNvSpPr>
            <a:spLocks noChangeArrowheads="1"/>
          </p:cNvSpPr>
          <p:nvPr/>
        </p:nvSpPr>
        <p:spPr bwMode="auto">
          <a:xfrm>
            <a:off x="2209800" y="1936750"/>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21" name="AutoShape 7"/>
          <p:cNvSpPr>
            <a:spLocks noChangeArrowheads="1"/>
          </p:cNvSpPr>
          <p:nvPr/>
        </p:nvSpPr>
        <p:spPr bwMode="auto">
          <a:xfrm>
            <a:off x="1581150" y="1603375"/>
            <a:ext cx="798513" cy="598488"/>
          </a:xfrm>
          <a:prstGeom prst="hexagon">
            <a:avLst>
              <a:gd name="adj" fmla="val 27648"/>
              <a:gd name="vf" fmla="val 115470"/>
            </a:avLst>
          </a:prstGeom>
          <a:solidFill>
            <a:srgbClr val="DDDDDD"/>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45" name="Group 9"/>
          <p:cNvGrpSpPr>
            <a:grpSpLocks/>
          </p:cNvGrpSpPr>
          <p:nvPr/>
        </p:nvGrpSpPr>
        <p:grpSpPr bwMode="auto">
          <a:xfrm>
            <a:off x="2525713" y="2976563"/>
            <a:ext cx="242887" cy="485775"/>
            <a:chOff x="3796" y="1043"/>
            <a:chExt cx="865" cy="1237"/>
          </a:xfrm>
        </p:grpSpPr>
        <p:sp>
          <p:nvSpPr>
            <p:cNvPr id="39212" name="Line 10"/>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3" name="Line 11"/>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4" name="Line 12"/>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5" name="Line 13"/>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6" name="Line 14"/>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7" name="Line 15"/>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8" name="Line 16"/>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9" name="Line 17"/>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0" name="Line 18"/>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1" name="Line 19"/>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2" name="Line 20"/>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3" name="Line 21"/>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4" name="Line 22"/>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5" name="Line 23"/>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26" name="Line 24"/>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50" name="Group 25"/>
            <p:cNvGrpSpPr>
              <a:grpSpLocks/>
            </p:cNvGrpSpPr>
            <p:nvPr/>
          </p:nvGrpSpPr>
          <p:grpSpPr bwMode="auto">
            <a:xfrm>
              <a:off x="4269" y="1415"/>
              <a:ext cx="392" cy="137"/>
              <a:chOff x="4227" y="1360"/>
              <a:chExt cx="863" cy="270"/>
            </a:xfrm>
          </p:grpSpPr>
          <p:sp>
            <p:nvSpPr>
              <p:cNvPr id="39238" name="Line 26"/>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9" name="Line 27"/>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0" name="Line 28"/>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41" name="Line 29"/>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1" name="Group 30"/>
            <p:cNvGrpSpPr>
              <a:grpSpLocks/>
            </p:cNvGrpSpPr>
            <p:nvPr/>
          </p:nvGrpSpPr>
          <p:grpSpPr bwMode="auto">
            <a:xfrm rot="5700496">
              <a:off x="4053" y="1170"/>
              <a:ext cx="392" cy="137"/>
              <a:chOff x="4227" y="1360"/>
              <a:chExt cx="863" cy="270"/>
            </a:xfrm>
          </p:grpSpPr>
          <p:sp>
            <p:nvSpPr>
              <p:cNvPr id="39234" name="Line 31"/>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5" name="Line 32"/>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6" name="Line 33"/>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7" name="Line 34"/>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52" name="Group 35"/>
            <p:cNvGrpSpPr>
              <a:grpSpLocks/>
            </p:cNvGrpSpPr>
            <p:nvPr/>
          </p:nvGrpSpPr>
          <p:grpSpPr bwMode="auto">
            <a:xfrm rot="10800000">
              <a:off x="3796" y="1402"/>
              <a:ext cx="392" cy="137"/>
              <a:chOff x="4227" y="1360"/>
              <a:chExt cx="863" cy="270"/>
            </a:xfrm>
          </p:grpSpPr>
          <p:sp>
            <p:nvSpPr>
              <p:cNvPr id="39230" name="Line 36"/>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1" name="Line 37"/>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2" name="Line 38"/>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33" name="Line 39"/>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6" name="Group 40"/>
          <p:cNvGrpSpPr>
            <a:grpSpLocks/>
          </p:cNvGrpSpPr>
          <p:nvPr/>
        </p:nvGrpSpPr>
        <p:grpSpPr bwMode="auto">
          <a:xfrm>
            <a:off x="2517775" y="3589338"/>
            <a:ext cx="242888" cy="485775"/>
            <a:chOff x="3796" y="1043"/>
            <a:chExt cx="865" cy="1237"/>
          </a:xfrm>
        </p:grpSpPr>
        <p:sp>
          <p:nvSpPr>
            <p:cNvPr id="39182" name="Line 41"/>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3" name="Line 42"/>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4" name="Line 43"/>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5" name="Line 44"/>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6" name="Line 45"/>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7" name="Line 46"/>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8" name="Line 47"/>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9" name="Line 48"/>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0" name="Line 49"/>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1" name="Line 50"/>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2" name="Line 51"/>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3" name="Line 52"/>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4" name="Line 53"/>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5" name="Line 54"/>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96" name="Line 55"/>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420" name="Group 56"/>
            <p:cNvGrpSpPr>
              <a:grpSpLocks/>
            </p:cNvGrpSpPr>
            <p:nvPr/>
          </p:nvGrpSpPr>
          <p:grpSpPr bwMode="auto">
            <a:xfrm>
              <a:off x="4269" y="1415"/>
              <a:ext cx="392" cy="137"/>
              <a:chOff x="4227" y="1360"/>
              <a:chExt cx="863" cy="270"/>
            </a:xfrm>
          </p:grpSpPr>
          <p:sp>
            <p:nvSpPr>
              <p:cNvPr id="39208" name="Line 57"/>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9" name="Line 58"/>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0" name="Line 59"/>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11" name="Line 60"/>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1" name="Group 61"/>
            <p:cNvGrpSpPr>
              <a:grpSpLocks/>
            </p:cNvGrpSpPr>
            <p:nvPr/>
          </p:nvGrpSpPr>
          <p:grpSpPr bwMode="auto">
            <a:xfrm rot="5700496">
              <a:off x="4053" y="1170"/>
              <a:ext cx="392" cy="137"/>
              <a:chOff x="4227" y="1360"/>
              <a:chExt cx="863" cy="270"/>
            </a:xfrm>
          </p:grpSpPr>
          <p:sp>
            <p:nvSpPr>
              <p:cNvPr id="39204" name="Line 62"/>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5" name="Line 63"/>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6" name="Line 64"/>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7" name="Line 65"/>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422" name="Group 66"/>
            <p:cNvGrpSpPr>
              <a:grpSpLocks/>
            </p:cNvGrpSpPr>
            <p:nvPr/>
          </p:nvGrpSpPr>
          <p:grpSpPr bwMode="auto">
            <a:xfrm rot="10800000">
              <a:off x="3796" y="1402"/>
              <a:ext cx="392" cy="137"/>
              <a:chOff x="4227" y="1360"/>
              <a:chExt cx="863" cy="270"/>
            </a:xfrm>
          </p:grpSpPr>
          <p:sp>
            <p:nvSpPr>
              <p:cNvPr id="39200" name="Line 67"/>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1" name="Line 68"/>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2" name="Line 69"/>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203" name="Line 70"/>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7" name="Group 71"/>
          <p:cNvGrpSpPr>
            <a:grpSpLocks/>
          </p:cNvGrpSpPr>
          <p:nvPr/>
        </p:nvGrpSpPr>
        <p:grpSpPr bwMode="auto">
          <a:xfrm>
            <a:off x="1901825" y="1522413"/>
            <a:ext cx="242888" cy="485775"/>
            <a:chOff x="3796" y="1043"/>
            <a:chExt cx="865" cy="1237"/>
          </a:xfrm>
        </p:grpSpPr>
        <p:sp>
          <p:nvSpPr>
            <p:cNvPr id="39152" name="Line 72"/>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3" name="Line 73"/>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4" name="Line 74"/>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5" name="Line 75"/>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6" name="Line 76"/>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7" name="Line 77"/>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8" name="Line 78"/>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9" name="Line 79"/>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0" name="Line 80"/>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1" name="Line 81"/>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2" name="Line 82"/>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3" name="Line 83"/>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4" name="Line 84"/>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5" name="Line 85"/>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66" name="Line 86"/>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90" name="Group 87"/>
            <p:cNvGrpSpPr>
              <a:grpSpLocks/>
            </p:cNvGrpSpPr>
            <p:nvPr/>
          </p:nvGrpSpPr>
          <p:grpSpPr bwMode="auto">
            <a:xfrm>
              <a:off x="4269" y="1415"/>
              <a:ext cx="392" cy="137"/>
              <a:chOff x="4227" y="1360"/>
              <a:chExt cx="863" cy="270"/>
            </a:xfrm>
          </p:grpSpPr>
          <p:sp>
            <p:nvSpPr>
              <p:cNvPr id="39178" name="Line 88"/>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9" name="Line 89"/>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0" name="Line 90"/>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81" name="Line 91"/>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1" name="Group 92"/>
            <p:cNvGrpSpPr>
              <a:grpSpLocks/>
            </p:cNvGrpSpPr>
            <p:nvPr/>
          </p:nvGrpSpPr>
          <p:grpSpPr bwMode="auto">
            <a:xfrm rot="5700496">
              <a:off x="4053" y="1170"/>
              <a:ext cx="392" cy="137"/>
              <a:chOff x="4227" y="1360"/>
              <a:chExt cx="863" cy="270"/>
            </a:xfrm>
          </p:grpSpPr>
          <p:sp>
            <p:nvSpPr>
              <p:cNvPr id="39174" name="Line 93"/>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5" name="Line 94"/>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6" name="Line 95"/>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7" name="Line 96"/>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92" name="Group 97"/>
            <p:cNvGrpSpPr>
              <a:grpSpLocks/>
            </p:cNvGrpSpPr>
            <p:nvPr/>
          </p:nvGrpSpPr>
          <p:grpSpPr bwMode="auto">
            <a:xfrm rot="10800000">
              <a:off x="3796" y="1402"/>
              <a:ext cx="392" cy="137"/>
              <a:chOff x="4227" y="1360"/>
              <a:chExt cx="863" cy="270"/>
            </a:xfrm>
          </p:grpSpPr>
          <p:sp>
            <p:nvSpPr>
              <p:cNvPr id="39170" name="Line 98"/>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1" name="Line 99"/>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2" name="Line 100"/>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73" name="Line 101"/>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8" name="Group 102"/>
          <p:cNvGrpSpPr>
            <a:grpSpLocks/>
          </p:cNvGrpSpPr>
          <p:nvPr/>
        </p:nvGrpSpPr>
        <p:grpSpPr bwMode="auto">
          <a:xfrm>
            <a:off x="2457450" y="2000250"/>
            <a:ext cx="242888" cy="485775"/>
            <a:chOff x="3796" y="1043"/>
            <a:chExt cx="865" cy="1237"/>
          </a:xfrm>
        </p:grpSpPr>
        <p:sp>
          <p:nvSpPr>
            <p:cNvPr id="39122" name="Line 103"/>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3" name="Line 104"/>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4" name="Line 105"/>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5" name="Line 106"/>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6" name="Line 107"/>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7" name="Line 108"/>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8" name="Line 109"/>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9" name="Line 110"/>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0" name="Line 111"/>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1" name="Line 112"/>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2" name="Line 113"/>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3" name="Line 114"/>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4" name="Line 115"/>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5" name="Line 116"/>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36" name="Line 117"/>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60" name="Group 118"/>
            <p:cNvGrpSpPr>
              <a:grpSpLocks/>
            </p:cNvGrpSpPr>
            <p:nvPr/>
          </p:nvGrpSpPr>
          <p:grpSpPr bwMode="auto">
            <a:xfrm>
              <a:off x="4269" y="1415"/>
              <a:ext cx="392" cy="137"/>
              <a:chOff x="4227" y="1360"/>
              <a:chExt cx="863" cy="270"/>
            </a:xfrm>
          </p:grpSpPr>
          <p:sp>
            <p:nvSpPr>
              <p:cNvPr id="39148" name="Line 119"/>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9" name="Line 120"/>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0" name="Line 121"/>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51" name="Line 122"/>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1" name="Group 123"/>
            <p:cNvGrpSpPr>
              <a:grpSpLocks/>
            </p:cNvGrpSpPr>
            <p:nvPr/>
          </p:nvGrpSpPr>
          <p:grpSpPr bwMode="auto">
            <a:xfrm rot="5700496">
              <a:off x="4053" y="1170"/>
              <a:ext cx="392" cy="137"/>
              <a:chOff x="4227" y="1360"/>
              <a:chExt cx="863" cy="270"/>
            </a:xfrm>
          </p:grpSpPr>
          <p:sp>
            <p:nvSpPr>
              <p:cNvPr id="39144" name="Line 124"/>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5" name="Line 125"/>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6" name="Line 126"/>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7" name="Line 127"/>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62" name="Group 128"/>
            <p:cNvGrpSpPr>
              <a:grpSpLocks/>
            </p:cNvGrpSpPr>
            <p:nvPr/>
          </p:nvGrpSpPr>
          <p:grpSpPr bwMode="auto">
            <a:xfrm rot="10800000">
              <a:off x="3796" y="1402"/>
              <a:ext cx="392" cy="137"/>
              <a:chOff x="4227" y="1360"/>
              <a:chExt cx="863" cy="270"/>
            </a:xfrm>
          </p:grpSpPr>
          <p:sp>
            <p:nvSpPr>
              <p:cNvPr id="39140" name="Line 129"/>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1" name="Line 130"/>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2" name="Line 131"/>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43" name="Line 132"/>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49" name="Group 133"/>
          <p:cNvGrpSpPr>
            <a:grpSpLocks/>
          </p:cNvGrpSpPr>
          <p:nvPr/>
        </p:nvGrpSpPr>
        <p:grpSpPr bwMode="auto">
          <a:xfrm>
            <a:off x="1922463" y="3348038"/>
            <a:ext cx="242887" cy="485775"/>
            <a:chOff x="3796" y="1043"/>
            <a:chExt cx="865" cy="1237"/>
          </a:xfrm>
        </p:grpSpPr>
        <p:sp>
          <p:nvSpPr>
            <p:cNvPr id="39092" name="Line 13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3" name="Line 13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4" name="Line 13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5" name="Line 13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6" name="Line 13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7" name="Line 13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8" name="Line 14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9" name="Line 14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0" name="Line 14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1" name="Line 14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2" name="Line 14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3" name="Line 14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4" name="Line 14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5" name="Line 14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06" name="Line 14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30" name="Group 149"/>
            <p:cNvGrpSpPr>
              <a:grpSpLocks/>
            </p:cNvGrpSpPr>
            <p:nvPr/>
          </p:nvGrpSpPr>
          <p:grpSpPr bwMode="auto">
            <a:xfrm>
              <a:off x="4269" y="1415"/>
              <a:ext cx="392" cy="137"/>
              <a:chOff x="4227" y="1360"/>
              <a:chExt cx="863" cy="270"/>
            </a:xfrm>
          </p:grpSpPr>
          <p:sp>
            <p:nvSpPr>
              <p:cNvPr id="39118" name="Line 15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9" name="Line 15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0" name="Line 15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21" name="Line 15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1" name="Group 154"/>
            <p:cNvGrpSpPr>
              <a:grpSpLocks/>
            </p:cNvGrpSpPr>
            <p:nvPr/>
          </p:nvGrpSpPr>
          <p:grpSpPr bwMode="auto">
            <a:xfrm rot="5700496">
              <a:off x="4053" y="1170"/>
              <a:ext cx="392" cy="137"/>
              <a:chOff x="4227" y="1360"/>
              <a:chExt cx="863" cy="270"/>
            </a:xfrm>
          </p:grpSpPr>
          <p:sp>
            <p:nvSpPr>
              <p:cNvPr id="39114" name="Line 15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5" name="Line 15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6" name="Line 15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7" name="Line 15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32" name="Group 159"/>
            <p:cNvGrpSpPr>
              <a:grpSpLocks/>
            </p:cNvGrpSpPr>
            <p:nvPr/>
          </p:nvGrpSpPr>
          <p:grpSpPr bwMode="auto">
            <a:xfrm rot="10800000">
              <a:off x="3796" y="1402"/>
              <a:ext cx="392" cy="137"/>
              <a:chOff x="4227" y="1360"/>
              <a:chExt cx="863" cy="270"/>
            </a:xfrm>
          </p:grpSpPr>
          <p:sp>
            <p:nvSpPr>
              <p:cNvPr id="39110" name="Line 16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1" name="Line 16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2" name="Line 16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113" name="Line 16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1150" name="Group 164"/>
          <p:cNvGrpSpPr>
            <a:grpSpLocks/>
          </p:cNvGrpSpPr>
          <p:nvPr/>
        </p:nvGrpSpPr>
        <p:grpSpPr bwMode="auto">
          <a:xfrm>
            <a:off x="1865313" y="2311400"/>
            <a:ext cx="242887" cy="485775"/>
            <a:chOff x="3796" y="1043"/>
            <a:chExt cx="865" cy="1237"/>
          </a:xfrm>
        </p:grpSpPr>
        <p:sp>
          <p:nvSpPr>
            <p:cNvPr id="39062" name="Line 16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3" name="Line 16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4" name="Line 16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5" name="Line 16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6" name="Line 16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7" name="Line 17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8" name="Line 17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69" name="Line 17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0" name="Line 17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1" name="Line 17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2" name="Line 17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3" name="Line 17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4" name="Line 17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5" name="Line 17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76" name="Line 17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300" name="Group 180"/>
            <p:cNvGrpSpPr>
              <a:grpSpLocks/>
            </p:cNvGrpSpPr>
            <p:nvPr/>
          </p:nvGrpSpPr>
          <p:grpSpPr bwMode="auto">
            <a:xfrm>
              <a:off x="4269" y="1415"/>
              <a:ext cx="392" cy="137"/>
              <a:chOff x="4227" y="1360"/>
              <a:chExt cx="863" cy="270"/>
            </a:xfrm>
          </p:grpSpPr>
          <p:sp>
            <p:nvSpPr>
              <p:cNvPr id="39088" name="Line 18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9" name="Line 18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0" name="Line 18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91" name="Line 18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1" name="Group 185"/>
            <p:cNvGrpSpPr>
              <a:grpSpLocks/>
            </p:cNvGrpSpPr>
            <p:nvPr/>
          </p:nvGrpSpPr>
          <p:grpSpPr bwMode="auto">
            <a:xfrm rot="5700496">
              <a:off x="4053" y="1170"/>
              <a:ext cx="392" cy="137"/>
              <a:chOff x="4227" y="1360"/>
              <a:chExt cx="863" cy="270"/>
            </a:xfrm>
          </p:grpSpPr>
          <p:sp>
            <p:nvSpPr>
              <p:cNvPr id="39084" name="Line 18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5" name="Line 18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6" name="Line 18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7" name="Line 18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302" name="Group 190"/>
            <p:cNvGrpSpPr>
              <a:grpSpLocks/>
            </p:cNvGrpSpPr>
            <p:nvPr/>
          </p:nvGrpSpPr>
          <p:grpSpPr bwMode="auto">
            <a:xfrm rot="10800000">
              <a:off x="3796" y="1402"/>
              <a:ext cx="392" cy="137"/>
              <a:chOff x="4227" y="1360"/>
              <a:chExt cx="863" cy="270"/>
            </a:xfrm>
          </p:grpSpPr>
          <p:sp>
            <p:nvSpPr>
              <p:cNvPr id="39080" name="Line 19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1" name="Line 19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2" name="Line 19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83" name="Line 19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28" name="Line 195"/>
          <p:cNvSpPr>
            <a:spLocks noChangeShapeType="1"/>
          </p:cNvSpPr>
          <p:nvPr/>
        </p:nvSpPr>
        <p:spPr bwMode="auto">
          <a:xfrm flipV="1">
            <a:off x="2655888" y="3714750"/>
            <a:ext cx="1044575" cy="279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29" name="Line 196"/>
          <p:cNvSpPr>
            <a:spLocks noChangeShapeType="1"/>
          </p:cNvSpPr>
          <p:nvPr/>
        </p:nvSpPr>
        <p:spPr bwMode="auto">
          <a:xfrm flipV="1">
            <a:off x="2063750" y="3703638"/>
            <a:ext cx="16160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0" name="Line 197"/>
          <p:cNvSpPr>
            <a:spLocks noChangeShapeType="1"/>
          </p:cNvSpPr>
          <p:nvPr/>
        </p:nvSpPr>
        <p:spPr bwMode="auto">
          <a:xfrm flipV="1">
            <a:off x="2012950" y="2292350"/>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1" name="Line 198"/>
          <p:cNvSpPr>
            <a:spLocks noChangeShapeType="1"/>
          </p:cNvSpPr>
          <p:nvPr/>
        </p:nvSpPr>
        <p:spPr bwMode="auto">
          <a:xfrm flipV="1">
            <a:off x="2574925" y="2284413"/>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2" name="Line 199"/>
          <p:cNvSpPr>
            <a:spLocks noChangeShapeType="1"/>
          </p:cNvSpPr>
          <p:nvPr/>
        </p:nvSpPr>
        <p:spPr bwMode="auto">
          <a:xfrm>
            <a:off x="2082800" y="1911350"/>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56" name="Group 200"/>
          <p:cNvGrpSpPr>
            <a:grpSpLocks/>
          </p:cNvGrpSpPr>
          <p:nvPr/>
        </p:nvGrpSpPr>
        <p:grpSpPr bwMode="auto">
          <a:xfrm>
            <a:off x="3676650" y="1998663"/>
            <a:ext cx="550863" cy="411162"/>
            <a:chOff x="611" y="3693"/>
            <a:chExt cx="449" cy="287"/>
          </a:xfrm>
        </p:grpSpPr>
        <p:sp>
          <p:nvSpPr>
            <p:cNvPr id="39053" name="Rectangle 20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77" name="Group 202"/>
            <p:cNvGrpSpPr>
              <a:grpSpLocks/>
            </p:cNvGrpSpPr>
            <p:nvPr/>
          </p:nvGrpSpPr>
          <p:grpSpPr bwMode="auto">
            <a:xfrm>
              <a:off x="687" y="3826"/>
              <a:ext cx="224" cy="110"/>
              <a:chOff x="687" y="3826"/>
              <a:chExt cx="224" cy="110"/>
            </a:xfrm>
          </p:grpSpPr>
          <p:sp>
            <p:nvSpPr>
              <p:cNvPr id="91283" name="Freeform 20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4" name="Freeform 20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78" name="Freeform 20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9" name="Freeform 20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0" name="Freeform 20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1" name="Freeform 20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2" name="Freeform 20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157" name="Group 210"/>
          <p:cNvGrpSpPr>
            <a:grpSpLocks/>
          </p:cNvGrpSpPr>
          <p:nvPr/>
        </p:nvGrpSpPr>
        <p:grpSpPr bwMode="auto">
          <a:xfrm>
            <a:off x="3671888" y="3403600"/>
            <a:ext cx="550862" cy="411163"/>
            <a:chOff x="611" y="3693"/>
            <a:chExt cx="449" cy="287"/>
          </a:xfrm>
        </p:grpSpPr>
        <p:sp>
          <p:nvSpPr>
            <p:cNvPr id="39044" name="Rectangle 211"/>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68" name="Group 212"/>
            <p:cNvGrpSpPr>
              <a:grpSpLocks/>
            </p:cNvGrpSpPr>
            <p:nvPr/>
          </p:nvGrpSpPr>
          <p:grpSpPr bwMode="auto">
            <a:xfrm>
              <a:off x="687" y="3826"/>
              <a:ext cx="224" cy="110"/>
              <a:chOff x="687" y="3826"/>
              <a:chExt cx="224" cy="110"/>
            </a:xfrm>
          </p:grpSpPr>
          <p:sp>
            <p:nvSpPr>
              <p:cNvPr id="91274" name="Freeform 213"/>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5" name="Freeform 214"/>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69" name="Freeform 215"/>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0" name="Freeform 216"/>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1" name="Freeform 217"/>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2" name="Freeform 218"/>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73" name="Freeform 219"/>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35" name="Line 220"/>
          <p:cNvSpPr>
            <a:spLocks noChangeShapeType="1"/>
          </p:cNvSpPr>
          <p:nvPr/>
        </p:nvSpPr>
        <p:spPr bwMode="auto">
          <a:xfrm>
            <a:off x="2584450" y="3373438"/>
            <a:ext cx="1095375" cy="3063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6" name="Line 221"/>
          <p:cNvSpPr>
            <a:spLocks noChangeShapeType="1"/>
          </p:cNvSpPr>
          <p:nvPr/>
        </p:nvSpPr>
        <p:spPr bwMode="auto">
          <a:xfrm>
            <a:off x="4203700" y="2239963"/>
            <a:ext cx="436563"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7" name="Line 222"/>
          <p:cNvSpPr>
            <a:spLocks noChangeShapeType="1"/>
          </p:cNvSpPr>
          <p:nvPr/>
        </p:nvSpPr>
        <p:spPr bwMode="auto">
          <a:xfrm flipV="1">
            <a:off x="4187825" y="2211388"/>
            <a:ext cx="576263" cy="14462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38" name="Text Box 223"/>
          <p:cNvSpPr txBox="1">
            <a:spLocks noChangeArrowheads="1"/>
          </p:cNvSpPr>
          <p:nvPr/>
        </p:nvSpPr>
        <p:spPr bwMode="auto">
          <a:xfrm>
            <a:off x="3486150" y="1679575"/>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latin typeface="Arial" charset="0"/>
                <a:cs typeface="Arial" charset="0"/>
              </a:rPr>
              <a:t>BSC</a:t>
            </a:r>
          </a:p>
        </p:txBody>
      </p:sp>
      <p:sp>
        <p:nvSpPr>
          <p:cNvPr id="38939" name="Text Box 224"/>
          <p:cNvSpPr txBox="1">
            <a:spLocks noChangeArrowheads="1"/>
          </p:cNvSpPr>
          <p:nvPr/>
        </p:nvSpPr>
        <p:spPr bwMode="auto">
          <a:xfrm>
            <a:off x="2065338" y="1643063"/>
            <a:ext cx="5302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BTS</a:t>
            </a:r>
          </a:p>
        </p:txBody>
      </p:sp>
      <p:pic>
        <p:nvPicPr>
          <p:cNvPr id="91163" name="Picture 225"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728788"/>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4" name="Group 226"/>
          <p:cNvGrpSpPr>
            <a:grpSpLocks/>
          </p:cNvGrpSpPr>
          <p:nvPr/>
        </p:nvGrpSpPr>
        <p:grpSpPr bwMode="auto">
          <a:xfrm>
            <a:off x="223838" y="2135188"/>
            <a:ext cx="831850" cy="180975"/>
            <a:chOff x="3072" y="739"/>
            <a:chExt cx="652" cy="146"/>
          </a:xfrm>
        </p:grpSpPr>
        <p:pic>
          <p:nvPicPr>
            <p:cNvPr id="91264" name="Picture 227"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2" name="Line 228"/>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043" name="Line 229"/>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38942" name="Oval 230"/>
          <p:cNvSpPr>
            <a:spLocks noChangeArrowheads="1"/>
          </p:cNvSpPr>
          <p:nvPr/>
        </p:nvSpPr>
        <p:spPr bwMode="auto">
          <a:xfrm>
            <a:off x="1492250" y="2876550"/>
            <a:ext cx="3067050" cy="1576388"/>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8943" name="Oval 231"/>
          <p:cNvSpPr>
            <a:spLocks noChangeArrowheads="1"/>
          </p:cNvSpPr>
          <p:nvPr/>
        </p:nvSpPr>
        <p:spPr bwMode="auto">
          <a:xfrm>
            <a:off x="1184275" y="1406525"/>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1167" name="Picture 23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4685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68" name="Group 233"/>
          <p:cNvGrpSpPr>
            <a:grpSpLocks/>
          </p:cNvGrpSpPr>
          <p:nvPr/>
        </p:nvGrpSpPr>
        <p:grpSpPr bwMode="auto">
          <a:xfrm>
            <a:off x="4814943" y="4008438"/>
            <a:ext cx="4025900" cy="2030412"/>
            <a:chOff x="2755" y="2448"/>
            <a:chExt cx="2771" cy="1490"/>
          </a:xfrm>
        </p:grpSpPr>
        <p:grpSp>
          <p:nvGrpSpPr>
            <p:cNvPr id="91204" name="Group 234"/>
            <p:cNvGrpSpPr>
              <a:grpSpLocks/>
            </p:cNvGrpSpPr>
            <p:nvPr/>
          </p:nvGrpSpPr>
          <p:grpSpPr bwMode="auto">
            <a:xfrm>
              <a:off x="3143" y="2448"/>
              <a:ext cx="153" cy="306"/>
              <a:chOff x="3796" y="1043"/>
              <a:chExt cx="865" cy="1237"/>
            </a:xfrm>
          </p:grpSpPr>
          <p:sp>
            <p:nvSpPr>
              <p:cNvPr id="39011" name="Line 235"/>
              <p:cNvSpPr>
                <a:spLocks noChangeShapeType="1"/>
              </p:cNvSpPr>
              <p:nvPr/>
            </p:nvSpPr>
            <p:spPr bwMode="auto">
              <a:xfrm flipH="1">
                <a:off x="3993" y="1481"/>
                <a:ext cx="235" cy="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2" name="Line 236"/>
              <p:cNvSpPr>
                <a:spLocks noChangeShapeType="1"/>
              </p:cNvSpPr>
              <p:nvPr/>
            </p:nvSpPr>
            <p:spPr bwMode="auto">
              <a:xfrm>
                <a:off x="4228" y="1481"/>
                <a:ext cx="235" cy="72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3" name="Line 237"/>
              <p:cNvSpPr>
                <a:spLocks noChangeShapeType="1"/>
              </p:cNvSpPr>
              <p:nvPr/>
            </p:nvSpPr>
            <p:spPr bwMode="auto">
              <a:xfrm>
                <a:off x="3993"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4" name="Line 238"/>
              <p:cNvSpPr>
                <a:spLocks noChangeShapeType="1"/>
              </p:cNvSpPr>
              <p:nvPr/>
            </p:nvSpPr>
            <p:spPr bwMode="auto">
              <a:xfrm flipH="1">
                <a:off x="4228" y="2202"/>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5" name="Line 239"/>
              <p:cNvSpPr>
                <a:spLocks noChangeShapeType="1"/>
              </p:cNvSpPr>
              <p:nvPr/>
            </p:nvSpPr>
            <p:spPr bwMode="auto">
              <a:xfrm>
                <a:off x="4228" y="1500"/>
                <a:ext cx="0" cy="78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6" name="Line 240"/>
              <p:cNvSpPr>
                <a:spLocks noChangeShapeType="1"/>
              </p:cNvSpPr>
              <p:nvPr/>
            </p:nvSpPr>
            <p:spPr bwMode="auto">
              <a:xfrm flipV="1">
                <a:off x="3993" y="2126"/>
                <a:ext cx="235"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7" name="Line 241"/>
              <p:cNvSpPr>
                <a:spLocks noChangeShapeType="1"/>
              </p:cNvSpPr>
              <p:nvPr/>
            </p:nvSpPr>
            <p:spPr bwMode="auto">
              <a:xfrm flipH="1" flipV="1">
                <a:off x="4228" y="2126"/>
                <a:ext cx="235" cy="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8" name="Line 242"/>
              <p:cNvSpPr>
                <a:spLocks noChangeShapeType="1"/>
              </p:cNvSpPr>
              <p:nvPr/>
            </p:nvSpPr>
            <p:spPr bwMode="auto">
              <a:xfrm>
                <a:off x="4092" y="1891"/>
                <a:ext cx="136"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19" name="Line 243"/>
              <p:cNvSpPr>
                <a:spLocks noChangeShapeType="1"/>
              </p:cNvSpPr>
              <p:nvPr/>
            </p:nvSpPr>
            <p:spPr bwMode="auto">
              <a:xfrm flipV="1">
                <a:off x="4228" y="1891"/>
                <a:ext cx="142" cy="6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0" name="Line 244"/>
              <p:cNvSpPr>
                <a:spLocks noChangeShapeType="1"/>
              </p:cNvSpPr>
              <p:nvPr/>
            </p:nvSpPr>
            <p:spPr bwMode="auto">
              <a:xfrm>
                <a:off x="4049" y="1999"/>
                <a:ext cx="173" cy="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1" name="Line 245"/>
              <p:cNvSpPr>
                <a:spLocks noChangeShapeType="1"/>
              </p:cNvSpPr>
              <p:nvPr/>
            </p:nvSpPr>
            <p:spPr bwMode="auto">
              <a:xfrm flipV="1">
                <a:off x="4228" y="2013"/>
                <a:ext cx="173" cy="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2" name="Line 246"/>
              <p:cNvSpPr>
                <a:spLocks noChangeShapeType="1"/>
              </p:cNvSpPr>
              <p:nvPr/>
            </p:nvSpPr>
            <p:spPr bwMode="auto">
              <a:xfrm flipV="1">
                <a:off x="4228" y="1782"/>
                <a:ext cx="86"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3" name="Line 247"/>
              <p:cNvSpPr>
                <a:spLocks noChangeShapeType="1"/>
              </p:cNvSpPr>
              <p:nvPr/>
            </p:nvSpPr>
            <p:spPr bwMode="auto">
              <a:xfrm flipV="1">
                <a:off x="4228" y="1632"/>
                <a:ext cx="56" cy="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4" name="Line 248"/>
              <p:cNvSpPr>
                <a:spLocks noChangeShapeType="1"/>
              </p:cNvSpPr>
              <p:nvPr/>
            </p:nvSpPr>
            <p:spPr bwMode="auto">
              <a:xfrm>
                <a:off x="4123" y="1773"/>
                <a:ext cx="111"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25" name="Line 249"/>
              <p:cNvSpPr>
                <a:spLocks noChangeShapeType="1"/>
              </p:cNvSpPr>
              <p:nvPr/>
            </p:nvSpPr>
            <p:spPr bwMode="auto">
              <a:xfrm>
                <a:off x="4172" y="1627"/>
                <a:ext cx="68" cy="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1249" name="Group 250"/>
              <p:cNvGrpSpPr>
                <a:grpSpLocks/>
              </p:cNvGrpSpPr>
              <p:nvPr/>
            </p:nvGrpSpPr>
            <p:grpSpPr bwMode="auto">
              <a:xfrm>
                <a:off x="4269" y="1415"/>
                <a:ext cx="392" cy="137"/>
                <a:chOff x="4227" y="1360"/>
                <a:chExt cx="863" cy="270"/>
              </a:xfrm>
            </p:grpSpPr>
            <p:sp>
              <p:nvSpPr>
                <p:cNvPr id="39037" name="Line 251"/>
                <p:cNvSpPr>
                  <a:spLocks noChangeShapeType="1"/>
                </p:cNvSpPr>
                <p:nvPr/>
              </p:nvSpPr>
              <p:spPr bwMode="auto">
                <a:xfrm>
                  <a:off x="4232" y="160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8" name="Line 252"/>
                <p:cNvSpPr>
                  <a:spLocks noChangeShapeType="1"/>
                </p:cNvSpPr>
                <p:nvPr/>
              </p:nvSpPr>
              <p:spPr bwMode="auto">
                <a:xfrm rot="6361956" flipH="1" flipV="1">
                  <a:off x="4465" y="1208"/>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9" name="Line 253"/>
                <p:cNvSpPr>
                  <a:spLocks noChangeShapeType="1"/>
                </p:cNvSpPr>
                <p:nvPr/>
              </p:nvSpPr>
              <p:spPr bwMode="auto">
                <a:xfrm rot="6361956">
                  <a:off x="4603" y="1393"/>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40" name="Line 254"/>
                <p:cNvSpPr>
                  <a:spLocks noChangeShapeType="1"/>
                </p:cNvSpPr>
                <p:nvPr/>
              </p:nvSpPr>
              <p:spPr bwMode="auto">
                <a:xfrm rot="6361956" flipH="1" flipV="1">
                  <a:off x="4744" y="1285"/>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0" name="Group 255"/>
              <p:cNvGrpSpPr>
                <a:grpSpLocks/>
              </p:cNvGrpSpPr>
              <p:nvPr/>
            </p:nvGrpSpPr>
            <p:grpSpPr bwMode="auto">
              <a:xfrm rot="5700496">
                <a:off x="4053" y="1170"/>
                <a:ext cx="392" cy="137"/>
                <a:chOff x="4227" y="1360"/>
                <a:chExt cx="863" cy="270"/>
              </a:xfrm>
            </p:grpSpPr>
            <p:sp>
              <p:nvSpPr>
                <p:cNvPr id="39033" name="Line 256"/>
                <p:cNvSpPr>
                  <a:spLocks noChangeShapeType="1"/>
                </p:cNvSpPr>
                <p:nvPr/>
              </p:nvSpPr>
              <p:spPr bwMode="auto">
                <a:xfrm>
                  <a:off x="4225" y="1618"/>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4" name="Line 257"/>
                <p:cNvSpPr>
                  <a:spLocks noChangeShapeType="1"/>
                </p:cNvSpPr>
                <p:nvPr/>
              </p:nvSpPr>
              <p:spPr bwMode="auto">
                <a:xfrm rot="6361956" flipH="1" flipV="1">
                  <a:off x="4467" y="1231"/>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5" name="Line 258"/>
                <p:cNvSpPr>
                  <a:spLocks noChangeShapeType="1"/>
                </p:cNvSpPr>
                <p:nvPr/>
              </p:nvSpPr>
              <p:spPr bwMode="auto">
                <a:xfrm rot="6361956">
                  <a:off x="4588" y="1406"/>
                  <a:ext cx="195" cy="20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6" name="Line 259"/>
                <p:cNvSpPr>
                  <a:spLocks noChangeShapeType="1"/>
                </p:cNvSpPr>
                <p:nvPr/>
              </p:nvSpPr>
              <p:spPr bwMode="auto">
                <a:xfrm rot="6361956" flipH="1" flipV="1">
                  <a:off x="4744" y="1313"/>
                  <a:ext cx="183"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1251" name="Group 260"/>
              <p:cNvGrpSpPr>
                <a:grpSpLocks/>
              </p:cNvGrpSpPr>
              <p:nvPr/>
            </p:nvGrpSpPr>
            <p:grpSpPr bwMode="auto">
              <a:xfrm rot="10800000">
                <a:off x="3796" y="1402"/>
                <a:ext cx="392" cy="137"/>
                <a:chOff x="4227" y="1360"/>
                <a:chExt cx="863" cy="270"/>
              </a:xfrm>
            </p:grpSpPr>
            <p:sp>
              <p:nvSpPr>
                <p:cNvPr id="39029" name="Line 261"/>
                <p:cNvSpPr>
                  <a:spLocks noChangeShapeType="1"/>
                </p:cNvSpPr>
                <p:nvPr/>
              </p:nvSpPr>
              <p:spPr bwMode="auto">
                <a:xfrm>
                  <a:off x="4234" y="159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0" name="Line 262"/>
                <p:cNvSpPr>
                  <a:spLocks noChangeShapeType="1"/>
                </p:cNvSpPr>
                <p:nvPr/>
              </p:nvSpPr>
              <p:spPr bwMode="auto">
                <a:xfrm rot="6361956" flipH="1" flipV="1">
                  <a:off x="4468" y="1202"/>
                  <a:ext cx="186" cy="49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1" name="Line 263"/>
                <p:cNvSpPr>
                  <a:spLocks noChangeShapeType="1"/>
                </p:cNvSpPr>
                <p:nvPr/>
              </p:nvSpPr>
              <p:spPr bwMode="auto">
                <a:xfrm rot="6361956">
                  <a:off x="4620" y="1396"/>
                  <a:ext cx="195" cy="20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9032" name="Line 264"/>
                <p:cNvSpPr>
                  <a:spLocks noChangeShapeType="1"/>
                </p:cNvSpPr>
                <p:nvPr/>
              </p:nvSpPr>
              <p:spPr bwMode="auto">
                <a:xfrm rot="6361956" flipH="1" flipV="1">
                  <a:off x="4760" y="1278"/>
                  <a:ext cx="186" cy="503"/>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8982" name="Text Box 265"/>
            <p:cNvSpPr txBox="1">
              <a:spLocks noChangeArrowheads="1"/>
            </p:cNvSpPr>
            <p:nvPr/>
          </p:nvSpPr>
          <p:spPr bwMode="auto">
            <a:xfrm>
              <a:off x="3460" y="2551"/>
              <a:ext cx="2024"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transceiver station </a:t>
              </a:r>
              <a:r>
                <a:rPr lang="en-US" sz="1600" dirty="0" smtClean="0">
                  <a:latin typeface="Arial" charset="0"/>
                  <a:cs typeface="Arial" charset="0"/>
                </a:rPr>
                <a:t>(BTS)</a:t>
              </a:r>
              <a:endParaRPr lang="en-US" sz="1600" dirty="0">
                <a:latin typeface="Arial" charset="0"/>
                <a:cs typeface="Arial" charset="0"/>
              </a:endParaRPr>
            </a:p>
          </p:txBody>
        </p:sp>
        <p:grpSp>
          <p:nvGrpSpPr>
            <p:cNvPr id="91206" name="Group 266"/>
            <p:cNvGrpSpPr>
              <a:grpSpLocks/>
            </p:cNvGrpSpPr>
            <p:nvPr/>
          </p:nvGrpSpPr>
          <p:grpSpPr bwMode="auto">
            <a:xfrm>
              <a:off x="3072" y="2833"/>
              <a:ext cx="347" cy="259"/>
              <a:chOff x="611" y="3693"/>
              <a:chExt cx="449" cy="287"/>
            </a:xfrm>
          </p:grpSpPr>
          <p:sp>
            <p:nvSpPr>
              <p:cNvPr id="39002" name="Rectangle 267"/>
              <p:cNvSpPr>
                <a:spLocks noChangeArrowheads="1"/>
              </p:cNvSpPr>
              <p:nvPr/>
            </p:nvSpPr>
            <p:spPr bwMode="auto">
              <a:xfrm>
                <a:off x="635" y="3774"/>
                <a:ext cx="338" cy="2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26" name="Group 268"/>
              <p:cNvGrpSpPr>
                <a:grpSpLocks/>
              </p:cNvGrpSpPr>
              <p:nvPr/>
            </p:nvGrpSpPr>
            <p:grpSpPr bwMode="auto">
              <a:xfrm>
                <a:off x="687" y="3826"/>
                <a:ext cx="224" cy="110"/>
                <a:chOff x="687" y="3826"/>
                <a:chExt cx="224" cy="110"/>
              </a:xfrm>
            </p:grpSpPr>
            <p:sp>
              <p:nvSpPr>
                <p:cNvPr id="91232" name="Freeform 269"/>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3" name="Freeform 270"/>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27" name="Freeform 271"/>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8" name="Freeform 272"/>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9" name="Freeform 273"/>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0" name="Freeform 274"/>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31" name="Freeform 275"/>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4" name="Text Box 276"/>
            <p:cNvSpPr txBox="1">
              <a:spLocks noChangeArrowheads="1"/>
            </p:cNvSpPr>
            <p:nvPr/>
          </p:nvSpPr>
          <p:spPr bwMode="auto">
            <a:xfrm>
              <a:off x="3456" y="2851"/>
              <a:ext cx="1930"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controller </a:t>
              </a:r>
              <a:r>
                <a:rPr lang="en-US" sz="1600" dirty="0" smtClean="0">
                  <a:latin typeface="Arial" charset="0"/>
                  <a:cs typeface="Arial" charset="0"/>
                </a:rPr>
                <a:t>(BSC)</a:t>
              </a:r>
              <a:endParaRPr lang="en-US" sz="1600" dirty="0">
                <a:latin typeface="Arial" charset="0"/>
                <a:cs typeface="Arial" charset="0"/>
              </a:endParaRPr>
            </a:p>
          </p:txBody>
        </p:sp>
        <p:grpSp>
          <p:nvGrpSpPr>
            <p:cNvPr id="91208" name="Group 277"/>
            <p:cNvGrpSpPr>
              <a:grpSpLocks/>
            </p:cNvGrpSpPr>
            <p:nvPr/>
          </p:nvGrpSpPr>
          <p:grpSpPr bwMode="auto">
            <a:xfrm>
              <a:off x="3102" y="3144"/>
              <a:ext cx="291" cy="511"/>
              <a:chOff x="611" y="3693"/>
              <a:chExt cx="449" cy="287"/>
            </a:xfrm>
          </p:grpSpPr>
          <p:sp>
            <p:nvSpPr>
              <p:cNvPr id="38993" name="Rectangle 278"/>
              <p:cNvSpPr>
                <a:spLocks noChangeArrowheads="1"/>
              </p:cNvSpPr>
              <p:nvPr/>
            </p:nvSpPr>
            <p:spPr bwMode="auto">
              <a:xfrm>
                <a:off x="635" y="3774"/>
                <a:ext cx="337"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217" name="Group 279"/>
              <p:cNvGrpSpPr>
                <a:grpSpLocks/>
              </p:cNvGrpSpPr>
              <p:nvPr/>
            </p:nvGrpSpPr>
            <p:grpSpPr bwMode="auto">
              <a:xfrm>
                <a:off x="687" y="3826"/>
                <a:ext cx="224" cy="110"/>
                <a:chOff x="687" y="3826"/>
                <a:chExt cx="224" cy="110"/>
              </a:xfrm>
            </p:grpSpPr>
            <p:sp>
              <p:nvSpPr>
                <p:cNvPr id="91223" name="Freeform 28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4" name="Freeform 28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18" name="Freeform 28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19" name="Freeform 28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0" name="Freeform 28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1" name="Freeform 28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22" name="Freeform 28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86" name="Text Box 287"/>
            <p:cNvSpPr txBox="1">
              <a:spLocks noChangeArrowheads="1"/>
            </p:cNvSpPr>
            <p:nvPr/>
          </p:nvSpPr>
          <p:spPr bwMode="auto">
            <a:xfrm>
              <a:off x="3450" y="3284"/>
              <a:ext cx="2076"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Switching Center </a:t>
              </a:r>
              <a:r>
                <a:rPr lang="en-US" sz="1600" dirty="0" smtClean="0">
                  <a:latin typeface="Arial" charset="0"/>
                  <a:cs typeface="Arial" charset="0"/>
                </a:rPr>
                <a:t>(MSC)</a:t>
              </a:r>
              <a:endParaRPr lang="en-US" sz="1600" dirty="0">
                <a:latin typeface="Arial" charset="0"/>
                <a:cs typeface="Arial" charset="0"/>
              </a:endParaRPr>
            </a:p>
          </p:txBody>
        </p:sp>
        <p:grpSp>
          <p:nvGrpSpPr>
            <p:cNvPr id="91210" name="Group 288"/>
            <p:cNvGrpSpPr>
              <a:grpSpLocks/>
            </p:cNvGrpSpPr>
            <p:nvPr/>
          </p:nvGrpSpPr>
          <p:grpSpPr bwMode="auto">
            <a:xfrm>
              <a:off x="2755" y="3745"/>
              <a:ext cx="524" cy="114"/>
              <a:chOff x="3072" y="739"/>
              <a:chExt cx="652" cy="146"/>
            </a:xfrm>
          </p:grpSpPr>
          <p:pic>
            <p:nvPicPr>
              <p:cNvPr id="91213" name="Picture 289"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91" name="Line 290"/>
              <p:cNvSpPr>
                <a:spLocks noChangeShapeType="1"/>
              </p:cNvSpPr>
              <p:nvPr/>
            </p:nvSpPr>
            <p:spPr bwMode="auto">
              <a:xfrm flipH="1">
                <a:off x="3105" y="783"/>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92" name="Line 291"/>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pic>
          <p:nvPicPr>
            <p:cNvPr id="91211" name="Picture 29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 y="3747"/>
              <a:ext cx="1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89" name="Text Box 293"/>
            <p:cNvSpPr txBox="1">
              <a:spLocks noChangeArrowheads="1"/>
            </p:cNvSpPr>
            <p:nvPr/>
          </p:nvSpPr>
          <p:spPr bwMode="auto">
            <a:xfrm>
              <a:off x="3475" y="3691"/>
              <a:ext cx="1292"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Mobile subscribers</a:t>
              </a:r>
            </a:p>
          </p:txBody>
        </p:sp>
      </p:grpSp>
      <p:sp>
        <p:nvSpPr>
          <p:cNvPr id="38946" name="Text Box 294"/>
          <p:cNvSpPr txBox="1">
            <a:spLocks noChangeArrowheads="1"/>
          </p:cNvSpPr>
          <p:nvPr/>
        </p:nvSpPr>
        <p:spPr bwMode="auto">
          <a:xfrm>
            <a:off x="1612900" y="1138238"/>
            <a:ext cx="26019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Base station system </a:t>
            </a:r>
            <a:r>
              <a:rPr lang="en-US" sz="1600" dirty="0" smtClean="0">
                <a:latin typeface="Arial" charset="0"/>
                <a:cs typeface="Arial" charset="0"/>
              </a:rPr>
              <a:t>(BSS)</a:t>
            </a:r>
            <a:endParaRPr lang="en-US" sz="1600" dirty="0">
              <a:latin typeface="Arial" charset="0"/>
              <a:cs typeface="Arial" charset="0"/>
            </a:endParaRPr>
          </a:p>
        </p:txBody>
      </p:sp>
      <p:sp>
        <p:nvSpPr>
          <p:cNvPr id="38947" name="Text Box 295"/>
          <p:cNvSpPr txBox="1">
            <a:spLocks noChangeArrowheads="1"/>
          </p:cNvSpPr>
          <p:nvPr/>
        </p:nvSpPr>
        <p:spPr bwMode="auto">
          <a:xfrm>
            <a:off x="5030843" y="3698875"/>
            <a:ext cx="7747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Arial" charset="0"/>
                <a:cs typeface="Arial" charset="0"/>
              </a:rPr>
              <a:t>Legend</a:t>
            </a:r>
          </a:p>
        </p:txBody>
      </p:sp>
      <p:grpSp>
        <p:nvGrpSpPr>
          <p:cNvPr id="91172" name="Group 297"/>
          <p:cNvGrpSpPr>
            <a:grpSpLocks/>
          </p:cNvGrpSpPr>
          <p:nvPr/>
        </p:nvGrpSpPr>
        <p:grpSpPr bwMode="auto">
          <a:xfrm>
            <a:off x="4676775" y="1630363"/>
            <a:ext cx="550863" cy="1001712"/>
            <a:chOff x="611" y="3693"/>
            <a:chExt cx="449" cy="287"/>
          </a:xfrm>
        </p:grpSpPr>
        <p:sp>
          <p:nvSpPr>
            <p:cNvPr id="38972" name="Rectangle 298"/>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96" name="Group 299"/>
            <p:cNvGrpSpPr>
              <a:grpSpLocks/>
            </p:cNvGrpSpPr>
            <p:nvPr/>
          </p:nvGrpSpPr>
          <p:grpSpPr bwMode="auto">
            <a:xfrm>
              <a:off x="687" y="3826"/>
              <a:ext cx="224" cy="110"/>
              <a:chOff x="687" y="3826"/>
              <a:chExt cx="224" cy="110"/>
            </a:xfrm>
          </p:grpSpPr>
          <p:sp>
            <p:nvSpPr>
              <p:cNvPr id="91202" name="Freeform 300"/>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3" name="Freeform 301"/>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97" name="Freeform 302"/>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8" name="Freeform 303"/>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9" name="Freeform 304"/>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0" name="Freeform 305"/>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01" name="Freeform 306"/>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0" name="Text Box 307"/>
          <p:cNvSpPr txBox="1">
            <a:spLocks noChangeArrowheads="1"/>
          </p:cNvSpPr>
          <p:nvPr/>
        </p:nvSpPr>
        <p:spPr bwMode="auto">
          <a:xfrm>
            <a:off x="4613275" y="1335088"/>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latin typeface="Arial" charset="0"/>
                <a:cs typeface="Arial" charset="0"/>
              </a:rPr>
              <a:t>MSC</a:t>
            </a:r>
          </a:p>
        </p:txBody>
      </p:sp>
      <p:sp>
        <p:nvSpPr>
          <p:cNvPr id="91174" name="Freeform 308"/>
          <p:cNvSpPr>
            <a:spLocks/>
          </p:cNvSpPr>
          <p:nvPr/>
        </p:nvSpPr>
        <p:spPr bwMode="auto">
          <a:xfrm>
            <a:off x="7177088" y="1381125"/>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2" name="Text Box 309"/>
          <p:cNvSpPr txBox="1">
            <a:spLocks noChangeArrowheads="1"/>
          </p:cNvSpPr>
          <p:nvPr/>
        </p:nvSpPr>
        <p:spPr bwMode="auto">
          <a:xfrm>
            <a:off x="7285038" y="1724025"/>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cs typeface="Arial" charset="0"/>
              </a:rPr>
              <a:t>Public </a:t>
            </a:r>
          </a:p>
          <a:p>
            <a:pPr eaLnBrk="1" hangingPunct="1">
              <a:defRPr/>
            </a:pPr>
            <a:r>
              <a:rPr lang="en-US" sz="1600">
                <a:latin typeface="Arial" charset="0"/>
                <a:cs typeface="Arial" charset="0"/>
              </a:rPr>
              <a:t>telephone</a:t>
            </a:r>
          </a:p>
          <a:p>
            <a:pPr eaLnBrk="1" hangingPunct="1">
              <a:defRPr/>
            </a:pPr>
            <a:r>
              <a:rPr lang="en-US" sz="1600">
                <a:latin typeface="Arial" charset="0"/>
                <a:cs typeface="Arial" charset="0"/>
              </a:rPr>
              <a:t>network</a:t>
            </a:r>
          </a:p>
        </p:txBody>
      </p:sp>
      <p:sp>
        <p:nvSpPr>
          <p:cNvPr id="38953" name="Line 310"/>
          <p:cNvSpPr>
            <a:spLocks noChangeShapeType="1"/>
          </p:cNvSpPr>
          <p:nvPr/>
        </p:nvSpPr>
        <p:spPr bwMode="auto">
          <a:xfrm>
            <a:off x="5151438" y="2255838"/>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1177" name="Group 311"/>
          <p:cNvGrpSpPr>
            <a:grpSpLocks/>
          </p:cNvGrpSpPr>
          <p:nvPr/>
        </p:nvGrpSpPr>
        <p:grpSpPr bwMode="auto">
          <a:xfrm>
            <a:off x="6411913" y="1590675"/>
            <a:ext cx="550862" cy="1001713"/>
            <a:chOff x="611" y="3693"/>
            <a:chExt cx="449" cy="287"/>
          </a:xfrm>
        </p:grpSpPr>
        <p:sp>
          <p:nvSpPr>
            <p:cNvPr id="38963" name="Rectangle 312"/>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1187" name="Group 313"/>
            <p:cNvGrpSpPr>
              <a:grpSpLocks/>
            </p:cNvGrpSpPr>
            <p:nvPr/>
          </p:nvGrpSpPr>
          <p:grpSpPr bwMode="auto">
            <a:xfrm>
              <a:off x="687" y="3826"/>
              <a:ext cx="224" cy="110"/>
              <a:chOff x="687" y="3826"/>
              <a:chExt cx="224" cy="110"/>
            </a:xfrm>
          </p:grpSpPr>
          <p:sp>
            <p:nvSpPr>
              <p:cNvPr id="91193" name="Freeform 314"/>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4" name="Freeform 315"/>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88" name="Freeform 316"/>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9" name="Freeform 317"/>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Freeform 318"/>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1" name="Freeform 319"/>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2" name="Freeform 320"/>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55" name="Text Box 321"/>
          <p:cNvSpPr txBox="1">
            <a:spLocks noChangeArrowheads="1"/>
          </p:cNvSpPr>
          <p:nvPr/>
        </p:nvSpPr>
        <p:spPr bwMode="auto">
          <a:xfrm>
            <a:off x="6359525" y="2573338"/>
            <a:ext cx="1095172" cy="535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dirty="0">
                <a:solidFill>
                  <a:srgbClr val="FF0000"/>
                </a:solidFill>
                <a:latin typeface="Arial" charset="0"/>
                <a:cs typeface="Arial" charset="0"/>
              </a:rPr>
              <a:t>Gateway</a:t>
            </a:r>
          </a:p>
          <a:p>
            <a:pPr eaLnBrk="1" hangingPunct="1">
              <a:lnSpc>
                <a:spcPct val="80000"/>
              </a:lnSpc>
              <a:defRPr/>
            </a:pPr>
            <a:r>
              <a:rPr lang="en-US" dirty="0">
                <a:solidFill>
                  <a:srgbClr val="FF0000"/>
                </a:solidFill>
                <a:latin typeface="Arial" charset="0"/>
                <a:cs typeface="Arial" charset="0"/>
              </a:rPr>
              <a:t>MSC</a:t>
            </a:r>
          </a:p>
        </p:txBody>
      </p:sp>
      <p:sp>
        <p:nvSpPr>
          <p:cNvPr id="38956" name="Text Box 322"/>
          <p:cNvSpPr txBox="1">
            <a:spLocks noChangeArrowheads="1"/>
          </p:cNvSpPr>
          <p:nvPr/>
        </p:nvSpPr>
        <p:spPr bwMode="auto">
          <a:xfrm>
            <a:off x="6481763" y="1593850"/>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8957" name="Line 323"/>
          <p:cNvSpPr>
            <a:spLocks noChangeShapeType="1"/>
          </p:cNvSpPr>
          <p:nvPr/>
        </p:nvSpPr>
        <p:spPr bwMode="auto">
          <a:xfrm flipH="1">
            <a:off x="6200775" y="2325688"/>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8" name="Line 324"/>
          <p:cNvSpPr>
            <a:spLocks noChangeShapeType="1"/>
          </p:cNvSpPr>
          <p:nvPr/>
        </p:nvSpPr>
        <p:spPr bwMode="auto">
          <a:xfrm flipH="1" flipV="1">
            <a:off x="6211888" y="2043113"/>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59" name="Line 325"/>
          <p:cNvSpPr>
            <a:spLocks noChangeShapeType="1"/>
          </p:cNvSpPr>
          <p:nvPr/>
        </p:nvSpPr>
        <p:spPr bwMode="auto">
          <a:xfrm flipH="1">
            <a:off x="5834063" y="2500313"/>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0" name="Line 326"/>
          <p:cNvSpPr>
            <a:spLocks noChangeShapeType="1"/>
          </p:cNvSpPr>
          <p:nvPr/>
        </p:nvSpPr>
        <p:spPr bwMode="auto">
          <a:xfrm flipH="1" flipV="1">
            <a:off x="5929313" y="1952625"/>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8961" name="Line 327"/>
          <p:cNvSpPr>
            <a:spLocks noChangeShapeType="1"/>
          </p:cNvSpPr>
          <p:nvPr/>
        </p:nvSpPr>
        <p:spPr bwMode="auto">
          <a:xfrm>
            <a:off x="6942138" y="2224088"/>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 name="矩形 2"/>
          <p:cNvSpPr/>
          <p:nvPr/>
        </p:nvSpPr>
        <p:spPr>
          <a:xfrm>
            <a:off x="6505155" y="3860687"/>
            <a:ext cx="1415772" cy="338554"/>
          </a:xfrm>
          <a:prstGeom prst="rect">
            <a:avLst/>
          </a:prstGeom>
        </p:spPr>
        <p:txBody>
          <a:bodyPr wrap="none">
            <a:spAutoFit/>
          </a:bodyPr>
          <a:lstStyle/>
          <a:p>
            <a:r>
              <a:rPr lang="zh-CN" altLang="en-US" sz="1600" dirty="0">
                <a:latin typeface="Times New Roman" pitchFamily="18" charset="0"/>
              </a:rPr>
              <a:t>基站收发信台</a:t>
            </a:r>
            <a:endParaRPr lang="zh-CN" altLang="en-US" sz="1600" dirty="0"/>
          </a:p>
        </p:txBody>
      </p:sp>
      <p:sp>
        <p:nvSpPr>
          <p:cNvPr id="4" name="矩形 3"/>
          <p:cNvSpPr/>
          <p:nvPr/>
        </p:nvSpPr>
        <p:spPr>
          <a:xfrm>
            <a:off x="292925" y="4384320"/>
            <a:ext cx="4370577" cy="1785104"/>
          </a:xfrm>
          <a:prstGeom prst="rect">
            <a:avLst/>
          </a:prstGeom>
        </p:spPr>
        <p:txBody>
          <a:bodyPr wrap="square">
            <a:spAutoFit/>
          </a:bodyPr>
          <a:lstStyle/>
          <a:p>
            <a:r>
              <a:rPr lang="en-US" altLang="zh-CN" sz="2000" dirty="0">
                <a:solidFill>
                  <a:srgbClr val="FF0000"/>
                </a:solidFill>
                <a:latin typeface="Gill Sans MT" panose="020B0502020104020203" pitchFamily="34" charset="0"/>
              </a:rPr>
              <a:t>Gateway MSC</a:t>
            </a:r>
          </a:p>
          <a:p>
            <a:pPr marL="285750" indent="-285750">
              <a:buFont typeface="Arial" panose="020B0604020202020204" pitchFamily="34" charset="0"/>
              <a:buChar char="•"/>
            </a:pPr>
            <a:r>
              <a:rPr lang="en-US" altLang="zh-CN" i="1" dirty="0">
                <a:latin typeface="Gill Sans MT" panose="020B0502020104020203" pitchFamily="34" charset="0"/>
              </a:rPr>
              <a:t>A cellular provider’s network will have a number of MSCs, </a:t>
            </a:r>
            <a:r>
              <a:rPr lang="en-US" altLang="zh-CN" i="1" dirty="0">
                <a:solidFill>
                  <a:srgbClr val="0070C0"/>
                </a:solidFill>
                <a:latin typeface="Gill Sans MT" panose="020B0502020104020203" pitchFamily="34" charset="0"/>
              </a:rPr>
              <a:t>with</a:t>
            </a:r>
            <a:r>
              <a:rPr lang="en-US" altLang="zh-CN" i="1" dirty="0">
                <a:latin typeface="Gill Sans MT" panose="020B0502020104020203" pitchFamily="34" charset="0"/>
              </a:rPr>
              <a:t> special MSCs known as gateway MSCs </a:t>
            </a:r>
            <a:r>
              <a:rPr lang="en-US" altLang="zh-CN" i="1" dirty="0">
                <a:solidFill>
                  <a:srgbClr val="0070C0"/>
                </a:solidFill>
                <a:latin typeface="Gill Sans MT" panose="020B0502020104020203" pitchFamily="34" charset="0"/>
              </a:rPr>
              <a:t>connecting</a:t>
            </a:r>
            <a:r>
              <a:rPr lang="en-US" altLang="zh-CN" i="1" dirty="0">
                <a:latin typeface="Gill Sans MT" panose="020B0502020104020203" pitchFamily="34" charset="0"/>
              </a:rPr>
              <a:t> the provider’s cellular network to the larger public telephone network.</a:t>
            </a:r>
          </a:p>
        </p:txBody>
      </p:sp>
    </p:spTree>
    <p:extLst>
      <p:ext uri="{BB962C8B-B14F-4D97-AF65-F5344CB8AC3E}">
        <p14:creationId xmlns:p14="http://schemas.microsoft.com/office/powerpoint/2010/main" val="28975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a:xfrm>
            <a:off x="317500" y="228601"/>
            <a:ext cx="8513763" cy="635600"/>
          </a:xfrm>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6"/>
            <a:ext cx="4175672" cy="5168061"/>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solidFill>
                  <a:srgbClr val="FF0000"/>
                </a:solidFill>
                <a:latin typeface="Gill Sans MT" panose="020B0502020104020203" pitchFamily="34" charset="0"/>
              </a:rPr>
              <a:t>3G </a:t>
            </a:r>
            <a:r>
              <a:rPr lang="zh-CN" altLang="en-US" sz="1800" i="1" dirty="0" smtClean="0">
                <a:solidFill>
                  <a:srgbClr val="FF0000"/>
                </a:solidFill>
                <a:latin typeface="Gill Sans MT" panose="020B0502020104020203" pitchFamily="34" charset="0"/>
              </a:rPr>
              <a:t>蜂窝数据网络：将因特网扩展到蜂窝用户</a:t>
            </a:r>
            <a:endParaRPr lang="en-US" altLang="zh-CN" sz="1400" dirty="0">
              <a:solidFill>
                <a:srgbClr val="00B050"/>
              </a:solidFill>
              <a:latin typeface="Gill Sans MT" panose="020B0502020104020203" pitchFamily="34" charset="0"/>
            </a:endParaRPr>
          </a:p>
        </p:txBody>
      </p:sp>
      <p:sp>
        <p:nvSpPr>
          <p:cNvPr id="2" name="内容占位符 1"/>
          <p:cNvSpPr>
            <a:spLocks noGrp="1"/>
          </p:cNvSpPr>
          <p:nvPr>
            <p:ph sz="half" idx="2"/>
          </p:nvPr>
        </p:nvSpPr>
        <p:spPr>
          <a:xfrm>
            <a:off x="4648200" y="1017589"/>
            <a:ext cx="4183063" cy="5168058"/>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13630866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cs typeface="Arial" charset="0"/>
              </a:rPr>
              <a:t>3G </a:t>
            </a:r>
            <a:r>
              <a:rPr lang="en-US" altLang="zh-CN" dirty="0" smtClean="0">
                <a:latin typeface="Gill Sans MT" charset="0"/>
                <a:ea typeface="ＭＳ Ｐゴシック" charset="0"/>
                <a:cs typeface="Arial" charset="0"/>
              </a:rPr>
              <a:t>(voice </a:t>
            </a:r>
            <a:r>
              <a:rPr lang="en-US" altLang="zh-CN" dirty="0">
                <a:latin typeface="Gill Sans MT" charset="0"/>
                <a:ea typeface="ＭＳ Ｐゴシック" charset="0"/>
                <a:cs typeface="Arial" charset="0"/>
              </a:rPr>
              <a:t>+ </a:t>
            </a:r>
            <a:r>
              <a:rPr lang="en-US" altLang="zh-CN" dirty="0" smtClean="0">
                <a:latin typeface="Gill Sans MT" charset="0"/>
                <a:ea typeface="ＭＳ Ｐゴシック" charset="0"/>
                <a:cs typeface="Arial" charset="0"/>
              </a:rPr>
              <a:t>data) </a:t>
            </a:r>
            <a:r>
              <a:rPr lang="en-US" altLang="zh-CN" dirty="0">
                <a:latin typeface="Gill Sans MT" charset="0"/>
                <a:ea typeface="ＭＳ Ｐゴシック" charset="0"/>
                <a:cs typeface="Arial" charset="0"/>
              </a:rPr>
              <a:t>network architecture</a:t>
            </a:r>
            <a:endParaRPr lang="zh-CN" altLang="en-US" dirty="0"/>
          </a:p>
        </p:txBody>
      </p:sp>
      <p:grpSp>
        <p:nvGrpSpPr>
          <p:cNvPr id="92164" name="Group 3"/>
          <p:cNvGrpSpPr>
            <a:grpSpLocks/>
          </p:cNvGrpSpPr>
          <p:nvPr/>
        </p:nvGrpSpPr>
        <p:grpSpPr bwMode="auto">
          <a:xfrm>
            <a:off x="1901825" y="1353965"/>
            <a:ext cx="242888" cy="485775"/>
            <a:chOff x="3796" y="1043"/>
            <a:chExt cx="865" cy="1237"/>
          </a:xfrm>
        </p:grpSpPr>
        <p:sp>
          <p:nvSpPr>
            <p:cNvPr id="40163" name="Line 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4" name="Line 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5" name="Line 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6" name="Line 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7" name="Line 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8" name="Line 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9" name="Line 1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0" name="Line 1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1" name="Line 1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2" name="Line 1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3" name="Line 1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4" name="Line 1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5" name="Line 1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6" name="Line 1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7" name="Line 1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2401" name="Group 19"/>
            <p:cNvGrpSpPr>
              <a:grpSpLocks/>
            </p:cNvGrpSpPr>
            <p:nvPr/>
          </p:nvGrpSpPr>
          <p:grpSpPr bwMode="auto">
            <a:xfrm>
              <a:off x="4269" y="1415"/>
              <a:ext cx="392" cy="137"/>
              <a:chOff x="4227" y="1360"/>
              <a:chExt cx="863" cy="270"/>
            </a:xfrm>
          </p:grpSpPr>
          <p:sp>
            <p:nvSpPr>
              <p:cNvPr id="40189" name="Line 2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90" name="Line 2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91" name="Line 2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92" name="Line 2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402" name="Group 24"/>
            <p:cNvGrpSpPr>
              <a:grpSpLocks/>
            </p:cNvGrpSpPr>
            <p:nvPr/>
          </p:nvGrpSpPr>
          <p:grpSpPr bwMode="auto">
            <a:xfrm rot="5700496">
              <a:off x="4053" y="1170"/>
              <a:ext cx="392" cy="137"/>
              <a:chOff x="4227" y="1360"/>
              <a:chExt cx="863" cy="270"/>
            </a:xfrm>
          </p:grpSpPr>
          <p:sp>
            <p:nvSpPr>
              <p:cNvPr id="40185" name="Line 2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6" name="Line 2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7" name="Line 2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8" name="Line 2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403" name="Group 29"/>
            <p:cNvGrpSpPr>
              <a:grpSpLocks/>
            </p:cNvGrpSpPr>
            <p:nvPr/>
          </p:nvGrpSpPr>
          <p:grpSpPr bwMode="auto">
            <a:xfrm rot="10800000">
              <a:off x="3796" y="1402"/>
              <a:ext cx="392" cy="137"/>
              <a:chOff x="4227" y="1360"/>
              <a:chExt cx="863" cy="270"/>
            </a:xfrm>
          </p:grpSpPr>
          <p:sp>
            <p:nvSpPr>
              <p:cNvPr id="40181" name="Line 3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2" name="Line 3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3" name="Line 3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4" name="Line 3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2165" name="Group 34"/>
          <p:cNvGrpSpPr>
            <a:grpSpLocks/>
          </p:cNvGrpSpPr>
          <p:nvPr/>
        </p:nvGrpSpPr>
        <p:grpSpPr bwMode="auto">
          <a:xfrm>
            <a:off x="2390775" y="1831802"/>
            <a:ext cx="242888" cy="485775"/>
            <a:chOff x="3796" y="1043"/>
            <a:chExt cx="865" cy="1237"/>
          </a:xfrm>
        </p:grpSpPr>
        <p:sp>
          <p:nvSpPr>
            <p:cNvPr id="40133" name="Line 3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4" name="Line 3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5" name="Line 3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6" name="Line 3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7" name="Line 3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8" name="Line 4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9" name="Line 4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0" name="Line 4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1" name="Line 4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2" name="Line 4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3" name="Line 4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4" name="Line 4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5" name="Line 4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6" name="Line 4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7" name="Line 4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2371" name="Group 50"/>
            <p:cNvGrpSpPr>
              <a:grpSpLocks/>
            </p:cNvGrpSpPr>
            <p:nvPr/>
          </p:nvGrpSpPr>
          <p:grpSpPr bwMode="auto">
            <a:xfrm>
              <a:off x="4269" y="1415"/>
              <a:ext cx="392" cy="137"/>
              <a:chOff x="4227" y="1360"/>
              <a:chExt cx="863" cy="270"/>
            </a:xfrm>
          </p:grpSpPr>
          <p:sp>
            <p:nvSpPr>
              <p:cNvPr id="40159" name="Line 5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0" name="Line 5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1" name="Line 5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2" name="Line 5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72" name="Group 55"/>
            <p:cNvGrpSpPr>
              <a:grpSpLocks/>
            </p:cNvGrpSpPr>
            <p:nvPr/>
          </p:nvGrpSpPr>
          <p:grpSpPr bwMode="auto">
            <a:xfrm rot="5700496">
              <a:off x="4053" y="1170"/>
              <a:ext cx="392" cy="137"/>
              <a:chOff x="4227" y="1360"/>
              <a:chExt cx="863" cy="270"/>
            </a:xfrm>
          </p:grpSpPr>
          <p:sp>
            <p:nvSpPr>
              <p:cNvPr id="40155" name="Line 5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6" name="Line 5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7" name="Line 5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8" name="Line 5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73" name="Group 60"/>
            <p:cNvGrpSpPr>
              <a:grpSpLocks/>
            </p:cNvGrpSpPr>
            <p:nvPr/>
          </p:nvGrpSpPr>
          <p:grpSpPr bwMode="auto">
            <a:xfrm rot="10800000">
              <a:off x="3796" y="1402"/>
              <a:ext cx="392" cy="137"/>
              <a:chOff x="4227" y="1360"/>
              <a:chExt cx="863" cy="270"/>
            </a:xfrm>
          </p:grpSpPr>
          <p:sp>
            <p:nvSpPr>
              <p:cNvPr id="40151" name="Line 6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2" name="Line 6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3" name="Line 6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4" name="Line 6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2166" name="Group 65"/>
          <p:cNvGrpSpPr>
            <a:grpSpLocks/>
          </p:cNvGrpSpPr>
          <p:nvPr/>
        </p:nvGrpSpPr>
        <p:grpSpPr bwMode="auto">
          <a:xfrm>
            <a:off x="1865313" y="2142952"/>
            <a:ext cx="242887" cy="485775"/>
            <a:chOff x="3796" y="1043"/>
            <a:chExt cx="865" cy="1237"/>
          </a:xfrm>
        </p:grpSpPr>
        <p:sp>
          <p:nvSpPr>
            <p:cNvPr id="40103" name="Line 66"/>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4" name="Line 67"/>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5" name="Line 68"/>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6" name="Line 69"/>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7" name="Line 70"/>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8" name="Line 71"/>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9" name="Line 72"/>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0" name="Line 73"/>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1" name="Line 74"/>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2" name="Line 75"/>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3" name="Line 76"/>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4" name="Line 77"/>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5" name="Line 78"/>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6" name="Line 79"/>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7" name="Line 80"/>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2341" name="Group 81"/>
            <p:cNvGrpSpPr>
              <a:grpSpLocks/>
            </p:cNvGrpSpPr>
            <p:nvPr/>
          </p:nvGrpSpPr>
          <p:grpSpPr bwMode="auto">
            <a:xfrm>
              <a:off x="4269" y="1415"/>
              <a:ext cx="392" cy="137"/>
              <a:chOff x="4227" y="1360"/>
              <a:chExt cx="863" cy="270"/>
            </a:xfrm>
          </p:grpSpPr>
          <p:sp>
            <p:nvSpPr>
              <p:cNvPr id="40129" name="Line 82"/>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0" name="Line 83"/>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1" name="Line 84"/>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2" name="Line 85"/>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42" name="Group 86"/>
            <p:cNvGrpSpPr>
              <a:grpSpLocks/>
            </p:cNvGrpSpPr>
            <p:nvPr/>
          </p:nvGrpSpPr>
          <p:grpSpPr bwMode="auto">
            <a:xfrm rot="5700496">
              <a:off x="4053" y="1170"/>
              <a:ext cx="392" cy="137"/>
              <a:chOff x="4227" y="1360"/>
              <a:chExt cx="863" cy="270"/>
            </a:xfrm>
          </p:grpSpPr>
          <p:sp>
            <p:nvSpPr>
              <p:cNvPr id="40125" name="Line 87"/>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6" name="Line 88"/>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7" name="Line 89"/>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8" name="Line 90"/>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43" name="Group 91"/>
            <p:cNvGrpSpPr>
              <a:grpSpLocks/>
            </p:cNvGrpSpPr>
            <p:nvPr/>
          </p:nvGrpSpPr>
          <p:grpSpPr bwMode="auto">
            <a:xfrm rot="10800000">
              <a:off x="3796" y="1402"/>
              <a:ext cx="392" cy="137"/>
              <a:chOff x="4227" y="1360"/>
              <a:chExt cx="863" cy="270"/>
            </a:xfrm>
          </p:grpSpPr>
          <p:sp>
            <p:nvSpPr>
              <p:cNvPr id="40121" name="Line 92"/>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2" name="Line 93"/>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3" name="Line 94"/>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4" name="Line 95"/>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9944" name="Line 96"/>
          <p:cNvSpPr>
            <a:spLocks noChangeShapeType="1"/>
          </p:cNvSpPr>
          <p:nvPr/>
        </p:nvSpPr>
        <p:spPr bwMode="auto">
          <a:xfrm flipV="1">
            <a:off x="2012950" y="2123902"/>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45" name="Line 97"/>
          <p:cNvSpPr>
            <a:spLocks noChangeShapeType="1"/>
          </p:cNvSpPr>
          <p:nvPr/>
        </p:nvSpPr>
        <p:spPr bwMode="auto">
          <a:xfrm flipV="1">
            <a:off x="2574925" y="2115965"/>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46" name="Line 98"/>
          <p:cNvSpPr>
            <a:spLocks noChangeShapeType="1"/>
          </p:cNvSpPr>
          <p:nvPr/>
        </p:nvSpPr>
        <p:spPr bwMode="auto">
          <a:xfrm>
            <a:off x="2082800" y="1742902"/>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70" name="Group 99"/>
          <p:cNvGrpSpPr>
            <a:grpSpLocks/>
          </p:cNvGrpSpPr>
          <p:nvPr/>
        </p:nvGrpSpPr>
        <p:grpSpPr bwMode="auto">
          <a:xfrm>
            <a:off x="3676650" y="1830215"/>
            <a:ext cx="550863" cy="411162"/>
            <a:chOff x="611" y="3693"/>
            <a:chExt cx="449" cy="287"/>
          </a:xfrm>
        </p:grpSpPr>
        <p:sp>
          <p:nvSpPr>
            <p:cNvPr id="40094" name="Rectangle 10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318" name="Group 101"/>
            <p:cNvGrpSpPr>
              <a:grpSpLocks/>
            </p:cNvGrpSpPr>
            <p:nvPr/>
          </p:nvGrpSpPr>
          <p:grpSpPr bwMode="auto">
            <a:xfrm>
              <a:off x="687" y="3826"/>
              <a:ext cx="224" cy="110"/>
              <a:chOff x="687" y="3826"/>
              <a:chExt cx="224" cy="110"/>
            </a:xfrm>
          </p:grpSpPr>
          <p:sp>
            <p:nvSpPr>
              <p:cNvPr id="92324" name="Freeform 10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5" name="Freeform 10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319" name="Freeform 10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0" name="Freeform 10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1" name="Freeform 10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2" name="Freeform 10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3" name="Freeform 10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171" name="Group 109"/>
          <p:cNvGrpSpPr>
            <a:grpSpLocks/>
          </p:cNvGrpSpPr>
          <p:nvPr/>
        </p:nvGrpSpPr>
        <p:grpSpPr bwMode="auto">
          <a:xfrm>
            <a:off x="4676775" y="1461915"/>
            <a:ext cx="550863" cy="1001712"/>
            <a:chOff x="611" y="3693"/>
            <a:chExt cx="449" cy="287"/>
          </a:xfrm>
        </p:grpSpPr>
        <p:sp>
          <p:nvSpPr>
            <p:cNvPr id="40085" name="Rectangle 11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309" name="Group 111"/>
            <p:cNvGrpSpPr>
              <a:grpSpLocks/>
            </p:cNvGrpSpPr>
            <p:nvPr/>
          </p:nvGrpSpPr>
          <p:grpSpPr bwMode="auto">
            <a:xfrm>
              <a:off x="687" y="3826"/>
              <a:ext cx="224" cy="110"/>
              <a:chOff x="687" y="3826"/>
              <a:chExt cx="224" cy="110"/>
            </a:xfrm>
          </p:grpSpPr>
          <p:sp>
            <p:nvSpPr>
              <p:cNvPr id="92315" name="Freeform 11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6" name="Freeform 11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310" name="Freeform 11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1" name="Freeform 11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2" name="Freeform 11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3" name="Freeform 11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4" name="Freeform 11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49" name="Line 119"/>
          <p:cNvSpPr>
            <a:spLocks noChangeShapeType="1"/>
          </p:cNvSpPr>
          <p:nvPr/>
        </p:nvSpPr>
        <p:spPr bwMode="auto">
          <a:xfrm flipV="1">
            <a:off x="4203700" y="2061990"/>
            <a:ext cx="447675" cy="95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50" name="Text Box 120"/>
          <p:cNvSpPr txBox="1">
            <a:spLocks noChangeArrowheads="1"/>
          </p:cNvSpPr>
          <p:nvPr/>
        </p:nvSpPr>
        <p:spPr bwMode="auto">
          <a:xfrm>
            <a:off x="3529013" y="2262015"/>
            <a:ext cx="1135062" cy="7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ts val="1700"/>
              </a:lnSpc>
              <a:defRPr/>
            </a:pPr>
            <a:r>
              <a:rPr lang="en-US" dirty="0">
                <a:latin typeface="Arial" charset="0"/>
                <a:cs typeface="Arial" charset="0"/>
              </a:rPr>
              <a:t>radio</a:t>
            </a:r>
          </a:p>
          <a:p>
            <a:pPr eaLnBrk="1" hangingPunct="1">
              <a:lnSpc>
                <a:spcPts val="1700"/>
              </a:lnSpc>
              <a:defRPr/>
            </a:pPr>
            <a:r>
              <a:rPr lang="en-US" dirty="0">
                <a:latin typeface="Arial" charset="0"/>
                <a:cs typeface="Arial" charset="0"/>
              </a:rPr>
              <a:t>network </a:t>
            </a:r>
          </a:p>
          <a:p>
            <a:pPr eaLnBrk="1" hangingPunct="1">
              <a:lnSpc>
                <a:spcPts val="1700"/>
              </a:lnSpc>
              <a:defRPr/>
            </a:pPr>
            <a:r>
              <a:rPr lang="en-US" dirty="0">
                <a:latin typeface="Arial" charset="0"/>
                <a:cs typeface="Arial" charset="0"/>
              </a:rPr>
              <a:t>controller</a:t>
            </a:r>
          </a:p>
        </p:txBody>
      </p:sp>
      <p:sp>
        <p:nvSpPr>
          <p:cNvPr id="39951" name="Text Box 121"/>
          <p:cNvSpPr txBox="1">
            <a:spLocks noChangeArrowheads="1"/>
          </p:cNvSpPr>
          <p:nvPr/>
        </p:nvSpPr>
        <p:spPr bwMode="auto">
          <a:xfrm>
            <a:off x="4613275" y="1166640"/>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MSC</a:t>
            </a:r>
          </a:p>
        </p:txBody>
      </p:sp>
      <p:pic>
        <p:nvPicPr>
          <p:cNvPr id="92175" name="Picture 12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560340"/>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76" name="Group 123"/>
          <p:cNvGrpSpPr>
            <a:grpSpLocks/>
          </p:cNvGrpSpPr>
          <p:nvPr/>
        </p:nvGrpSpPr>
        <p:grpSpPr bwMode="auto">
          <a:xfrm>
            <a:off x="223838" y="1966740"/>
            <a:ext cx="831850" cy="180975"/>
            <a:chOff x="3072" y="739"/>
            <a:chExt cx="652" cy="146"/>
          </a:xfrm>
        </p:grpSpPr>
        <p:pic>
          <p:nvPicPr>
            <p:cNvPr id="92305" name="Picture 124"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83" name="Line 125"/>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084" name="Line 126"/>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39954" name="Oval 127"/>
          <p:cNvSpPr>
            <a:spLocks noChangeArrowheads="1"/>
          </p:cNvSpPr>
          <p:nvPr/>
        </p:nvSpPr>
        <p:spPr bwMode="auto">
          <a:xfrm>
            <a:off x="1184275" y="1238077"/>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2178" name="Picture 128"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300115"/>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79" name="Group 130"/>
          <p:cNvGrpSpPr>
            <a:grpSpLocks/>
          </p:cNvGrpSpPr>
          <p:nvPr/>
        </p:nvGrpSpPr>
        <p:grpSpPr bwMode="auto">
          <a:xfrm>
            <a:off x="4660900" y="3004965"/>
            <a:ext cx="582613" cy="641350"/>
            <a:chOff x="3028" y="1864"/>
            <a:chExt cx="347" cy="631"/>
          </a:xfrm>
        </p:grpSpPr>
        <p:sp>
          <p:nvSpPr>
            <p:cNvPr id="40076" name="Rectangle 131"/>
            <p:cNvSpPr>
              <a:spLocks noChangeArrowheads="1"/>
            </p:cNvSpPr>
            <p:nvPr/>
          </p:nvSpPr>
          <p:spPr bwMode="auto">
            <a:xfrm>
              <a:off x="3047" y="2042"/>
              <a:ext cx="260"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2300" name="Freeform 132"/>
            <p:cNvSpPr>
              <a:spLocks/>
            </p:cNvSpPr>
            <p:nvPr/>
          </p:nvSpPr>
          <p:spPr bwMode="auto">
            <a:xfrm>
              <a:off x="3309" y="1888"/>
              <a:ext cx="48" cy="163"/>
            </a:xfrm>
            <a:custGeom>
              <a:avLst/>
              <a:gdLst>
                <a:gd name="T0" fmla="*/ 8 w 62"/>
                <a:gd name="T1" fmla="*/ 0 h 74"/>
                <a:gd name="T2" fmla="*/ 13 w 62"/>
                <a:gd name="T3" fmla="*/ 6540 h 74"/>
                <a:gd name="T4" fmla="*/ 0 w 62"/>
                <a:gd name="T5" fmla="*/ 845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1" name="Freeform 133"/>
            <p:cNvSpPr>
              <a:spLocks/>
            </p:cNvSpPr>
            <p:nvPr/>
          </p:nvSpPr>
          <p:spPr bwMode="auto">
            <a:xfrm>
              <a:off x="3307" y="2020"/>
              <a:ext cx="49" cy="475"/>
            </a:xfrm>
            <a:custGeom>
              <a:avLst/>
              <a:gdLst>
                <a:gd name="T0" fmla="*/ 2 w 63"/>
                <a:gd name="T1" fmla="*/ 1431 h 225"/>
                <a:gd name="T2" fmla="*/ 0 w 63"/>
                <a:gd name="T3" fmla="*/ 19918 h 225"/>
                <a:gd name="T4" fmla="*/ 14 w 63"/>
                <a:gd name="T5" fmla="*/ 17858 h 225"/>
                <a:gd name="T6" fmla="*/ 14 w 63"/>
                <a:gd name="T7" fmla="*/ 0 h 225"/>
                <a:gd name="T8" fmla="*/ 2 w 63"/>
                <a:gd name="T9" fmla="*/ 1431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2" name="Freeform 134"/>
            <p:cNvSpPr>
              <a:spLocks/>
            </p:cNvSpPr>
            <p:nvPr/>
          </p:nvSpPr>
          <p:spPr bwMode="auto">
            <a:xfrm>
              <a:off x="3339" y="1864"/>
              <a:ext cx="36" cy="171"/>
            </a:xfrm>
            <a:custGeom>
              <a:avLst/>
              <a:gdLst>
                <a:gd name="T0" fmla="*/ 2 w 47"/>
                <a:gd name="T1" fmla="*/ 0 h 78"/>
                <a:gd name="T2" fmla="*/ 9 w 47"/>
                <a:gd name="T3" fmla="*/ 8662 h 78"/>
                <a:gd name="T4" fmla="*/ 3 w 47"/>
                <a:gd name="T5" fmla="*/ 8565 h 78"/>
                <a:gd name="T6" fmla="*/ 0 w 47"/>
                <a:gd name="T7" fmla="*/ 3907 h 78"/>
                <a:gd name="T8" fmla="*/ 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3" name="Freeform 135"/>
            <p:cNvSpPr>
              <a:spLocks/>
            </p:cNvSpPr>
            <p:nvPr/>
          </p:nvSpPr>
          <p:spPr bwMode="auto">
            <a:xfrm>
              <a:off x="3319" y="1941"/>
              <a:ext cx="34" cy="112"/>
            </a:xfrm>
            <a:custGeom>
              <a:avLst/>
              <a:gdLst>
                <a:gd name="T0" fmla="*/ 5 w 44"/>
                <a:gd name="T1" fmla="*/ 0 h 51"/>
                <a:gd name="T2" fmla="*/ 0 w 44"/>
                <a:gd name="T3" fmla="*/ 5721 h 51"/>
                <a:gd name="T4" fmla="*/ 9 w 44"/>
                <a:gd name="T5" fmla="*/ 5053 h 51"/>
                <a:gd name="T6" fmla="*/ 5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4" name="Freeform 136"/>
            <p:cNvSpPr>
              <a:spLocks/>
            </p:cNvSpPr>
            <p:nvPr/>
          </p:nvSpPr>
          <p:spPr bwMode="auto">
            <a:xfrm>
              <a:off x="3028" y="1868"/>
              <a:ext cx="322" cy="209"/>
            </a:xfrm>
            <a:custGeom>
              <a:avLst/>
              <a:gdLst>
                <a:gd name="T0" fmla="*/ 0 w 417"/>
                <a:gd name="T1" fmla="*/ 10773 h 95"/>
                <a:gd name="T2" fmla="*/ 14 w 417"/>
                <a:gd name="T3" fmla="*/ 97 h 95"/>
                <a:gd name="T4" fmla="*/ 88 w 417"/>
                <a:gd name="T5" fmla="*/ 0 h 95"/>
                <a:gd name="T6" fmla="*/ 79 w 417"/>
                <a:gd name="T7" fmla="*/ 10773 h 95"/>
                <a:gd name="T8" fmla="*/ 0 w 417"/>
                <a:gd name="T9" fmla="*/ 1077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57" name="Text Box 137"/>
          <p:cNvSpPr txBox="1">
            <a:spLocks noChangeArrowheads="1"/>
          </p:cNvSpPr>
          <p:nvPr/>
        </p:nvSpPr>
        <p:spPr bwMode="auto">
          <a:xfrm>
            <a:off x="4591050" y="3649490"/>
            <a:ext cx="831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latin typeface="Arial" charset="0"/>
                <a:cs typeface="Arial" charset="0"/>
              </a:rPr>
              <a:t>SGSN</a:t>
            </a:r>
          </a:p>
        </p:txBody>
      </p:sp>
      <p:sp>
        <p:nvSpPr>
          <p:cNvPr id="39958" name="Line 138"/>
          <p:cNvSpPr>
            <a:spLocks noChangeShapeType="1"/>
          </p:cNvSpPr>
          <p:nvPr/>
        </p:nvSpPr>
        <p:spPr bwMode="auto">
          <a:xfrm>
            <a:off x="5313363" y="3436765"/>
            <a:ext cx="685800" cy="249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82" name="Group 139"/>
          <p:cNvGrpSpPr>
            <a:grpSpLocks/>
          </p:cNvGrpSpPr>
          <p:nvPr/>
        </p:nvGrpSpPr>
        <p:grpSpPr bwMode="auto">
          <a:xfrm>
            <a:off x="4605338" y="3257377"/>
            <a:ext cx="693737" cy="314325"/>
            <a:chOff x="3600" y="219"/>
            <a:chExt cx="360" cy="175"/>
          </a:xfrm>
        </p:grpSpPr>
        <p:sp>
          <p:nvSpPr>
            <p:cNvPr id="40063"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0064"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65"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66"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0067"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91" name="Group 145"/>
            <p:cNvGrpSpPr>
              <a:grpSpLocks/>
            </p:cNvGrpSpPr>
            <p:nvPr/>
          </p:nvGrpSpPr>
          <p:grpSpPr bwMode="auto">
            <a:xfrm>
              <a:off x="3686" y="244"/>
              <a:ext cx="177" cy="66"/>
              <a:chOff x="2848" y="848"/>
              <a:chExt cx="140" cy="98"/>
            </a:xfrm>
          </p:grpSpPr>
          <p:sp>
            <p:nvSpPr>
              <p:cNvPr id="40073"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4"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5"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92" name="Group 149"/>
            <p:cNvGrpSpPr>
              <a:grpSpLocks/>
            </p:cNvGrpSpPr>
            <p:nvPr/>
          </p:nvGrpSpPr>
          <p:grpSpPr bwMode="auto">
            <a:xfrm flipV="1">
              <a:off x="3686" y="243"/>
              <a:ext cx="177" cy="66"/>
              <a:chOff x="2848" y="848"/>
              <a:chExt cx="140" cy="98"/>
            </a:xfrm>
          </p:grpSpPr>
          <p:sp>
            <p:nvSpPr>
              <p:cNvPr id="40070"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1"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2"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39960" name="Line 153"/>
          <p:cNvSpPr>
            <a:spLocks noChangeShapeType="1"/>
          </p:cNvSpPr>
          <p:nvPr/>
        </p:nvSpPr>
        <p:spPr bwMode="auto">
          <a:xfrm>
            <a:off x="4187825" y="2073102"/>
            <a:ext cx="295275" cy="13843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61" name="Line 154"/>
          <p:cNvSpPr>
            <a:spLocks noChangeShapeType="1"/>
          </p:cNvSpPr>
          <p:nvPr/>
        </p:nvSpPr>
        <p:spPr bwMode="auto">
          <a:xfrm>
            <a:off x="4483100" y="3458990"/>
            <a:ext cx="222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185" name="Freeform 156"/>
          <p:cNvSpPr>
            <a:spLocks/>
          </p:cNvSpPr>
          <p:nvPr/>
        </p:nvSpPr>
        <p:spPr bwMode="auto">
          <a:xfrm>
            <a:off x="7177088" y="1212677"/>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Text Box 157"/>
          <p:cNvSpPr txBox="1">
            <a:spLocks noChangeArrowheads="1"/>
          </p:cNvSpPr>
          <p:nvPr/>
        </p:nvSpPr>
        <p:spPr bwMode="auto">
          <a:xfrm>
            <a:off x="7285038" y="1555577"/>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cs typeface="Arial" charset="0"/>
              </a:rPr>
              <a:t>Public </a:t>
            </a:r>
          </a:p>
          <a:p>
            <a:pPr eaLnBrk="1" hangingPunct="1">
              <a:defRPr/>
            </a:pPr>
            <a:r>
              <a:rPr lang="en-US" sz="1600">
                <a:latin typeface="Arial" charset="0"/>
                <a:cs typeface="Arial" charset="0"/>
              </a:rPr>
              <a:t>telephone</a:t>
            </a:r>
          </a:p>
          <a:p>
            <a:pPr eaLnBrk="1" hangingPunct="1">
              <a:defRPr/>
            </a:pPr>
            <a:r>
              <a:rPr lang="en-US" sz="1600">
                <a:latin typeface="Arial" charset="0"/>
                <a:cs typeface="Arial" charset="0"/>
              </a:rPr>
              <a:t>network</a:t>
            </a:r>
          </a:p>
        </p:txBody>
      </p:sp>
      <p:sp>
        <p:nvSpPr>
          <p:cNvPr id="39964" name="Line 158"/>
          <p:cNvSpPr>
            <a:spLocks noChangeShapeType="1"/>
          </p:cNvSpPr>
          <p:nvPr/>
        </p:nvSpPr>
        <p:spPr bwMode="auto">
          <a:xfrm>
            <a:off x="5151438" y="2087390"/>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88" name="Group 159"/>
          <p:cNvGrpSpPr>
            <a:grpSpLocks/>
          </p:cNvGrpSpPr>
          <p:nvPr/>
        </p:nvGrpSpPr>
        <p:grpSpPr bwMode="auto">
          <a:xfrm>
            <a:off x="6411913" y="1422227"/>
            <a:ext cx="550862" cy="1001713"/>
            <a:chOff x="611" y="3693"/>
            <a:chExt cx="449" cy="287"/>
          </a:xfrm>
        </p:grpSpPr>
        <p:sp>
          <p:nvSpPr>
            <p:cNvPr id="40054" name="Rectangle 16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78" name="Group 161"/>
            <p:cNvGrpSpPr>
              <a:grpSpLocks/>
            </p:cNvGrpSpPr>
            <p:nvPr/>
          </p:nvGrpSpPr>
          <p:grpSpPr bwMode="auto">
            <a:xfrm>
              <a:off x="687" y="3826"/>
              <a:ext cx="224" cy="110"/>
              <a:chOff x="687" y="3826"/>
              <a:chExt cx="224" cy="110"/>
            </a:xfrm>
          </p:grpSpPr>
          <p:sp>
            <p:nvSpPr>
              <p:cNvPr id="92284" name="Freeform 16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5" name="Freeform 16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79" name="Freeform 16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0" name="Freeform 16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1" name="Freeform 16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2" name="Freeform 16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3" name="Freeform 16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66" name="Text Box 169"/>
          <p:cNvSpPr txBox="1">
            <a:spLocks noChangeArrowheads="1"/>
          </p:cNvSpPr>
          <p:nvPr/>
        </p:nvSpPr>
        <p:spPr bwMode="auto">
          <a:xfrm>
            <a:off x="6359525" y="2404890"/>
            <a:ext cx="108585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a:latin typeface="Arial" charset="0"/>
                <a:cs typeface="Arial" charset="0"/>
              </a:rPr>
              <a:t>Gateway</a:t>
            </a:r>
          </a:p>
          <a:p>
            <a:pPr eaLnBrk="1" hangingPunct="1">
              <a:lnSpc>
                <a:spcPct val="80000"/>
              </a:lnSpc>
              <a:defRPr/>
            </a:pPr>
            <a:r>
              <a:rPr lang="en-US">
                <a:latin typeface="Arial" charset="0"/>
                <a:cs typeface="Arial" charset="0"/>
              </a:rPr>
              <a:t>MSC</a:t>
            </a:r>
          </a:p>
        </p:txBody>
      </p:sp>
      <p:sp>
        <p:nvSpPr>
          <p:cNvPr id="39967" name="Text Box 170"/>
          <p:cNvSpPr txBox="1">
            <a:spLocks noChangeArrowheads="1"/>
          </p:cNvSpPr>
          <p:nvPr/>
        </p:nvSpPr>
        <p:spPr bwMode="auto">
          <a:xfrm>
            <a:off x="6481763" y="1425402"/>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9968" name="Line 171"/>
          <p:cNvSpPr>
            <a:spLocks noChangeShapeType="1"/>
          </p:cNvSpPr>
          <p:nvPr/>
        </p:nvSpPr>
        <p:spPr bwMode="auto">
          <a:xfrm flipH="1">
            <a:off x="6200775" y="2157240"/>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69" name="Line 172"/>
          <p:cNvSpPr>
            <a:spLocks noChangeShapeType="1"/>
          </p:cNvSpPr>
          <p:nvPr/>
        </p:nvSpPr>
        <p:spPr bwMode="auto">
          <a:xfrm flipH="1" flipV="1">
            <a:off x="6211888" y="1874665"/>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0" name="Line 173"/>
          <p:cNvSpPr>
            <a:spLocks noChangeShapeType="1"/>
          </p:cNvSpPr>
          <p:nvPr/>
        </p:nvSpPr>
        <p:spPr bwMode="auto">
          <a:xfrm flipH="1">
            <a:off x="5834063" y="2331865"/>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1" name="Line 174"/>
          <p:cNvSpPr>
            <a:spLocks noChangeShapeType="1"/>
          </p:cNvSpPr>
          <p:nvPr/>
        </p:nvSpPr>
        <p:spPr bwMode="auto">
          <a:xfrm flipH="1" flipV="1">
            <a:off x="5929313" y="1784177"/>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2" name="Line 175"/>
          <p:cNvSpPr>
            <a:spLocks noChangeShapeType="1"/>
          </p:cNvSpPr>
          <p:nvPr/>
        </p:nvSpPr>
        <p:spPr bwMode="auto">
          <a:xfrm>
            <a:off x="4945063" y="2473152"/>
            <a:ext cx="0" cy="4968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3" name="Line 176"/>
          <p:cNvSpPr>
            <a:spLocks noChangeShapeType="1"/>
          </p:cNvSpPr>
          <p:nvPr/>
        </p:nvSpPr>
        <p:spPr bwMode="auto">
          <a:xfrm>
            <a:off x="6942138" y="2055640"/>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97" name="Group 177"/>
          <p:cNvGrpSpPr>
            <a:grpSpLocks/>
          </p:cNvGrpSpPr>
          <p:nvPr/>
        </p:nvGrpSpPr>
        <p:grpSpPr bwMode="auto">
          <a:xfrm>
            <a:off x="5102225" y="4906790"/>
            <a:ext cx="3838575" cy="1057275"/>
            <a:chOff x="608" y="2728"/>
            <a:chExt cx="2671" cy="908"/>
          </a:xfrm>
        </p:grpSpPr>
        <p:sp>
          <p:nvSpPr>
            <p:cNvPr id="40010" name="Text Box 178"/>
            <p:cNvSpPr txBox="1">
              <a:spLocks noChangeArrowheads="1"/>
            </p:cNvSpPr>
            <p:nvPr/>
          </p:nvSpPr>
          <p:spPr bwMode="auto">
            <a:xfrm>
              <a:off x="970" y="2841"/>
              <a:ext cx="2195" cy="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Arial" charset="0"/>
                  <a:cs typeface="Arial" charset="0"/>
                </a:rPr>
                <a:t>Serving GPRS Support Node </a:t>
              </a:r>
              <a:r>
                <a:rPr lang="en-US" sz="1400" dirty="0" smtClean="0">
                  <a:latin typeface="Arial" charset="0"/>
                  <a:cs typeface="Arial" charset="0"/>
                </a:rPr>
                <a:t>(SGSN)</a:t>
              </a:r>
              <a:endParaRPr lang="en-US" sz="1400" dirty="0">
                <a:latin typeface="Arial" charset="0"/>
                <a:cs typeface="Arial" charset="0"/>
              </a:endParaRPr>
            </a:p>
          </p:txBody>
        </p:sp>
        <p:grpSp>
          <p:nvGrpSpPr>
            <p:cNvPr id="92234" name="Group 179"/>
            <p:cNvGrpSpPr>
              <a:grpSpLocks/>
            </p:cNvGrpSpPr>
            <p:nvPr/>
          </p:nvGrpSpPr>
          <p:grpSpPr bwMode="auto">
            <a:xfrm>
              <a:off x="608" y="3125"/>
              <a:ext cx="344" cy="511"/>
              <a:chOff x="600" y="2677"/>
              <a:chExt cx="344" cy="511"/>
            </a:xfrm>
          </p:grpSpPr>
          <p:sp>
            <p:nvSpPr>
              <p:cNvPr id="40034" name="Rectangle 180"/>
              <p:cNvSpPr>
                <a:spLocks noChangeArrowheads="1"/>
              </p:cNvSpPr>
              <p:nvPr/>
            </p:nvSpPr>
            <p:spPr bwMode="auto">
              <a:xfrm>
                <a:off x="638" y="2821"/>
                <a:ext cx="218" cy="36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2258" name="Freeform 181"/>
              <p:cNvSpPr>
                <a:spLocks/>
              </p:cNvSpPr>
              <p:nvPr/>
            </p:nvSpPr>
            <p:spPr bwMode="auto">
              <a:xfrm>
                <a:off x="858" y="2697"/>
                <a:ext cx="40" cy="131"/>
              </a:xfrm>
              <a:custGeom>
                <a:avLst/>
                <a:gdLst>
                  <a:gd name="T0" fmla="*/ 3 w 62"/>
                  <a:gd name="T1" fmla="*/ 0 h 74"/>
                  <a:gd name="T2" fmla="*/ 5 w 62"/>
                  <a:gd name="T3" fmla="*/ 1758 h 74"/>
                  <a:gd name="T4" fmla="*/ 0 w 62"/>
                  <a:gd name="T5" fmla="*/ 228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9" name="Freeform 182"/>
              <p:cNvSpPr>
                <a:spLocks/>
              </p:cNvSpPr>
              <p:nvPr/>
            </p:nvSpPr>
            <p:spPr bwMode="auto">
              <a:xfrm>
                <a:off x="856" y="2803"/>
                <a:ext cx="41" cy="385"/>
              </a:xfrm>
              <a:custGeom>
                <a:avLst/>
                <a:gdLst>
                  <a:gd name="T0" fmla="*/ 1 w 63"/>
                  <a:gd name="T1" fmla="*/ 395 h 225"/>
                  <a:gd name="T2" fmla="*/ 0 w 63"/>
                  <a:gd name="T3" fmla="*/ 5650 h 225"/>
                  <a:gd name="T4" fmla="*/ 5 w 63"/>
                  <a:gd name="T5" fmla="*/ 5073 h 225"/>
                  <a:gd name="T6" fmla="*/ 5 w 63"/>
                  <a:gd name="T7" fmla="*/ 0 h 225"/>
                  <a:gd name="T8" fmla="*/ 1 w 63"/>
                  <a:gd name="T9" fmla="*/ 395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0" name="Freeform 183"/>
              <p:cNvSpPr>
                <a:spLocks/>
              </p:cNvSpPr>
              <p:nvPr/>
            </p:nvSpPr>
            <p:spPr bwMode="auto">
              <a:xfrm>
                <a:off x="883" y="2677"/>
                <a:ext cx="30" cy="139"/>
              </a:xfrm>
              <a:custGeom>
                <a:avLst/>
                <a:gdLst>
                  <a:gd name="T0" fmla="*/ 1 w 47"/>
                  <a:gd name="T1" fmla="*/ 0 h 78"/>
                  <a:gd name="T2" fmla="*/ 3 w 47"/>
                  <a:gd name="T3" fmla="*/ 2502 h 78"/>
                  <a:gd name="T4" fmla="*/ 1 w 47"/>
                  <a:gd name="T5" fmla="*/ 2461 h 78"/>
                  <a:gd name="T6" fmla="*/ 0 w 47"/>
                  <a:gd name="T7" fmla="*/ 1108 h 78"/>
                  <a:gd name="T8" fmla="*/ 1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1" name="Freeform 184"/>
              <p:cNvSpPr>
                <a:spLocks/>
              </p:cNvSpPr>
              <p:nvPr/>
            </p:nvSpPr>
            <p:spPr bwMode="auto">
              <a:xfrm>
                <a:off x="866" y="2739"/>
                <a:ext cx="28" cy="91"/>
              </a:xfrm>
              <a:custGeom>
                <a:avLst/>
                <a:gdLst>
                  <a:gd name="T0" fmla="*/ 2 w 44"/>
                  <a:gd name="T1" fmla="*/ 0 h 51"/>
                  <a:gd name="T2" fmla="*/ 0 w 44"/>
                  <a:gd name="T3" fmla="*/ 1643 h 51"/>
                  <a:gd name="T4" fmla="*/ 3 w 44"/>
                  <a:gd name="T5" fmla="*/ 1449 h 51"/>
                  <a:gd name="T6" fmla="*/ 2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2" name="Freeform 185"/>
              <p:cNvSpPr>
                <a:spLocks/>
              </p:cNvSpPr>
              <p:nvPr/>
            </p:nvSpPr>
            <p:spPr bwMode="auto">
              <a:xfrm>
                <a:off x="622" y="2681"/>
                <a:ext cx="270" cy="169"/>
              </a:xfrm>
              <a:custGeom>
                <a:avLst/>
                <a:gdLst>
                  <a:gd name="T0" fmla="*/ 0 w 417"/>
                  <a:gd name="T1" fmla="*/ 3014 h 95"/>
                  <a:gd name="T2" fmla="*/ 5 w 417"/>
                  <a:gd name="T3" fmla="*/ 37 h 95"/>
                  <a:gd name="T4" fmla="*/ 30 w 417"/>
                  <a:gd name="T5" fmla="*/ 0 h 95"/>
                  <a:gd name="T6" fmla="*/ 27 w 417"/>
                  <a:gd name="T7" fmla="*/ 3014 h 95"/>
                  <a:gd name="T8" fmla="*/ 0 w 417"/>
                  <a:gd name="T9" fmla="*/ 301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263" name="Group 186"/>
              <p:cNvGrpSpPr>
                <a:grpSpLocks/>
              </p:cNvGrpSpPr>
              <p:nvPr/>
            </p:nvGrpSpPr>
            <p:grpSpPr bwMode="auto">
              <a:xfrm>
                <a:off x="600" y="2926"/>
                <a:ext cx="344" cy="170"/>
                <a:chOff x="3600" y="219"/>
                <a:chExt cx="360" cy="175"/>
              </a:xfrm>
            </p:grpSpPr>
            <p:sp>
              <p:nvSpPr>
                <p:cNvPr id="40041" name="Oval 187"/>
                <p:cNvSpPr>
                  <a:spLocks noChangeArrowheads="1"/>
                </p:cNvSpPr>
                <p:nvPr/>
              </p:nvSpPr>
              <p:spPr bwMode="auto">
                <a:xfrm>
                  <a:off x="3603" y="296"/>
                  <a:ext cx="356"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0042" name="Line 188"/>
                <p:cNvSpPr>
                  <a:spLocks noChangeShapeType="1"/>
                </p:cNvSpPr>
                <p:nvPr/>
              </p:nvSpPr>
              <p:spPr bwMode="auto">
                <a:xfrm>
                  <a:off x="3603" y="289"/>
                  <a:ext cx="0" cy="5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43" name="Line 189"/>
                <p:cNvSpPr>
                  <a:spLocks noChangeShapeType="1"/>
                </p:cNvSpPr>
                <p:nvPr/>
              </p:nvSpPr>
              <p:spPr bwMode="auto">
                <a:xfrm>
                  <a:off x="3960" y="289"/>
                  <a:ext cx="0" cy="5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44" name="Rectangle 190"/>
                <p:cNvSpPr>
                  <a:spLocks noChangeArrowheads="1"/>
                </p:cNvSpPr>
                <p:nvPr/>
              </p:nvSpPr>
              <p:spPr bwMode="auto">
                <a:xfrm>
                  <a:off x="3603" y="289"/>
                  <a:ext cx="353" cy="58"/>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0045" name="Oval 191"/>
                <p:cNvSpPr>
                  <a:spLocks noChangeArrowheads="1"/>
                </p:cNvSpPr>
                <p:nvPr/>
              </p:nvSpPr>
              <p:spPr bwMode="auto">
                <a:xfrm>
                  <a:off x="3600" y="219"/>
                  <a:ext cx="356" cy="1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69" name="Group 192"/>
                <p:cNvGrpSpPr>
                  <a:grpSpLocks/>
                </p:cNvGrpSpPr>
                <p:nvPr/>
              </p:nvGrpSpPr>
              <p:grpSpPr bwMode="auto">
                <a:xfrm>
                  <a:off x="3686" y="244"/>
                  <a:ext cx="177" cy="66"/>
                  <a:chOff x="2848" y="848"/>
                  <a:chExt cx="140" cy="98"/>
                </a:xfrm>
              </p:grpSpPr>
              <p:sp>
                <p:nvSpPr>
                  <p:cNvPr id="40051" name="Line 193"/>
                  <p:cNvSpPr>
                    <a:spLocks noChangeShapeType="1"/>
                  </p:cNvSpPr>
                  <p:nvPr/>
                </p:nvSpPr>
                <p:spPr bwMode="auto">
                  <a:xfrm flipV="1">
                    <a:off x="2848" y="849"/>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52" name="Line 194"/>
                  <p:cNvSpPr>
                    <a:spLocks noChangeShapeType="1"/>
                  </p:cNvSpPr>
                  <p:nvPr/>
                </p:nvSpPr>
                <p:spPr bwMode="auto">
                  <a:xfrm>
                    <a:off x="2944" y="945"/>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53" name="Line 195"/>
                  <p:cNvSpPr>
                    <a:spLocks noChangeShapeType="1"/>
                  </p:cNvSpPr>
                  <p:nvPr/>
                </p:nvSpPr>
                <p:spPr bwMode="auto">
                  <a:xfrm>
                    <a:off x="2893" y="851"/>
                    <a:ext cx="52" cy="9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70" name="Group 196"/>
                <p:cNvGrpSpPr>
                  <a:grpSpLocks/>
                </p:cNvGrpSpPr>
                <p:nvPr/>
              </p:nvGrpSpPr>
              <p:grpSpPr bwMode="auto">
                <a:xfrm flipV="1">
                  <a:off x="3686" y="243"/>
                  <a:ext cx="177" cy="66"/>
                  <a:chOff x="2848" y="848"/>
                  <a:chExt cx="140" cy="98"/>
                </a:xfrm>
              </p:grpSpPr>
              <p:sp>
                <p:nvSpPr>
                  <p:cNvPr id="40048" name="Line 19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49" name="Line 19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50" name="Line 199"/>
                  <p:cNvSpPr>
                    <a:spLocks noChangeShapeType="1"/>
                  </p:cNvSpPr>
                  <p:nvPr/>
                </p:nvSpPr>
                <p:spPr bwMode="auto">
                  <a:xfrm>
                    <a:off x="2893"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grpSp>
          <p:nvGrpSpPr>
            <p:cNvPr id="92235" name="Group 200"/>
            <p:cNvGrpSpPr>
              <a:grpSpLocks/>
            </p:cNvGrpSpPr>
            <p:nvPr/>
          </p:nvGrpSpPr>
          <p:grpSpPr bwMode="auto">
            <a:xfrm>
              <a:off x="641" y="2728"/>
              <a:ext cx="310" cy="326"/>
              <a:chOff x="3028" y="1864"/>
              <a:chExt cx="347" cy="631"/>
            </a:xfrm>
          </p:grpSpPr>
          <p:sp>
            <p:nvSpPr>
              <p:cNvPr id="40028" name="Rectangle 201"/>
              <p:cNvSpPr>
                <a:spLocks noChangeArrowheads="1"/>
              </p:cNvSpPr>
              <p:nvPr/>
            </p:nvSpPr>
            <p:spPr bwMode="auto">
              <a:xfrm>
                <a:off x="3047" y="2041"/>
                <a:ext cx="261"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2252" name="Freeform 202"/>
              <p:cNvSpPr>
                <a:spLocks/>
              </p:cNvSpPr>
              <p:nvPr/>
            </p:nvSpPr>
            <p:spPr bwMode="auto">
              <a:xfrm>
                <a:off x="3309" y="1888"/>
                <a:ext cx="48" cy="163"/>
              </a:xfrm>
              <a:custGeom>
                <a:avLst/>
                <a:gdLst>
                  <a:gd name="T0" fmla="*/ 8 w 62"/>
                  <a:gd name="T1" fmla="*/ 0 h 74"/>
                  <a:gd name="T2" fmla="*/ 13 w 62"/>
                  <a:gd name="T3" fmla="*/ 6540 h 74"/>
                  <a:gd name="T4" fmla="*/ 0 w 62"/>
                  <a:gd name="T5" fmla="*/ 845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3" name="Freeform 203"/>
              <p:cNvSpPr>
                <a:spLocks/>
              </p:cNvSpPr>
              <p:nvPr/>
            </p:nvSpPr>
            <p:spPr bwMode="auto">
              <a:xfrm>
                <a:off x="3307" y="2020"/>
                <a:ext cx="49" cy="475"/>
              </a:xfrm>
              <a:custGeom>
                <a:avLst/>
                <a:gdLst>
                  <a:gd name="T0" fmla="*/ 2 w 63"/>
                  <a:gd name="T1" fmla="*/ 1431 h 225"/>
                  <a:gd name="T2" fmla="*/ 0 w 63"/>
                  <a:gd name="T3" fmla="*/ 19918 h 225"/>
                  <a:gd name="T4" fmla="*/ 14 w 63"/>
                  <a:gd name="T5" fmla="*/ 17858 h 225"/>
                  <a:gd name="T6" fmla="*/ 14 w 63"/>
                  <a:gd name="T7" fmla="*/ 0 h 225"/>
                  <a:gd name="T8" fmla="*/ 2 w 63"/>
                  <a:gd name="T9" fmla="*/ 1431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4" name="Freeform 204"/>
              <p:cNvSpPr>
                <a:spLocks/>
              </p:cNvSpPr>
              <p:nvPr/>
            </p:nvSpPr>
            <p:spPr bwMode="auto">
              <a:xfrm>
                <a:off x="3339" y="1864"/>
                <a:ext cx="36" cy="171"/>
              </a:xfrm>
              <a:custGeom>
                <a:avLst/>
                <a:gdLst>
                  <a:gd name="T0" fmla="*/ 2 w 47"/>
                  <a:gd name="T1" fmla="*/ 0 h 78"/>
                  <a:gd name="T2" fmla="*/ 9 w 47"/>
                  <a:gd name="T3" fmla="*/ 8662 h 78"/>
                  <a:gd name="T4" fmla="*/ 3 w 47"/>
                  <a:gd name="T5" fmla="*/ 8565 h 78"/>
                  <a:gd name="T6" fmla="*/ 0 w 47"/>
                  <a:gd name="T7" fmla="*/ 3907 h 78"/>
                  <a:gd name="T8" fmla="*/ 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5" name="Freeform 205"/>
              <p:cNvSpPr>
                <a:spLocks/>
              </p:cNvSpPr>
              <p:nvPr/>
            </p:nvSpPr>
            <p:spPr bwMode="auto">
              <a:xfrm>
                <a:off x="3319" y="1941"/>
                <a:ext cx="34" cy="112"/>
              </a:xfrm>
              <a:custGeom>
                <a:avLst/>
                <a:gdLst>
                  <a:gd name="T0" fmla="*/ 5 w 44"/>
                  <a:gd name="T1" fmla="*/ 0 h 51"/>
                  <a:gd name="T2" fmla="*/ 0 w 44"/>
                  <a:gd name="T3" fmla="*/ 5721 h 51"/>
                  <a:gd name="T4" fmla="*/ 9 w 44"/>
                  <a:gd name="T5" fmla="*/ 5053 h 51"/>
                  <a:gd name="T6" fmla="*/ 5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6" name="Freeform 206"/>
              <p:cNvSpPr>
                <a:spLocks/>
              </p:cNvSpPr>
              <p:nvPr/>
            </p:nvSpPr>
            <p:spPr bwMode="auto">
              <a:xfrm>
                <a:off x="3028" y="1868"/>
                <a:ext cx="322" cy="209"/>
              </a:xfrm>
              <a:custGeom>
                <a:avLst/>
                <a:gdLst>
                  <a:gd name="T0" fmla="*/ 0 w 417"/>
                  <a:gd name="T1" fmla="*/ 10773 h 95"/>
                  <a:gd name="T2" fmla="*/ 14 w 417"/>
                  <a:gd name="T3" fmla="*/ 97 h 95"/>
                  <a:gd name="T4" fmla="*/ 88 w 417"/>
                  <a:gd name="T5" fmla="*/ 0 h 95"/>
                  <a:gd name="T6" fmla="*/ 79 w 417"/>
                  <a:gd name="T7" fmla="*/ 10773 h 95"/>
                  <a:gd name="T8" fmla="*/ 0 w 417"/>
                  <a:gd name="T9" fmla="*/ 1077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36" name="Group 207"/>
            <p:cNvGrpSpPr>
              <a:grpSpLocks/>
            </p:cNvGrpSpPr>
            <p:nvPr/>
          </p:nvGrpSpPr>
          <p:grpSpPr bwMode="auto">
            <a:xfrm>
              <a:off x="611" y="2856"/>
              <a:ext cx="370" cy="160"/>
              <a:chOff x="3600" y="219"/>
              <a:chExt cx="360" cy="175"/>
            </a:xfrm>
          </p:grpSpPr>
          <p:sp>
            <p:nvSpPr>
              <p:cNvPr id="40015" name="Oval 208"/>
              <p:cNvSpPr>
                <a:spLocks noChangeArrowheads="1"/>
              </p:cNvSpPr>
              <p:nvPr/>
            </p:nvSpPr>
            <p:spPr bwMode="auto">
              <a:xfrm>
                <a:off x="3604"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0016" name="Line 209"/>
              <p:cNvSpPr>
                <a:spLocks noChangeShapeType="1"/>
              </p:cNvSpPr>
              <p:nvPr/>
            </p:nvSpPr>
            <p:spPr bwMode="auto">
              <a:xfrm>
                <a:off x="3604"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17" name="Line 21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18" name="Rectangle 211"/>
              <p:cNvSpPr>
                <a:spLocks noChangeArrowheads="1"/>
              </p:cNvSpPr>
              <p:nvPr/>
            </p:nvSpPr>
            <p:spPr bwMode="auto">
              <a:xfrm>
                <a:off x="3604" y="289"/>
                <a:ext cx="354" cy="58"/>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0019" name="Oval 2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43" name="Group 213"/>
              <p:cNvGrpSpPr>
                <a:grpSpLocks/>
              </p:cNvGrpSpPr>
              <p:nvPr/>
            </p:nvGrpSpPr>
            <p:grpSpPr bwMode="auto">
              <a:xfrm>
                <a:off x="3686" y="244"/>
                <a:ext cx="177" cy="66"/>
                <a:chOff x="2848" y="848"/>
                <a:chExt cx="140" cy="98"/>
              </a:xfrm>
            </p:grpSpPr>
            <p:sp>
              <p:nvSpPr>
                <p:cNvPr id="40025" name="Line 214"/>
                <p:cNvSpPr>
                  <a:spLocks noChangeShapeType="1"/>
                </p:cNvSpPr>
                <p:nvPr/>
              </p:nvSpPr>
              <p:spPr bwMode="auto">
                <a:xfrm flipV="1">
                  <a:off x="2848" y="849"/>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6" name="Line 21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7" name="Line 216"/>
                <p:cNvSpPr>
                  <a:spLocks noChangeShapeType="1"/>
                </p:cNvSpPr>
                <p:nvPr/>
              </p:nvSpPr>
              <p:spPr bwMode="auto">
                <a:xfrm>
                  <a:off x="2894" y="851"/>
                  <a:ext cx="53" cy="9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44" name="Group 217"/>
              <p:cNvGrpSpPr>
                <a:grpSpLocks/>
              </p:cNvGrpSpPr>
              <p:nvPr/>
            </p:nvGrpSpPr>
            <p:grpSpPr bwMode="auto">
              <a:xfrm flipV="1">
                <a:off x="3686" y="243"/>
                <a:ext cx="177" cy="66"/>
                <a:chOff x="2848" y="848"/>
                <a:chExt cx="140" cy="98"/>
              </a:xfrm>
            </p:grpSpPr>
            <p:sp>
              <p:nvSpPr>
                <p:cNvPr id="40022" name="Line 218"/>
                <p:cNvSpPr>
                  <a:spLocks noChangeShapeType="1"/>
                </p:cNvSpPr>
                <p:nvPr/>
              </p:nvSpPr>
              <p:spPr bwMode="auto">
                <a:xfrm flipV="1">
                  <a:off x="2848" y="849"/>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3" name="Line 2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4" name="Line 220"/>
                <p:cNvSpPr>
                  <a:spLocks noChangeShapeType="1"/>
                </p:cNvSpPr>
                <p:nvPr/>
              </p:nvSpPr>
              <p:spPr bwMode="auto">
                <a:xfrm>
                  <a:off x="2894" y="851"/>
                  <a:ext cx="53" cy="9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40014" name="Text Box 221"/>
            <p:cNvSpPr txBox="1">
              <a:spLocks noChangeArrowheads="1"/>
            </p:cNvSpPr>
            <p:nvPr/>
          </p:nvSpPr>
          <p:spPr bwMode="auto">
            <a:xfrm>
              <a:off x="1002" y="3328"/>
              <a:ext cx="2277" cy="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Arial" charset="0"/>
                  <a:cs typeface="Arial" charset="0"/>
                </a:rPr>
                <a:t>Gateway GPRS Support Node </a:t>
              </a:r>
              <a:r>
                <a:rPr lang="en-US" sz="1400" dirty="0" smtClean="0">
                  <a:latin typeface="Arial" charset="0"/>
                  <a:cs typeface="Arial" charset="0"/>
                </a:rPr>
                <a:t>(GGSN)</a:t>
              </a:r>
              <a:endParaRPr lang="en-US" sz="1400" dirty="0">
                <a:latin typeface="Arial" charset="0"/>
                <a:cs typeface="Arial" charset="0"/>
              </a:endParaRPr>
            </a:p>
          </p:txBody>
        </p:sp>
      </p:grpSp>
      <p:sp>
        <p:nvSpPr>
          <p:cNvPr id="92198" name="Freeform 222"/>
          <p:cNvSpPr>
            <a:spLocks/>
          </p:cNvSpPr>
          <p:nvPr/>
        </p:nvSpPr>
        <p:spPr bwMode="auto">
          <a:xfrm>
            <a:off x="7286625" y="3116090"/>
            <a:ext cx="1235075" cy="16811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Text Box 223"/>
          <p:cNvSpPr txBox="1">
            <a:spLocks noChangeArrowheads="1"/>
          </p:cNvSpPr>
          <p:nvPr/>
        </p:nvSpPr>
        <p:spPr bwMode="auto">
          <a:xfrm>
            <a:off x="7394575" y="3458990"/>
            <a:ext cx="88265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Public </a:t>
            </a:r>
          </a:p>
          <a:p>
            <a:pPr eaLnBrk="1" hangingPunct="1">
              <a:defRPr/>
            </a:pPr>
            <a:r>
              <a:rPr lang="en-US" sz="1600" dirty="0">
                <a:latin typeface="Arial" charset="0"/>
                <a:cs typeface="Arial" charset="0"/>
              </a:rPr>
              <a:t>Internet</a:t>
            </a:r>
          </a:p>
        </p:txBody>
      </p:sp>
      <p:grpSp>
        <p:nvGrpSpPr>
          <p:cNvPr id="92200" name="Group 224"/>
          <p:cNvGrpSpPr>
            <a:grpSpLocks/>
          </p:cNvGrpSpPr>
          <p:nvPr/>
        </p:nvGrpSpPr>
        <p:grpSpPr bwMode="auto">
          <a:xfrm>
            <a:off x="6521450" y="3325640"/>
            <a:ext cx="550863" cy="1001712"/>
            <a:chOff x="611" y="3693"/>
            <a:chExt cx="449" cy="287"/>
          </a:xfrm>
        </p:grpSpPr>
        <p:sp>
          <p:nvSpPr>
            <p:cNvPr id="40001" name="Rectangle 225"/>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25" name="Group 226"/>
            <p:cNvGrpSpPr>
              <a:grpSpLocks/>
            </p:cNvGrpSpPr>
            <p:nvPr/>
          </p:nvGrpSpPr>
          <p:grpSpPr bwMode="auto">
            <a:xfrm>
              <a:off x="687" y="3826"/>
              <a:ext cx="224" cy="110"/>
              <a:chOff x="687" y="3826"/>
              <a:chExt cx="224" cy="110"/>
            </a:xfrm>
          </p:grpSpPr>
          <p:sp>
            <p:nvSpPr>
              <p:cNvPr id="92231" name="Freeform 227"/>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2" name="Freeform 228"/>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26" name="Freeform 229"/>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7" name="Freeform 230"/>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8" name="Freeform 231"/>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9" name="Freeform 232"/>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0" name="Freeform 233"/>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78" name="Text Box 234"/>
          <p:cNvSpPr txBox="1">
            <a:spLocks noChangeArrowheads="1"/>
          </p:cNvSpPr>
          <p:nvPr/>
        </p:nvSpPr>
        <p:spPr bwMode="auto">
          <a:xfrm>
            <a:off x="6469063" y="4308302"/>
            <a:ext cx="857250"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dirty="0">
                <a:latin typeface="Arial" charset="0"/>
                <a:cs typeface="Arial" charset="0"/>
              </a:rPr>
              <a:t>GGSN</a:t>
            </a:r>
          </a:p>
        </p:txBody>
      </p:sp>
      <p:sp>
        <p:nvSpPr>
          <p:cNvPr id="39979" name="Text Box 235"/>
          <p:cNvSpPr txBox="1">
            <a:spLocks noChangeArrowheads="1"/>
          </p:cNvSpPr>
          <p:nvPr/>
        </p:nvSpPr>
        <p:spPr bwMode="auto">
          <a:xfrm>
            <a:off x="6591300" y="3328815"/>
            <a:ext cx="361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9980" name="Line 236"/>
          <p:cNvSpPr>
            <a:spLocks noChangeShapeType="1"/>
          </p:cNvSpPr>
          <p:nvPr/>
        </p:nvSpPr>
        <p:spPr bwMode="auto">
          <a:xfrm flipH="1">
            <a:off x="6310313" y="4060652"/>
            <a:ext cx="236537"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1" name="Line 237"/>
          <p:cNvSpPr>
            <a:spLocks noChangeShapeType="1"/>
          </p:cNvSpPr>
          <p:nvPr/>
        </p:nvSpPr>
        <p:spPr bwMode="auto">
          <a:xfrm flipH="1" flipV="1">
            <a:off x="6321425" y="3778077"/>
            <a:ext cx="225425" cy="904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2" name="Line 238"/>
          <p:cNvSpPr>
            <a:spLocks noChangeShapeType="1"/>
          </p:cNvSpPr>
          <p:nvPr/>
        </p:nvSpPr>
        <p:spPr bwMode="auto">
          <a:xfrm flipH="1">
            <a:off x="5943600" y="4235277"/>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3" name="Line 239"/>
          <p:cNvSpPr>
            <a:spLocks noChangeShapeType="1"/>
          </p:cNvSpPr>
          <p:nvPr/>
        </p:nvSpPr>
        <p:spPr bwMode="auto">
          <a:xfrm flipH="1" flipV="1">
            <a:off x="6038850" y="3687590"/>
            <a:ext cx="236538"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4" name="Line 240"/>
          <p:cNvSpPr>
            <a:spLocks noChangeShapeType="1"/>
          </p:cNvSpPr>
          <p:nvPr/>
        </p:nvSpPr>
        <p:spPr bwMode="auto">
          <a:xfrm>
            <a:off x="7051675" y="3959052"/>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57" name="Text Box 241"/>
          <p:cNvSpPr txBox="1">
            <a:spLocks noChangeArrowheads="1"/>
          </p:cNvSpPr>
          <p:nvPr/>
        </p:nvSpPr>
        <p:spPr bwMode="auto">
          <a:xfrm>
            <a:off x="176596" y="3365501"/>
            <a:ext cx="4479675"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i="1" dirty="0">
                <a:solidFill>
                  <a:srgbClr val="C00000"/>
                </a:solidFill>
                <a:latin typeface="Gill Sans MT" panose="020B0502020104020203" pitchFamily="34" charset="0"/>
              </a:rPr>
              <a:t>Key insight: </a:t>
            </a:r>
          </a:p>
          <a:p>
            <a:pPr marL="342900" indent="-342900">
              <a:buClr>
                <a:srgbClr val="000099"/>
              </a:buClr>
              <a:buSzPct val="70000"/>
              <a:buFont typeface="Wingdings" panose="05000000000000000000" pitchFamily="2" charset="2"/>
              <a:buChar char="v"/>
            </a:pPr>
            <a:r>
              <a:rPr lang="en-US" altLang="zh-CN" sz="2200" i="1" dirty="0">
                <a:latin typeface="Gill Sans MT" panose="020B0502020104020203" pitchFamily="34" charset="0"/>
              </a:rPr>
              <a:t>smartphone will need to </a:t>
            </a:r>
            <a:r>
              <a:rPr lang="en-US" altLang="zh-CN" sz="2200" i="1" dirty="0">
                <a:solidFill>
                  <a:srgbClr val="FF0000"/>
                </a:solidFill>
                <a:latin typeface="Gill Sans MT" panose="020B0502020104020203" pitchFamily="34" charset="0"/>
              </a:rPr>
              <a:t>run</a:t>
            </a:r>
            <a:r>
              <a:rPr lang="en-US" altLang="zh-CN" sz="2200" i="1" dirty="0">
                <a:latin typeface="Gill Sans MT" panose="020B0502020104020203" pitchFamily="34" charset="0"/>
              </a:rPr>
              <a:t> a full TCP/IP protocol stack and </a:t>
            </a:r>
            <a:r>
              <a:rPr lang="en-US" altLang="zh-CN" sz="2200" i="1" dirty="0">
                <a:solidFill>
                  <a:srgbClr val="FF0000"/>
                </a:solidFill>
                <a:latin typeface="Gill Sans MT" panose="020B0502020104020203" pitchFamily="34" charset="0"/>
              </a:rPr>
              <a:t>connect</a:t>
            </a:r>
            <a:r>
              <a:rPr lang="en-US" altLang="zh-CN" sz="2200" i="1" dirty="0">
                <a:latin typeface="Gill Sans MT" panose="020B0502020104020203" pitchFamily="34" charset="0"/>
              </a:rPr>
              <a:t> into the Internet via the cellular data network</a:t>
            </a:r>
          </a:p>
          <a:p>
            <a:pPr marL="342900" indent="-342900">
              <a:buClr>
                <a:srgbClr val="000099"/>
              </a:buClr>
              <a:buSzPct val="70000"/>
              <a:buFont typeface="Wingdings" panose="05000000000000000000" pitchFamily="2" charset="2"/>
              <a:buChar char="v"/>
            </a:pPr>
            <a:r>
              <a:rPr lang="en-US" altLang="zh-CN" sz="2200" i="1" dirty="0">
                <a:latin typeface="Gill Sans MT" panose="020B0502020104020203" pitchFamily="34" charset="0"/>
              </a:rPr>
              <a:t>In discussion below, focus on the UMTS 3G standards developed by the 3GPP</a:t>
            </a:r>
          </a:p>
        </p:txBody>
      </p:sp>
      <p:grpSp>
        <p:nvGrpSpPr>
          <p:cNvPr id="92209" name="Group 139"/>
          <p:cNvGrpSpPr>
            <a:grpSpLocks/>
          </p:cNvGrpSpPr>
          <p:nvPr/>
        </p:nvGrpSpPr>
        <p:grpSpPr bwMode="auto">
          <a:xfrm>
            <a:off x="6400800" y="3813002"/>
            <a:ext cx="693738" cy="314325"/>
            <a:chOff x="3600" y="219"/>
            <a:chExt cx="360" cy="175"/>
          </a:xfrm>
        </p:grpSpPr>
        <p:sp>
          <p:nvSpPr>
            <p:cNvPr id="39988"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9989"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0"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1"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39992"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16" name="Group 145"/>
            <p:cNvGrpSpPr>
              <a:grpSpLocks/>
            </p:cNvGrpSpPr>
            <p:nvPr/>
          </p:nvGrpSpPr>
          <p:grpSpPr bwMode="auto">
            <a:xfrm>
              <a:off x="3686" y="244"/>
              <a:ext cx="177" cy="66"/>
              <a:chOff x="2848" y="848"/>
              <a:chExt cx="140" cy="98"/>
            </a:xfrm>
          </p:grpSpPr>
          <p:sp>
            <p:nvSpPr>
              <p:cNvPr id="39998"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9"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00"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17" name="Group 149"/>
            <p:cNvGrpSpPr>
              <a:grpSpLocks/>
            </p:cNvGrpSpPr>
            <p:nvPr/>
          </p:nvGrpSpPr>
          <p:grpSpPr bwMode="auto">
            <a:xfrm flipV="1">
              <a:off x="3686" y="243"/>
              <a:ext cx="177" cy="66"/>
              <a:chOff x="2848" y="848"/>
              <a:chExt cx="140" cy="98"/>
            </a:xfrm>
          </p:grpSpPr>
          <p:sp>
            <p:nvSpPr>
              <p:cNvPr id="39995"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6"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7"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255" name="Text Box 223"/>
          <p:cNvSpPr txBox="1">
            <a:spLocks noChangeArrowheads="1"/>
          </p:cNvSpPr>
          <p:nvPr/>
        </p:nvSpPr>
        <p:spPr bwMode="auto">
          <a:xfrm>
            <a:off x="3486133" y="1516524"/>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i="1" dirty="0">
                <a:solidFill>
                  <a:srgbClr val="0070C0"/>
                </a:solidFill>
                <a:latin typeface="Arial" charset="0"/>
                <a:cs typeface="Arial" charset="0"/>
              </a:rPr>
              <a:t>BSC</a:t>
            </a:r>
          </a:p>
        </p:txBody>
      </p:sp>
    </p:spTree>
    <p:extLst>
      <p:ext uri="{BB962C8B-B14F-4D97-AF65-F5344CB8AC3E}">
        <p14:creationId xmlns:p14="http://schemas.microsoft.com/office/powerpoint/2010/main" val="2421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 calcmode="lin" valueType="num">
                                      <p:cBhvr additive="base">
                                        <p:cTn id="7" dur="500" fill="hold"/>
                                        <p:tgtEl>
                                          <p:spTgt spid="2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50"/>
                                        </p:tgtEl>
                                        <p:attrNameLst>
                                          <p:attrName>style.visibility</p:attrName>
                                        </p:attrNameLst>
                                      </p:cBhvr>
                                      <p:to>
                                        <p:strVal val="visible"/>
                                      </p:to>
                                    </p:set>
                                    <p:anim calcmode="lin" valueType="num">
                                      <p:cBhvr additive="base">
                                        <p:cTn id="13" dur="500" fill="hold"/>
                                        <p:tgtEl>
                                          <p:spTgt spid="39950"/>
                                        </p:tgtEl>
                                        <p:attrNameLst>
                                          <p:attrName>ppt_x</p:attrName>
                                        </p:attrNameLst>
                                      </p:cBhvr>
                                      <p:tavLst>
                                        <p:tav tm="0">
                                          <p:val>
                                            <p:strVal val="#ppt_x"/>
                                          </p:val>
                                        </p:tav>
                                        <p:tav tm="100000">
                                          <p:val>
                                            <p:strVal val="#ppt_x"/>
                                          </p:val>
                                        </p:tav>
                                      </p:tavLst>
                                    </p:anim>
                                    <p:anim calcmode="lin" valueType="num">
                                      <p:cBhvr additive="base">
                                        <p:cTn id="14" dur="500" fill="hold"/>
                                        <p:tgtEl>
                                          <p:spTgt spid="399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5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5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charset="0"/>
                <a:ea typeface="ＭＳ Ｐゴシック" charset="0"/>
                <a:cs typeface="Arial" charset="0"/>
              </a:rPr>
              <a:t>3G </a:t>
            </a:r>
            <a:r>
              <a:rPr lang="en-US" altLang="zh-CN" dirty="0" smtClean="0">
                <a:latin typeface="Gill Sans MT" charset="0"/>
                <a:ea typeface="ＭＳ Ｐゴシック" charset="0"/>
                <a:cs typeface="Arial" charset="0"/>
              </a:rPr>
              <a:t>(voice </a:t>
            </a:r>
            <a:r>
              <a:rPr lang="en-US" altLang="zh-CN" dirty="0">
                <a:latin typeface="Gill Sans MT" charset="0"/>
                <a:ea typeface="ＭＳ Ｐゴシック" charset="0"/>
                <a:cs typeface="Arial" charset="0"/>
              </a:rPr>
              <a:t>+ </a:t>
            </a:r>
            <a:r>
              <a:rPr lang="en-US" altLang="zh-CN" dirty="0" smtClean="0">
                <a:latin typeface="Gill Sans MT" charset="0"/>
                <a:ea typeface="ＭＳ Ｐゴシック" charset="0"/>
                <a:cs typeface="Arial" charset="0"/>
              </a:rPr>
              <a:t>data) </a:t>
            </a:r>
            <a:r>
              <a:rPr lang="en-US" altLang="zh-CN" dirty="0">
                <a:latin typeface="Gill Sans MT" charset="0"/>
                <a:ea typeface="ＭＳ Ｐゴシック" charset="0"/>
                <a:cs typeface="Arial" charset="0"/>
              </a:rPr>
              <a:t>network architecture</a:t>
            </a:r>
            <a:endParaRPr lang="zh-CN" altLang="en-US" dirty="0"/>
          </a:p>
        </p:txBody>
      </p:sp>
      <p:grpSp>
        <p:nvGrpSpPr>
          <p:cNvPr id="92164" name="Group 3"/>
          <p:cNvGrpSpPr>
            <a:grpSpLocks/>
          </p:cNvGrpSpPr>
          <p:nvPr/>
        </p:nvGrpSpPr>
        <p:grpSpPr bwMode="auto">
          <a:xfrm>
            <a:off x="1901825" y="1353965"/>
            <a:ext cx="242888" cy="485775"/>
            <a:chOff x="3796" y="1043"/>
            <a:chExt cx="865" cy="1237"/>
          </a:xfrm>
        </p:grpSpPr>
        <p:sp>
          <p:nvSpPr>
            <p:cNvPr id="40163" name="Line 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4" name="Line 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5" name="Line 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6" name="Line 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7" name="Line 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8" name="Line 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9" name="Line 1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0" name="Line 1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1" name="Line 1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2" name="Line 1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3" name="Line 1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4" name="Line 1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5" name="Line 1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6" name="Line 1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77" name="Line 1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2401" name="Group 19"/>
            <p:cNvGrpSpPr>
              <a:grpSpLocks/>
            </p:cNvGrpSpPr>
            <p:nvPr/>
          </p:nvGrpSpPr>
          <p:grpSpPr bwMode="auto">
            <a:xfrm>
              <a:off x="4269" y="1415"/>
              <a:ext cx="392" cy="137"/>
              <a:chOff x="4227" y="1360"/>
              <a:chExt cx="863" cy="270"/>
            </a:xfrm>
          </p:grpSpPr>
          <p:sp>
            <p:nvSpPr>
              <p:cNvPr id="40189" name="Line 2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90" name="Line 2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91" name="Line 2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92" name="Line 2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402" name="Group 24"/>
            <p:cNvGrpSpPr>
              <a:grpSpLocks/>
            </p:cNvGrpSpPr>
            <p:nvPr/>
          </p:nvGrpSpPr>
          <p:grpSpPr bwMode="auto">
            <a:xfrm rot="5700496">
              <a:off x="4053" y="1170"/>
              <a:ext cx="392" cy="137"/>
              <a:chOff x="4227" y="1360"/>
              <a:chExt cx="863" cy="270"/>
            </a:xfrm>
          </p:grpSpPr>
          <p:sp>
            <p:nvSpPr>
              <p:cNvPr id="40185" name="Line 2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6" name="Line 2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7" name="Line 2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8" name="Line 2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403" name="Group 29"/>
            <p:cNvGrpSpPr>
              <a:grpSpLocks/>
            </p:cNvGrpSpPr>
            <p:nvPr/>
          </p:nvGrpSpPr>
          <p:grpSpPr bwMode="auto">
            <a:xfrm rot="10800000">
              <a:off x="3796" y="1402"/>
              <a:ext cx="392" cy="137"/>
              <a:chOff x="4227" y="1360"/>
              <a:chExt cx="863" cy="270"/>
            </a:xfrm>
          </p:grpSpPr>
          <p:sp>
            <p:nvSpPr>
              <p:cNvPr id="40181" name="Line 3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2" name="Line 3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3" name="Line 3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84" name="Line 3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2165" name="Group 34"/>
          <p:cNvGrpSpPr>
            <a:grpSpLocks/>
          </p:cNvGrpSpPr>
          <p:nvPr/>
        </p:nvGrpSpPr>
        <p:grpSpPr bwMode="auto">
          <a:xfrm>
            <a:off x="2390775" y="1831802"/>
            <a:ext cx="242888" cy="485775"/>
            <a:chOff x="3796" y="1043"/>
            <a:chExt cx="865" cy="1237"/>
          </a:xfrm>
        </p:grpSpPr>
        <p:sp>
          <p:nvSpPr>
            <p:cNvPr id="40133" name="Line 3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4" name="Line 3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5" name="Line 3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6" name="Line 3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7" name="Line 3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8" name="Line 4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9" name="Line 4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0" name="Line 4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1" name="Line 4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2" name="Line 4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3" name="Line 4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4" name="Line 4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5" name="Line 4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6" name="Line 4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47" name="Line 4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2371" name="Group 50"/>
            <p:cNvGrpSpPr>
              <a:grpSpLocks/>
            </p:cNvGrpSpPr>
            <p:nvPr/>
          </p:nvGrpSpPr>
          <p:grpSpPr bwMode="auto">
            <a:xfrm>
              <a:off x="4269" y="1415"/>
              <a:ext cx="392" cy="137"/>
              <a:chOff x="4227" y="1360"/>
              <a:chExt cx="863" cy="270"/>
            </a:xfrm>
          </p:grpSpPr>
          <p:sp>
            <p:nvSpPr>
              <p:cNvPr id="40159" name="Line 5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0" name="Line 5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1" name="Line 5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62" name="Line 5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72" name="Group 55"/>
            <p:cNvGrpSpPr>
              <a:grpSpLocks/>
            </p:cNvGrpSpPr>
            <p:nvPr/>
          </p:nvGrpSpPr>
          <p:grpSpPr bwMode="auto">
            <a:xfrm rot="5700496">
              <a:off x="4053" y="1170"/>
              <a:ext cx="392" cy="137"/>
              <a:chOff x="4227" y="1360"/>
              <a:chExt cx="863" cy="270"/>
            </a:xfrm>
          </p:grpSpPr>
          <p:sp>
            <p:nvSpPr>
              <p:cNvPr id="40155" name="Line 5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6" name="Line 5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7" name="Line 5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8" name="Line 5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73" name="Group 60"/>
            <p:cNvGrpSpPr>
              <a:grpSpLocks/>
            </p:cNvGrpSpPr>
            <p:nvPr/>
          </p:nvGrpSpPr>
          <p:grpSpPr bwMode="auto">
            <a:xfrm rot="10800000">
              <a:off x="3796" y="1402"/>
              <a:ext cx="392" cy="137"/>
              <a:chOff x="4227" y="1360"/>
              <a:chExt cx="863" cy="270"/>
            </a:xfrm>
          </p:grpSpPr>
          <p:sp>
            <p:nvSpPr>
              <p:cNvPr id="40151" name="Line 6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2" name="Line 6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3" name="Line 6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54" name="Line 6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2166" name="Group 65"/>
          <p:cNvGrpSpPr>
            <a:grpSpLocks/>
          </p:cNvGrpSpPr>
          <p:nvPr/>
        </p:nvGrpSpPr>
        <p:grpSpPr bwMode="auto">
          <a:xfrm>
            <a:off x="1865313" y="2142952"/>
            <a:ext cx="242887" cy="485775"/>
            <a:chOff x="3796" y="1043"/>
            <a:chExt cx="865" cy="1237"/>
          </a:xfrm>
        </p:grpSpPr>
        <p:sp>
          <p:nvSpPr>
            <p:cNvPr id="40103" name="Line 66"/>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4" name="Line 67"/>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5" name="Line 68"/>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6" name="Line 69"/>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7" name="Line 70"/>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8" name="Line 71"/>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09" name="Line 72"/>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0" name="Line 73"/>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1" name="Line 74"/>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2" name="Line 75"/>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3" name="Line 76"/>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4" name="Line 77"/>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5" name="Line 78"/>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6" name="Line 79"/>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17" name="Line 80"/>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2341" name="Group 81"/>
            <p:cNvGrpSpPr>
              <a:grpSpLocks/>
            </p:cNvGrpSpPr>
            <p:nvPr/>
          </p:nvGrpSpPr>
          <p:grpSpPr bwMode="auto">
            <a:xfrm>
              <a:off x="4269" y="1415"/>
              <a:ext cx="392" cy="137"/>
              <a:chOff x="4227" y="1360"/>
              <a:chExt cx="863" cy="270"/>
            </a:xfrm>
          </p:grpSpPr>
          <p:sp>
            <p:nvSpPr>
              <p:cNvPr id="40129" name="Line 82"/>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0" name="Line 83"/>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1" name="Line 84"/>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32" name="Line 85"/>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42" name="Group 86"/>
            <p:cNvGrpSpPr>
              <a:grpSpLocks/>
            </p:cNvGrpSpPr>
            <p:nvPr/>
          </p:nvGrpSpPr>
          <p:grpSpPr bwMode="auto">
            <a:xfrm rot="5700496">
              <a:off x="4053" y="1170"/>
              <a:ext cx="392" cy="137"/>
              <a:chOff x="4227" y="1360"/>
              <a:chExt cx="863" cy="270"/>
            </a:xfrm>
          </p:grpSpPr>
          <p:sp>
            <p:nvSpPr>
              <p:cNvPr id="40125" name="Line 87"/>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6" name="Line 88"/>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7" name="Line 89"/>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8" name="Line 90"/>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2343" name="Group 91"/>
            <p:cNvGrpSpPr>
              <a:grpSpLocks/>
            </p:cNvGrpSpPr>
            <p:nvPr/>
          </p:nvGrpSpPr>
          <p:grpSpPr bwMode="auto">
            <a:xfrm rot="10800000">
              <a:off x="3796" y="1402"/>
              <a:ext cx="392" cy="137"/>
              <a:chOff x="4227" y="1360"/>
              <a:chExt cx="863" cy="270"/>
            </a:xfrm>
          </p:grpSpPr>
          <p:sp>
            <p:nvSpPr>
              <p:cNvPr id="40121" name="Line 92"/>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2" name="Line 93"/>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3" name="Line 94"/>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124" name="Line 95"/>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39944" name="Line 96"/>
          <p:cNvSpPr>
            <a:spLocks noChangeShapeType="1"/>
          </p:cNvSpPr>
          <p:nvPr/>
        </p:nvSpPr>
        <p:spPr bwMode="auto">
          <a:xfrm flipV="1">
            <a:off x="2012950" y="2123902"/>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45" name="Line 97"/>
          <p:cNvSpPr>
            <a:spLocks noChangeShapeType="1"/>
          </p:cNvSpPr>
          <p:nvPr/>
        </p:nvSpPr>
        <p:spPr bwMode="auto">
          <a:xfrm flipV="1">
            <a:off x="2574925" y="2115965"/>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46" name="Line 98"/>
          <p:cNvSpPr>
            <a:spLocks noChangeShapeType="1"/>
          </p:cNvSpPr>
          <p:nvPr/>
        </p:nvSpPr>
        <p:spPr bwMode="auto">
          <a:xfrm>
            <a:off x="2082800" y="1742902"/>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70" name="Group 99"/>
          <p:cNvGrpSpPr>
            <a:grpSpLocks/>
          </p:cNvGrpSpPr>
          <p:nvPr/>
        </p:nvGrpSpPr>
        <p:grpSpPr bwMode="auto">
          <a:xfrm>
            <a:off x="3676650" y="1830215"/>
            <a:ext cx="550863" cy="411162"/>
            <a:chOff x="611" y="3693"/>
            <a:chExt cx="449" cy="287"/>
          </a:xfrm>
        </p:grpSpPr>
        <p:sp>
          <p:nvSpPr>
            <p:cNvPr id="40094" name="Rectangle 10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318" name="Group 101"/>
            <p:cNvGrpSpPr>
              <a:grpSpLocks/>
            </p:cNvGrpSpPr>
            <p:nvPr/>
          </p:nvGrpSpPr>
          <p:grpSpPr bwMode="auto">
            <a:xfrm>
              <a:off x="687" y="3826"/>
              <a:ext cx="224" cy="110"/>
              <a:chOff x="687" y="3826"/>
              <a:chExt cx="224" cy="110"/>
            </a:xfrm>
          </p:grpSpPr>
          <p:sp>
            <p:nvSpPr>
              <p:cNvPr id="92324" name="Freeform 10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5" name="Freeform 10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319" name="Freeform 10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0" name="Freeform 10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1" name="Freeform 10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2" name="Freeform 10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23" name="Freeform 10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171" name="Group 109"/>
          <p:cNvGrpSpPr>
            <a:grpSpLocks/>
          </p:cNvGrpSpPr>
          <p:nvPr/>
        </p:nvGrpSpPr>
        <p:grpSpPr bwMode="auto">
          <a:xfrm>
            <a:off x="4676775" y="1461915"/>
            <a:ext cx="550863" cy="1001712"/>
            <a:chOff x="611" y="3693"/>
            <a:chExt cx="449" cy="287"/>
          </a:xfrm>
        </p:grpSpPr>
        <p:sp>
          <p:nvSpPr>
            <p:cNvPr id="40085" name="Rectangle 11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309" name="Group 111"/>
            <p:cNvGrpSpPr>
              <a:grpSpLocks/>
            </p:cNvGrpSpPr>
            <p:nvPr/>
          </p:nvGrpSpPr>
          <p:grpSpPr bwMode="auto">
            <a:xfrm>
              <a:off x="687" y="3826"/>
              <a:ext cx="224" cy="110"/>
              <a:chOff x="687" y="3826"/>
              <a:chExt cx="224" cy="110"/>
            </a:xfrm>
          </p:grpSpPr>
          <p:sp>
            <p:nvSpPr>
              <p:cNvPr id="92315" name="Freeform 11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6" name="Freeform 11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310" name="Freeform 11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1" name="Freeform 11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2" name="Freeform 11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3" name="Freeform 11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14" name="Freeform 11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49" name="Line 119"/>
          <p:cNvSpPr>
            <a:spLocks noChangeShapeType="1"/>
          </p:cNvSpPr>
          <p:nvPr/>
        </p:nvSpPr>
        <p:spPr bwMode="auto">
          <a:xfrm flipV="1">
            <a:off x="4203700" y="2061990"/>
            <a:ext cx="447675" cy="95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50" name="Text Box 120"/>
          <p:cNvSpPr txBox="1">
            <a:spLocks noChangeArrowheads="1"/>
          </p:cNvSpPr>
          <p:nvPr/>
        </p:nvSpPr>
        <p:spPr bwMode="auto">
          <a:xfrm>
            <a:off x="3529013" y="2262015"/>
            <a:ext cx="1135062" cy="7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ts val="1700"/>
              </a:lnSpc>
              <a:defRPr/>
            </a:pPr>
            <a:r>
              <a:rPr lang="en-US" dirty="0">
                <a:latin typeface="Arial" charset="0"/>
                <a:cs typeface="Arial" charset="0"/>
              </a:rPr>
              <a:t>radio</a:t>
            </a:r>
          </a:p>
          <a:p>
            <a:pPr eaLnBrk="1" hangingPunct="1">
              <a:lnSpc>
                <a:spcPts val="1700"/>
              </a:lnSpc>
              <a:defRPr/>
            </a:pPr>
            <a:r>
              <a:rPr lang="en-US" dirty="0">
                <a:latin typeface="Arial" charset="0"/>
                <a:cs typeface="Arial" charset="0"/>
              </a:rPr>
              <a:t>network </a:t>
            </a:r>
          </a:p>
          <a:p>
            <a:pPr eaLnBrk="1" hangingPunct="1">
              <a:lnSpc>
                <a:spcPts val="1700"/>
              </a:lnSpc>
              <a:defRPr/>
            </a:pPr>
            <a:r>
              <a:rPr lang="en-US" dirty="0">
                <a:latin typeface="Arial" charset="0"/>
                <a:cs typeface="Arial" charset="0"/>
              </a:rPr>
              <a:t>controller</a:t>
            </a:r>
          </a:p>
        </p:txBody>
      </p:sp>
      <p:sp>
        <p:nvSpPr>
          <p:cNvPr id="39951" name="Text Box 121"/>
          <p:cNvSpPr txBox="1">
            <a:spLocks noChangeArrowheads="1"/>
          </p:cNvSpPr>
          <p:nvPr/>
        </p:nvSpPr>
        <p:spPr bwMode="auto">
          <a:xfrm>
            <a:off x="4613275" y="1166640"/>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MSC</a:t>
            </a:r>
          </a:p>
        </p:txBody>
      </p:sp>
      <p:pic>
        <p:nvPicPr>
          <p:cNvPr id="92175" name="Picture 12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560340"/>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76" name="Group 123"/>
          <p:cNvGrpSpPr>
            <a:grpSpLocks/>
          </p:cNvGrpSpPr>
          <p:nvPr/>
        </p:nvGrpSpPr>
        <p:grpSpPr bwMode="auto">
          <a:xfrm>
            <a:off x="223838" y="1966740"/>
            <a:ext cx="831850" cy="180975"/>
            <a:chOff x="3072" y="739"/>
            <a:chExt cx="652" cy="146"/>
          </a:xfrm>
        </p:grpSpPr>
        <p:pic>
          <p:nvPicPr>
            <p:cNvPr id="92305" name="Picture 124"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83" name="Line 125"/>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084" name="Line 126"/>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39954" name="Oval 127"/>
          <p:cNvSpPr>
            <a:spLocks noChangeArrowheads="1"/>
          </p:cNvSpPr>
          <p:nvPr/>
        </p:nvSpPr>
        <p:spPr bwMode="auto">
          <a:xfrm>
            <a:off x="1184275" y="1238077"/>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2178" name="Picture 128"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300115"/>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79" name="Group 130"/>
          <p:cNvGrpSpPr>
            <a:grpSpLocks/>
          </p:cNvGrpSpPr>
          <p:nvPr/>
        </p:nvGrpSpPr>
        <p:grpSpPr bwMode="auto">
          <a:xfrm>
            <a:off x="4660900" y="3004965"/>
            <a:ext cx="582613" cy="641350"/>
            <a:chOff x="3028" y="1864"/>
            <a:chExt cx="347" cy="631"/>
          </a:xfrm>
        </p:grpSpPr>
        <p:sp>
          <p:nvSpPr>
            <p:cNvPr id="40076" name="Rectangle 131"/>
            <p:cNvSpPr>
              <a:spLocks noChangeArrowheads="1"/>
            </p:cNvSpPr>
            <p:nvPr/>
          </p:nvSpPr>
          <p:spPr bwMode="auto">
            <a:xfrm>
              <a:off x="3047" y="2042"/>
              <a:ext cx="260"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2300" name="Freeform 132"/>
            <p:cNvSpPr>
              <a:spLocks/>
            </p:cNvSpPr>
            <p:nvPr/>
          </p:nvSpPr>
          <p:spPr bwMode="auto">
            <a:xfrm>
              <a:off x="3309" y="1888"/>
              <a:ext cx="48" cy="163"/>
            </a:xfrm>
            <a:custGeom>
              <a:avLst/>
              <a:gdLst>
                <a:gd name="T0" fmla="*/ 8 w 62"/>
                <a:gd name="T1" fmla="*/ 0 h 74"/>
                <a:gd name="T2" fmla="*/ 13 w 62"/>
                <a:gd name="T3" fmla="*/ 6540 h 74"/>
                <a:gd name="T4" fmla="*/ 0 w 62"/>
                <a:gd name="T5" fmla="*/ 845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1" name="Freeform 133"/>
            <p:cNvSpPr>
              <a:spLocks/>
            </p:cNvSpPr>
            <p:nvPr/>
          </p:nvSpPr>
          <p:spPr bwMode="auto">
            <a:xfrm>
              <a:off x="3307" y="2020"/>
              <a:ext cx="49" cy="475"/>
            </a:xfrm>
            <a:custGeom>
              <a:avLst/>
              <a:gdLst>
                <a:gd name="T0" fmla="*/ 2 w 63"/>
                <a:gd name="T1" fmla="*/ 1431 h 225"/>
                <a:gd name="T2" fmla="*/ 0 w 63"/>
                <a:gd name="T3" fmla="*/ 19918 h 225"/>
                <a:gd name="T4" fmla="*/ 14 w 63"/>
                <a:gd name="T5" fmla="*/ 17858 h 225"/>
                <a:gd name="T6" fmla="*/ 14 w 63"/>
                <a:gd name="T7" fmla="*/ 0 h 225"/>
                <a:gd name="T8" fmla="*/ 2 w 63"/>
                <a:gd name="T9" fmla="*/ 1431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2" name="Freeform 134"/>
            <p:cNvSpPr>
              <a:spLocks/>
            </p:cNvSpPr>
            <p:nvPr/>
          </p:nvSpPr>
          <p:spPr bwMode="auto">
            <a:xfrm>
              <a:off x="3339" y="1864"/>
              <a:ext cx="36" cy="171"/>
            </a:xfrm>
            <a:custGeom>
              <a:avLst/>
              <a:gdLst>
                <a:gd name="T0" fmla="*/ 2 w 47"/>
                <a:gd name="T1" fmla="*/ 0 h 78"/>
                <a:gd name="T2" fmla="*/ 9 w 47"/>
                <a:gd name="T3" fmla="*/ 8662 h 78"/>
                <a:gd name="T4" fmla="*/ 3 w 47"/>
                <a:gd name="T5" fmla="*/ 8565 h 78"/>
                <a:gd name="T6" fmla="*/ 0 w 47"/>
                <a:gd name="T7" fmla="*/ 3907 h 78"/>
                <a:gd name="T8" fmla="*/ 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3" name="Freeform 135"/>
            <p:cNvSpPr>
              <a:spLocks/>
            </p:cNvSpPr>
            <p:nvPr/>
          </p:nvSpPr>
          <p:spPr bwMode="auto">
            <a:xfrm>
              <a:off x="3319" y="1941"/>
              <a:ext cx="34" cy="112"/>
            </a:xfrm>
            <a:custGeom>
              <a:avLst/>
              <a:gdLst>
                <a:gd name="T0" fmla="*/ 5 w 44"/>
                <a:gd name="T1" fmla="*/ 0 h 51"/>
                <a:gd name="T2" fmla="*/ 0 w 44"/>
                <a:gd name="T3" fmla="*/ 5721 h 51"/>
                <a:gd name="T4" fmla="*/ 9 w 44"/>
                <a:gd name="T5" fmla="*/ 5053 h 51"/>
                <a:gd name="T6" fmla="*/ 5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04" name="Freeform 136"/>
            <p:cNvSpPr>
              <a:spLocks/>
            </p:cNvSpPr>
            <p:nvPr/>
          </p:nvSpPr>
          <p:spPr bwMode="auto">
            <a:xfrm>
              <a:off x="3028" y="1868"/>
              <a:ext cx="322" cy="209"/>
            </a:xfrm>
            <a:custGeom>
              <a:avLst/>
              <a:gdLst>
                <a:gd name="T0" fmla="*/ 0 w 417"/>
                <a:gd name="T1" fmla="*/ 10773 h 95"/>
                <a:gd name="T2" fmla="*/ 14 w 417"/>
                <a:gd name="T3" fmla="*/ 97 h 95"/>
                <a:gd name="T4" fmla="*/ 88 w 417"/>
                <a:gd name="T5" fmla="*/ 0 h 95"/>
                <a:gd name="T6" fmla="*/ 79 w 417"/>
                <a:gd name="T7" fmla="*/ 10773 h 95"/>
                <a:gd name="T8" fmla="*/ 0 w 417"/>
                <a:gd name="T9" fmla="*/ 1077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57" name="Text Box 137"/>
          <p:cNvSpPr txBox="1">
            <a:spLocks noChangeArrowheads="1"/>
          </p:cNvSpPr>
          <p:nvPr/>
        </p:nvSpPr>
        <p:spPr bwMode="auto">
          <a:xfrm>
            <a:off x="4591050" y="3649490"/>
            <a:ext cx="831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a:latin typeface="Arial" charset="0"/>
                <a:cs typeface="Arial" charset="0"/>
              </a:rPr>
              <a:t>SGSN</a:t>
            </a:r>
          </a:p>
        </p:txBody>
      </p:sp>
      <p:sp>
        <p:nvSpPr>
          <p:cNvPr id="39958" name="Line 138"/>
          <p:cNvSpPr>
            <a:spLocks noChangeShapeType="1"/>
          </p:cNvSpPr>
          <p:nvPr/>
        </p:nvSpPr>
        <p:spPr bwMode="auto">
          <a:xfrm>
            <a:off x="5313363" y="3436765"/>
            <a:ext cx="685800" cy="249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82" name="Group 139"/>
          <p:cNvGrpSpPr>
            <a:grpSpLocks/>
          </p:cNvGrpSpPr>
          <p:nvPr/>
        </p:nvGrpSpPr>
        <p:grpSpPr bwMode="auto">
          <a:xfrm>
            <a:off x="4605338" y="3257377"/>
            <a:ext cx="693737" cy="314325"/>
            <a:chOff x="3600" y="219"/>
            <a:chExt cx="360" cy="175"/>
          </a:xfrm>
        </p:grpSpPr>
        <p:sp>
          <p:nvSpPr>
            <p:cNvPr id="40063"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0064"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65"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66"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0067"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91" name="Group 145"/>
            <p:cNvGrpSpPr>
              <a:grpSpLocks/>
            </p:cNvGrpSpPr>
            <p:nvPr/>
          </p:nvGrpSpPr>
          <p:grpSpPr bwMode="auto">
            <a:xfrm>
              <a:off x="3686" y="244"/>
              <a:ext cx="177" cy="66"/>
              <a:chOff x="2848" y="848"/>
              <a:chExt cx="140" cy="98"/>
            </a:xfrm>
          </p:grpSpPr>
          <p:sp>
            <p:nvSpPr>
              <p:cNvPr id="40073"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4"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5"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92" name="Group 149"/>
            <p:cNvGrpSpPr>
              <a:grpSpLocks/>
            </p:cNvGrpSpPr>
            <p:nvPr/>
          </p:nvGrpSpPr>
          <p:grpSpPr bwMode="auto">
            <a:xfrm flipV="1">
              <a:off x="3686" y="243"/>
              <a:ext cx="177" cy="66"/>
              <a:chOff x="2848" y="848"/>
              <a:chExt cx="140" cy="98"/>
            </a:xfrm>
          </p:grpSpPr>
          <p:sp>
            <p:nvSpPr>
              <p:cNvPr id="40070"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1"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72"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39960" name="Line 153"/>
          <p:cNvSpPr>
            <a:spLocks noChangeShapeType="1"/>
          </p:cNvSpPr>
          <p:nvPr/>
        </p:nvSpPr>
        <p:spPr bwMode="auto">
          <a:xfrm>
            <a:off x="4187825" y="2073102"/>
            <a:ext cx="295275" cy="13843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61" name="Line 154"/>
          <p:cNvSpPr>
            <a:spLocks noChangeShapeType="1"/>
          </p:cNvSpPr>
          <p:nvPr/>
        </p:nvSpPr>
        <p:spPr bwMode="auto">
          <a:xfrm>
            <a:off x="4483100" y="3458990"/>
            <a:ext cx="222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185" name="Freeform 156"/>
          <p:cNvSpPr>
            <a:spLocks/>
          </p:cNvSpPr>
          <p:nvPr/>
        </p:nvSpPr>
        <p:spPr bwMode="auto">
          <a:xfrm>
            <a:off x="7177088" y="1212677"/>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Text Box 157"/>
          <p:cNvSpPr txBox="1">
            <a:spLocks noChangeArrowheads="1"/>
          </p:cNvSpPr>
          <p:nvPr/>
        </p:nvSpPr>
        <p:spPr bwMode="auto">
          <a:xfrm>
            <a:off x="7285038" y="1555577"/>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cs typeface="Arial" charset="0"/>
              </a:rPr>
              <a:t>Public </a:t>
            </a:r>
          </a:p>
          <a:p>
            <a:pPr eaLnBrk="1" hangingPunct="1">
              <a:defRPr/>
            </a:pPr>
            <a:r>
              <a:rPr lang="en-US" sz="1600">
                <a:latin typeface="Arial" charset="0"/>
                <a:cs typeface="Arial" charset="0"/>
              </a:rPr>
              <a:t>telephone</a:t>
            </a:r>
          </a:p>
          <a:p>
            <a:pPr eaLnBrk="1" hangingPunct="1">
              <a:defRPr/>
            </a:pPr>
            <a:r>
              <a:rPr lang="en-US" sz="1600">
                <a:latin typeface="Arial" charset="0"/>
                <a:cs typeface="Arial" charset="0"/>
              </a:rPr>
              <a:t>network</a:t>
            </a:r>
          </a:p>
        </p:txBody>
      </p:sp>
      <p:sp>
        <p:nvSpPr>
          <p:cNvPr id="39964" name="Line 158"/>
          <p:cNvSpPr>
            <a:spLocks noChangeShapeType="1"/>
          </p:cNvSpPr>
          <p:nvPr/>
        </p:nvSpPr>
        <p:spPr bwMode="auto">
          <a:xfrm>
            <a:off x="5151438" y="2087390"/>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88" name="Group 159"/>
          <p:cNvGrpSpPr>
            <a:grpSpLocks/>
          </p:cNvGrpSpPr>
          <p:nvPr/>
        </p:nvGrpSpPr>
        <p:grpSpPr bwMode="auto">
          <a:xfrm>
            <a:off x="6411913" y="1422227"/>
            <a:ext cx="550862" cy="1001713"/>
            <a:chOff x="611" y="3693"/>
            <a:chExt cx="449" cy="287"/>
          </a:xfrm>
        </p:grpSpPr>
        <p:sp>
          <p:nvSpPr>
            <p:cNvPr id="40054" name="Rectangle 16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78" name="Group 161"/>
            <p:cNvGrpSpPr>
              <a:grpSpLocks/>
            </p:cNvGrpSpPr>
            <p:nvPr/>
          </p:nvGrpSpPr>
          <p:grpSpPr bwMode="auto">
            <a:xfrm>
              <a:off x="687" y="3826"/>
              <a:ext cx="224" cy="110"/>
              <a:chOff x="687" y="3826"/>
              <a:chExt cx="224" cy="110"/>
            </a:xfrm>
          </p:grpSpPr>
          <p:sp>
            <p:nvSpPr>
              <p:cNvPr id="92284" name="Freeform 16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5" name="Freeform 16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79" name="Freeform 16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0" name="Freeform 16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1" name="Freeform 16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2" name="Freeform 16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3" name="Freeform 16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66" name="Text Box 169"/>
          <p:cNvSpPr txBox="1">
            <a:spLocks noChangeArrowheads="1"/>
          </p:cNvSpPr>
          <p:nvPr/>
        </p:nvSpPr>
        <p:spPr bwMode="auto">
          <a:xfrm>
            <a:off x="6359525" y="2404890"/>
            <a:ext cx="108585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a:latin typeface="Arial" charset="0"/>
                <a:cs typeface="Arial" charset="0"/>
              </a:rPr>
              <a:t>Gateway</a:t>
            </a:r>
          </a:p>
          <a:p>
            <a:pPr eaLnBrk="1" hangingPunct="1">
              <a:lnSpc>
                <a:spcPct val="80000"/>
              </a:lnSpc>
              <a:defRPr/>
            </a:pPr>
            <a:r>
              <a:rPr lang="en-US">
                <a:latin typeface="Arial" charset="0"/>
                <a:cs typeface="Arial" charset="0"/>
              </a:rPr>
              <a:t>MSC</a:t>
            </a:r>
          </a:p>
        </p:txBody>
      </p:sp>
      <p:sp>
        <p:nvSpPr>
          <p:cNvPr id="39967" name="Text Box 170"/>
          <p:cNvSpPr txBox="1">
            <a:spLocks noChangeArrowheads="1"/>
          </p:cNvSpPr>
          <p:nvPr/>
        </p:nvSpPr>
        <p:spPr bwMode="auto">
          <a:xfrm>
            <a:off x="6481763" y="1425402"/>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9968" name="Line 171"/>
          <p:cNvSpPr>
            <a:spLocks noChangeShapeType="1"/>
          </p:cNvSpPr>
          <p:nvPr/>
        </p:nvSpPr>
        <p:spPr bwMode="auto">
          <a:xfrm flipH="1">
            <a:off x="6200775" y="2157240"/>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69" name="Line 172"/>
          <p:cNvSpPr>
            <a:spLocks noChangeShapeType="1"/>
          </p:cNvSpPr>
          <p:nvPr/>
        </p:nvSpPr>
        <p:spPr bwMode="auto">
          <a:xfrm flipH="1" flipV="1">
            <a:off x="6211888" y="1874665"/>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0" name="Line 173"/>
          <p:cNvSpPr>
            <a:spLocks noChangeShapeType="1"/>
          </p:cNvSpPr>
          <p:nvPr/>
        </p:nvSpPr>
        <p:spPr bwMode="auto">
          <a:xfrm flipH="1">
            <a:off x="5834063" y="2331865"/>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1" name="Line 174"/>
          <p:cNvSpPr>
            <a:spLocks noChangeShapeType="1"/>
          </p:cNvSpPr>
          <p:nvPr/>
        </p:nvSpPr>
        <p:spPr bwMode="auto">
          <a:xfrm flipH="1" flipV="1">
            <a:off x="5929313" y="1784177"/>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2" name="Line 175"/>
          <p:cNvSpPr>
            <a:spLocks noChangeShapeType="1"/>
          </p:cNvSpPr>
          <p:nvPr/>
        </p:nvSpPr>
        <p:spPr bwMode="auto">
          <a:xfrm>
            <a:off x="4945063" y="2473152"/>
            <a:ext cx="0" cy="4968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73" name="Line 176"/>
          <p:cNvSpPr>
            <a:spLocks noChangeShapeType="1"/>
          </p:cNvSpPr>
          <p:nvPr/>
        </p:nvSpPr>
        <p:spPr bwMode="auto">
          <a:xfrm>
            <a:off x="6942138" y="2055640"/>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2197" name="Group 177"/>
          <p:cNvGrpSpPr>
            <a:grpSpLocks/>
          </p:cNvGrpSpPr>
          <p:nvPr/>
        </p:nvGrpSpPr>
        <p:grpSpPr bwMode="auto">
          <a:xfrm>
            <a:off x="5102225" y="4906790"/>
            <a:ext cx="3838575" cy="1057275"/>
            <a:chOff x="608" y="2728"/>
            <a:chExt cx="2671" cy="908"/>
          </a:xfrm>
        </p:grpSpPr>
        <p:sp>
          <p:nvSpPr>
            <p:cNvPr id="40010" name="Text Box 178"/>
            <p:cNvSpPr txBox="1">
              <a:spLocks noChangeArrowheads="1"/>
            </p:cNvSpPr>
            <p:nvPr/>
          </p:nvSpPr>
          <p:spPr bwMode="auto">
            <a:xfrm>
              <a:off x="970" y="2841"/>
              <a:ext cx="2195" cy="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Arial" charset="0"/>
                  <a:cs typeface="Arial" charset="0"/>
                </a:rPr>
                <a:t>Serving GPRS Support Node </a:t>
              </a:r>
              <a:r>
                <a:rPr lang="en-US" sz="1400" dirty="0" smtClean="0">
                  <a:latin typeface="Arial" charset="0"/>
                  <a:cs typeface="Arial" charset="0"/>
                </a:rPr>
                <a:t>(SGSN)</a:t>
              </a:r>
              <a:endParaRPr lang="en-US" sz="1400" dirty="0">
                <a:latin typeface="Arial" charset="0"/>
                <a:cs typeface="Arial" charset="0"/>
              </a:endParaRPr>
            </a:p>
          </p:txBody>
        </p:sp>
        <p:grpSp>
          <p:nvGrpSpPr>
            <p:cNvPr id="92234" name="Group 179"/>
            <p:cNvGrpSpPr>
              <a:grpSpLocks/>
            </p:cNvGrpSpPr>
            <p:nvPr/>
          </p:nvGrpSpPr>
          <p:grpSpPr bwMode="auto">
            <a:xfrm>
              <a:off x="608" y="3125"/>
              <a:ext cx="344" cy="511"/>
              <a:chOff x="600" y="2677"/>
              <a:chExt cx="344" cy="511"/>
            </a:xfrm>
          </p:grpSpPr>
          <p:sp>
            <p:nvSpPr>
              <p:cNvPr id="40034" name="Rectangle 180"/>
              <p:cNvSpPr>
                <a:spLocks noChangeArrowheads="1"/>
              </p:cNvSpPr>
              <p:nvPr/>
            </p:nvSpPr>
            <p:spPr bwMode="auto">
              <a:xfrm>
                <a:off x="638" y="2821"/>
                <a:ext cx="218" cy="36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2258" name="Freeform 181"/>
              <p:cNvSpPr>
                <a:spLocks/>
              </p:cNvSpPr>
              <p:nvPr/>
            </p:nvSpPr>
            <p:spPr bwMode="auto">
              <a:xfrm>
                <a:off x="858" y="2697"/>
                <a:ext cx="40" cy="131"/>
              </a:xfrm>
              <a:custGeom>
                <a:avLst/>
                <a:gdLst>
                  <a:gd name="T0" fmla="*/ 3 w 62"/>
                  <a:gd name="T1" fmla="*/ 0 h 74"/>
                  <a:gd name="T2" fmla="*/ 5 w 62"/>
                  <a:gd name="T3" fmla="*/ 1758 h 74"/>
                  <a:gd name="T4" fmla="*/ 0 w 62"/>
                  <a:gd name="T5" fmla="*/ 228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9" name="Freeform 182"/>
              <p:cNvSpPr>
                <a:spLocks/>
              </p:cNvSpPr>
              <p:nvPr/>
            </p:nvSpPr>
            <p:spPr bwMode="auto">
              <a:xfrm>
                <a:off x="856" y="2803"/>
                <a:ext cx="41" cy="385"/>
              </a:xfrm>
              <a:custGeom>
                <a:avLst/>
                <a:gdLst>
                  <a:gd name="T0" fmla="*/ 1 w 63"/>
                  <a:gd name="T1" fmla="*/ 395 h 225"/>
                  <a:gd name="T2" fmla="*/ 0 w 63"/>
                  <a:gd name="T3" fmla="*/ 5650 h 225"/>
                  <a:gd name="T4" fmla="*/ 5 w 63"/>
                  <a:gd name="T5" fmla="*/ 5073 h 225"/>
                  <a:gd name="T6" fmla="*/ 5 w 63"/>
                  <a:gd name="T7" fmla="*/ 0 h 225"/>
                  <a:gd name="T8" fmla="*/ 1 w 63"/>
                  <a:gd name="T9" fmla="*/ 395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0" name="Freeform 183"/>
              <p:cNvSpPr>
                <a:spLocks/>
              </p:cNvSpPr>
              <p:nvPr/>
            </p:nvSpPr>
            <p:spPr bwMode="auto">
              <a:xfrm>
                <a:off x="883" y="2677"/>
                <a:ext cx="30" cy="139"/>
              </a:xfrm>
              <a:custGeom>
                <a:avLst/>
                <a:gdLst>
                  <a:gd name="T0" fmla="*/ 1 w 47"/>
                  <a:gd name="T1" fmla="*/ 0 h 78"/>
                  <a:gd name="T2" fmla="*/ 3 w 47"/>
                  <a:gd name="T3" fmla="*/ 2502 h 78"/>
                  <a:gd name="T4" fmla="*/ 1 w 47"/>
                  <a:gd name="T5" fmla="*/ 2461 h 78"/>
                  <a:gd name="T6" fmla="*/ 0 w 47"/>
                  <a:gd name="T7" fmla="*/ 1108 h 78"/>
                  <a:gd name="T8" fmla="*/ 1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1" name="Freeform 184"/>
              <p:cNvSpPr>
                <a:spLocks/>
              </p:cNvSpPr>
              <p:nvPr/>
            </p:nvSpPr>
            <p:spPr bwMode="auto">
              <a:xfrm>
                <a:off x="866" y="2739"/>
                <a:ext cx="28" cy="91"/>
              </a:xfrm>
              <a:custGeom>
                <a:avLst/>
                <a:gdLst>
                  <a:gd name="T0" fmla="*/ 2 w 44"/>
                  <a:gd name="T1" fmla="*/ 0 h 51"/>
                  <a:gd name="T2" fmla="*/ 0 w 44"/>
                  <a:gd name="T3" fmla="*/ 1643 h 51"/>
                  <a:gd name="T4" fmla="*/ 3 w 44"/>
                  <a:gd name="T5" fmla="*/ 1449 h 51"/>
                  <a:gd name="T6" fmla="*/ 2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2" name="Freeform 185"/>
              <p:cNvSpPr>
                <a:spLocks/>
              </p:cNvSpPr>
              <p:nvPr/>
            </p:nvSpPr>
            <p:spPr bwMode="auto">
              <a:xfrm>
                <a:off x="622" y="2681"/>
                <a:ext cx="270" cy="169"/>
              </a:xfrm>
              <a:custGeom>
                <a:avLst/>
                <a:gdLst>
                  <a:gd name="T0" fmla="*/ 0 w 417"/>
                  <a:gd name="T1" fmla="*/ 3014 h 95"/>
                  <a:gd name="T2" fmla="*/ 5 w 417"/>
                  <a:gd name="T3" fmla="*/ 37 h 95"/>
                  <a:gd name="T4" fmla="*/ 30 w 417"/>
                  <a:gd name="T5" fmla="*/ 0 h 95"/>
                  <a:gd name="T6" fmla="*/ 27 w 417"/>
                  <a:gd name="T7" fmla="*/ 3014 h 95"/>
                  <a:gd name="T8" fmla="*/ 0 w 417"/>
                  <a:gd name="T9" fmla="*/ 301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263" name="Group 186"/>
              <p:cNvGrpSpPr>
                <a:grpSpLocks/>
              </p:cNvGrpSpPr>
              <p:nvPr/>
            </p:nvGrpSpPr>
            <p:grpSpPr bwMode="auto">
              <a:xfrm>
                <a:off x="600" y="2926"/>
                <a:ext cx="344" cy="170"/>
                <a:chOff x="3600" y="219"/>
                <a:chExt cx="360" cy="175"/>
              </a:xfrm>
            </p:grpSpPr>
            <p:sp>
              <p:nvSpPr>
                <p:cNvPr id="40041" name="Oval 187"/>
                <p:cNvSpPr>
                  <a:spLocks noChangeArrowheads="1"/>
                </p:cNvSpPr>
                <p:nvPr/>
              </p:nvSpPr>
              <p:spPr bwMode="auto">
                <a:xfrm>
                  <a:off x="3603" y="296"/>
                  <a:ext cx="356"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0042" name="Line 188"/>
                <p:cNvSpPr>
                  <a:spLocks noChangeShapeType="1"/>
                </p:cNvSpPr>
                <p:nvPr/>
              </p:nvSpPr>
              <p:spPr bwMode="auto">
                <a:xfrm>
                  <a:off x="3603" y="289"/>
                  <a:ext cx="0" cy="5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43" name="Line 189"/>
                <p:cNvSpPr>
                  <a:spLocks noChangeShapeType="1"/>
                </p:cNvSpPr>
                <p:nvPr/>
              </p:nvSpPr>
              <p:spPr bwMode="auto">
                <a:xfrm>
                  <a:off x="3960" y="289"/>
                  <a:ext cx="0" cy="5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44" name="Rectangle 190"/>
                <p:cNvSpPr>
                  <a:spLocks noChangeArrowheads="1"/>
                </p:cNvSpPr>
                <p:nvPr/>
              </p:nvSpPr>
              <p:spPr bwMode="auto">
                <a:xfrm>
                  <a:off x="3603" y="289"/>
                  <a:ext cx="353" cy="58"/>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0045" name="Oval 191"/>
                <p:cNvSpPr>
                  <a:spLocks noChangeArrowheads="1"/>
                </p:cNvSpPr>
                <p:nvPr/>
              </p:nvSpPr>
              <p:spPr bwMode="auto">
                <a:xfrm>
                  <a:off x="3600" y="219"/>
                  <a:ext cx="356" cy="1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69" name="Group 192"/>
                <p:cNvGrpSpPr>
                  <a:grpSpLocks/>
                </p:cNvGrpSpPr>
                <p:nvPr/>
              </p:nvGrpSpPr>
              <p:grpSpPr bwMode="auto">
                <a:xfrm>
                  <a:off x="3686" y="244"/>
                  <a:ext cx="177" cy="66"/>
                  <a:chOff x="2848" y="848"/>
                  <a:chExt cx="140" cy="98"/>
                </a:xfrm>
              </p:grpSpPr>
              <p:sp>
                <p:nvSpPr>
                  <p:cNvPr id="40051" name="Line 193"/>
                  <p:cNvSpPr>
                    <a:spLocks noChangeShapeType="1"/>
                  </p:cNvSpPr>
                  <p:nvPr/>
                </p:nvSpPr>
                <p:spPr bwMode="auto">
                  <a:xfrm flipV="1">
                    <a:off x="2848" y="849"/>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52" name="Line 194"/>
                  <p:cNvSpPr>
                    <a:spLocks noChangeShapeType="1"/>
                  </p:cNvSpPr>
                  <p:nvPr/>
                </p:nvSpPr>
                <p:spPr bwMode="auto">
                  <a:xfrm>
                    <a:off x="2944" y="945"/>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53" name="Line 195"/>
                  <p:cNvSpPr>
                    <a:spLocks noChangeShapeType="1"/>
                  </p:cNvSpPr>
                  <p:nvPr/>
                </p:nvSpPr>
                <p:spPr bwMode="auto">
                  <a:xfrm>
                    <a:off x="2893" y="851"/>
                    <a:ext cx="52" cy="9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70" name="Group 196"/>
                <p:cNvGrpSpPr>
                  <a:grpSpLocks/>
                </p:cNvGrpSpPr>
                <p:nvPr/>
              </p:nvGrpSpPr>
              <p:grpSpPr bwMode="auto">
                <a:xfrm flipV="1">
                  <a:off x="3686" y="243"/>
                  <a:ext cx="177" cy="66"/>
                  <a:chOff x="2848" y="848"/>
                  <a:chExt cx="140" cy="98"/>
                </a:xfrm>
              </p:grpSpPr>
              <p:sp>
                <p:nvSpPr>
                  <p:cNvPr id="40048" name="Line 19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49" name="Line 19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50" name="Line 199"/>
                  <p:cNvSpPr>
                    <a:spLocks noChangeShapeType="1"/>
                  </p:cNvSpPr>
                  <p:nvPr/>
                </p:nvSpPr>
                <p:spPr bwMode="auto">
                  <a:xfrm>
                    <a:off x="2893"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grpSp>
          <p:nvGrpSpPr>
            <p:cNvPr id="92235" name="Group 200"/>
            <p:cNvGrpSpPr>
              <a:grpSpLocks/>
            </p:cNvGrpSpPr>
            <p:nvPr/>
          </p:nvGrpSpPr>
          <p:grpSpPr bwMode="auto">
            <a:xfrm>
              <a:off x="641" y="2728"/>
              <a:ext cx="310" cy="326"/>
              <a:chOff x="3028" y="1864"/>
              <a:chExt cx="347" cy="631"/>
            </a:xfrm>
          </p:grpSpPr>
          <p:sp>
            <p:nvSpPr>
              <p:cNvPr id="40028" name="Rectangle 201"/>
              <p:cNvSpPr>
                <a:spLocks noChangeArrowheads="1"/>
              </p:cNvSpPr>
              <p:nvPr/>
            </p:nvSpPr>
            <p:spPr bwMode="auto">
              <a:xfrm>
                <a:off x="3047" y="2041"/>
                <a:ext cx="261"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2252" name="Freeform 202"/>
              <p:cNvSpPr>
                <a:spLocks/>
              </p:cNvSpPr>
              <p:nvPr/>
            </p:nvSpPr>
            <p:spPr bwMode="auto">
              <a:xfrm>
                <a:off x="3309" y="1888"/>
                <a:ext cx="48" cy="163"/>
              </a:xfrm>
              <a:custGeom>
                <a:avLst/>
                <a:gdLst>
                  <a:gd name="T0" fmla="*/ 8 w 62"/>
                  <a:gd name="T1" fmla="*/ 0 h 74"/>
                  <a:gd name="T2" fmla="*/ 13 w 62"/>
                  <a:gd name="T3" fmla="*/ 6540 h 74"/>
                  <a:gd name="T4" fmla="*/ 0 w 62"/>
                  <a:gd name="T5" fmla="*/ 845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3" name="Freeform 203"/>
              <p:cNvSpPr>
                <a:spLocks/>
              </p:cNvSpPr>
              <p:nvPr/>
            </p:nvSpPr>
            <p:spPr bwMode="auto">
              <a:xfrm>
                <a:off x="3307" y="2020"/>
                <a:ext cx="49" cy="475"/>
              </a:xfrm>
              <a:custGeom>
                <a:avLst/>
                <a:gdLst>
                  <a:gd name="T0" fmla="*/ 2 w 63"/>
                  <a:gd name="T1" fmla="*/ 1431 h 225"/>
                  <a:gd name="T2" fmla="*/ 0 w 63"/>
                  <a:gd name="T3" fmla="*/ 19918 h 225"/>
                  <a:gd name="T4" fmla="*/ 14 w 63"/>
                  <a:gd name="T5" fmla="*/ 17858 h 225"/>
                  <a:gd name="T6" fmla="*/ 14 w 63"/>
                  <a:gd name="T7" fmla="*/ 0 h 225"/>
                  <a:gd name="T8" fmla="*/ 2 w 63"/>
                  <a:gd name="T9" fmla="*/ 1431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4" name="Freeform 204"/>
              <p:cNvSpPr>
                <a:spLocks/>
              </p:cNvSpPr>
              <p:nvPr/>
            </p:nvSpPr>
            <p:spPr bwMode="auto">
              <a:xfrm>
                <a:off x="3339" y="1864"/>
                <a:ext cx="36" cy="171"/>
              </a:xfrm>
              <a:custGeom>
                <a:avLst/>
                <a:gdLst>
                  <a:gd name="T0" fmla="*/ 2 w 47"/>
                  <a:gd name="T1" fmla="*/ 0 h 78"/>
                  <a:gd name="T2" fmla="*/ 9 w 47"/>
                  <a:gd name="T3" fmla="*/ 8662 h 78"/>
                  <a:gd name="T4" fmla="*/ 3 w 47"/>
                  <a:gd name="T5" fmla="*/ 8565 h 78"/>
                  <a:gd name="T6" fmla="*/ 0 w 47"/>
                  <a:gd name="T7" fmla="*/ 3907 h 78"/>
                  <a:gd name="T8" fmla="*/ 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5" name="Freeform 205"/>
              <p:cNvSpPr>
                <a:spLocks/>
              </p:cNvSpPr>
              <p:nvPr/>
            </p:nvSpPr>
            <p:spPr bwMode="auto">
              <a:xfrm>
                <a:off x="3319" y="1941"/>
                <a:ext cx="34" cy="112"/>
              </a:xfrm>
              <a:custGeom>
                <a:avLst/>
                <a:gdLst>
                  <a:gd name="T0" fmla="*/ 5 w 44"/>
                  <a:gd name="T1" fmla="*/ 0 h 51"/>
                  <a:gd name="T2" fmla="*/ 0 w 44"/>
                  <a:gd name="T3" fmla="*/ 5721 h 51"/>
                  <a:gd name="T4" fmla="*/ 9 w 44"/>
                  <a:gd name="T5" fmla="*/ 5053 h 51"/>
                  <a:gd name="T6" fmla="*/ 5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6" name="Freeform 206"/>
              <p:cNvSpPr>
                <a:spLocks/>
              </p:cNvSpPr>
              <p:nvPr/>
            </p:nvSpPr>
            <p:spPr bwMode="auto">
              <a:xfrm>
                <a:off x="3028" y="1868"/>
                <a:ext cx="322" cy="209"/>
              </a:xfrm>
              <a:custGeom>
                <a:avLst/>
                <a:gdLst>
                  <a:gd name="T0" fmla="*/ 0 w 417"/>
                  <a:gd name="T1" fmla="*/ 10773 h 95"/>
                  <a:gd name="T2" fmla="*/ 14 w 417"/>
                  <a:gd name="T3" fmla="*/ 97 h 95"/>
                  <a:gd name="T4" fmla="*/ 88 w 417"/>
                  <a:gd name="T5" fmla="*/ 0 h 95"/>
                  <a:gd name="T6" fmla="*/ 79 w 417"/>
                  <a:gd name="T7" fmla="*/ 10773 h 95"/>
                  <a:gd name="T8" fmla="*/ 0 w 417"/>
                  <a:gd name="T9" fmla="*/ 1077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36" name="Group 207"/>
            <p:cNvGrpSpPr>
              <a:grpSpLocks/>
            </p:cNvGrpSpPr>
            <p:nvPr/>
          </p:nvGrpSpPr>
          <p:grpSpPr bwMode="auto">
            <a:xfrm>
              <a:off x="611" y="2856"/>
              <a:ext cx="370" cy="160"/>
              <a:chOff x="3600" y="219"/>
              <a:chExt cx="360" cy="175"/>
            </a:xfrm>
          </p:grpSpPr>
          <p:sp>
            <p:nvSpPr>
              <p:cNvPr id="40015" name="Oval 208"/>
              <p:cNvSpPr>
                <a:spLocks noChangeArrowheads="1"/>
              </p:cNvSpPr>
              <p:nvPr/>
            </p:nvSpPr>
            <p:spPr bwMode="auto">
              <a:xfrm>
                <a:off x="3604"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0016" name="Line 209"/>
              <p:cNvSpPr>
                <a:spLocks noChangeShapeType="1"/>
              </p:cNvSpPr>
              <p:nvPr/>
            </p:nvSpPr>
            <p:spPr bwMode="auto">
              <a:xfrm>
                <a:off x="3604"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17" name="Line 21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18" name="Rectangle 211"/>
              <p:cNvSpPr>
                <a:spLocks noChangeArrowheads="1"/>
              </p:cNvSpPr>
              <p:nvPr/>
            </p:nvSpPr>
            <p:spPr bwMode="auto">
              <a:xfrm>
                <a:off x="3604" y="289"/>
                <a:ext cx="354" cy="58"/>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0019" name="Oval 2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43" name="Group 213"/>
              <p:cNvGrpSpPr>
                <a:grpSpLocks/>
              </p:cNvGrpSpPr>
              <p:nvPr/>
            </p:nvGrpSpPr>
            <p:grpSpPr bwMode="auto">
              <a:xfrm>
                <a:off x="3686" y="244"/>
                <a:ext cx="177" cy="66"/>
                <a:chOff x="2848" y="848"/>
                <a:chExt cx="140" cy="98"/>
              </a:xfrm>
            </p:grpSpPr>
            <p:sp>
              <p:nvSpPr>
                <p:cNvPr id="40025" name="Line 214"/>
                <p:cNvSpPr>
                  <a:spLocks noChangeShapeType="1"/>
                </p:cNvSpPr>
                <p:nvPr/>
              </p:nvSpPr>
              <p:spPr bwMode="auto">
                <a:xfrm flipV="1">
                  <a:off x="2848" y="849"/>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6" name="Line 21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7" name="Line 216"/>
                <p:cNvSpPr>
                  <a:spLocks noChangeShapeType="1"/>
                </p:cNvSpPr>
                <p:nvPr/>
              </p:nvSpPr>
              <p:spPr bwMode="auto">
                <a:xfrm>
                  <a:off x="2894" y="851"/>
                  <a:ext cx="53" cy="9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44" name="Group 217"/>
              <p:cNvGrpSpPr>
                <a:grpSpLocks/>
              </p:cNvGrpSpPr>
              <p:nvPr/>
            </p:nvGrpSpPr>
            <p:grpSpPr bwMode="auto">
              <a:xfrm flipV="1">
                <a:off x="3686" y="243"/>
                <a:ext cx="177" cy="66"/>
                <a:chOff x="2848" y="848"/>
                <a:chExt cx="140" cy="98"/>
              </a:xfrm>
            </p:grpSpPr>
            <p:sp>
              <p:nvSpPr>
                <p:cNvPr id="40022" name="Line 218"/>
                <p:cNvSpPr>
                  <a:spLocks noChangeShapeType="1"/>
                </p:cNvSpPr>
                <p:nvPr/>
              </p:nvSpPr>
              <p:spPr bwMode="auto">
                <a:xfrm flipV="1">
                  <a:off x="2848" y="849"/>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3" name="Line 2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24" name="Line 220"/>
                <p:cNvSpPr>
                  <a:spLocks noChangeShapeType="1"/>
                </p:cNvSpPr>
                <p:nvPr/>
              </p:nvSpPr>
              <p:spPr bwMode="auto">
                <a:xfrm>
                  <a:off x="2894" y="851"/>
                  <a:ext cx="53" cy="9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40014" name="Text Box 221"/>
            <p:cNvSpPr txBox="1">
              <a:spLocks noChangeArrowheads="1"/>
            </p:cNvSpPr>
            <p:nvPr/>
          </p:nvSpPr>
          <p:spPr bwMode="auto">
            <a:xfrm>
              <a:off x="1002" y="3328"/>
              <a:ext cx="2277" cy="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Arial" charset="0"/>
                  <a:cs typeface="Arial" charset="0"/>
                </a:rPr>
                <a:t>Gateway GPRS Support Node </a:t>
              </a:r>
              <a:r>
                <a:rPr lang="en-US" sz="1400" dirty="0" smtClean="0">
                  <a:latin typeface="Arial" charset="0"/>
                  <a:cs typeface="Arial" charset="0"/>
                </a:rPr>
                <a:t>(GGSN)</a:t>
              </a:r>
              <a:endParaRPr lang="en-US" sz="1400" dirty="0">
                <a:latin typeface="Arial" charset="0"/>
                <a:cs typeface="Arial" charset="0"/>
              </a:endParaRPr>
            </a:p>
          </p:txBody>
        </p:sp>
      </p:grpSp>
      <p:sp>
        <p:nvSpPr>
          <p:cNvPr id="92198" name="Freeform 222"/>
          <p:cNvSpPr>
            <a:spLocks/>
          </p:cNvSpPr>
          <p:nvPr/>
        </p:nvSpPr>
        <p:spPr bwMode="auto">
          <a:xfrm>
            <a:off x="7286625" y="3116090"/>
            <a:ext cx="1235075" cy="16811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Text Box 223"/>
          <p:cNvSpPr txBox="1">
            <a:spLocks noChangeArrowheads="1"/>
          </p:cNvSpPr>
          <p:nvPr/>
        </p:nvSpPr>
        <p:spPr bwMode="auto">
          <a:xfrm>
            <a:off x="7394575" y="3458990"/>
            <a:ext cx="88265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Public </a:t>
            </a:r>
          </a:p>
          <a:p>
            <a:pPr eaLnBrk="1" hangingPunct="1">
              <a:defRPr/>
            </a:pPr>
            <a:r>
              <a:rPr lang="en-US" sz="1600" dirty="0">
                <a:latin typeface="Arial" charset="0"/>
                <a:cs typeface="Arial" charset="0"/>
              </a:rPr>
              <a:t>Internet</a:t>
            </a:r>
          </a:p>
        </p:txBody>
      </p:sp>
      <p:grpSp>
        <p:nvGrpSpPr>
          <p:cNvPr id="92200" name="Group 224"/>
          <p:cNvGrpSpPr>
            <a:grpSpLocks/>
          </p:cNvGrpSpPr>
          <p:nvPr/>
        </p:nvGrpSpPr>
        <p:grpSpPr bwMode="auto">
          <a:xfrm>
            <a:off x="6521450" y="3325640"/>
            <a:ext cx="550863" cy="1001712"/>
            <a:chOff x="611" y="3693"/>
            <a:chExt cx="449" cy="287"/>
          </a:xfrm>
        </p:grpSpPr>
        <p:sp>
          <p:nvSpPr>
            <p:cNvPr id="40001" name="Rectangle 225"/>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25" name="Group 226"/>
            <p:cNvGrpSpPr>
              <a:grpSpLocks/>
            </p:cNvGrpSpPr>
            <p:nvPr/>
          </p:nvGrpSpPr>
          <p:grpSpPr bwMode="auto">
            <a:xfrm>
              <a:off x="687" y="3826"/>
              <a:ext cx="224" cy="110"/>
              <a:chOff x="687" y="3826"/>
              <a:chExt cx="224" cy="110"/>
            </a:xfrm>
          </p:grpSpPr>
          <p:sp>
            <p:nvSpPr>
              <p:cNvPr id="92231" name="Freeform 227"/>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2" name="Freeform 228"/>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26" name="Freeform 229"/>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7" name="Freeform 230"/>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8" name="Freeform 231"/>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9" name="Freeform 232"/>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0" name="Freeform 233"/>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78" name="Text Box 234"/>
          <p:cNvSpPr txBox="1">
            <a:spLocks noChangeArrowheads="1"/>
          </p:cNvSpPr>
          <p:nvPr/>
        </p:nvSpPr>
        <p:spPr bwMode="auto">
          <a:xfrm>
            <a:off x="6469063" y="4308302"/>
            <a:ext cx="857250"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dirty="0">
                <a:latin typeface="Arial" charset="0"/>
                <a:cs typeface="Arial" charset="0"/>
              </a:rPr>
              <a:t>GGSN</a:t>
            </a:r>
          </a:p>
        </p:txBody>
      </p:sp>
      <p:sp>
        <p:nvSpPr>
          <p:cNvPr id="39979" name="Text Box 235"/>
          <p:cNvSpPr txBox="1">
            <a:spLocks noChangeArrowheads="1"/>
          </p:cNvSpPr>
          <p:nvPr/>
        </p:nvSpPr>
        <p:spPr bwMode="auto">
          <a:xfrm>
            <a:off x="6591300" y="3328815"/>
            <a:ext cx="361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39980" name="Line 236"/>
          <p:cNvSpPr>
            <a:spLocks noChangeShapeType="1"/>
          </p:cNvSpPr>
          <p:nvPr/>
        </p:nvSpPr>
        <p:spPr bwMode="auto">
          <a:xfrm flipH="1">
            <a:off x="6310313" y="4060652"/>
            <a:ext cx="236537"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1" name="Line 237"/>
          <p:cNvSpPr>
            <a:spLocks noChangeShapeType="1"/>
          </p:cNvSpPr>
          <p:nvPr/>
        </p:nvSpPr>
        <p:spPr bwMode="auto">
          <a:xfrm flipH="1" flipV="1">
            <a:off x="6321425" y="3778077"/>
            <a:ext cx="225425" cy="904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2" name="Line 238"/>
          <p:cNvSpPr>
            <a:spLocks noChangeShapeType="1"/>
          </p:cNvSpPr>
          <p:nvPr/>
        </p:nvSpPr>
        <p:spPr bwMode="auto">
          <a:xfrm flipH="1">
            <a:off x="5943600" y="4235277"/>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3" name="Line 239"/>
          <p:cNvSpPr>
            <a:spLocks noChangeShapeType="1"/>
          </p:cNvSpPr>
          <p:nvPr/>
        </p:nvSpPr>
        <p:spPr bwMode="auto">
          <a:xfrm flipH="1" flipV="1">
            <a:off x="6038850" y="3687590"/>
            <a:ext cx="236538"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9984" name="Line 240"/>
          <p:cNvSpPr>
            <a:spLocks noChangeShapeType="1"/>
          </p:cNvSpPr>
          <p:nvPr/>
        </p:nvSpPr>
        <p:spPr bwMode="auto">
          <a:xfrm>
            <a:off x="7051675" y="3959052"/>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57" name="Text Box 241"/>
          <p:cNvSpPr txBox="1">
            <a:spLocks noChangeArrowheads="1"/>
          </p:cNvSpPr>
          <p:nvPr/>
        </p:nvSpPr>
        <p:spPr bwMode="auto">
          <a:xfrm>
            <a:off x="264665" y="3907003"/>
            <a:ext cx="46145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i="1" dirty="0">
                <a:solidFill>
                  <a:srgbClr val="C00000"/>
                </a:solidFill>
                <a:latin typeface="Gill Sans MT" panose="020B0502020104020203" pitchFamily="34" charset="0"/>
              </a:rPr>
              <a:t>Key insight: </a:t>
            </a:r>
            <a:r>
              <a:rPr lang="en-US" altLang="zh-CN" dirty="0">
                <a:latin typeface="Gill Sans MT" panose="020B0502020104020203" pitchFamily="34" charset="0"/>
              </a:rPr>
              <a:t>new cellular data</a:t>
            </a:r>
          </a:p>
          <a:p>
            <a:r>
              <a:rPr lang="en-US" altLang="zh-CN" dirty="0">
                <a:latin typeface="Gill Sans MT" panose="020B0502020104020203" pitchFamily="34" charset="0"/>
              </a:rPr>
              <a:t>network operates </a:t>
            </a:r>
            <a:r>
              <a:rPr lang="en-US" altLang="zh-CN" i="1" dirty="0">
                <a:latin typeface="Gill Sans MT" panose="020B0502020104020203" pitchFamily="34" charset="0"/>
              </a:rPr>
              <a:t>in parallel</a:t>
            </a:r>
            <a:r>
              <a:rPr lang="en-US" altLang="zh-CN" dirty="0">
                <a:latin typeface="Gill Sans MT" panose="020B0502020104020203" pitchFamily="34" charset="0"/>
              </a:rPr>
              <a:t> </a:t>
            </a:r>
          </a:p>
          <a:p>
            <a:r>
              <a:rPr lang="en-US" altLang="zh-CN" dirty="0" smtClean="0">
                <a:latin typeface="Gill Sans MT" panose="020B0502020104020203" pitchFamily="34" charset="0"/>
              </a:rPr>
              <a:t>(except </a:t>
            </a:r>
            <a:r>
              <a:rPr lang="en-US" altLang="zh-CN" dirty="0">
                <a:latin typeface="Gill Sans MT" panose="020B0502020104020203" pitchFamily="34" charset="0"/>
              </a:rPr>
              <a:t>at </a:t>
            </a:r>
            <a:r>
              <a:rPr lang="en-US" altLang="zh-CN" dirty="0" smtClean="0">
                <a:latin typeface="Gill Sans MT" panose="020B0502020104020203" pitchFamily="34" charset="0"/>
              </a:rPr>
              <a:t>edge) </a:t>
            </a:r>
            <a:r>
              <a:rPr lang="en-US" altLang="zh-CN" dirty="0">
                <a:latin typeface="Gill Sans MT" panose="020B0502020104020203" pitchFamily="34" charset="0"/>
              </a:rPr>
              <a:t>with existing </a:t>
            </a:r>
          </a:p>
          <a:p>
            <a:r>
              <a:rPr lang="en-US" altLang="zh-CN" dirty="0">
                <a:latin typeface="Gill Sans MT" panose="020B0502020104020203" pitchFamily="34" charset="0"/>
              </a:rPr>
              <a:t>cellular voice network</a:t>
            </a:r>
          </a:p>
          <a:p>
            <a:pPr>
              <a:buClr>
                <a:srgbClr val="000099"/>
              </a:buClr>
              <a:buSzPct val="70000"/>
              <a:buFont typeface="Wingdings" panose="05000000000000000000" pitchFamily="2" charset="2"/>
              <a:buChar char="v"/>
            </a:pPr>
            <a:r>
              <a:rPr lang="en-US" altLang="zh-CN" dirty="0">
                <a:latin typeface="Gill Sans MT" panose="020B0502020104020203" pitchFamily="34" charset="0"/>
              </a:rPr>
              <a:t> voice network unchanged in core</a:t>
            </a:r>
          </a:p>
          <a:p>
            <a:pPr>
              <a:buClr>
                <a:srgbClr val="000099"/>
              </a:buClr>
              <a:buSzPct val="70000"/>
              <a:buFont typeface="Wingdings" panose="05000000000000000000" pitchFamily="2" charset="2"/>
              <a:buChar char="v"/>
            </a:pPr>
            <a:r>
              <a:rPr lang="en-US" altLang="zh-CN" dirty="0">
                <a:latin typeface="Gill Sans MT" panose="020B0502020104020203" pitchFamily="34" charset="0"/>
              </a:rPr>
              <a:t> data network operates in parallel</a:t>
            </a:r>
          </a:p>
        </p:txBody>
      </p:sp>
      <p:grpSp>
        <p:nvGrpSpPr>
          <p:cNvPr id="92209" name="Group 139"/>
          <p:cNvGrpSpPr>
            <a:grpSpLocks/>
          </p:cNvGrpSpPr>
          <p:nvPr/>
        </p:nvGrpSpPr>
        <p:grpSpPr bwMode="auto">
          <a:xfrm>
            <a:off x="6400800" y="3813002"/>
            <a:ext cx="693738" cy="314325"/>
            <a:chOff x="3600" y="219"/>
            <a:chExt cx="360" cy="175"/>
          </a:xfrm>
        </p:grpSpPr>
        <p:sp>
          <p:nvSpPr>
            <p:cNvPr id="39988"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9989"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0"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1"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39992"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2216" name="Group 145"/>
            <p:cNvGrpSpPr>
              <a:grpSpLocks/>
            </p:cNvGrpSpPr>
            <p:nvPr/>
          </p:nvGrpSpPr>
          <p:grpSpPr bwMode="auto">
            <a:xfrm>
              <a:off x="3686" y="244"/>
              <a:ext cx="177" cy="66"/>
              <a:chOff x="2848" y="848"/>
              <a:chExt cx="140" cy="98"/>
            </a:xfrm>
          </p:grpSpPr>
          <p:sp>
            <p:nvSpPr>
              <p:cNvPr id="39998"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9"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0000"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2217" name="Group 149"/>
            <p:cNvGrpSpPr>
              <a:grpSpLocks/>
            </p:cNvGrpSpPr>
            <p:nvPr/>
          </p:nvGrpSpPr>
          <p:grpSpPr bwMode="auto">
            <a:xfrm flipV="1">
              <a:off x="3686" y="243"/>
              <a:ext cx="177" cy="66"/>
              <a:chOff x="2848" y="848"/>
              <a:chExt cx="140" cy="98"/>
            </a:xfrm>
          </p:grpSpPr>
          <p:sp>
            <p:nvSpPr>
              <p:cNvPr id="39995"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6"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9997"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Tree>
    <p:extLst>
      <p:ext uri="{BB962C8B-B14F-4D97-AF65-F5344CB8AC3E}">
        <p14:creationId xmlns:p14="http://schemas.microsoft.com/office/powerpoint/2010/main" val="32036126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3G Core Network</a:t>
            </a:r>
            <a:endParaRPr lang="zh-CN" altLang="en-US" dirty="0">
              <a:latin typeface="Gill Sans MT" panose="020B0502020104020203" pitchFamily="34" charset="0"/>
            </a:endParaRPr>
          </a:p>
        </p:txBody>
      </p:sp>
      <p:grpSp>
        <p:nvGrpSpPr>
          <p:cNvPr id="93187" name="Group 3"/>
          <p:cNvGrpSpPr>
            <a:grpSpLocks/>
          </p:cNvGrpSpPr>
          <p:nvPr/>
        </p:nvGrpSpPr>
        <p:grpSpPr bwMode="auto">
          <a:xfrm>
            <a:off x="1901825" y="1241278"/>
            <a:ext cx="242888" cy="485775"/>
            <a:chOff x="3796" y="1043"/>
            <a:chExt cx="865" cy="1237"/>
          </a:xfrm>
        </p:grpSpPr>
        <p:sp>
          <p:nvSpPr>
            <p:cNvPr id="41153" name="Line 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4" name="Line 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5" name="Line 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6" name="Line 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7" name="Line 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8" name="Line 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9" name="Line 1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0" name="Line 1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1" name="Line 1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2" name="Line 1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3" name="Line 1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4" name="Line 1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5" name="Line 1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6" name="Line 1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7" name="Line 1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3391" name="Group 19"/>
            <p:cNvGrpSpPr>
              <a:grpSpLocks/>
            </p:cNvGrpSpPr>
            <p:nvPr/>
          </p:nvGrpSpPr>
          <p:grpSpPr bwMode="auto">
            <a:xfrm>
              <a:off x="4269" y="1415"/>
              <a:ext cx="392" cy="137"/>
              <a:chOff x="4227" y="1360"/>
              <a:chExt cx="863" cy="270"/>
            </a:xfrm>
          </p:grpSpPr>
          <p:sp>
            <p:nvSpPr>
              <p:cNvPr id="41179" name="Line 2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80" name="Line 2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81" name="Line 2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82" name="Line 2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92" name="Group 24"/>
            <p:cNvGrpSpPr>
              <a:grpSpLocks/>
            </p:cNvGrpSpPr>
            <p:nvPr/>
          </p:nvGrpSpPr>
          <p:grpSpPr bwMode="auto">
            <a:xfrm rot="5700496">
              <a:off x="4053" y="1170"/>
              <a:ext cx="392" cy="137"/>
              <a:chOff x="4227" y="1360"/>
              <a:chExt cx="863" cy="270"/>
            </a:xfrm>
          </p:grpSpPr>
          <p:sp>
            <p:nvSpPr>
              <p:cNvPr id="41175" name="Line 2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6" name="Line 2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7" name="Line 2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8" name="Line 2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93" name="Group 29"/>
            <p:cNvGrpSpPr>
              <a:grpSpLocks/>
            </p:cNvGrpSpPr>
            <p:nvPr/>
          </p:nvGrpSpPr>
          <p:grpSpPr bwMode="auto">
            <a:xfrm rot="10800000">
              <a:off x="3796" y="1402"/>
              <a:ext cx="392" cy="137"/>
              <a:chOff x="4227" y="1360"/>
              <a:chExt cx="863" cy="270"/>
            </a:xfrm>
          </p:grpSpPr>
          <p:sp>
            <p:nvSpPr>
              <p:cNvPr id="41171" name="Line 3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2" name="Line 3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3" name="Line 3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4" name="Line 3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3188" name="Group 34"/>
          <p:cNvGrpSpPr>
            <a:grpSpLocks/>
          </p:cNvGrpSpPr>
          <p:nvPr/>
        </p:nvGrpSpPr>
        <p:grpSpPr bwMode="auto">
          <a:xfrm>
            <a:off x="2390775" y="1719115"/>
            <a:ext cx="242888" cy="485775"/>
            <a:chOff x="3796" y="1043"/>
            <a:chExt cx="865" cy="1237"/>
          </a:xfrm>
        </p:grpSpPr>
        <p:sp>
          <p:nvSpPr>
            <p:cNvPr id="41123" name="Line 3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4" name="Line 3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5" name="Line 3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6" name="Line 3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7" name="Line 3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8" name="Line 4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9" name="Line 4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0" name="Line 4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1" name="Line 4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2" name="Line 4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3" name="Line 4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4" name="Line 4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5" name="Line 4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6" name="Line 4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7" name="Line 4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3361" name="Group 50"/>
            <p:cNvGrpSpPr>
              <a:grpSpLocks/>
            </p:cNvGrpSpPr>
            <p:nvPr/>
          </p:nvGrpSpPr>
          <p:grpSpPr bwMode="auto">
            <a:xfrm>
              <a:off x="4269" y="1415"/>
              <a:ext cx="392" cy="137"/>
              <a:chOff x="4227" y="1360"/>
              <a:chExt cx="863" cy="270"/>
            </a:xfrm>
          </p:grpSpPr>
          <p:sp>
            <p:nvSpPr>
              <p:cNvPr id="41149" name="Line 5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0" name="Line 5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1" name="Line 5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2" name="Line 5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62" name="Group 55"/>
            <p:cNvGrpSpPr>
              <a:grpSpLocks/>
            </p:cNvGrpSpPr>
            <p:nvPr/>
          </p:nvGrpSpPr>
          <p:grpSpPr bwMode="auto">
            <a:xfrm rot="5700496">
              <a:off x="4053" y="1170"/>
              <a:ext cx="392" cy="137"/>
              <a:chOff x="4227" y="1360"/>
              <a:chExt cx="863" cy="270"/>
            </a:xfrm>
          </p:grpSpPr>
          <p:sp>
            <p:nvSpPr>
              <p:cNvPr id="41145" name="Line 5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6" name="Line 5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7" name="Line 5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8" name="Line 5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63" name="Group 60"/>
            <p:cNvGrpSpPr>
              <a:grpSpLocks/>
            </p:cNvGrpSpPr>
            <p:nvPr/>
          </p:nvGrpSpPr>
          <p:grpSpPr bwMode="auto">
            <a:xfrm rot="10800000">
              <a:off x="3796" y="1402"/>
              <a:ext cx="392" cy="137"/>
              <a:chOff x="4227" y="1360"/>
              <a:chExt cx="863" cy="270"/>
            </a:xfrm>
          </p:grpSpPr>
          <p:sp>
            <p:nvSpPr>
              <p:cNvPr id="41141" name="Line 6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2" name="Line 6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3" name="Line 6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4" name="Line 6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3189" name="Group 65"/>
          <p:cNvGrpSpPr>
            <a:grpSpLocks/>
          </p:cNvGrpSpPr>
          <p:nvPr/>
        </p:nvGrpSpPr>
        <p:grpSpPr bwMode="auto">
          <a:xfrm>
            <a:off x="1865313" y="2030265"/>
            <a:ext cx="242887" cy="485775"/>
            <a:chOff x="3796" y="1043"/>
            <a:chExt cx="865" cy="1237"/>
          </a:xfrm>
        </p:grpSpPr>
        <p:sp>
          <p:nvSpPr>
            <p:cNvPr id="41093" name="Line 66"/>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4" name="Line 67"/>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5" name="Line 68"/>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6" name="Line 69"/>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7" name="Line 70"/>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8" name="Line 71"/>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9" name="Line 72"/>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0" name="Line 73"/>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1" name="Line 74"/>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2" name="Line 75"/>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3" name="Line 76"/>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4" name="Line 77"/>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5" name="Line 78"/>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6" name="Line 79"/>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7" name="Line 80"/>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3331" name="Group 81"/>
            <p:cNvGrpSpPr>
              <a:grpSpLocks/>
            </p:cNvGrpSpPr>
            <p:nvPr/>
          </p:nvGrpSpPr>
          <p:grpSpPr bwMode="auto">
            <a:xfrm>
              <a:off x="4269" y="1415"/>
              <a:ext cx="392" cy="137"/>
              <a:chOff x="4227" y="1360"/>
              <a:chExt cx="863" cy="270"/>
            </a:xfrm>
          </p:grpSpPr>
          <p:sp>
            <p:nvSpPr>
              <p:cNvPr id="41119" name="Line 82"/>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0" name="Line 83"/>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1" name="Line 84"/>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2" name="Line 85"/>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32" name="Group 86"/>
            <p:cNvGrpSpPr>
              <a:grpSpLocks/>
            </p:cNvGrpSpPr>
            <p:nvPr/>
          </p:nvGrpSpPr>
          <p:grpSpPr bwMode="auto">
            <a:xfrm rot="5700496">
              <a:off x="4053" y="1170"/>
              <a:ext cx="392" cy="137"/>
              <a:chOff x="4227" y="1360"/>
              <a:chExt cx="863" cy="270"/>
            </a:xfrm>
          </p:grpSpPr>
          <p:sp>
            <p:nvSpPr>
              <p:cNvPr id="41115" name="Line 87"/>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6" name="Line 88"/>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7" name="Line 89"/>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8" name="Line 90"/>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33" name="Group 91"/>
            <p:cNvGrpSpPr>
              <a:grpSpLocks/>
            </p:cNvGrpSpPr>
            <p:nvPr/>
          </p:nvGrpSpPr>
          <p:grpSpPr bwMode="auto">
            <a:xfrm rot="10800000">
              <a:off x="3796" y="1402"/>
              <a:ext cx="392" cy="137"/>
              <a:chOff x="4227" y="1360"/>
              <a:chExt cx="863" cy="270"/>
            </a:xfrm>
          </p:grpSpPr>
          <p:sp>
            <p:nvSpPr>
              <p:cNvPr id="41111" name="Line 92"/>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2" name="Line 93"/>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3" name="Line 94"/>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4" name="Line 95"/>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40967" name="Line 96"/>
          <p:cNvSpPr>
            <a:spLocks noChangeShapeType="1"/>
          </p:cNvSpPr>
          <p:nvPr/>
        </p:nvSpPr>
        <p:spPr bwMode="auto">
          <a:xfrm flipV="1">
            <a:off x="2012950" y="2011215"/>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68" name="Line 97"/>
          <p:cNvSpPr>
            <a:spLocks noChangeShapeType="1"/>
          </p:cNvSpPr>
          <p:nvPr/>
        </p:nvSpPr>
        <p:spPr bwMode="auto">
          <a:xfrm flipV="1">
            <a:off x="2574925" y="2003278"/>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69" name="Line 98"/>
          <p:cNvSpPr>
            <a:spLocks noChangeShapeType="1"/>
          </p:cNvSpPr>
          <p:nvPr/>
        </p:nvSpPr>
        <p:spPr bwMode="auto">
          <a:xfrm>
            <a:off x="2082800" y="1630215"/>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193" name="Group 99"/>
          <p:cNvGrpSpPr>
            <a:grpSpLocks/>
          </p:cNvGrpSpPr>
          <p:nvPr/>
        </p:nvGrpSpPr>
        <p:grpSpPr bwMode="auto">
          <a:xfrm>
            <a:off x="3676650" y="1717528"/>
            <a:ext cx="550863" cy="411162"/>
            <a:chOff x="611" y="3693"/>
            <a:chExt cx="449" cy="287"/>
          </a:xfrm>
        </p:grpSpPr>
        <p:sp>
          <p:nvSpPr>
            <p:cNvPr id="41084" name="Rectangle 10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308" name="Group 101"/>
            <p:cNvGrpSpPr>
              <a:grpSpLocks/>
            </p:cNvGrpSpPr>
            <p:nvPr/>
          </p:nvGrpSpPr>
          <p:grpSpPr bwMode="auto">
            <a:xfrm>
              <a:off x="687" y="3826"/>
              <a:ext cx="224" cy="110"/>
              <a:chOff x="687" y="3826"/>
              <a:chExt cx="224" cy="110"/>
            </a:xfrm>
          </p:grpSpPr>
          <p:sp>
            <p:nvSpPr>
              <p:cNvPr id="93314" name="Freeform 10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5" name="Freeform 10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309" name="Freeform 10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0" name="Freeform 10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1" name="Freeform 10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2" name="Freeform 10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3" name="Freeform 10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194" name="Group 109"/>
          <p:cNvGrpSpPr>
            <a:grpSpLocks/>
          </p:cNvGrpSpPr>
          <p:nvPr/>
        </p:nvGrpSpPr>
        <p:grpSpPr bwMode="auto">
          <a:xfrm>
            <a:off x="4676775" y="1349228"/>
            <a:ext cx="550863" cy="1001712"/>
            <a:chOff x="611" y="3693"/>
            <a:chExt cx="449" cy="287"/>
          </a:xfrm>
        </p:grpSpPr>
        <p:sp>
          <p:nvSpPr>
            <p:cNvPr id="41075" name="Rectangle 11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99" name="Group 111"/>
            <p:cNvGrpSpPr>
              <a:grpSpLocks/>
            </p:cNvGrpSpPr>
            <p:nvPr/>
          </p:nvGrpSpPr>
          <p:grpSpPr bwMode="auto">
            <a:xfrm>
              <a:off x="687" y="3826"/>
              <a:ext cx="224" cy="110"/>
              <a:chOff x="687" y="3826"/>
              <a:chExt cx="224" cy="110"/>
            </a:xfrm>
          </p:grpSpPr>
          <p:sp>
            <p:nvSpPr>
              <p:cNvPr id="93305" name="Freeform 11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6" name="Freeform 11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300" name="Freeform 11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1" name="Freeform 11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2" name="Freeform 11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3" name="Freeform 11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4" name="Freeform 11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72" name="Line 119"/>
          <p:cNvSpPr>
            <a:spLocks noChangeShapeType="1"/>
          </p:cNvSpPr>
          <p:nvPr/>
        </p:nvSpPr>
        <p:spPr bwMode="auto">
          <a:xfrm flipV="1">
            <a:off x="4203700" y="1949303"/>
            <a:ext cx="447675" cy="95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73" name="Text Box 120"/>
          <p:cNvSpPr txBox="1">
            <a:spLocks noChangeArrowheads="1"/>
          </p:cNvSpPr>
          <p:nvPr/>
        </p:nvSpPr>
        <p:spPr bwMode="auto">
          <a:xfrm>
            <a:off x="3529013" y="2149328"/>
            <a:ext cx="1135062" cy="7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ts val="1700"/>
              </a:lnSpc>
              <a:defRPr/>
            </a:pPr>
            <a:r>
              <a:rPr lang="en-US">
                <a:latin typeface="Arial" charset="0"/>
                <a:cs typeface="Arial" charset="0"/>
              </a:rPr>
              <a:t>radio</a:t>
            </a:r>
          </a:p>
          <a:p>
            <a:pPr eaLnBrk="1" hangingPunct="1">
              <a:lnSpc>
                <a:spcPts val="1700"/>
              </a:lnSpc>
              <a:defRPr/>
            </a:pPr>
            <a:r>
              <a:rPr lang="en-US">
                <a:latin typeface="Arial" charset="0"/>
                <a:cs typeface="Arial" charset="0"/>
              </a:rPr>
              <a:t>network </a:t>
            </a:r>
          </a:p>
          <a:p>
            <a:pPr eaLnBrk="1" hangingPunct="1">
              <a:lnSpc>
                <a:spcPts val="1700"/>
              </a:lnSpc>
              <a:defRPr/>
            </a:pPr>
            <a:r>
              <a:rPr lang="en-US">
                <a:latin typeface="Arial" charset="0"/>
                <a:cs typeface="Arial" charset="0"/>
              </a:rPr>
              <a:t>controller</a:t>
            </a:r>
          </a:p>
        </p:txBody>
      </p:sp>
      <p:sp>
        <p:nvSpPr>
          <p:cNvPr id="40974" name="Text Box 121"/>
          <p:cNvSpPr txBox="1">
            <a:spLocks noChangeArrowheads="1"/>
          </p:cNvSpPr>
          <p:nvPr/>
        </p:nvSpPr>
        <p:spPr bwMode="auto">
          <a:xfrm>
            <a:off x="4613275" y="1053953"/>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MSC</a:t>
            </a:r>
          </a:p>
        </p:txBody>
      </p:sp>
      <p:pic>
        <p:nvPicPr>
          <p:cNvPr id="93198" name="Picture 12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44765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99" name="Group 123"/>
          <p:cNvGrpSpPr>
            <a:grpSpLocks/>
          </p:cNvGrpSpPr>
          <p:nvPr/>
        </p:nvGrpSpPr>
        <p:grpSpPr bwMode="auto">
          <a:xfrm>
            <a:off x="223838" y="1854053"/>
            <a:ext cx="831850" cy="180975"/>
            <a:chOff x="3072" y="739"/>
            <a:chExt cx="652" cy="146"/>
          </a:xfrm>
        </p:grpSpPr>
        <p:pic>
          <p:nvPicPr>
            <p:cNvPr id="93295" name="Picture 124"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3" name="Line 125"/>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74" name="Line 126"/>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0977" name="Oval 127"/>
          <p:cNvSpPr>
            <a:spLocks noChangeArrowheads="1"/>
          </p:cNvSpPr>
          <p:nvPr/>
        </p:nvSpPr>
        <p:spPr bwMode="auto">
          <a:xfrm>
            <a:off x="1184275" y="1125390"/>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3201" name="Picture 128"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187428"/>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202" name="Group 130"/>
          <p:cNvGrpSpPr>
            <a:grpSpLocks/>
          </p:cNvGrpSpPr>
          <p:nvPr/>
        </p:nvGrpSpPr>
        <p:grpSpPr bwMode="auto">
          <a:xfrm>
            <a:off x="4660900" y="2892278"/>
            <a:ext cx="582613" cy="641350"/>
            <a:chOff x="3028" y="1864"/>
            <a:chExt cx="347" cy="631"/>
          </a:xfrm>
        </p:grpSpPr>
        <p:sp>
          <p:nvSpPr>
            <p:cNvPr id="41066" name="Rectangle 131"/>
            <p:cNvSpPr>
              <a:spLocks noChangeArrowheads="1"/>
            </p:cNvSpPr>
            <p:nvPr/>
          </p:nvSpPr>
          <p:spPr bwMode="auto">
            <a:xfrm>
              <a:off x="3047" y="2042"/>
              <a:ext cx="260"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3290" name="Freeform 132"/>
            <p:cNvSpPr>
              <a:spLocks/>
            </p:cNvSpPr>
            <p:nvPr/>
          </p:nvSpPr>
          <p:spPr bwMode="auto">
            <a:xfrm>
              <a:off x="3309" y="1888"/>
              <a:ext cx="48" cy="163"/>
            </a:xfrm>
            <a:custGeom>
              <a:avLst/>
              <a:gdLst>
                <a:gd name="T0" fmla="*/ 8 w 62"/>
                <a:gd name="T1" fmla="*/ 0 h 74"/>
                <a:gd name="T2" fmla="*/ 13 w 62"/>
                <a:gd name="T3" fmla="*/ 6540 h 74"/>
                <a:gd name="T4" fmla="*/ 0 w 62"/>
                <a:gd name="T5" fmla="*/ 845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1" name="Freeform 133"/>
            <p:cNvSpPr>
              <a:spLocks/>
            </p:cNvSpPr>
            <p:nvPr/>
          </p:nvSpPr>
          <p:spPr bwMode="auto">
            <a:xfrm>
              <a:off x="3307" y="2020"/>
              <a:ext cx="49" cy="475"/>
            </a:xfrm>
            <a:custGeom>
              <a:avLst/>
              <a:gdLst>
                <a:gd name="T0" fmla="*/ 2 w 63"/>
                <a:gd name="T1" fmla="*/ 1431 h 225"/>
                <a:gd name="T2" fmla="*/ 0 w 63"/>
                <a:gd name="T3" fmla="*/ 19918 h 225"/>
                <a:gd name="T4" fmla="*/ 14 w 63"/>
                <a:gd name="T5" fmla="*/ 17858 h 225"/>
                <a:gd name="T6" fmla="*/ 14 w 63"/>
                <a:gd name="T7" fmla="*/ 0 h 225"/>
                <a:gd name="T8" fmla="*/ 2 w 63"/>
                <a:gd name="T9" fmla="*/ 1431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2" name="Freeform 134"/>
            <p:cNvSpPr>
              <a:spLocks/>
            </p:cNvSpPr>
            <p:nvPr/>
          </p:nvSpPr>
          <p:spPr bwMode="auto">
            <a:xfrm>
              <a:off x="3339" y="1864"/>
              <a:ext cx="36" cy="171"/>
            </a:xfrm>
            <a:custGeom>
              <a:avLst/>
              <a:gdLst>
                <a:gd name="T0" fmla="*/ 2 w 47"/>
                <a:gd name="T1" fmla="*/ 0 h 78"/>
                <a:gd name="T2" fmla="*/ 9 w 47"/>
                <a:gd name="T3" fmla="*/ 8662 h 78"/>
                <a:gd name="T4" fmla="*/ 3 w 47"/>
                <a:gd name="T5" fmla="*/ 8565 h 78"/>
                <a:gd name="T6" fmla="*/ 0 w 47"/>
                <a:gd name="T7" fmla="*/ 3907 h 78"/>
                <a:gd name="T8" fmla="*/ 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3" name="Freeform 135"/>
            <p:cNvSpPr>
              <a:spLocks/>
            </p:cNvSpPr>
            <p:nvPr/>
          </p:nvSpPr>
          <p:spPr bwMode="auto">
            <a:xfrm>
              <a:off x="3319" y="1941"/>
              <a:ext cx="34" cy="112"/>
            </a:xfrm>
            <a:custGeom>
              <a:avLst/>
              <a:gdLst>
                <a:gd name="T0" fmla="*/ 5 w 44"/>
                <a:gd name="T1" fmla="*/ 0 h 51"/>
                <a:gd name="T2" fmla="*/ 0 w 44"/>
                <a:gd name="T3" fmla="*/ 5721 h 51"/>
                <a:gd name="T4" fmla="*/ 9 w 44"/>
                <a:gd name="T5" fmla="*/ 5053 h 51"/>
                <a:gd name="T6" fmla="*/ 5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4" name="Freeform 136"/>
            <p:cNvSpPr>
              <a:spLocks/>
            </p:cNvSpPr>
            <p:nvPr/>
          </p:nvSpPr>
          <p:spPr bwMode="auto">
            <a:xfrm>
              <a:off x="3028" y="1868"/>
              <a:ext cx="322" cy="209"/>
            </a:xfrm>
            <a:custGeom>
              <a:avLst/>
              <a:gdLst>
                <a:gd name="T0" fmla="*/ 0 w 417"/>
                <a:gd name="T1" fmla="*/ 10773 h 95"/>
                <a:gd name="T2" fmla="*/ 14 w 417"/>
                <a:gd name="T3" fmla="*/ 97 h 95"/>
                <a:gd name="T4" fmla="*/ 88 w 417"/>
                <a:gd name="T5" fmla="*/ 0 h 95"/>
                <a:gd name="T6" fmla="*/ 79 w 417"/>
                <a:gd name="T7" fmla="*/ 10773 h 95"/>
                <a:gd name="T8" fmla="*/ 0 w 417"/>
                <a:gd name="T9" fmla="*/ 1077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80" name="Text Box 137"/>
          <p:cNvSpPr txBox="1">
            <a:spLocks noChangeArrowheads="1"/>
          </p:cNvSpPr>
          <p:nvPr/>
        </p:nvSpPr>
        <p:spPr bwMode="auto">
          <a:xfrm>
            <a:off x="4591050" y="3536803"/>
            <a:ext cx="831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SGSN</a:t>
            </a:r>
          </a:p>
        </p:txBody>
      </p:sp>
      <p:sp>
        <p:nvSpPr>
          <p:cNvPr id="40981" name="Line 138"/>
          <p:cNvSpPr>
            <a:spLocks noChangeShapeType="1"/>
          </p:cNvSpPr>
          <p:nvPr/>
        </p:nvSpPr>
        <p:spPr bwMode="auto">
          <a:xfrm>
            <a:off x="5313363" y="3324078"/>
            <a:ext cx="685800" cy="249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205" name="Group 139"/>
          <p:cNvGrpSpPr>
            <a:grpSpLocks/>
          </p:cNvGrpSpPr>
          <p:nvPr/>
        </p:nvGrpSpPr>
        <p:grpSpPr bwMode="auto">
          <a:xfrm>
            <a:off x="4605338" y="3144690"/>
            <a:ext cx="693737" cy="314325"/>
            <a:chOff x="3600" y="219"/>
            <a:chExt cx="360" cy="175"/>
          </a:xfrm>
        </p:grpSpPr>
        <p:sp>
          <p:nvSpPr>
            <p:cNvPr id="41053"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1054"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55"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56"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1057"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81" name="Group 145"/>
            <p:cNvGrpSpPr>
              <a:grpSpLocks/>
            </p:cNvGrpSpPr>
            <p:nvPr/>
          </p:nvGrpSpPr>
          <p:grpSpPr bwMode="auto">
            <a:xfrm>
              <a:off x="3686" y="244"/>
              <a:ext cx="177" cy="66"/>
              <a:chOff x="2848" y="848"/>
              <a:chExt cx="140" cy="98"/>
            </a:xfrm>
          </p:grpSpPr>
          <p:sp>
            <p:nvSpPr>
              <p:cNvPr id="41063"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4"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5"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3282" name="Group 149"/>
            <p:cNvGrpSpPr>
              <a:grpSpLocks/>
            </p:cNvGrpSpPr>
            <p:nvPr/>
          </p:nvGrpSpPr>
          <p:grpSpPr bwMode="auto">
            <a:xfrm flipV="1">
              <a:off x="3686" y="243"/>
              <a:ext cx="177" cy="66"/>
              <a:chOff x="2848" y="848"/>
              <a:chExt cx="140" cy="98"/>
            </a:xfrm>
          </p:grpSpPr>
          <p:sp>
            <p:nvSpPr>
              <p:cNvPr id="41060"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1"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2"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40983" name="Line 153"/>
          <p:cNvSpPr>
            <a:spLocks noChangeShapeType="1"/>
          </p:cNvSpPr>
          <p:nvPr/>
        </p:nvSpPr>
        <p:spPr bwMode="auto">
          <a:xfrm>
            <a:off x="4187825" y="1960415"/>
            <a:ext cx="295275" cy="13843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84" name="Line 154"/>
          <p:cNvSpPr>
            <a:spLocks noChangeShapeType="1"/>
          </p:cNvSpPr>
          <p:nvPr/>
        </p:nvSpPr>
        <p:spPr bwMode="auto">
          <a:xfrm>
            <a:off x="4483100" y="3346303"/>
            <a:ext cx="222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3208" name="Freeform 156"/>
          <p:cNvSpPr>
            <a:spLocks/>
          </p:cNvSpPr>
          <p:nvPr/>
        </p:nvSpPr>
        <p:spPr bwMode="auto">
          <a:xfrm>
            <a:off x="7177088" y="1099990"/>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Text Box 157"/>
          <p:cNvSpPr txBox="1">
            <a:spLocks noChangeArrowheads="1"/>
          </p:cNvSpPr>
          <p:nvPr/>
        </p:nvSpPr>
        <p:spPr bwMode="auto">
          <a:xfrm>
            <a:off x="7285038" y="1442890"/>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Public </a:t>
            </a:r>
          </a:p>
          <a:p>
            <a:pPr eaLnBrk="1" hangingPunct="1">
              <a:defRPr/>
            </a:pPr>
            <a:r>
              <a:rPr lang="en-US" sz="1600" dirty="0">
                <a:latin typeface="Arial" charset="0"/>
                <a:cs typeface="Arial" charset="0"/>
              </a:rPr>
              <a:t>telephone</a:t>
            </a:r>
          </a:p>
          <a:p>
            <a:pPr eaLnBrk="1" hangingPunct="1">
              <a:defRPr/>
            </a:pPr>
            <a:r>
              <a:rPr lang="en-US" sz="1600" dirty="0">
                <a:latin typeface="Arial" charset="0"/>
                <a:cs typeface="Arial" charset="0"/>
              </a:rPr>
              <a:t>network</a:t>
            </a:r>
          </a:p>
        </p:txBody>
      </p:sp>
      <p:sp>
        <p:nvSpPr>
          <p:cNvPr id="40987" name="Line 158"/>
          <p:cNvSpPr>
            <a:spLocks noChangeShapeType="1"/>
          </p:cNvSpPr>
          <p:nvPr/>
        </p:nvSpPr>
        <p:spPr bwMode="auto">
          <a:xfrm>
            <a:off x="5151438" y="1974703"/>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211" name="Group 159"/>
          <p:cNvGrpSpPr>
            <a:grpSpLocks/>
          </p:cNvGrpSpPr>
          <p:nvPr/>
        </p:nvGrpSpPr>
        <p:grpSpPr bwMode="auto">
          <a:xfrm>
            <a:off x="6411913" y="1309540"/>
            <a:ext cx="550862" cy="1001713"/>
            <a:chOff x="611" y="3693"/>
            <a:chExt cx="449" cy="287"/>
          </a:xfrm>
        </p:grpSpPr>
        <p:sp>
          <p:nvSpPr>
            <p:cNvPr id="41044" name="Rectangle 16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68" name="Group 161"/>
            <p:cNvGrpSpPr>
              <a:grpSpLocks/>
            </p:cNvGrpSpPr>
            <p:nvPr/>
          </p:nvGrpSpPr>
          <p:grpSpPr bwMode="auto">
            <a:xfrm>
              <a:off x="687" y="3826"/>
              <a:ext cx="224" cy="110"/>
              <a:chOff x="687" y="3826"/>
              <a:chExt cx="224" cy="110"/>
            </a:xfrm>
          </p:grpSpPr>
          <p:sp>
            <p:nvSpPr>
              <p:cNvPr id="93274" name="Freeform 16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5" name="Freeform 16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69" name="Freeform 16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0" name="Freeform 16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1" name="Freeform 16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2" name="Freeform 16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3" name="Freeform 16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89" name="Text Box 169"/>
          <p:cNvSpPr txBox="1">
            <a:spLocks noChangeArrowheads="1"/>
          </p:cNvSpPr>
          <p:nvPr/>
        </p:nvSpPr>
        <p:spPr bwMode="auto">
          <a:xfrm>
            <a:off x="6359525" y="2292203"/>
            <a:ext cx="108585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a:latin typeface="Arial" charset="0"/>
                <a:cs typeface="Arial" charset="0"/>
              </a:rPr>
              <a:t>Gateway</a:t>
            </a:r>
          </a:p>
          <a:p>
            <a:pPr eaLnBrk="1" hangingPunct="1">
              <a:lnSpc>
                <a:spcPct val="80000"/>
              </a:lnSpc>
              <a:defRPr/>
            </a:pPr>
            <a:r>
              <a:rPr lang="en-US">
                <a:latin typeface="Arial" charset="0"/>
                <a:cs typeface="Arial" charset="0"/>
              </a:rPr>
              <a:t>MSC</a:t>
            </a:r>
          </a:p>
        </p:txBody>
      </p:sp>
      <p:sp>
        <p:nvSpPr>
          <p:cNvPr id="40990" name="Text Box 170"/>
          <p:cNvSpPr txBox="1">
            <a:spLocks noChangeArrowheads="1"/>
          </p:cNvSpPr>
          <p:nvPr/>
        </p:nvSpPr>
        <p:spPr bwMode="auto">
          <a:xfrm>
            <a:off x="6481763" y="1312715"/>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40991" name="Line 171"/>
          <p:cNvSpPr>
            <a:spLocks noChangeShapeType="1"/>
          </p:cNvSpPr>
          <p:nvPr/>
        </p:nvSpPr>
        <p:spPr bwMode="auto">
          <a:xfrm flipH="1">
            <a:off x="6200775" y="2044553"/>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2" name="Line 172"/>
          <p:cNvSpPr>
            <a:spLocks noChangeShapeType="1"/>
          </p:cNvSpPr>
          <p:nvPr/>
        </p:nvSpPr>
        <p:spPr bwMode="auto">
          <a:xfrm flipH="1" flipV="1">
            <a:off x="6211888" y="1761978"/>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3" name="Line 173"/>
          <p:cNvSpPr>
            <a:spLocks noChangeShapeType="1"/>
          </p:cNvSpPr>
          <p:nvPr/>
        </p:nvSpPr>
        <p:spPr bwMode="auto">
          <a:xfrm flipH="1">
            <a:off x="5834063" y="2219178"/>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4" name="Line 174"/>
          <p:cNvSpPr>
            <a:spLocks noChangeShapeType="1"/>
          </p:cNvSpPr>
          <p:nvPr/>
        </p:nvSpPr>
        <p:spPr bwMode="auto">
          <a:xfrm flipH="1" flipV="1">
            <a:off x="5929313" y="1671490"/>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5" name="Line 175"/>
          <p:cNvSpPr>
            <a:spLocks noChangeShapeType="1"/>
          </p:cNvSpPr>
          <p:nvPr/>
        </p:nvSpPr>
        <p:spPr bwMode="auto">
          <a:xfrm>
            <a:off x="4945063" y="2360465"/>
            <a:ext cx="0" cy="4968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6" name="Line 176"/>
          <p:cNvSpPr>
            <a:spLocks noChangeShapeType="1"/>
          </p:cNvSpPr>
          <p:nvPr/>
        </p:nvSpPr>
        <p:spPr bwMode="auto">
          <a:xfrm>
            <a:off x="6942138" y="1942953"/>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3220" name="Freeform 222"/>
          <p:cNvSpPr>
            <a:spLocks/>
          </p:cNvSpPr>
          <p:nvPr/>
        </p:nvSpPr>
        <p:spPr bwMode="auto">
          <a:xfrm>
            <a:off x="7286625" y="3003403"/>
            <a:ext cx="1235075" cy="16811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8" name="Text Box 223"/>
          <p:cNvSpPr txBox="1">
            <a:spLocks noChangeArrowheads="1"/>
          </p:cNvSpPr>
          <p:nvPr/>
        </p:nvSpPr>
        <p:spPr bwMode="auto">
          <a:xfrm>
            <a:off x="7394575" y="3346303"/>
            <a:ext cx="88265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Public </a:t>
            </a:r>
          </a:p>
          <a:p>
            <a:pPr eaLnBrk="1" hangingPunct="1">
              <a:defRPr/>
            </a:pPr>
            <a:r>
              <a:rPr lang="en-US" sz="1600" dirty="0">
                <a:latin typeface="Arial" charset="0"/>
                <a:cs typeface="Arial" charset="0"/>
              </a:rPr>
              <a:t>Internet</a:t>
            </a:r>
          </a:p>
        </p:txBody>
      </p:sp>
      <p:grpSp>
        <p:nvGrpSpPr>
          <p:cNvPr id="93222" name="Group 224"/>
          <p:cNvGrpSpPr>
            <a:grpSpLocks/>
          </p:cNvGrpSpPr>
          <p:nvPr/>
        </p:nvGrpSpPr>
        <p:grpSpPr bwMode="auto">
          <a:xfrm>
            <a:off x="6521450" y="3212953"/>
            <a:ext cx="550863" cy="1001712"/>
            <a:chOff x="611" y="3693"/>
            <a:chExt cx="449" cy="287"/>
          </a:xfrm>
        </p:grpSpPr>
        <p:sp>
          <p:nvSpPr>
            <p:cNvPr id="41035" name="Rectangle 225"/>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59" name="Group 226"/>
            <p:cNvGrpSpPr>
              <a:grpSpLocks/>
            </p:cNvGrpSpPr>
            <p:nvPr/>
          </p:nvGrpSpPr>
          <p:grpSpPr bwMode="auto">
            <a:xfrm>
              <a:off x="687" y="3826"/>
              <a:ext cx="224" cy="110"/>
              <a:chOff x="687" y="3826"/>
              <a:chExt cx="224" cy="110"/>
            </a:xfrm>
          </p:grpSpPr>
          <p:sp>
            <p:nvSpPr>
              <p:cNvPr id="93265" name="Freeform 227"/>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6" name="Freeform 228"/>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60" name="Freeform 229"/>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1" name="Freeform 230"/>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2" name="Freeform 231"/>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3" name="Freeform 232"/>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4" name="Freeform 233"/>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000" name="Text Box 234"/>
          <p:cNvSpPr txBox="1">
            <a:spLocks noChangeArrowheads="1"/>
          </p:cNvSpPr>
          <p:nvPr/>
        </p:nvSpPr>
        <p:spPr bwMode="auto">
          <a:xfrm>
            <a:off x="6469063" y="4195615"/>
            <a:ext cx="857250"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a:latin typeface="Arial" charset="0"/>
                <a:cs typeface="Arial" charset="0"/>
              </a:rPr>
              <a:t>GGSN</a:t>
            </a:r>
          </a:p>
        </p:txBody>
      </p:sp>
      <p:sp>
        <p:nvSpPr>
          <p:cNvPr id="41001" name="Text Box 235"/>
          <p:cNvSpPr txBox="1">
            <a:spLocks noChangeArrowheads="1"/>
          </p:cNvSpPr>
          <p:nvPr/>
        </p:nvSpPr>
        <p:spPr bwMode="auto">
          <a:xfrm>
            <a:off x="6591300" y="3216128"/>
            <a:ext cx="361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41002" name="Line 236"/>
          <p:cNvSpPr>
            <a:spLocks noChangeShapeType="1"/>
          </p:cNvSpPr>
          <p:nvPr/>
        </p:nvSpPr>
        <p:spPr bwMode="auto">
          <a:xfrm flipH="1">
            <a:off x="6310313" y="3947965"/>
            <a:ext cx="236537"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3" name="Line 237"/>
          <p:cNvSpPr>
            <a:spLocks noChangeShapeType="1"/>
          </p:cNvSpPr>
          <p:nvPr/>
        </p:nvSpPr>
        <p:spPr bwMode="auto">
          <a:xfrm flipH="1" flipV="1">
            <a:off x="6321425" y="3665390"/>
            <a:ext cx="225425" cy="904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4" name="Line 238"/>
          <p:cNvSpPr>
            <a:spLocks noChangeShapeType="1"/>
          </p:cNvSpPr>
          <p:nvPr/>
        </p:nvSpPr>
        <p:spPr bwMode="auto">
          <a:xfrm flipH="1">
            <a:off x="5943600" y="4122590"/>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5" name="Line 239"/>
          <p:cNvSpPr>
            <a:spLocks noChangeShapeType="1"/>
          </p:cNvSpPr>
          <p:nvPr/>
        </p:nvSpPr>
        <p:spPr bwMode="auto">
          <a:xfrm flipH="1" flipV="1">
            <a:off x="6038850" y="3574903"/>
            <a:ext cx="236538"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6" name="Line 240"/>
          <p:cNvSpPr>
            <a:spLocks noChangeShapeType="1"/>
          </p:cNvSpPr>
          <p:nvPr/>
        </p:nvSpPr>
        <p:spPr bwMode="auto">
          <a:xfrm>
            <a:off x="7051675" y="3846365"/>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230" name="Group 139"/>
          <p:cNvGrpSpPr>
            <a:grpSpLocks/>
          </p:cNvGrpSpPr>
          <p:nvPr/>
        </p:nvGrpSpPr>
        <p:grpSpPr bwMode="auto">
          <a:xfrm>
            <a:off x="6400800" y="3700315"/>
            <a:ext cx="693738" cy="314325"/>
            <a:chOff x="3600" y="219"/>
            <a:chExt cx="360" cy="175"/>
          </a:xfrm>
        </p:grpSpPr>
        <p:sp>
          <p:nvSpPr>
            <p:cNvPr id="41022"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B0F0"/>
                </a:solidFill>
              </a:endParaRPr>
            </a:p>
          </p:txBody>
        </p:sp>
        <p:sp>
          <p:nvSpPr>
            <p:cNvPr id="41023"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24"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25"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solidFill>
                  <a:srgbClr val="00B0F0"/>
                </a:solidFill>
                <a:latin typeface="Times New Roman" panose="02020603050405020304" pitchFamily="18" charset="0"/>
                <a:cs typeface="Arial" panose="020B0604020202020204" pitchFamily="34" charset="0"/>
              </a:endParaRPr>
            </a:p>
          </p:txBody>
        </p:sp>
        <p:sp>
          <p:nvSpPr>
            <p:cNvPr id="41026"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B0F0"/>
                </a:solidFill>
              </a:endParaRPr>
            </a:p>
          </p:txBody>
        </p:sp>
        <p:grpSp>
          <p:nvGrpSpPr>
            <p:cNvPr id="93250" name="Group 145"/>
            <p:cNvGrpSpPr>
              <a:grpSpLocks/>
            </p:cNvGrpSpPr>
            <p:nvPr/>
          </p:nvGrpSpPr>
          <p:grpSpPr bwMode="auto">
            <a:xfrm>
              <a:off x="3686" y="244"/>
              <a:ext cx="177" cy="66"/>
              <a:chOff x="2848" y="848"/>
              <a:chExt cx="140" cy="98"/>
            </a:xfrm>
          </p:grpSpPr>
          <p:sp>
            <p:nvSpPr>
              <p:cNvPr id="41032"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3"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4"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grpSp>
        <p:grpSp>
          <p:nvGrpSpPr>
            <p:cNvPr id="93251" name="Group 149"/>
            <p:cNvGrpSpPr>
              <a:grpSpLocks/>
            </p:cNvGrpSpPr>
            <p:nvPr/>
          </p:nvGrpSpPr>
          <p:grpSpPr bwMode="auto">
            <a:xfrm flipV="1">
              <a:off x="3686" y="243"/>
              <a:ext cx="177" cy="66"/>
              <a:chOff x="2848" y="848"/>
              <a:chExt cx="140" cy="98"/>
            </a:xfrm>
          </p:grpSpPr>
          <p:sp>
            <p:nvSpPr>
              <p:cNvPr id="41029"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0"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1"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grpSp>
      </p:grpSp>
      <p:cxnSp>
        <p:nvCxnSpPr>
          <p:cNvPr id="257" name="Straight Connector 256"/>
          <p:cNvCxnSpPr/>
          <p:nvPr/>
        </p:nvCxnSpPr>
        <p:spPr>
          <a:xfrm>
            <a:off x="4329113" y="4739555"/>
            <a:ext cx="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1495425" y="4998318"/>
            <a:ext cx="2811463" cy="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233" name="TextBox 258"/>
          <p:cNvSpPr txBox="1">
            <a:spLocks noChangeArrowheads="1"/>
          </p:cNvSpPr>
          <p:nvPr/>
        </p:nvSpPr>
        <p:spPr bwMode="auto">
          <a:xfrm>
            <a:off x="1906588" y="4682405"/>
            <a:ext cx="211137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dirty="0">
                <a:latin typeface="Arial" panose="020B0604020202020204" pitchFamily="34" charset="0"/>
                <a:cs typeface="Arial" panose="020B0604020202020204" pitchFamily="34" charset="0"/>
              </a:rPr>
              <a:t>radio access network</a:t>
            </a:r>
          </a:p>
          <a:p>
            <a:pPr algn="ctr"/>
            <a:r>
              <a:rPr lang="en-US" altLang="zh-CN" sz="1200" dirty="0">
                <a:latin typeface="Arial" panose="020B0604020202020204" pitchFamily="34" charset="0"/>
                <a:cs typeface="Arial" panose="020B0604020202020204" pitchFamily="34" charset="0"/>
              </a:rPr>
              <a:t>Universal Terrestrial Radio </a:t>
            </a:r>
          </a:p>
          <a:p>
            <a:pPr algn="ctr"/>
            <a:r>
              <a:rPr lang="en-US" altLang="zh-CN" sz="1200" dirty="0">
                <a:latin typeface="Arial" panose="020B0604020202020204" pitchFamily="34" charset="0"/>
                <a:cs typeface="Arial" panose="020B0604020202020204" pitchFamily="34" charset="0"/>
              </a:rPr>
              <a:t>Access Network </a:t>
            </a:r>
            <a:r>
              <a:rPr lang="en-US" altLang="zh-CN" sz="1200" dirty="0" smtClean="0">
                <a:latin typeface="Arial" panose="020B0604020202020204" pitchFamily="34" charset="0"/>
                <a:cs typeface="Arial" panose="020B0604020202020204" pitchFamily="34" charset="0"/>
              </a:rPr>
              <a:t>(UTRAN)</a:t>
            </a:r>
            <a:endParaRPr lang="en-US" altLang="zh-CN" sz="1200" dirty="0">
              <a:latin typeface="Arial" panose="020B0604020202020204" pitchFamily="34" charset="0"/>
              <a:cs typeface="Arial" panose="020B0604020202020204" pitchFamily="34" charset="0"/>
            </a:endParaRPr>
          </a:p>
        </p:txBody>
      </p:sp>
      <p:cxnSp>
        <p:nvCxnSpPr>
          <p:cNvPr id="260" name="Straight Connector 259"/>
          <p:cNvCxnSpPr/>
          <p:nvPr/>
        </p:nvCxnSpPr>
        <p:spPr>
          <a:xfrm flipH="1">
            <a:off x="1512888" y="4344268"/>
            <a:ext cx="6350" cy="919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4346575" y="4987205"/>
            <a:ext cx="2533650" cy="635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236" name="TextBox 261"/>
          <p:cNvSpPr txBox="1">
            <a:spLocks noChangeArrowheads="1"/>
          </p:cNvSpPr>
          <p:nvPr/>
        </p:nvSpPr>
        <p:spPr bwMode="auto">
          <a:xfrm>
            <a:off x="4456113" y="4653830"/>
            <a:ext cx="228282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dirty="0">
                <a:latin typeface="Arial" panose="020B0604020202020204" pitchFamily="34" charset="0"/>
                <a:cs typeface="Arial" panose="020B0604020202020204" pitchFamily="34" charset="0"/>
              </a:rPr>
              <a:t>core network</a:t>
            </a:r>
          </a:p>
          <a:p>
            <a:pPr algn="ctr"/>
            <a:r>
              <a:rPr lang="en-US" altLang="zh-CN" sz="1200" dirty="0">
                <a:latin typeface="Arial" panose="020B0604020202020204" pitchFamily="34" charset="0"/>
                <a:cs typeface="Arial" panose="020B0604020202020204" pitchFamily="34" charset="0"/>
              </a:rPr>
              <a:t>General Packet Radio Service </a:t>
            </a:r>
          </a:p>
          <a:p>
            <a:pPr algn="ctr"/>
            <a:r>
              <a:rPr lang="en-US" altLang="zh-CN" sz="1200" dirty="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(GPRS) </a:t>
            </a:r>
            <a:r>
              <a:rPr lang="en-US" altLang="zh-CN" sz="1200" dirty="0">
                <a:latin typeface="Arial" panose="020B0604020202020204" pitchFamily="34" charset="0"/>
                <a:cs typeface="Arial" panose="020B0604020202020204" pitchFamily="34" charset="0"/>
              </a:rPr>
              <a:t>Core Network</a:t>
            </a:r>
          </a:p>
        </p:txBody>
      </p:sp>
      <p:cxnSp>
        <p:nvCxnSpPr>
          <p:cNvPr id="263" name="Straight Connector 262"/>
          <p:cNvCxnSpPr/>
          <p:nvPr/>
        </p:nvCxnSpPr>
        <p:spPr>
          <a:xfrm>
            <a:off x="6908800" y="4722093"/>
            <a:ext cx="0" cy="496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6937375" y="4987205"/>
            <a:ext cx="428625" cy="0"/>
          </a:xfrm>
          <a:prstGeom prst="straightConnector1">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239" name="TextBox 264"/>
          <p:cNvSpPr txBox="1">
            <a:spLocks noChangeArrowheads="1"/>
          </p:cNvSpPr>
          <p:nvPr/>
        </p:nvSpPr>
        <p:spPr bwMode="auto">
          <a:xfrm>
            <a:off x="7216775" y="4671293"/>
            <a:ext cx="8826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a:latin typeface="Arial" panose="020B0604020202020204" pitchFamily="34" charset="0"/>
                <a:cs typeface="Arial" panose="020B0604020202020204" pitchFamily="34" charset="0"/>
              </a:rPr>
              <a:t>public</a:t>
            </a:r>
          </a:p>
          <a:p>
            <a:pPr algn="ctr"/>
            <a:r>
              <a:rPr lang="en-US" altLang="zh-CN" sz="1600">
                <a:latin typeface="Arial" panose="020B0604020202020204" pitchFamily="34" charset="0"/>
                <a:cs typeface="Arial" panose="020B0604020202020204" pitchFamily="34" charset="0"/>
              </a:rPr>
              <a:t>Internet</a:t>
            </a:r>
            <a:endParaRPr lang="en-US" altLang="zh-CN" sz="1200">
              <a:latin typeface="Arial" panose="020B0604020202020204" pitchFamily="34" charset="0"/>
              <a:cs typeface="Arial" panose="020B0604020202020204" pitchFamily="34" charset="0"/>
            </a:endParaRPr>
          </a:p>
        </p:txBody>
      </p:sp>
      <p:cxnSp>
        <p:nvCxnSpPr>
          <p:cNvPr id="266" name="Straight Connector 265"/>
          <p:cNvCxnSpPr/>
          <p:nvPr/>
        </p:nvCxnSpPr>
        <p:spPr>
          <a:xfrm flipH="1">
            <a:off x="3502025" y="4323630"/>
            <a:ext cx="7938" cy="311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1511300" y="4522068"/>
            <a:ext cx="1982788" cy="3175"/>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242" name="TextBox 267"/>
          <p:cNvSpPr txBox="1">
            <a:spLocks noChangeArrowheads="1"/>
          </p:cNvSpPr>
          <p:nvPr/>
        </p:nvSpPr>
        <p:spPr bwMode="auto">
          <a:xfrm>
            <a:off x="1754188" y="4287118"/>
            <a:ext cx="1484312"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lnSpc>
                <a:spcPts val="1400"/>
              </a:lnSpc>
            </a:pPr>
            <a:r>
              <a:rPr lang="en-US" altLang="zh-CN" sz="1600" dirty="0">
                <a:latin typeface="Arial" panose="020B0604020202020204" pitchFamily="34" charset="0"/>
                <a:cs typeface="Arial" panose="020B0604020202020204" pitchFamily="34" charset="0"/>
              </a:rPr>
              <a:t>radio interface</a:t>
            </a:r>
          </a:p>
          <a:p>
            <a:pPr algn="ctr">
              <a:lnSpc>
                <a:spcPts val="1400"/>
              </a:lnSpc>
            </a:pPr>
            <a:r>
              <a:rPr lang="en-US" altLang="zh-CN" sz="1200" dirty="0" smtClean="0">
                <a:latin typeface="Arial" panose="020B0604020202020204" pitchFamily="34" charset="0"/>
                <a:cs typeface="Arial" panose="020B0604020202020204" pitchFamily="34" charset="0"/>
              </a:rPr>
              <a:t>(WCDMA</a:t>
            </a:r>
            <a:r>
              <a:rPr lang="en-US" altLang="zh-CN" sz="1200" dirty="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HSPA</a:t>
            </a:r>
            <a:r>
              <a:rPr lang="en-US" altLang="zh-CN" sz="16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sp>
        <p:nvSpPr>
          <p:cNvPr id="3" name="矩形 2"/>
          <p:cNvSpPr/>
          <p:nvPr/>
        </p:nvSpPr>
        <p:spPr>
          <a:xfrm>
            <a:off x="350056" y="5550495"/>
            <a:ext cx="8513763" cy="646331"/>
          </a:xfrm>
          <a:prstGeom prst="rect">
            <a:avLst/>
          </a:prstGeom>
        </p:spPr>
        <p:txBody>
          <a:bodyPr wrap="square">
            <a:spAutoFit/>
          </a:bodyPr>
          <a:lstStyle/>
          <a:p>
            <a:r>
              <a:rPr lang="en-US" altLang="zh-CN" dirty="0">
                <a:latin typeface="Gill Sans MT" panose="020B0502020104020203" pitchFamily="34" charset="0"/>
              </a:rPr>
              <a:t>There are two types of nodes in the 3G core network: </a:t>
            </a:r>
            <a:r>
              <a:rPr lang="en-US" altLang="zh-CN" dirty="0">
                <a:solidFill>
                  <a:srgbClr val="FF0000"/>
                </a:solidFill>
                <a:latin typeface="Gill Sans MT" panose="020B0502020104020203" pitchFamily="34" charset="0"/>
              </a:rPr>
              <a:t>Serving GPRS Support Nodes </a:t>
            </a:r>
            <a:r>
              <a:rPr lang="en-US" altLang="zh-CN" dirty="0" smtClean="0">
                <a:latin typeface="Gill Sans MT" panose="020B0502020104020203" pitchFamily="34" charset="0"/>
              </a:rPr>
              <a:t>(SGSNs) </a:t>
            </a:r>
            <a:r>
              <a:rPr lang="en-US" altLang="zh-CN" dirty="0">
                <a:latin typeface="Gill Sans MT" panose="020B0502020104020203" pitchFamily="34" charset="0"/>
              </a:rPr>
              <a:t>and </a:t>
            </a:r>
            <a:r>
              <a:rPr lang="en-US" altLang="zh-CN" dirty="0">
                <a:solidFill>
                  <a:srgbClr val="FF0000"/>
                </a:solidFill>
                <a:latin typeface="Gill Sans MT" panose="020B0502020104020203" pitchFamily="34" charset="0"/>
              </a:rPr>
              <a:t>Gateway GPRS Support Nodes </a:t>
            </a:r>
            <a:r>
              <a:rPr lang="en-US" altLang="zh-CN" dirty="0" smtClean="0">
                <a:latin typeface="Gill Sans MT" panose="020B0502020104020203" pitchFamily="34" charset="0"/>
              </a:rPr>
              <a:t>(GGSNs). </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1619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3G Radio Access Network: The Wireless Edge</a:t>
            </a:r>
            <a:endParaRPr lang="zh-CN" altLang="en-US" dirty="0">
              <a:latin typeface="Gill Sans MT" panose="020B0502020104020203" pitchFamily="34" charset="0"/>
            </a:endParaRPr>
          </a:p>
        </p:txBody>
      </p:sp>
      <p:grpSp>
        <p:nvGrpSpPr>
          <p:cNvPr id="93187" name="Group 3"/>
          <p:cNvGrpSpPr>
            <a:grpSpLocks/>
          </p:cNvGrpSpPr>
          <p:nvPr/>
        </p:nvGrpSpPr>
        <p:grpSpPr bwMode="auto">
          <a:xfrm>
            <a:off x="1901825" y="1271258"/>
            <a:ext cx="242888" cy="485775"/>
            <a:chOff x="3796" y="1043"/>
            <a:chExt cx="865" cy="1237"/>
          </a:xfrm>
        </p:grpSpPr>
        <p:sp>
          <p:nvSpPr>
            <p:cNvPr id="41153" name="Line 4"/>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4" name="Line 5"/>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5" name="Line 6"/>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6" name="Line 7"/>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7" name="Line 8"/>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8" name="Line 9"/>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9" name="Line 10"/>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0" name="Line 11"/>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1" name="Line 12"/>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2" name="Line 13"/>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3" name="Line 14"/>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4" name="Line 15"/>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5" name="Line 16"/>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6" name="Line 17"/>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67" name="Line 18"/>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3391" name="Group 19"/>
            <p:cNvGrpSpPr>
              <a:grpSpLocks/>
            </p:cNvGrpSpPr>
            <p:nvPr/>
          </p:nvGrpSpPr>
          <p:grpSpPr bwMode="auto">
            <a:xfrm>
              <a:off x="4269" y="1415"/>
              <a:ext cx="392" cy="137"/>
              <a:chOff x="4227" y="1360"/>
              <a:chExt cx="863" cy="270"/>
            </a:xfrm>
          </p:grpSpPr>
          <p:sp>
            <p:nvSpPr>
              <p:cNvPr id="41179" name="Line 20"/>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80" name="Line 21"/>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81" name="Line 22"/>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82" name="Line 23"/>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92" name="Group 24"/>
            <p:cNvGrpSpPr>
              <a:grpSpLocks/>
            </p:cNvGrpSpPr>
            <p:nvPr/>
          </p:nvGrpSpPr>
          <p:grpSpPr bwMode="auto">
            <a:xfrm rot="5700496">
              <a:off x="4053" y="1170"/>
              <a:ext cx="392" cy="137"/>
              <a:chOff x="4227" y="1360"/>
              <a:chExt cx="863" cy="270"/>
            </a:xfrm>
          </p:grpSpPr>
          <p:sp>
            <p:nvSpPr>
              <p:cNvPr id="41175" name="Line 25"/>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6" name="Line 26"/>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7" name="Line 27"/>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8" name="Line 28"/>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93" name="Group 29"/>
            <p:cNvGrpSpPr>
              <a:grpSpLocks/>
            </p:cNvGrpSpPr>
            <p:nvPr/>
          </p:nvGrpSpPr>
          <p:grpSpPr bwMode="auto">
            <a:xfrm rot="10800000">
              <a:off x="3796" y="1402"/>
              <a:ext cx="392" cy="137"/>
              <a:chOff x="4227" y="1360"/>
              <a:chExt cx="863" cy="270"/>
            </a:xfrm>
          </p:grpSpPr>
          <p:sp>
            <p:nvSpPr>
              <p:cNvPr id="41171" name="Line 30"/>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2" name="Line 31"/>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3" name="Line 32"/>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74" name="Line 33"/>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3188" name="Group 34"/>
          <p:cNvGrpSpPr>
            <a:grpSpLocks/>
          </p:cNvGrpSpPr>
          <p:nvPr/>
        </p:nvGrpSpPr>
        <p:grpSpPr bwMode="auto">
          <a:xfrm>
            <a:off x="2390775" y="1749095"/>
            <a:ext cx="242888" cy="485775"/>
            <a:chOff x="3796" y="1043"/>
            <a:chExt cx="865" cy="1237"/>
          </a:xfrm>
        </p:grpSpPr>
        <p:sp>
          <p:nvSpPr>
            <p:cNvPr id="41123" name="Line 35"/>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4" name="Line 36"/>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5" name="Line 37"/>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6" name="Line 38"/>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7" name="Line 39"/>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8" name="Line 40"/>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9" name="Line 41"/>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0" name="Line 42"/>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1" name="Line 43"/>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2" name="Line 44"/>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3" name="Line 45"/>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4" name="Line 46"/>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5" name="Line 47"/>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6" name="Line 48"/>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37" name="Line 49"/>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3361" name="Group 50"/>
            <p:cNvGrpSpPr>
              <a:grpSpLocks/>
            </p:cNvGrpSpPr>
            <p:nvPr/>
          </p:nvGrpSpPr>
          <p:grpSpPr bwMode="auto">
            <a:xfrm>
              <a:off x="4269" y="1415"/>
              <a:ext cx="392" cy="137"/>
              <a:chOff x="4227" y="1360"/>
              <a:chExt cx="863" cy="270"/>
            </a:xfrm>
          </p:grpSpPr>
          <p:sp>
            <p:nvSpPr>
              <p:cNvPr id="41149" name="Line 51"/>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0" name="Line 52"/>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1" name="Line 53"/>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52" name="Line 54"/>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62" name="Group 55"/>
            <p:cNvGrpSpPr>
              <a:grpSpLocks/>
            </p:cNvGrpSpPr>
            <p:nvPr/>
          </p:nvGrpSpPr>
          <p:grpSpPr bwMode="auto">
            <a:xfrm rot="5700496">
              <a:off x="4053" y="1170"/>
              <a:ext cx="392" cy="137"/>
              <a:chOff x="4227" y="1360"/>
              <a:chExt cx="863" cy="270"/>
            </a:xfrm>
          </p:grpSpPr>
          <p:sp>
            <p:nvSpPr>
              <p:cNvPr id="41145" name="Line 56"/>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6" name="Line 57"/>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7" name="Line 58"/>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8" name="Line 59"/>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63" name="Group 60"/>
            <p:cNvGrpSpPr>
              <a:grpSpLocks/>
            </p:cNvGrpSpPr>
            <p:nvPr/>
          </p:nvGrpSpPr>
          <p:grpSpPr bwMode="auto">
            <a:xfrm rot="10800000">
              <a:off x="3796" y="1402"/>
              <a:ext cx="392" cy="137"/>
              <a:chOff x="4227" y="1360"/>
              <a:chExt cx="863" cy="270"/>
            </a:xfrm>
          </p:grpSpPr>
          <p:sp>
            <p:nvSpPr>
              <p:cNvPr id="41141" name="Line 61"/>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2" name="Line 62"/>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3" name="Line 63"/>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44" name="Line 64"/>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93189" name="Group 65"/>
          <p:cNvGrpSpPr>
            <a:grpSpLocks/>
          </p:cNvGrpSpPr>
          <p:nvPr/>
        </p:nvGrpSpPr>
        <p:grpSpPr bwMode="auto">
          <a:xfrm>
            <a:off x="1865313" y="2060245"/>
            <a:ext cx="242887" cy="485775"/>
            <a:chOff x="3796" y="1043"/>
            <a:chExt cx="865" cy="1237"/>
          </a:xfrm>
        </p:grpSpPr>
        <p:sp>
          <p:nvSpPr>
            <p:cNvPr id="41093" name="Line 66"/>
            <p:cNvSpPr>
              <a:spLocks noChangeShapeType="1"/>
            </p:cNvSpPr>
            <p:nvPr/>
          </p:nvSpPr>
          <p:spPr bwMode="auto">
            <a:xfrm flipH="1">
              <a:off x="3994" y="1480"/>
              <a:ext cx="232" cy="72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4" name="Line 67"/>
            <p:cNvSpPr>
              <a:spLocks noChangeShapeType="1"/>
            </p:cNvSpPr>
            <p:nvPr/>
          </p:nvSpPr>
          <p:spPr bwMode="auto">
            <a:xfrm>
              <a:off x="4226" y="1480"/>
              <a:ext cx="237" cy="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5" name="Line 68"/>
            <p:cNvSpPr>
              <a:spLocks noChangeShapeType="1"/>
            </p:cNvSpPr>
            <p:nvPr/>
          </p:nvSpPr>
          <p:spPr bwMode="auto">
            <a:xfrm>
              <a:off x="3994" y="2199"/>
              <a:ext cx="232"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6" name="Line 69"/>
            <p:cNvSpPr>
              <a:spLocks noChangeShapeType="1"/>
            </p:cNvSpPr>
            <p:nvPr/>
          </p:nvSpPr>
          <p:spPr bwMode="auto">
            <a:xfrm flipH="1">
              <a:off x="4226" y="2199"/>
              <a:ext cx="237"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7" name="Line 70"/>
            <p:cNvSpPr>
              <a:spLocks noChangeShapeType="1"/>
            </p:cNvSpPr>
            <p:nvPr/>
          </p:nvSpPr>
          <p:spPr bwMode="auto">
            <a:xfrm>
              <a:off x="4226" y="1496"/>
              <a:ext cx="0" cy="7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8" name="Line 71"/>
            <p:cNvSpPr>
              <a:spLocks noChangeShapeType="1"/>
            </p:cNvSpPr>
            <p:nvPr/>
          </p:nvSpPr>
          <p:spPr bwMode="auto">
            <a:xfrm flipV="1">
              <a:off x="3994" y="2126"/>
              <a:ext cx="232" cy="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099" name="Line 72"/>
            <p:cNvSpPr>
              <a:spLocks noChangeShapeType="1"/>
            </p:cNvSpPr>
            <p:nvPr/>
          </p:nvSpPr>
          <p:spPr bwMode="auto">
            <a:xfrm flipH="1" flipV="1">
              <a:off x="4226" y="2126"/>
              <a:ext cx="237" cy="7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0" name="Line 73"/>
            <p:cNvSpPr>
              <a:spLocks noChangeShapeType="1"/>
            </p:cNvSpPr>
            <p:nvPr/>
          </p:nvSpPr>
          <p:spPr bwMode="auto">
            <a:xfrm>
              <a:off x="4090" y="1892"/>
              <a:ext cx="136"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1" name="Line 74"/>
            <p:cNvSpPr>
              <a:spLocks noChangeShapeType="1"/>
            </p:cNvSpPr>
            <p:nvPr/>
          </p:nvSpPr>
          <p:spPr bwMode="auto">
            <a:xfrm flipV="1">
              <a:off x="4226" y="1892"/>
              <a:ext cx="147" cy="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2" name="Line 75"/>
            <p:cNvSpPr>
              <a:spLocks noChangeShapeType="1"/>
            </p:cNvSpPr>
            <p:nvPr/>
          </p:nvSpPr>
          <p:spPr bwMode="auto">
            <a:xfrm>
              <a:off x="4045" y="1997"/>
              <a:ext cx="175" cy="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3" name="Line 76"/>
            <p:cNvSpPr>
              <a:spLocks noChangeShapeType="1"/>
            </p:cNvSpPr>
            <p:nvPr/>
          </p:nvSpPr>
          <p:spPr bwMode="auto">
            <a:xfrm flipV="1">
              <a:off x="4226" y="2013"/>
              <a:ext cx="175" cy="6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4" name="Line 77"/>
            <p:cNvSpPr>
              <a:spLocks noChangeShapeType="1"/>
            </p:cNvSpPr>
            <p:nvPr/>
          </p:nvSpPr>
          <p:spPr bwMode="auto">
            <a:xfrm flipV="1">
              <a:off x="4226" y="1783"/>
              <a:ext cx="90" cy="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5" name="Line 78"/>
            <p:cNvSpPr>
              <a:spLocks noChangeShapeType="1"/>
            </p:cNvSpPr>
            <p:nvPr/>
          </p:nvSpPr>
          <p:spPr bwMode="auto">
            <a:xfrm flipV="1">
              <a:off x="4226" y="1633"/>
              <a:ext cx="57" cy="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6" name="Line 79"/>
            <p:cNvSpPr>
              <a:spLocks noChangeShapeType="1"/>
            </p:cNvSpPr>
            <p:nvPr/>
          </p:nvSpPr>
          <p:spPr bwMode="auto">
            <a:xfrm>
              <a:off x="4124" y="1771"/>
              <a:ext cx="113"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07" name="Line 80"/>
            <p:cNvSpPr>
              <a:spLocks noChangeShapeType="1"/>
            </p:cNvSpPr>
            <p:nvPr/>
          </p:nvSpPr>
          <p:spPr bwMode="auto">
            <a:xfrm>
              <a:off x="4175" y="1625"/>
              <a:ext cx="62" cy="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93331" name="Group 81"/>
            <p:cNvGrpSpPr>
              <a:grpSpLocks/>
            </p:cNvGrpSpPr>
            <p:nvPr/>
          </p:nvGrpSpPr>
          <p:grpSpPr bwMode="auto">
            <a:xfrm>
              <a:off x="4269" y="1415"/>
              <a:ext cx="392" cy="137"/>
              <a:chOff x="4227" y="1360"/>
              <a:chExt cx="863" cy="270"/>
            </a:xfrm>
          </p:grpSpPr>
          <p:sp>
            <p:nvSpPr>
              <p:cNvPr id="41119" name="Line 82"/>
              <p:cNvSpPr>
                <a:spLocks noChangeShapeType="1"/>
              </p:cNvSpPr>
              <p:nvPr/>
            </p:nvSpPr>
            <p:spPr bwMode="auto">
              <a:xfrm>
                <a:off x="4231" y="1607"/>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0" name="Line 83"/>
              <p:cNvSpPr>
                <a:spLocks noChangeShapeType="1"/>
              </p:cNvSpPr>
              <p:nvPr/>
            </p:nvSpPr>
            <p:spPr bwMode="auto">
              <a:xfrm rot="6361956" flipH="1" flipV="1">
                <a:off x="4472" y="120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1" name="Line 84"/>
              <p:cNvSpPr>
                <a:spLocks noChangeShapeType="1"/>
              </p:cNvSpPr>
              <p:nvPr/>
            </p:nvSpPr>
            <p:spPr bwMode="auto">
              <a:xfrm rot="6361956">
                <a:off x="4602" y="1389"/>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22" name="Line 85"/>
              <p:cNvSpPr>
                <a:spLocks noChangeShapeType="1"/>
              </p:cNvSpPr>
              <p:nvPr/>
            </p:nvSpPr>
            <p:spPr bwMode="auto">
              <a:xfrm rot="6361956" flipH="1" flipV="1">
                <a:off x="4745" y="1286"/>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32" name="Group 86"/>
            <p:cNvGrpSpPr>
              <a:grpSpLocks/>
            </p:cNvGrpSpPr>
            <p:nvPr/>
          </p:nvGrpSpPr>
          <p:grpSpPr bwMode="auto">
            <a:xfrm rot="5700496">
              <a:off x="4053" y="1170"/>
              <a:ext cx="392" cy="137"/>
              <a:chOff x="4227" y="1360"/>
              <a:chExt cx="863" cy="270"/>
            </a:xfrm>
          </p:grpSpPr>
          <p:sp>
            <p:nvSpPr>
              <p:cNvPr id="41115" name="Line 87"/>
              <p:cNvSpPr>
                <a:spLocks noChangeShapeType="1"/>
              </p:cNvSpPr>
              <p:nvPr/>
            </p:nvSpPr>
            <p:spPr bwMode="auto">
              <a:xfrm>
                <a:off x="4226" y="1611"/>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6" name="Line 88"/>
              <p:cNvSpPr>
                <a:spLocks noChangeShapeType="1"/>
              </p:cNvSpPr>
              <p:nvPr/>
            </p:nvSpPr>
            <p:spPr bwMode="auto">
              <a:xfrm rot="6361956" flipH="1" flipV="1">
                <a:off x="4460" y="1219"/>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7" name="Line 89"/>
              <p:cNvSpPr>
                <a:spLocks noChangeShapeType="1"/>
              </p:cNvSpPr>
              <p:nvPr/>
            </p:nvSpPr>
            <p:spPr bwMode="auto">
              <a:xfrm rot="6361956">
                <a:off x="4598" y="1402"/>
                <a:ext cx="178" cy="20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8" name="Line 90"/>
              <p:cNvSpPr>
                <a:spLocks noChangeShapeType="1"/>
              </p:cNvSpPr>
              <p:nvPr/>
            </p:nvSpPr>
            <p:spPr bwMode="auto">
              <a:xfrm rot="6361956" flipH="1" flipV="1">
                <a:off x="4743" y="1300"/>
                <a:ext cx="189"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93333" name="Group 91"/>
            <p:cNvGrpSpPr>
              <a:grpSpLocks/>
            </p:cNvGrpSpPr>
            <p:nvPr/>
          </p:nvGrpSpPr>
          <p:grpSpPr bwMode="auto">
            <a:xfrm rot="10800000">
              <a:off x="3796" y="1402"/>
              <a:ext cx="392" cy="137"/>
              <a:chOff x="4227" y="1360"/>
              <a:chExt cx="863" cy="270"/>
            </a:xfrm>
          </p:grpSpPr>
          <p:sp>
            <p:nvSpPr>
              <p:cNvPr id="41111" name="Line 92"/>
              <p:cNvSpPr>
                <a:spLocks noChangeShapeType="1"/>
              </p:cNvSpPr>
              <p:nvPr/>
            </p:nvSpPr>
            <p:spPr bwMode="auto">
              <a:xfrm>
                <a:off x="4231" y="1605"/>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2" name="Line 93"/>
              <p:cNvSpPr>
                <a:spLocks noChangeShapeType="1"/>
              </p:cNvSpPr>
              <p:nvPr/>
            </p:nvSpPr>
            <p:spPr bwMode="auto">
              <a:xfrm rot="6361956" flipH="1" flipV="1">
                <a:off x="4472" y="120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3" name="Line 94"/>
              <p:cNvSpPr>
                <a:spLocks noChangeShapeType="1"/>
              </p:cNvSpPr>
              <p:nvPr/>
            </p:nvSpPr>
            <p:spPr bwMode="auto">
              <a:xfrm rot="6361956">
                <a:off x="4615" y="1387"/>
                <a:ext cx="191" cy="212"/>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1114" name="Line 95"/>
              <p:cNvSpPr>
                <a:spLocks noChangeShapeType="1"/>
              </p:cNvSpPr>
              <p:nvPr/>
            </p:nvSpPr>
            <p:spPr bwMode="auto">
              <a:xfrm rot="6361956" flipH="1" flipV="1">
                <a:off x="4745" y="1284"/>
                <a:ext cx="191" cy="49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40967" name="Line 96"/>
          <p:cNvSpPr>
            <a:spLocks noChangeShapeType="1"/>
          </p:cNvSpPr>
          <p:nvPr/>
        </p:nvSpPr>
        <p:spPr bwMode="auto">
          <a:xfrm flipV="1">
            <a:off x="2012950" y="2041195"/>
            <a:ext cx="1695450" cy="414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68" name="Line 97"/>
          <p:cNvSpPr>
            <a:spLocks noChangeShapeType="1"/>
          </p:cNvSpPr>
          <p:nvPr/>
        </p:nvSpPr>
        <p:spPr bwMode="auto">
          <a:xfrm flipV="1">
            <a:off x="2574925" y="2033258"/>
            <a:ext cx="1109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69" name="Line 98"/>
          <p:cNvSpPr>
            <a:spLocks noChangeShapeType="1"/>
          </p:cNvSpPr>
          <p:nvPr/>
        </p:nvSpPr>
        <p:spPr bwMode="auto">
          <a:xfrm>
            <a:off x="2082800" y="1660195"/>
            <a:ext cx="1624013"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193" name="Group 99"/>
          <p:cNvGrpSpPr>
            <a:grpSpLocks/>
          </p:cNvGrpSpPr>
          <p:nvPr/>
        </p:nvGrpSpPr>
        <p:grpSpPr bwMode="auto">
          <a:xfrm>
            <a:off x="3676650" y="1747508"/>
            <a:ext cx="550863" cy="411162"/>
            <a:chOff x="611" y="3693"/>
            <a:chExt cx="449" cy="287"/>
          </a:xfrm>
        </p:grpSpPr>
        <p:sp>
          <p:nvSpPr>
            <p:cNvPr id="41084" name="Rectangle 10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308" name="Group 101"/>
            <p:cNvGrpSpPr>
              <a:grpSpLocks/>
            </p:cNvGrpSpPr>
            <p:nvPr/>
          </p:nvGrpSpPr>
          <p:grpSpPr bwMode="auto">
            <a:xfrm>
              <a:off x="687" y="3826"/>
              <a:ext cx="224" cy="110"/>
              <a:chOff x="687" y="3826"/>
              <a:chExt cx="224" cy="110"/>
            </a:xfrm>
          </p:grpSpPr>
          <p:sp>
            <p:nvSpPr>
              <p:cNvPr id="93314" name="Freeform 10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5" name="Freeform 10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309" name="Freeform 10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0" name="Freeform 10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1" name="Freeform 10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2" name="Freeform 10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3" name="Freeform 10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194" name="Group 109"/>
          <p:cNvGrpSpPr>
            <a:grpSpLocks/>
          </p:cNvGrpSpPr>
          <p:nvPr/>
        </p:nvGrpSpPr>
        <p:grpSpPr bwMode="auto">
          <a:xfrm>
            <a:off x="4676775" y="1379208"/>
            <a:ext cx="550863" cy="1001712"/>
            <a:chOff x="611" y="3693"/>
            <a:chExt cx="449" cy="287"/>
          </a:xfrm>
        </p:grpSpPr>
        <p:sp>
          <p:nvSpPr>
            <p:cNvPr id="41075" name="Rectangle 11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99" name="Group 111"/>
            <p:cNvGrpSpPr>
              <a:grpSpLocks/>
            </p:cNvGrpSpPr>
            <p:nvPr/>
          </p:nvGrpSpPr>
          <p:grpSpPr bwMode="auto">
            <a:xfrm>
              <a:off x="687" y="3826"/>
              <a:ext cx="224" cy="110"/>
              <a:chOff x="687" y="3826"/>
              <a:chExt cx="224" cy="110"/>
            </a:xfrm>
          </p:grpSpPr>
          <p:sp>
            <p:nvSpPr>
              <p:cNvPr id="93305" name="Freeform 11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6" name="Freeform 11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300" name="Freeform 11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1" name="Freeform 11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2" name="Freeform 11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3" name="Freeform 11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4" name="Freeform 11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72" name="Line 119"/>
          <p:cNvSpPr>
            <a:spLocks noChangeShapeType="1"/>
          </p:cNvSpPr>
          <p:nvPr/>
        </p:nvSpPr>
        <p:spPr bwMode="auto">
          <a:xfrm flipV="1">
            <a:off x="4203700" y="1979283"/>
            <a:ext cx="447675" cy="95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73" name="Text Box 120"/>
          <p:cNvSpPr txBox="1">
            <a:spLocks noChangeArrowheads="1"/>
          </p:cNvSpPr>
          <p:nvPr/>
        </p:nvSpPr>
        <p:spPr bwMode="auto">
          <a:xfrm>
            <a:off x="3529013" y="2179308"/>
            <a:ext cx="1135062" cy="7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ts val="1700"/>
              </a:lnSpc>
              <a:defRPr/>
            </a:pPr>
            <a:r>
              <a:rPr lang="en-US">
                <a:latin typeface="Arial" charset="0"/>
                <a:cs typeface="Arial" charset="0"/>
              </a:rPr>
              <a:t>radio</a:t>
            </a:r>
          </a:p>
          <a:p>
            <a:pPr eaLnBrk="1" hangingPunct="1">
              <a:lnSpc>
                <a:spcPts val="1700"/>
              </a:lnSpc>
              <a:defRPr/>
            </a:pPr>
            <a:r>
              <a:rPr lang="en-US">
                <a:latin typeface="Arial" charset="0"/>
                <a:cs typeface="Arial" charset="0"/>
              </a:rPr>
              <a:t>network </a:t>
            </a:r>
          </a:p>
          <a:p>
            <a:pPr eaLnBrk="1" hangingPunct="1">
              <a:lnSpc>
                <a:spcPts val="1700"/>
              </a:lnSpc>
              <a:defRPr/>
            </a:pPr>
            <a:r>
              <a:rPr lang="en-US">
                <a:latin typeface="Arial" charset="0"/>
                <a:cs typeface="Arial" charset="0"/>
              </a:rPr>
              <a:t>controller</a:t>
            </a:r>
          </a:p>
        </p:txBody>
      </p:sp>
      <p:sp>
        <p:nvSpPr>
          <p:cNvPr id="40974" name="Text Box 121"/>
          <p:cNvSpPr txBox="1">
            <a:spLocks noChangeArrowheads="1"/>
          </p:cNvSpPr>
          <p:nvPr/>
        </p:nvSpPr>
        <p:spPr bwMode="auto">
          <a:xfrm>
            <a:off x="4613275" y="1083933"/>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MSC</a:t>
            </a:r>
          </a:p>
        </p:txBody>
      </p:sp>
      <p:pic>
        <p:nvPicPr>
          <p:cNvPr id="93198" name="Picture 12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147763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99" name="Group 123"/>
          <p:cNvGrpSpPr>
            <a:grpSpLocks/>
          </p:cNvGrpSpPr>
          <p:nvPr/>
        </p:nvGrpSpPr>
        <p:grpSpPr bwMode="auto">
          <a:xfrm>
            <a:off x="223838" y="1884033"/>
            <a:ext cx="831850" cy="180975"/>
            <a:chOff x="3072" y="739"/>
            <a:chExt cx="652" cy="146"/>
          </a:xfrm>
        </p:grpSpPr>
        <p:pic>
          <p:nvPicPr>
            <p:cNvPr id="93295" name="Picture 124"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3" name="Line 125"/>
            <p:cNvSpPr>
              <a:spLocks noChangeShapeType="1"/>
            </p:cNvSpPr>
            <p:nvPr/>
          </p:nvSpPr>
          <p:spPr bwMode="auto">
            <a:xfrm flipH="1">
              <a:off x="3104" y="784"/>
              <a:ext cx="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74" name="Line 126"/>
            <p:cNvSpPr>
              <a:spLocks noChangeShapeType="1"/>
            </p:cNvSpPr>
            <p:nvPr/>
          </p:nvSpPr>
          <p:spPr bwMode="auto">
            <a:xfrm flipH="1">
              <a:off x="3072" y="759"/>
              <a:ext cx="1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0977" name="Oval 127"/>
          <p:cNvSpPr>
            <a:spLocks noChangeArrowheads="1"/>
          </p:cNvSpPr>
          <p:nvPr/>
        </p:nvSpPr>
        <p:spPr bwMode="auto">
          <a:xfrm>
            <a:off x="1184275" y="1155370"/>
            <a:ext cx="3170238" cy="14732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pic>
        <p:nvPicPr>
          <p:cNvPr id="93201" name="Picture 128"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 y="2217408"/>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202" name="Group 130"/>
          <p:cNvGrpSpPr>
            <a:grpSpLocks/>
          </p:cNvGrpSpPr>
          <p:nvPr/>
        </p:nvGrpSpPr>
        <p:grpSpPr bwMode="auto">
          <a:xfrm>
            <a:off x="4660900" y="2922258"/>
            <a:ext cx="582613" cy="641350"/>
            <a:chOff x="3028" y="1864"/>
            <a:chExt cx="347" cy="631"/>
          </a:xfrm>
        </p:grpSpPr>
        <p:sp>
          <p:nvSpPr>
            <p:cNvPr id="41066" name="Rectangle 131"/>
            <p:cNvSpPr>
              <a:spLocks noChangeArrowheads="1"/>
            </p:cNvSpPr>
            <p:nvPr/>
          </p:nvSpPr>
          <p:spPr bwMode="auto">
            <a:xfrm>
              <a:off x="3047" y="2042"/>
              <a:ext cx="260"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3290" name="Freeform 132"/>
            <p:cNvSpPr>
              <a:spLocks/>
            </p:cNvSpPr>
            <p:nvPr/>
          </p:nvSpPr>
          <p:spPr bwMode="auto">
            <a:xfrm>
              <a:off x="3309" y="1888"/>
              <a:ext cx="48" cy="163"/>
            </a:xfrm>
            <a:custGeom>
              <a:avLst/>
              <a:gdLst>
                <a:gd name="T0" fmla="*/ 8 w 62"/>
                <a:gd name="T1" fmla="*/ 0 h 74"/>
                <a:gd name="T2" fmla="*/ 13 w 62"/>
                <a:gd name="T3" fmla="*/ 6540 h 74"/>
                <a:gd name="T4" fmla="*/ 0 w 62"/>
                <a:gd name="T5" fmla="*/ 8452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1" name="Freeform 133"/>
            <p:cNvSpPr>
              <a:spLocks/>
            </p:cNvSpPr>
            <p:nvPr/>
          </p:nvSpPr>
          <p:spPr bwMode="auto">
            <a:xfrm>
              <a:off x="3307" y="2020"/>
              <a:ext cx="49" cy="475"/>
            </a:xfrm>
            <a:custGeom>
              <a:avLst/>
              <a:gdLst>
                <a:gd name="T0" fmla="*/ 2 w 63"/>
                <a:gd name="T1" fmla="*/ 1431 h 225"/>
                <a:gd name="T2" fmla="*/ 0 w 63"/>
                <a:gd name="T3" fmla="*/ 19918 h 225"/>
                <a:gd name="T4" fmla="*/ 14 w 63"/>
                <a:gd name="T5" fmla="*/ 17858 h 225"/>
                <a:gd name="T6" fmla="*/ 14 w 63"/>
                <a:gd name="T7" fmla="*/ 0 h 225"/>
                <a:gd name="T8" fmla="*/ 2 w 63"/>
                <a:gd name="T9" fmla="*/ 1431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2" name="Freeform 134"/>
            <p:cNvSpPr>
              <a:spLocks/>
            </p:cNvSpPr>
            <p:nvPr/>
          </p:nvSpPr>
          <p:spPr bwMode="auto">
            <a:xfrm>
              <a:off x="3339" y="1864"/>
              <a:ext cx="36" cy="171"/>
            </a:xfrm>
            <a:custGeom>
              <a:avLst/>
              <a:gdLst>
                <a:gd name="T0" fmla="*/ 2 w 47"/>
                <a:gd name="T1" fmla="*/ 0 h 78"/>
                <a:gd name="T2" fmla="*/ 9 w 47"/>
                <a:gd name="T3" fmla="*/ 8662 h 78"/>
                <a:gd name="T4" fmla="*/ 3 w 47"/>
                <a:gd name="T5" fmla="*/ 8565 h 78"/>
                <a:gd name="T6" fmla="*/ 0 w 47"/>
                <a:gd name="T7" fmla="*/ 3907 h 78"/>
                <a:gd name="T8" fmla="*/ 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3" name="Freeform 135"/>
            <p:cNvSpPr>
              <a:spLocks/>
            </p:cNvSpPr>
            <p:nvPr/>
          </p:nvSpPr>
          <p:spPr bwMode="auto">
            <a:xfrm>
              <a:off x="3319" y="1941"/>
              <a:ext cx="34" cy="112"/>
            </a:xfrm>
            <a:custGeom>
              <a:avLst/>
              <a:gdLst>
                <a:gd name="T0" fmla="*/ 5 w 44"/>
                <a:gd name="T1" fmla="*/ 0 h 51"/>
                <a:gd name="T2" fmla="*/ 0 w 44"/>
                <a:gd name="T3" fmla="*/ 5721 h 51"/>
                <a:gd name="T4" fmla="*/ 9 w 44"/>
                <a:gd name="T5" fmla="*/ 5053 h 51"/>
                <a:gd name="T6" fmla="*/ 5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4" name="Freeform 136"/>
            <p:cNvSpPr>
              <a:spLocks/>
            </p:cNvSpPr>
            <p:nvPr/>
          </p:nvSpPr>
          <p:spPr bwMode="auto">
            <a:xfrm>
              <a:off x="3028" y="1868"/>
              <a:ext cx="322" cy="209"/>
            </a:xfrm>
            <a:custGeom>
              <a:avLst/>
              <a:gdLst>
                <a:gd name="T0" fmla="*/ 0 w 417"/>
                <a:gd name="T1" fmla="*/ 10773 h 95"/>
                <a:gd name="T2" fmla="*/ 14 w 417"/>
                <a:gd name="T3" fmla="*/ 97 h 95"/>
                <a:gd name="T4" fmla="*/ 88 w 417"/>
                <a:gd name="T5" fmla="*/ 0 h 95"/>
                <a:gd name="T6" fmla="*/ 79 w 417"/>
                <a:gd name="T7" fmla="*/ 10773 h 95"/>
                <a:gd name="T8" fmla="*/ 0 w 417"/>
                <a:gd name="T9" fmla="*/ 1077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80" name="Text Box 137"/>
          <p:cNvSpPr txBox="1">
            <a:spLocks noChangeArrowheads="1"/>
          </p:cNvSpPr>
          <p:nvPr/>
        </p:nvSpPr>
        <p:spPr bwMode="auto">
          <a:xfrm>
            <a:off x="4591050" y="3566783"/>
            <a:ext cx="831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SGSN</a:t>
            </a:r>
          </a:p>
        </p:txBody>
      </p:sp>
      <p:sp>
        <p:nvSpPr>
          <p:cNvPr id="40981" name="Line 138"/>
          <p:cNvSpPr>
            <a:spLocks noChangeShapeType="1"/>
          </p:cNvSpPr>
          <p:nvPr/>
        </p:nvSpPr>
        <p:spPr bwMode="auto">
          <a:xfrm>
            <a:off x="5313363" y="3354058"/>
            <a:ext cx="685800" cy="249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205" name="Group 139"/>
          <p:cNvGrpSpPr>
            <a:grpSpLocks/>
          </p:cNvGrpSpPr>
          <p:nvPr/>
        </p:nvGrpSpPr>
        <p:grpSpPr bwMode="auto">
          <a:xfrm>
            <a:off x="4605338" y="3174670"/>
            <a:ext cx="693737" cy="314325"/>
            <a:chOff x="3600" y="219"/>
            <a:chExt cx="360" cy="175"/>
          </a:xfrm>
        </p:grpSpPr>
        <p:sp>
          <p:nvSpPr>
            <p:cNvPr id="41053"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1054"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55"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56"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1057"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81" name="Group 145"/>
            <p:cNvGrpSpPr>
              <a:grpSpLocks/>
            </p:cNvGrpSpPr>
            <p:nvPr/>
          </p:nvGrpSpPr>
          <p:grpSpPr bwMode="auto">
            <a:xfrm>
              <a:off x="3686" y="244"/>
              <a:ext cx="177" cy="66"/>
              <a:chOff x="2848" y="848"/>
              <a:chExt cx="140" cy="98"/>
            </a:xfrm>
          </p:grpSpPr>
          <p:sp>
            <p:nvSpPr>
              <p:cNvPr id="41063"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4"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5"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93282" name="Group 149"/>
            <p:cNvGrpSpPr>
              <a:grpSpLocks/>
            </p:cNvGrpSpPr>
            <p:nvPr/>
          </p:nvGrpSpPr>
          <p:grpSpPr bwMode="auto">
            <a:xfrm flipV="1">
              <a:off x="3686" y="243"/>
              <a:ext cx="177" cy="66"/>
              <a:chOff x="2848" y="848"/>
              <a:chExt cx="140" cy="98"/>
            </a:xfrm>
          </p:grpSpPr>
          <p:sp>
            <p:nvSpPr>
              <p:cNvPr id="41060"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1"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62"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40983" name="Line 153"/>
          <p:cNvSpPr>
            <a:spLocks noChangeShapeType="1"/>
          </p:cNvSpPr>
          <p:nvPr/>
        </p:nvSpPr>
        <p:spPr bwMode="auto">
          <a:xfrm>
            <a:off x="4187825" y="1990395"/>
            <a:ext cx="295275" cy="13843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84" name="Line 154"/>
          <p:cNvSpPr>
            <a:spLocks noChangeShapeType="1"/>
          </p:cNvSpPr>
          <p:nvPr/>
        </p:nvSpPr>
        <p:spPr bwMode="auto">
          <a:xfrm>
            <a:off x="4483100" y="3376283"/>
            <a:ext cx="222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3208" name="Freeform 156"/>
          <p:cNvSpPr>
            <a:spLocks/>
          </p:cNvSpPr>
          <p:nvPr/>
        </p:nvSpPr>
        <p:spPr bwMode="auto">
          <a:xfrm>
            <a:off x="7177088" y="1129970"/>
            <a:ext cx="1235075" cy="16811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Text Box 157"/>
          <p:cNvSpPr txBox="1">
            <a:spLocks noChangeArrowheads="1"/>
          </p:cNvSpPr>
          <p:nvPr/>
        </p:nvSpPr>
        <p:spPr bwMode="auto">
          <a:xfrm>
            <a:off x="7285038" y="1472870"/>
            <a:ext cx="1106487"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Public </a:t>
            </a:r>
          </a:p>
          <a:p>
            <a:pPr eaLnBrk="1" hangingPunct="1">
              <a:defRPr/>
            </a:pPr>
            <a:r>
              <a:rPr lang="en-US" sz="1600" dirty="0">
                <a:latin typeface="Arial" charset="0"/>
                <a:cs typeface="Arial" charset="0"/>
              </a:rPr>
              <a:t>telephone</a:t>
            </a:r>
          </a:p>
          <a:p>
            <a:pPr eaLnBrk="1" hangingPunct="1">
              <a:defRPr/>
            </a:pPr>
            <a:r>
              <a:rPr lang="en-US" sz="1600" dirty="0">
                <a:latin typeface="Arial" charset="0"/>
                <a:cs typeface="Arial" charset="0"/>
              </a:rPr>
              <a:t>network</a:t>
            </a:r>
          </a:p>
        </p:txBody>
      </p:sp>
      <p:sp>
        <p:nvSpPr>
          <p:cNvPr id="40987" name="Line 158"/>
          <p:cNvSpPr>
            <a:spLocks noChangeShapeType="1"/>
          </p:cNvSpPr>
          <p:nvPr/>
        </p:nvSpPr>
        <p:spPr bwMode="auto">
          <a:xfrm>
            <a:off x="5151438" y="2004683"/>
            <a:ext cx="12842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211" name="Group 159"/>
          <p:cNvGrpSpPr>
            <a:grpSpLocks/>
          </p:cNvGrpSpPr>
          <p:nvPr/>
        </p:nvGrpSpPr>
        <p:grpSpPr bwMode="auto">
          <a:xfrm>
            <a:off x="6411913" y="1339520"/>
            <a:ext cx="550862" cy="1001713"/>
            <a:chOff x="611" y="3693"/>
            <a:chExt cx="449" cy="287"/>
          </a:xfrm>
        </p:grpSpPr>
        <p:sp>
          <p:nvSpPr>
            <p:cNvPr id="41044" name="Rectangle 160"/>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68" name="Group 161"/>
            <p:cNvGrpSpPr>
              <a:grpSpLocks/>
            </p:cNvGrpSpPr>
            <p:nvPr/>
          </p:nvGrpSpPr>
          <p:grpSpPr bwMode="auto">
            <a:xfrm>
              <a:off x="687" y="3826"/>
              <a:ext cx="224" cy="110"/>
              <a:chOff x="687" y="3826"/>
              <a:chExt cx="224" cy="110"/>
            </a:xfrm>
          </p:grpSpPr>
          <p:sp>
            <p:nvSpPr>
              <p:cNvPr id="93274" name="Freeform 162"/>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5" name="Freeform 163"/>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69" name="Freeform 164"/>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0" name="Freeform 165"/>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1" name="Freeform 166"/>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2" name="Freeform 167"/>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3" name="Freeform 168"/>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89" name="Text Box 169"/>
          <p:cNvSpPr txBox="1">
            <a:spLocks noChangeArrowheads="1"/>
          </p:cNvSpPr>
          <p:nvPr/>
        </p:nvSpPr>
        <p:spPr bwMode="auto">
          <a:xfrm>
            <a:off x="6359525" y="2322183"/>
            <a:ext cx="108585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a:latin typeface="Arial" charset="0"/>
                <a:cs typeface="Arial" charset="0"/>
              </a:rPr>
              <a:t>Gateway</a:t>
            </a:r>
          </a:p>
          <a:p>
            <a:pPr eaLnBrk="1" hangingPunct="1">
              <a:lnSpc>
                <a:spcPct val="80000"/>
              </a:lnSpc>
              <a:defRPr/>
            </a:pPr>
            <a:r>
              <a:rPr lang="en-US">
                <a:latin typeface="Arial" charset="0"/>
                <a:cs typeface="Arial" charset="0"/>
              </a:rPr>
              <a:t>MSC</a:t>
            </a:r>
          </a:p>
        </p:txBody>
      </p:sp>
      <p:sp>
        <p:nvSpPr>
          <p:cNvPr id="40990" name="Text Box 170"/>
          <p:cNvSpPr txBox="1">
            <a:spLocks noChangeArrowheads="1"/>
          </p:cNvSpPr>
          <p:nvPr/>
        </p:nvSpPr>
        <p:spPr bwMode="auto">
          <a:xfrm>
            <a:off x="6481763" y="1342695"/>
            <a:ext cx="361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40991" name="Line 171"/>
          <p:cNvSpPr>
            <a:spLocks noChangeShapeType="1"/>
          </p:cNvSpPr>
          <p:nvPr/>
        </p:nvSpPr>
        <p:spPr bwMode="auto">
          <a:xfrm flipH="1">
            <a:off x="6200775" y="2074533"/>
            <a:ext cx="236538"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2" name="Line 172"/>
          <p:cNvSpPr>
            <a:spLocks noChangeShapeType="1"/>
          </p:cNvSpPr>
          <p:nvPr/>
        </p:nvSpPr>
        <p:spPr bwMode="auto">
          <a:xfrm flipH="1" flipV="1">
            <a:off x="6211888" y="1791958"/>
            <a:ext cx="225425" cy="90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3" name="Line 173"/>
          <p:cNvSpPr>
            <a:spLocks noChangeShapeType="1"/>
          </p:cNvSpPr>
          <p:nvPr/>
        </p:nvSpPr>
        <p:spPr bwMode="auto">
          <a:xfrm flipH="1">
            <a:off x="5834063" y="2249158"/>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4" name="Line 174"/>
          <p:cNvSpPr>
            <a:spLocks noChangeShapeType="1"/>
          </p:cNvSpPr>
          <p:nvPr/>
        </p:nvSpPr>
        <p:spPr bwMode="auto">
          <a:xfrm flipH="1" flipV="1">
            <a:off x="5929313" y="1701470"/>
            <a:ext cx="236537"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5" name="Line 175"/>
          <p:cNvSpPr>
            <a:spLocks noChangeShapeType="1"/>
          </p:cNvSpPr>
          <p:nvPr/>
        </p:nvSpPr>
        <p:spPr bwMode="auto">
          <a:xfrm>
            <a:off x="4945063" y="2390445"/>
            <a:ext cx="0" cy="4968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0996" name="Line 176"/>
          <p:cNvSpPr>
            <a:spLocks noChangeShapeType="1"/>
          </p:cNvSpPr>
          <p:nvPr/>
        </p:nvSpPr>
        <p:spPr bwMode="auto">
          <a:xfrm>
            <a:off x="6942138" y="1972933"/>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3220" name="Freeform 222"/>
          <p:cNvSpPr>
            <a:spLocks/>
          </p:cNvSpPr>
          <p:nvPr/>
        </p:nvSpPr>
        <p:spPr bwMode="auto">
          <a:xfrm>
            <a:off x="7286625" y="3033383"/>
            <a:ext cx="1235075" cy="16811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8" name="Text Box 223"/>
          <p:cNvSpPr txBox="1">
            <a:spLocks noChangeArrowheads="1"/>
          </p:cNvSpPr>
          <p:nvPr/>
        </p:nvSpPr>
        <p:spPr bwMode="auto">
          <a:xfrm>
            <a:off x="7394575" y="3376283"/>
            <a:ext cx="88265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Arial" charset="0"/>
                <a:cs typeface="Arial" charset="0"/>
              </a:rPr>
              <a:t>Public </a:t>
            </a:r>
          </a:p>
          <a:p>
            <a:pPr eaLnBrk="1" hangingPunct="1">
              <a:defRPr/>
            </a:pPr>
            <a:r>
              <a:rPr lang="en-US" sz="1600" dirty="0">
                <a:latin typeface="Arial" charset="0"/>
                <a:cs typeface="Arial" charset="0"/>
              </a:rPr>
              <a:t>Internet</a:t>
            </a:r>
          </a:p>
        </p:txBody>
      </p:sp>
      <p:grpSp>
        <p:nvGrpSpPr>
          <p:cNvPr id="93222" name="Group 224"/>
          <p:cNvGrpSpPr>
            <a:grpSpLocks/>
          </p:cNvGrpSpPr>
          <p:nvPr/>
        </p:nvGrpSpPr>
        <p:grpSpPr bwMode="auto">
          <a:xfrm>
            <a:off x="6521450" y="3242933"/>
            <a:ext cx="550863" cy="1001712"/>
            <a:chOff x="611" y="3693"/>
            <a:chExt cx="449" cy="287"/>
          </a:xfrm>
        </p:grpSpPr>
        <p:sp>
          <p:nvSpPr>
            <p:cNvPr id="41035" name="Rectangle 225"/>
            <p:cNvSpPr>
              <a:spLocks noChangeArrowheads="1"/>
            </p:cNvSpPr>
            <p:nvPr/>
          </p:nvSpPr>
          <p:spPr bwMode="auto">
            <a:xfrm>
              <a:off x="636" y="3774"/>
              <a:ext cx="336"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93259" name="Group 226"/>
            <p:cNvGrpSpPr>
              <a:grpSpLocks/>
            </p:cNvGrpSpPr>
            <p:nvPr/>
          </p:nvGrpSpPr>
          <p:grpSpPr bwMode="auto">
            <a:xfrm>
              <a:off x="687" y="3826"/>
              <a:ext cx="224" cy="110"/>
              <a:chOff x="687" y="3826"/>
              <a:chExt cx="224" cy="110"/>
            </a:xfrm>
          </p:grpSpPr>
          <p:sp>
            <p:nvSpPr>
              <p:cNvPr id="93265" name="Freeform 227"/>
              <p:cNvSpPr>
                <a:spLocks/>
              </p:cNvSpPr>
              <p:nvPr/>
            </p:nvSpPr>
            <p:spPr bwMode="auto">
              <a:xfrm>
                <a:off x="687"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6" name="Freeform 228"/>
              <p:cNvSpPr>
                <a:spLocks/>
              </p:cNvSpPr>
              <p:nvPr/>
            </p:nvSpPr>
            <p:spPr bwMode="auto">
              <a:xfrm flipV="1">
                <a:off x="689" y="3826"/>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60" name="Freeform 229"/>
            <p:cNvSpPr>
              <a:spLocks/>
            </p:cNvSpPr>
            <p:nvPr/>
          </p:nvSpPr>
          <p:spPr bwMode="auto">
            <a:xfrm>
              <a:off x="975" y="3704"/>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1" name="Freeform 230"/>
            <p:cNvSpPr>
              <a:spLocks/>
            </p:cNvSpPr>
            <p:nvPr/>
          </p:nvSpPr>
          <p:spPr bwMode="auto">
            <a:xfrm>
              <a:off x="972" y="3764"/>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2" name="Freeform 231"/>
            <p:cNvSpPr>
              <a:spLocks/>
            </p:cNvSpPr>
            <p:nvPr/>
          </p:nvSpPr>
          <p:spPr bwMode="auto">
            <a:xfrm>
              <a:off x="1013" y="3693"/>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3" name="Freeform 232"/>
            <p:cNvSpPr>
              <a:spLocks/>
            </p:cNvSpPr>
            <p:nvPr/>
          </p:nvSpPr>
          <p:spPr bwMode="auto">
            <a:xfrm>
              <a:off x="987" y="3728"/>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4" name="Freeform 233"/>
            <p:cNvSpPr>
              <a:spLocks/>
            </p:cNvSpPr>
            <p:nvPr/>
          </p:nvSpPr>
          <p:spPr bwMode="auto">
            <a:xfrm>
              <a:off x="611" y="3695"/>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000" name="Text Box 234"/>
          <p:cNvSpPr txBox="1">
            <a:spLocks noChangeArrowheads="1"/>
          </p:cNvSpPr>
          <p:nvPr/>
        </p:nvSpPr>
        <p:spPr bwMode="auto">
          <a:xfrm>
            <a:off x="6469063" y="4225595"/>
            <a:ext cx="857250"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80000"/>
              </a:lnSpc>
              <a:defRPr/>
            </a:pPr>
            <a:r>
              <a:rPr lang="en-US">
                <a:latin typeface="Arial" charset="0"/>
                <a:cs typeface="Arial" charset="0"/>
              </a:rPr>
              <a:t>GGSN</a:t>
            </a:r>
          </a:p>
        </p:txBody>
      </p:sp>
      <p:sp>
        <p:nvSpPr>
          <p:cNvPr id="41001" name="Text Box 235"/>
          <p:cNvSpPr txBox="1">
            <a:spLocks noChangeArrowheads="1"/>
          </p:cNvSpPr>
          <p:nvPr/>
        </p:nvSpPr>
        <p:spPr bwMode="auto">
          <a:xfrm>
            <a:off x="6591300" y="3246108"/>
            <a:ext cx="361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G</a:t>
            </a:r>
          </a:p>
        </p:txBody>
      </p:sp>
      <p:sp>
        <p:nvSpPr>
          <p:cNvPr id="41002" name="Line 236"/>
          <p:cNvSpPr>
            <a:spLocks noChangeShapeType="1"/>
          </p:cNvSpPr>
          <p:nvPr/>
        </p:nvSpPr>
        <p:spPr bwMode="auto">
          <a:xfrm flipH="1">
            <a:off x="6310313" y="3977945"/>
            <a:ext cx="236537" cy="14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3" name="Line 237"/>
          <p:cNvSpPr>
            <a:spLocks noChangeShapeType="1"/>
          </p:cNvSpPr>
          <p:nvPr/>
        </p:nvSpPr>
        <p:spPr bwMode="auto">
          <a:xfrm flipH="1" flipV="1">
            <a:off x="6321425" y="3695370"/>
            <a:ext cx="225425" cy="904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4" name="Line 238"/>
          <p:cNvSpPr>
            <a:spLocks noChangeShapeType="1"/>
          </p:cNvSpPr>
          <p:nvPr/>
        </p:nvSpPr>
        <p:spPr bwMode="auto">
          <a:xfrm flipH="1">
            <a:off x="5943600" y="4152570"/>
            <a:ext cx="327025"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5" name="Line 239"/>
          <p:cNvSpPr>
            <a:spLocks noChangeShapeType="1"/>
          </p:cNvSpPr>
          <p:nvPr/>
        </p:nvSpPr>
        <p:spPr bwMode="auto">
          <a:xfrm flipH="1" flipV="1">
            <a:off x="6038850" y="3604883"/>
            <a:ext cx="236538" cy="7937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06" name="Line 240"/>
          <p:cNvSpPr>
            <a:spLocks noChangeShapeType="1"/>
          </p:cNvSpPr>
          <p:nvPr/>
        </p:nvSpPr>
        <p:spPr bwMode="auto">
          <a:xfrm>
            <a:off x="7051675" y="3876345"/>
            <a:ext cx="304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93230" name="Group 139"/>
          <p:cNvGrpSpPr>
            <a:grpSpLocks/>
          </p:cNvGrpSpPr>
          <p:nvPr/>
        </p:nvGrpSpPr>
        <p:grpSpPr bwMode="auto">
          <a:xfrm>
            <a:off x="6400800" y="3730295"/>
            <a:ext cx="693738" cy="314325"/>
            <a:chOff x="3600" y="219"/>
            <a:chExt cx="360" cy="175"/>
          </a:xfrm>
        </p:grpSpPr>
        <p:sp>
          <p:nvSpPr>
            <p:cNvPr id="41022"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B0F0"/>
                </a:solidFill>
              </a:endParaRPr>
            </a:p>
          </p:txBody>
        </p:sp>
        <p:sp>
          <p:nvSpPr>
            <p:cNvPr id="41023"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24"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25" name="Rectangle 143"/>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solidFill>
                  <a:srgbClr val="00B0F0"/>
                </a:solidFill>
                <a:latin typeface="Times New Roman" panose="02020603050405020304" pitchFamily="18" charset="0"/>
                <a:cs typeface="Arial" panose="020B0604020202020204" pitchFamily="34" charset="0"/>
              </a:endParaRPr>
            </a:p>
          </p:txBody>
        </p:sp>
        <p:sp>
          <p:nvSpPr>
            <p:cNvPr id="41026"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B0F0"/>
                </a:solidFill>
              </a:endParaRPr>
            </a:p>
          </p:txBody>
        </p:sp>
        <p:grpSp>
          <p:nvGrpSpPr>
            <p:cNvPr id="93250" name="Group 145"/>
            <p:cNvGrpSpPr>
              <a:grpSpLocks/>
            </p:cNvGrpSpPr>
            <p:nvPr/>
          </p:nvGrpSpPr>
          <p:grpSpPr bwMode="auto">
            <a:xfrm>
              <a:off x="3686" y="244"/>
              <a:ext cx="177" cy="66"/>
              <a:chOff x="2848" y="848"/>
              <a:chExt cx="140" cy="98"/>
            </a:xfrm>
          </p:grpSpPr>
          <p:sp>
            <p:nvSpPr>
              <p:cNvPr id="41032" name="Line 146"/>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3"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4"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grpSp>
        <p:grpSp>
          <p:nvGrpSpPr>
            <p:cNvPr id="93251" name="Group 149"/>
            <p:cNvGrpSpPr>
              <a:grpSpLocks/>
            </p:cNvGrpSpPr>
            <p:nvPr/>
          </p:nvGrpSpPr>
          <p:grpSpPr bwMode="auto">
            <a:xfrm flipV="1">
              <a:off x="3686" y="243"/>
              <a:ext cx="177" cy="66"/>
              <a:chOff x="2848" y="848"/>
              <a:chExt cx="140" cy="98"/>
            </a:xfrm>
          </p:grpSpPr>
          <p:sp>
            <p:nvSpPr>
              <p:cNvPr id="41029" name="Line 150"/>
              <p:cNvSpPr>
                <a:spLocks noChangeShapeType="1"/>
              </p:cNvSpPr>
              <p:nvPr/>
            </p:nvSpPr>
            <p:spPr bwMode="auto">
              <a:xfrm flipV="1">
                <a:off x="2848" y="848"/>
                <a:ext cx="50" cy="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0"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sp>
            <p:nvSpPr>
              <p:cNvPr id="41031"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B0F0"/>
                  </a:solidFill>
                  <a:latin typeface="Comic Sans MS" charset="0"/>
                  <a:ea typeface="ＭＳ Ｐゴシック" charset="0"/>
                </a:endParaRPr>
              </a:p>
            </p:txBody>
          </p:sp>
        </p:grpSp>
      </p:grpSp>
      <p:cxnSp>
        <p:nvCxnSpPr>
          <p:cNvPr id="257" name="Straight Connector 256"/>
          <p:cNvCxnSpPr/>
          <p:nvPr/>
        </p:nvCxnSpPr>
        <p:spPr>
          <a:xfrm>
            <a:off x="4329113" y="4769535"/>
            <a:ext cx="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1495425" y="5028298"/>
            <a:ext cx="2811463" cy="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233" name="TextBox 258"/>
          <p:cNvSpPr txBox="1">
            <a:spLocks noChangeArrowheads="1"/>
          </p:cNvSpPr>
          <p:nvPr/>
        </p:nvSpPr>
        <p:spPr bwMode="auto">
          <a:xfrm>
            <a:off x="1906588" y="4712385"/>
            <a:ext cx="211137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dirty="0">
                <a:latin typeface="Arial" panose="020B0604020202020204" pitchFamily="34" charset="0"/>
                <a:cs typeface="Arial" panose="020B0604020202020204" pitchFamily="34" charset="0"/>
              </a:rPr>
              <a:t>radio access network</a:t>
            </a:r>
          </a:p>
          <a:p>
            <a:pPr algn="ctr"/>
            <a:r>
              <a:rPr lang="en-US" altLang="zh-CN" sz="1200" dirty="0">
                <a:latin typeface="Arial" panose="020B0604020202020204" pitchFamily="34" charset="0"/>
                <a:cs typeface="Arial" panose="020B0604020202020204" pitchFamily="34" charset="0"/>
              </a:rPr>
              <a:t>Universal Terrestrial Radio </a:t>
            </a:r>
          </a:p>
          <a:p>
            <a:pPr algn="ctr"/>
            <a:r>
              <a:rPr lang="en-US" altLang="zh-CN" sz="1200" dirty="0">
                <a:latin typeface="Arial" panose="020B0604020202020204" pitchFamily="34" charset="0"/>
                <a:cs typeface="Arial" panose="020B0604020202020204" pitchFamily="34" charset="0"/>
              </a:rPr>
              <a:t>Access Network </a:t>
            </a:r>
            <a:r>
              <a:rPr lang="en-US" altLang="zh-CN" sz="1200" dirty="0" smtClean="0">
                <a:latin typeface="Arial" panose="020B0604020202020204" pitchFamily="34" charset="0"/>
                <a:cs typeface="Arial" panose="020B0604020202020204" pitchFamily="34" charset="0"/>
              </a:rPr>
              <a:t>(UTRAN)</a:t>
            </a:r>
            <a:endParaRPr lang="en-US" altLang="zh-CN" sz="1200" dirty="0">
              <a:latin typeface="Arial" panose="020B0604020202020204" pitchFamily="34" charset="0"/>
              <a:cs typeface="Arial" panose="020B0604020202020204" pitchFamily="34" charset="0"/>
            </a:endParaRPr>
          </a:p>
        </p:txBody>
      </p:sp>
      <p:cxnSp>
        <p:nvCxnSpPr>
          <p:cNvPr id="260" name="Straight Connector 259"/>
          <p:cNvCxnSpPr/>
          <p:nvPr/>
        </p:nvCxnSpPr>
        <p:spPr>
          <a:xfrm flipH="1">
            <a:off x="1512888" y="4374248"/>
            <a:ext cx="6350" cy="919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4346575" y="5017185"/>
            <a:ext cx="2533650" cy="635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236" name="TextBox 261"/>
          <p:cNvSpPr txBox="1">
            <a:spLocks noChangeArrowheads="1"/>
          </p:cNvSpPr>
          <p:nvPr/>
        </p:nvSpPr>
        <p:spPr bwMode="auto">
          <a:xfrm>
            <a:off x="4456113" y="4683810"/>
            <a:ext cx="228282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dirty="0">
                <a:latin typeface="Arial" panose="020B0604020202020204" pitchFamily="34" charset="0"/>
                <a:cs typeface="Arial" panose="020B0604020202020204" pitchFamily="34" charset="0"/>
              </a:rPr>
              <a:t>core network</a:t>
            </a:r>
          </a:p>
          <a:p>
            <a:pPr algn="ctr"/>
            <a:r>
              <a:rPr lang="en-US" altLang="zh-CN" sz="1200" dirty="0">
                <a:latin typeface="Arial" panose="020B0604020202020204" pitchFamily="34" charset="0"/>
                <a:cs typeface="Arial" panose="020B0604020202020204" pitchFamily="34" charset="0"/>
              </a:rPr>
              <a:t>General Packet Radio Service </a:t>
            </a:r>
          </a:p>
          <a:p>
            <a:pPr algn="ctr"/>
            <a:r>
              <a:rPr lang="en-US" altLang="zh-CN" sz="1200" dirty="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(GPRS) </a:t>
            </a:r>
            <a:r>
              <a:rPr lang="en-US" altLang="zh-CN" sz="1200" dirty="0">
                <a:latin typeface="Arial" panose="020B0604020202020204" pitchFamily="34" charset="0"/>
                <a:cs typeface="Arial" panose="020B0604020202020204" pitchFamily="34" charset="0"/>
              </a:rPr>
              <a:t>Core Network</a:t>
            </a:r>
          </a:p>
        </p:txBody>
      </p:sp>
      <p:cxnSp>
        <p:nvCxnSpPr>
          <p:cNvPr id="263" name="Straight Connector 262"/>
          <p:cNvCxnSpPr/>
          <p:nvPr/>
        </p:nvCxnSpPr>
        <p:spPr>
          <a:xfrm>
            <a:off x="6908800" y="4752073"/>
            <a:ext cx="0" cy="496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6937375" y="5017185"/>
            <a:ext cx="428625" cy="0"/>
          </a:xfrm>
          <a:prstGeom prst="straightConnector1">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239" name="TextBox 264"/>
          <p:cNvSpPr txBox="1">
            <a:spLocks noChangeArrowheads="1"/>
          </p:cNvSpPr>
          <p:nvPr/>
        </p:nvSpPr>
        <p:spPr bwMode="auto">
          <a:xfrm>
            <a:off x="7216775" y="4701273"/>
            <a:ext cx="8826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a:latin typeface="Arial" panose="020B0604020202020204" pitchFamily="34" charset="0"/>
                <a:cs typeface="Arial" panose="020B0604020202020204" pitchFamily="34" charset="0"/>
              </a:rPr>
              <a:t>public</a:t>
            </a:r>
          </a:p>
          <a:p>
            <a:pPr algn="ctr"/>
            <a:r>
              <a:rPr lang="en-US" altLang="zh-CN" sz="1600">
                <a:latin typeface="Arial" panose="020B0604020202020204" pitchFamily="34" charset="0"/>
                <a:cs typeface="Arial" panose="020B0604020202020204" pitchFamily="34" charset="0"/>
              </a:rPr>
              <a:t>Internet</a:t>
            </a:r>
            <a:endParaRPr lang="en-US" altLang="zh-CN" sz="1200">
              <a:latin typeface="Arial" panose="020B0604020202020204" pitchFamily="34" charset="0"/>
              <a:cs typeface="Arial" panose="020B0604020202020204" pitchFamily="34" charset="0"/>
            </a:endParaRPr>
          </a:p>
        </p:txBody>
      </p:sp>
      <p:cxnSp>
        <p:nvCxnSpPr>
          <p:cNvPr id="266" name="Straight Connector 265"/>
          <p:cNvCxnSpPr/>
          <p:nvPr/>
        </p:nvCxnSpPr>
        <p:spPr>
          <a:xfrm flipH="1">
            <a:off x="3502025" y="4353610"/>
            <a:ext cx="7938" cy="311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1511300" y="4552048"/>
            <a:ext cx="1982788" cy="3175"/>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242" name="TextBox 267"/>
          <p:cNvSpPr txBox="1">
            <a:spLocks noChangeArrowheads="1"/>
          </p:cNvSpPr>
          <p:nvPr/>
        </p:nvSpPr>
        <p:spPr bwMode="auto">
          <a:xfrm>
            <a:off x="1754188" y="4317098"/>
            <a:ext cx="1484312"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lnSpc>
                <a:spcPts val="1400"/>
              </a:lnSpc>
            </a:pPr>
            <a:r>
              <a:rPr lang="en-US" altLang="zh-CN" sz="1600" dirty="0">
                <a:latin typeface="Arial" panose="020B0604020202020204" pitchFamily="34" charset="0"/>
                <a:cs typeface="Arial" panose="020B0604020202020204" pitchFamily="34" charset="0"/>
              </a:rPr>
              <a:t>radio interface</a:t>
            </a:r>
          </a:p>
          <a:p>
            <a:pPr algn="ctr">
              <a:lnSpc>
                <a:spcPts val="1400"/>
              </a:lnSpc>
            </a:pPr>
            <a:r>
              <a:rPr lang="en-US" altLang="zh-CN" sz="1200" dirty="0" smtClean="0">
                <a:latin typeface="Arial" panose="020B0604020202020204" pitchFamily="34" charset="0"/>
                <a:cs typeface="Arial" panose="020B0604020202020204" pitchFamily="34" charset="0"/>
              </a:rPr>
              <a:t>(WCDMA</a:t>
            </a:r>
            <a:r>
              <a:rPr lang="en-US" altLang="zh-CN" sz="1200" dirty="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HSPA</a:t>
            </a:r>
            <a:r>
              <a:rPr lang="en-US" altLang="zh-CN" sz="16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sp>
        <p:nvSpPr>
          <p:cNvPr id="3" name="矩形 2"/>
          <p:cNvSpPr/>
          <p:nvPr/>
        </p:nvSpPr>
        <p:spPr>
          <a:xfrm>
            <a:off x="494727" y="5714684"/>
            <a:ext cx="8192645" cy="338554"/>
          </a:xfrm>
          <a:prstGeom prst="rect">
            <a:avLst/>
          </a:prstGeom>
        </p:spPr>
        <p:txBody>
          <a:bodyPr wrap="square">
            <a:spAutoFit/>
          </a:bodyPr>
          <a:lstStyle/>
          <a:p>
            <a:r>
              <a:rPr lang="en-US" altLang="zh-CN" sz="1600" dirty="0">
                <a:latin typeface="Gill Sans MT" panose="020B0502020104020203" pitchFamily="34" charset="0"/>
              </a:rPr>
              <a:t>The 3G core cellular data network connects radio access networks to the public Internet</a:t>
            </a:r>
          </a:p>
        </p:txBody>
      </p:sp>
    </p:spTree>
    <p:extLst>
      <p:ext uri="{BB962C8B-B14F-4D97-AF65-F5344CB8AC3E}">
        <p14:creationId xmlns:p14="http://schemas.microsoft.com/office/powerpoint/2010/main" val="27802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ChangeArrowheads="1"/>
          </p:cNvSpPr>
          <p:nvPr/>
        </p:nvSpPr>
        <p:spPr bwMode="auto">
          <a:xfrm>
            <a:off x="838200" y="29718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Application</a:t>
            </a:r>
          </a:p>
        </p:txBody>
      </p:sp>
      <p:sp>
        <p:nvSpPr>
          <p:cNvPr id="128004" name="Rectangle 4"/>
          <p:cNvSpPr>
            <a:spLocks noChangeArrowheads="1"/>
          </p:cNvSpPr>
          <p:nvPr/>
        </p:nvSpPr>
        <p:spPr bwMode="auto">
          <a:xfrm>
            <a:off x="838200" y="34290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Transport</a:t>
            </a:r>
          </a:p>
        </p:txBody>
      </p:sp>
      <p:sp>
        <p:nvSpPr>
          <p:cNvPr id="128005" name="Rectangle 5"/>
          <p:cNvSpPr>
            <a:spLocks noChangeArrowheads="1"/>
          </p:cNvSpPr>
          <p:nvPr/>
        </p:nvSpPr>
        <p:spPr bwMode="auto">
          <a:xfrm>
            <a:off x="838200" y="38862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Network</a:t>
            </a:r>
          </a:p>
        </p:txBody>
      </p:sp>
      <p:sp>
        <p:nvSpPr>
          <p:cNvPr id="128006" name="Rectangle 6"/>
          <p:cNvSpPr>
            <a:spLocks noChangeArrowheads="1"/>
          </p:cNvSpPr>
          <p:nvPr/>
        </p:nvSpPr>
        <p:spPr bwMode="auto">
          <a:xfrm>
            <a:off x="838200" y="43434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Data Link</a:t>
            </a:r>
          </a:p>
        </p:txBody>
      </p:sp>
      <p:sp>
        <p:nvSpPr>
          <p:cNvPr id="128007" name="Rectangle 7"/>
          <p:cNvSpPr>
            <a:spLocks noChangeArrowheads="1"/>
          </p:cNvSpPr>
          <p:nvPr/>
        </p:nvSpPr>
        <p:spPr bwMode="auto">
          <a:xfrm>
            <a:off x="838200" y="48006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dirty="0">
                <a:latin typeface="Arial" charset="0"/>
              </a:rPr>
              <a:t>Physical</a:t>
            </a:r>
          </a:p>
        </p:txBody>
      </p:sp>
      <p:cxnSp>
        <p:nvCxnSpPr>
          <p:cNvPr id="128008" name="AutoShape 8"/>
          <p:cNvCxnSpPr>
            <a:cxnSpLocks noChangeShapeType="1"/>
            <a:stCxn id="128020" idx="2"/>
            <a:endCxn id="128022" idx="2"/>
          </p:cNvCxnSpPr>
          <p:nvPr/>
        </p:nvCxnSpPr>
        <p:spPr bwMode="auto">
          <a:xfrm rot="5400000">
            <a:off x="5752306" y="4267994"/>
            <a:ext cx="1588" cy="1981200"/>
          </a:xfrm>
          <a:prstGeom prst="bentConnector3">
            <a:avLst>
              <a:gd name="adj1" fmla="val 14400005"/>
            </a:avLst>
          </a:prstGeom>
          <a:noFill/>
          <a:ln w="38100">
            <a:solidFill>
              <a:schemeClr val="tx1"/>
            </a:solidFill>
            <a:miter lim="800000"/>
            <a:headEnd/>
            <a:tailEnd/>
          </a:ln>
        </p:spPr>
      </p:cxnSp>
      <p:sp>
        <p:nvSpPr>
          <p:cNvPr id="128009" name="Text Box 9"/>
          <p:cNvSpPr txBox="1">
            <a:spLocks noChangeArrowheads="1"/>
          </p:cNvSpPr>
          <p:nvPr/>
        </p:nvSpPr>
        <p:spPr bwMode="auto">
          <a:xfrm>
            <a:off x="5257800" y="5486400"/>
            <a:ext cx="906463" cy="336550"/>
          </a:xfrm>
          <a:prstGeom prst="rect">
            <a:avLst/>
          </a:prstGeom>
          <a:noFill/>
          <a:ln w="9525">
            <a:noFill/>
            <a:miter lim="800000"/>
            <a:headEnd/>
            <a:tailEnd/>
          </a:ln>
        </p:spPr>
        <p:txBody>
          <a:bodyPr wrap="none">
            <a:spAutoFit/>
          </a:bodyPr>
          <a:lstStyle/>
          <a:p>
            <a:r>
              <a:rPr lang="en-US" altLang="zh-CN" sz="1600" dirty="0">
                <a:latin typeface="Arial" charset="0"/>
              </a:rPr>
              <a:t>Medium</a:t>
            </a:r>
          </a:p>
        </p:txBody>
      </p:sp>
      <p:grpSp>
        <p:nvGrpSpPr>
          <p:cNvPr id="128010" name="Group 10"/>
          <p:cNvGrpSpPr>
            <a:grpSpLocks/>
          </p:cNvGrpSpPr>
          <p:nvPr/>
        </p:nvGrpSpPr>
        <p:grpSpPr bwMode="auto">
          <a:xfrm flipH="1">
            <a:off x="2514600" y="1600200"/>
            <a:ext cx="1028700" cy="1470025"/>
            <a:chOff x="240" y="2832"/>
            <a:chExt cx="648" cy="926"/>
          </a:xfrm>
        </p:grpSpPr>
        <p:grpSp>
          <p:nvGrpSpPr>
            <p:cNvPr id="128488" name="Group 11"/>
            <p:cNvGrpSpPr>
              <a:grpSpLocks/>
            </p:cNvGrpSpPr>
            <p:nvPr/>
          </p:nvGrpSpPr>
          <p:grpSpPr bwMode="auto">
            <a:xfrm>
              <a:off x="240" y="3217"/>
              <a:ext cx="141" cy="541"/>
              <a:chOff x="1635" y="1833"/>
              <a:chExt cx="92" cy="246"/>
            </a:xfrm>
          </p:grpSpPr>
          <p:grpSp>
            <p:nvGrpSpPr>
              <p:cNvPr id="128502" name="Group 12"/>
              <p:cNvGrpSpPr>
                <a:grpSpLocks/>
              </p:cNvGrpSpPr>
              <p:nvPr/>
            </p:nvGrpSpPr>
            <p:grpSpPr bwMode="auto">
              <a:xfrm>
                <a:off x="1636" y="1918"/>
                <a:ext cx="91" cy="161"/>
                <a:chOff x="1636" y="1918"/>
                <a:chExt cx="91" cy="161"/>
              </a:xfrm>
            </p:grpSpPr>
            <p:grpSp>
              <p:nvGrpSpPr>
                <p:cNvPr id="128510" name="Group 13"/>
                <p:cNvGrpSpPr>
                  <a:grpSpLocks/>
                </p:cNvGrpSpPr>
                <p:nvPr/>
              </p:nvGrpSpPr>
              <p:grpSpPr bwMode="auto">
                <a:xfrm>
                  <a:off x="1636" y="1922"/>
                  <a:ext cx="59" cy="156"/>
                  <a:chOff x="1636" y="1922"/>
                  <a:chExt cx="59" cy="156"/>
                </a:xfrm>
              </p:grpSpPr>
              <p:sp>
                <p:nvSpPr>
                  <p:cNvPr id="128518" name="Line 14"/>
                  <p:cNvSpPr>
                    <a:spLocks noChangeShapeType="1"/>
                  </p:cNvSpPr>
                  <p:nvPr/>
                </p:nvSpPr>
                <p:spPr bwMode="auto">
                  <a:xfrm>
                    <a:off x="1660" y="1922"/>
                    <a:ext cx="21" cy="1"/>
                  </a:xfrm>
                  <a:prstGeom prst="line">
                    <a:avLst/>
                  </a:prstGeom>
                  <a:noFill/>
                  <a:ln w="12700">
                    <a:solidFill>
                      <a:schemeClr val="tx1"/>
                    </a:solidFill>
                    <a:round/>
                    <a:headEnd/>
                    <a:tailEnd/>
                  </a:ln>
                </p:spPr>
                <p:txBody>
                  <a:bodyPr/>
                  <a:lstStyle/>
                  <a:p>
                    <a:endParaRPr lang="zh-CN" altLang="en-US"/>
                  </a:p>
                </p:txBody>
              </p:sp>
              <p:sp>
                <p:nvSpPr>
                  <p:cNvPr id="128519" name="Line 15"/>
                  <p:cNvSpPr>
                    <a:spLocks noChangeShapeType="1"/>
                  </p:cNvSpPr>
                  <p:nvPr/>
                </p:nvSpPr>
                <p:spPr bwMode="auto">
                  <a:xfrm flipV="1">
                    <a:off x="1653" y="1923"/>
                    <a:ext cx="27" cy="33"/>
                  </a:xfrm>
                  <a:prstGeom prst="line">
                    <a:avLst/>
                  </a:prstGeom>
                  <a:noFill/>
                  <a:ln w="12700">
                    <a:solidFill>
                      <a:schemeClr val="tx1"/>
                    </a:solidFill>
                    <a:round/>
                    <a:headEnd/>
                    <a:tailEnd/>
                  </a:ln>
                </p:spPr>
                <p:txBody>
                  <a:bodyPr/>
                  <a:lstStyle/>
                  <a:p>
                    <a:endParaRPr lang="zh-CN" altLang="en-US"/>
                  </a:p>
                </p:txBody>
              </p:sp>
              <p:sp>
                <p:nvSpPr>
                  <p:cNvPr id="128520" name="Line 16"/>
                  <p:cNvSpPr>
                    <a:spLocks noChangeShapeType="1"/>
                  </p:cNvSpPr>
                  <p:nvPr/>
                </p:nvSpPr>
                <p:spPr bwMode="auto">
                  <a:xfrm>
                    <a:off x="1653" y="1956"/>
                    <a:ext cx="37" cy="70"/>
                  </a:xfrm>
                  <a:prstGeom prst="line">
                    <a:avLst/>
                  </a:prstGeom>
                  <a:noFill/>
                  <a:ln w="12700">
                    <a:solidFill>
                      <a:schemeClr val="tx1"/>
                    </a:solidFill>
                    <a:round/>
                    <a:headEnd/>
                    <a:tailEnd/>
                  </a:ln>
                </p:spPr>
                <p:txBody>
                  <a:bodyPr/>
                  <a:lstStyle/>
                  <a:p>
                    <a:endParaRPr lang="zh-CN" altLang="en-US"/>
                  </a:p>
                </p:txBody>
              </p:sp>
              <p:sp>
                <p:nvSpPr>
                  <p:cNvPr id="128521" name="Line 17"/>
                  <p:cNvSpPr>
                    <a:spLocks noChangeShapeType="1"/>
                  </p:cNvSpPr>
                  <p:nvPr/>
                </p:nvSpPr>
                <p:spPr bwMode="auto">
                  <a:xfrm flipV="1">
                    <a:off x="1636" y="2024"/>
                    <a:ext cx="53" cy="53"/>
                  </a:xfrm>
                  <a:prstGeom prst="line">
                    <a:avLst/>
                  </a:prstGeom>
                  <a:noFill/>
                  <a:ln w="12700">
                    <a:solidFill>
                      <a:schemeClr val="tx1"/>
                    </a:solidFill>
                    <a:round/>
                    <a:headEnd/>
                    <a:tailEnd/>
                  </a:ln>
                </p:spPr>
                <p:txBody>
                  <a:bodyPr/>
                  <a:lstStyle/>
                  <a:p>
                    <a:endParaRPr lang="zh-CN" altLang="en-US"/>
                  </a:p>
                </p:txBody>
              </p:sp>
              <p:sp>
                <p:nvSpPr>
                  <p:cNvPr id="128522" name="Line 18"/>
                  <p:cNvSpPr>
                    <a:spLocks noChangeShapeType="1"/>
                  </p:cNvSpPr>
                  <p:nvPr/>
                </p:nvSpPr>
                <p:spPr bwMode="auto">
                  <a:xfrm>
                    <a:off x="1644" y="2025"/>
                    <a:ext cx="51" cy="53"/>
                  </a:xfrm>
                  <a:prstGeom prst="line">
                    <a:avLst/>
                  </a:prstGeom>
                  <a:noFill/>
                  <a:ln w="12700">
                    <a:solidFill>
                      <a:schemeClr val="tx1"/>
                    </a:solidFill>
                    <a:round/>
                    <a:headEnd/>
                    <a:tailEnd/>
                  </a:ln>
                </p:spPr>
                <p:txBody>
                  <a:bodyPr/>
                  <a:lstStyle/>
                  <a:p>
                    <a:endParaRPr lang="zh-CN" altLang="en-US"/>
                  </a:p>
                </p:txBody>
              </p:sp>
              <p:sp>
                <p:nvSpPr>
                  <p:cNvPr id="128523" name="Line 19"/>
                  <p:cNvSpPr>
                    <a:spLocks noChangeShapeType="1"/>
                  </p:cNvSpPr>
                  <p:nvPr/>
                </p:nvSpPr>
                <p:spPr bwMode="auto">
                  <a:xfrm flipV="1">
                    <a:off x="1643" y="1956"/>
                    <a:ext cx="41" cy="69"/>
                  </a:xfrm>
                  <a:prstGeom prst="line">
                    <a:avLst/>
                  </a:prstGeom>
                  <a:noFill/>
                  <a:ln w="12700">
                    <a:solidFill>
                      <a:schemeClr val="tx1"/>
                    </a:solidFill>
                    <a:round/>
                    <a:headEnd/>
                    <a:tailEnd/>
                  </a:ln>
                </p:spPr>
                <p:txBody>
                  <a:bodyPr/>
                  <a:lstStyle/>
                  <a:p>
                    <a:endParaRPr lang="zh-CN" altLang="en-US"/>
                  </a:p>
                </p:txBody>
              </p:sp>
              <p:sp>
                <p:nvSpPr>
                  <p:cNvPr id="128524" name="Line 20"/>
                  <p:cNvSpPr>
                    <a:spLocks noChangeShapeType="1"/>
                  </p:cNvSpPr>
                  <p:nvPr/>
                </p:nvSpPr>
                <p:spPr bwMode="auto">
                  <a:xfrm>
                    <a:off x="1660" y="1922"/>
                    <a:ext cx="24" cy="36"/>
                  </a:xfrm>
                  <a:prstGeom prst="line">
                    <a:avLst/>
                  </a:prstGeom>
                  <a:noFill/>
                  <a:ln w="12700">
                    <a:solidFill>
                      <a:schemeClr val="tx1"/>
                    </a:solidFill>
                    <a:round/>
                    <a:headEnd/>
                    <a:tailEnd/>
                  </a:ln>
                </p:spPr>
                <p:txBody>
                  <a:bodyPr/>
                  <a:lstStyle/>
                  <a:p>
                    <a:endParaRPr lang="zh-CN" altLang="en-US"/>
                  </a:p>
                </p:txBody>
              </p:sp>
            </p:grpSp>
            <p:sp>
              <p:nvSpPr>
                <p:cNvPr id="128511" name="Line 21"/>
                <p:cNvSpPr>
                  <a:spLocks noChangeShapeType="1"/>
                </p:cNvSpPr>
                <p:nvPr/>
              </p:nvSpPr>
              <p:spPr bwMode="auto">
                <a:xfrm flipV="1">
                  <a:off x="1693" y="2014"/>
                  <a:ext cx="22" cy="65"/>
                </a:xfrm>
                <a:prstGeom prst="line">
                  <a:avLst/>
                </a:prstGeom>
                <a:noFill/>
                <a:ln w="12700">
                  <a:solidFill>
                    <a:schemeClr val="tx1"/>
                  </a:solidFill>
                  <a:round/>
                  <a:headEnd/>
                  <a:tailEnd/>
                </a:ln>
              </p:spPr>
              <p:txBody>
                <a:bodyPr/>
                <a:lstStyle/>
                <a:p>
                  <a:endParaRPr lang="zh-CN" altLang="en-US"/>
                </a:p>
              </p:txBody>
            </p:sp>
            <p:sp>
              <p:nvSpPr>
                <p:cNvPr id="128512" name="Line 22"/>
                <p:cNvSpPr>
                  <a:spLocks noChangeShapeType="1"/>
                </p:cNvSpPr>
                <p:nvPr/>
              </p:nvSpPr>
              <p:spPr bwMode="auto">
                <a:xfrm>
                  <a:off x="1685" y="1957"/>
                  <a:ext cx="30" cy="58"/>
                </a:xfrm>
                <a:prstGeom prst="line">
                  <a:avLst/>
                </a:prstGeom>
                <a:noFill/>
                <a:ln w="12700">
                  <a:solidFill>
                    <a:schemeClr val="tx1"/>
                  </a:solidFill>
                  <a:round/>
                  <a:headEnd/>
                  <a:tailEnd/>
                </a:ln>
              </p:spPr>
              <p:txBody>
                <a:bodyPr/>
                <a:lstStyle/>
                <a:p>
                  <a:endParaRPr lang="zh-CN" altLang="en-US"/>
                </a:p>
              </p:txBody>
            </p:sp>
            <p:sp>
              <p:nvSpPr>
                <p:cNvPr id="128513" name="Line 23"/>
                <p:cNvSpPr>
                  <a:spLocks noChangeShapeType="1"/>
                </p:cNvSpPr>
                <p:nvPr/>
              </p:nvSpPr>
              <p:spPr bwMode="auto">
                <a:xfrm flipV="1">
                  <a:off x="1685" y="1918"/>
                  <a:ext cx="7" cy="40"/>
                </a:xfrm>
                <a:prstGeom prst="line">
                  <a:avLst/>
                </a:prstGeom>
                <a:noFill/>
                <a:ln w="12700">
                  <a:solidFill>
                    <a:schemeClr val="tx1"/>
                  </a:solidFill>
                  <a:round/>
                  <a:headEnd/>
                  <a:tailEnd/>
                </a:ln>
              </p:spPr>
              <p:txBody>
                <a:bodyPr/>
                <a:lstStyle/>
                <a:p>
                  <a:endParaRPr lang="zh-CN" altLang="en-US"/>
                </a:p>
              </p:txBody>
            </p:sp>
            <p:sp>
              <p:nvSpPr>
                <p:cNvPr id="128514" name="Line 24"/>
                <p:cNvSpPr>
                  <a:spLocks noChangeShapeType="1"/>
                </p:cNvSpPr>
                <p:nvPr/>
              </p:nvSpPr>
              <p:spPr bwMode="auto">
                <a:xfrm flipV="1">
                  <a:off x="1682" y="1918"/>
                  <a:ext cx="12" cy="5"/>
                </a:xfrm>
                <a:prstGeom prst="line">
                  <a:avLst/>
                </a:prstGeom>
                <a:noFill/>
                <a:ln w="12700">
                  <a:solidFill>
                    <a:schemeClr val="tx1"/>
                  </a:solidFill>
                  <a:round/>
                  <a:headEnd/>
                  <a:tailEnd/>
                </a:ln>
              </p:spPr>
              <p:txBody>
                <a:bodyPr/>
                <a:lstStyle/>
                <a:p>
                  <a:endParaRPr lang="zh-CN" altLang="en-US"/>
                </a:p>
              </p:txBody>
            </p:sp>
            <p:sp>
              <p:nvSpPr>
                <p:cNvPr id="128515" name="Line 25"/>
                <p:cNvSpPr>
                  <a:spLocks noChangeShapeType="1"/>
                </p:cNvSpPr>
                <p:nvPr/>
              </p:nvSpPr>
              <p:spPr bwMode="auto">
                <a:xfrm>
                  <a:off x="1682" y="1922"/>
                  <a:ext cx="19" cy="28"/>
                </a:xfrm>
                <a:prstGeom prst="line">
                  <a:avLst/>
                </a:prstGeom>
                <a:noFill/>
                <a:ln w="12700">
                  <a:solidFill>
                    <a:schemeClr val="tx1"/>
                  </a:solidFill>
                  <a:round/>
                  <a:headEnd/>
                  <a:tailEnd/>
                </a:ln>
              </p:spPr>
              <p:txBody>
                <a:bodyPr/>
                <a:lstStyle/>
                <a:p>
                  <a:endParaRPr lang="zh-CN" altLang="en-US"/>
                </a:p>
              </p:txBody>
            </p:sp>
            <p:sp>
              <p:nvSpPr>
                <p:cNvPr id="128516" name="Line 26"/>
                <p:cNvSpPr>
                  <a:spLocks noChangeShapeType="1"/>
                </p:cNvSpPr>
                <p:nvPr/>
              </p:nvSpPr>
              <p:spPr bwMode="auto">
                <a:xfrm flipV="1">
                  <a:off x="1691" y="1951"/>
                  <a:ext cx="8" cy="74"/>
                </a:xfrm>
                <a:prstGeom prst="line">
                  <a:avLst/>
                </a:prstGeom>
                <a:noFill/>
                <a:ln w="12700">
                  <a:solidFill>
                    <a:schemeClr val="tx1"/>
                  </a:solidFill>
                  <a:round/>
                  <a:headEnd/>
                  <a:tailEnd/>
                </a:ln>
              </p:spPr>
              <p:txBody>
                <a:bodyPr/>
                <a:lstStyle/>
                <a:p>
                  <a:endParaRPr lang="zh-CN" altLang="en-US"/>
                </a:p>
              </p:txBody>
            </p:sp>
            <p:sp>
              <p:nvSpPr>
                <p:cNvPr id="128517" name="Line 27"/>
                <p:cNvSpPr>
                  <a:spLocks noChangeShapeType="1"/>
                </p:cNvSpPr>
                <p:nvPr/>
              </p:nvSpPr>
              <p:spPr bwMode="auto">
                <a:xfrm>
                  <a:off x="1691" y="2024"/>
                  <a:ext cx="36" cy="34"/>
                </a:xfrm>
                <a:prstGeom prst="line">
                  <a:avLst/>
                </a:prstGeom>
                <a:noFill/>
                <a:ln w="12700">
                  <a:solidFill>
                    <a:schemeClr val="tx1"/>
                  </a:solidFill>
                  <a:round/>
                  <a:headEnd/>
                  <a:tailEnd/>
                </a:ln>
              </p:spPr>
              <p:txBody>
                <a:bodyPr/>
                <a:lstStyle/>
                <a:p>
                  <a:endParaRPr lang="zh-CN" altLang="en-US"/>
                </a:p>
              </p:txBody>
            </p:sp>
          </p:grpSp>
          <p:grpSp>
            <p:nvGrpSpPr>
              <p:cNvPr id="128503" name="Group 28"/>
              <p:cNvGrpSpPr>
                <a:grpSpLocks/>
              </p:cNvGrpSpPr>
              <p:nvPr/>
            </p:nvGrpSpPr>
            <p:grpSpPr bwMode="auto">
              <a:xfrm>
                <a:off x="1635" y="1841"/>
                <a:ext cx="90" cy="236"/>
                <a:chOff x="1635" y="1841"/>
                <a:chExt cx="90" cy="236"/>
              </a:xfrm>
            </p:grpSpPr>
            <p:sp>
              <p:nvSpPr>
                <p:cNvPr id="128505" name="Line 29"/>
                <p:cNvSpPr>
                  <a:spLocks noChangeShapeType="1"/>
                </p:cNvSpPr>
                <p:nvPr/>
              </p:nvSpPr>
              <p:spPr bwMode="auto">
                <a:xfrm flipV="1">
                  <a:off x="1635" y="1841"/>
                  <a:ext cx="35" cy="234"/>
                </a:xfrm>
                <a:prstGeom prst="line">
                  <a:avLst/>
                </a:prstGeom>
                <a:noFill/>
                <a:ln w="12700">
                  <a:solidFill>
                    <a:schemeClr val="tx1"/>
                  </a:solidFill>
                  <a:round/>
                  <a:headEnd/>
                  <a:tailEnd/>
                </a:ln>
              </p:spPr>
              <p:txBody>
                <a:bodyPr/>
                <a:lstStyle/>
                <a:p>
                  <a:endParaRPr lang="zh-CN" altLang="en-US"/>
                </a:p>
              </p:txBody>
            </p:sp>
            <p:sp>
              <p:nvSpPr>
                <p:cNvPr id="128506" name="Line 30"/>
                <p:cNvSpPr>
                  <a:spLocks noChangeShapeType="1"/>
                </p:cNvSpPr>
                <p:nvPr/>
              </p:nvSpPr>
              <p:spPr bwMode="auto">
                <a:xfrm>
                  <a:off x="1671" y="1847"/>
                  <a:ext cx="22" cy="230"/>
                </a:xfrm>
                <a:prstGeom prst="line">
                  <a:avLst/>
                </a:prstGeom>
                <a:noFill/>
                <a:ln w="12700">
                  <a:solidFill>
                    <a:schemeClr val="tx1"/>
                  </a:solidFill>
                  <a:round/>
                  <a:headEnd/>
                  <a:tailEnd/>
                </a:ln>
              </p:spPr>
              <p:txBody>
                <a:bodyPr/>
                <a:lstStyle/>
                <a:p>
                  <a:endParaRPr lang="zh-CN" altLang="en-US"/>
                </a:p>
              </p:txBody>
            </p:sp>
            <p:sp>
              <p:nvSpPr>
                <p:cNvPr id="128507" name="Line 31"/>
                <p:cNvSpPr>
                  <a:spLocks noChangeShapeType="1"/>
                </p:cNvSpPr>
                <p:nvPr/>
              </p:nvSpPr>
              <p:spPr bwMode="auto">
                <a:xfrm flipV="1">
                  <a:off x="1694" y="2057"/>
                  <a:ext cx="31" cy="19"/>
                </a:xfrm>
                <a:prstGeom prst="line">
                  <a:avLst/>
                </a:prstGeom>
                <a:noFill/>
                <a:ln w="12700">
                  <a:solidFill>
                    <a:schemeClr val="tx1"/>
                  </a:solidFill>
                  <a:round/>
                  <a:headEnd/>
                  <a:tailEnd/>
                </a:ln>
              </p:spPr>
              <p:txBody>
                <a:bodyPr/>
                <a:lstStyle/>
                <a:p>
                  <a:endParaRPr lang="zh-CN" altLang="en-US"/>
                </a:p>
              </p:txBody>
            </p:sp>
            <p:sp>
              <p:nvSpPr>
                <p:cNvPr id="128508" name="Line 32"/>
                <p:cNvSpPr>
                  <a:spLocks noChangeShapeType="1"/>
                </p:cNvSpPr>
                <p:nvPr/>
              </p:nvSpPr>
              <p:spPr bwMode="auto">
                <a:xfrm>
                  <a:off x="1676" y="1846"/>
                  <a:ext cx="48" cy="213"/>
                </a:xfrm>
                <a:prstGeom prst="line">
                  <a:avLst/>
                </a:prstGeom>
                <a:noFill/>
                <a:ln w="12700">
                  <a:solidFill>
                    <a:schemeClr val="tx1"/>
                  </a:solidFill>
                  <a:round/>
                  <a:headEnd/>
                  <a:tailEnd/>
                </a:ln>
              </p:spPr>
              <p:txBody>
                <a:bodyPr/>
                <a:lstStyle/>
                <a:p>
                  <a:endParaRPr lang="zh-CN" altLang="en-US"/>
                </a:p>
              </p:txBody>
            </p:sp>
            <p:sp>
              <p:nvSpPr>
                <p:cNvPr id="128509" name="Line 33"/>
                <p:cNvSpPr>
                  <a:spLocks noChangeShapeType="1"/>
                </p:cNvSpPr>
                <p:nvPr/>
              </p:nvSpPr>
              <p:spPr bwMode="auto">
                <a:xfrm>
                  <a:off x="1636" y="2075"/>
                  <a:ext cx="59" cy="1"/>
                </a:xfrm>
                <a:prstGeom prst="line">
                  <a:avLst/>
                </a:prstGeom>
                <a:noFill/>
                <a:ln w="12700">
                  <a:solidFill>
                    <a:schemeClr val="tx1"/>
                  </a:solidFill>
                  <a:round/>
                  <a:headEnd/>
                  <a:tailEnd/>
                </a:ln>
              </p:spPr>
              <p:txBody>
                <a:bodyPr/>
                <a:lstStyle/>
                <a:p>
                  <a:endParaRPr lang="zh-CN" altLang="en-US"/>
                </a:p>
              </p:txBody>
            </p:sp>
          </p:grpSp>
          <p:sp>
            <p:nvSpPr>
              <p:cNvPr id="128504" name="Oval 34"/>
              <p:cNvSpPr>
                <a:spLocks noChangeArrowheads="1"/>
              </p:cNvSpPr>
              <p:nvPr/>
            </p:nvSpPr>
            <p:spPr bwMode="auto">
              <a:xfrm>
                <a:off x="1662" y="1833"/>
                <a:ext cx="25" cy="28"/>
              </a:xfrm>
              <a:prstGeom prst="ellipse">
                <a:avLst/>
              </a:prstGeom>
              <a:solidFill>
                <a:srgbClr val="FFFF00"/>
              </a:solidFill>
              <a:ln w="12700">
                <a:solidFill>
                  <a:schemeClr val="tx1"/>
                </a:solidFill>
                <a:round/>
                <a:headEnd/>
                <a:tailEnd/>
              </a:ln>
            </p:spPr>
            <p:txBody>
              <a:bodyPr/>
              <a:lstStyle/>
              <a:p>
                <a:endParaRPr lang="zh-CN" altLang="en-US"/>
              </a:p>
            </p:txBody>
          </p:sp>
        </p:grpSp>
        <p:grpSp>
          <p:nvGrpSpPr>
            <p:cNvPr id="128489" name="Group 35"/>
            <p:cNvGrpSpPr>
              <a:grpSpLocks/>
            </p:cNvGrpSpPr>
            <p:nvPr/>
          </p:nvGrpSpPr>
          <p:grpSpPr bwMode="auto">
            <a:xfrm>
              <a:off x="328" y="2832"/>
              <a:ext cx="560" cy="768"/>
              <a:chOff x="1697" y="1685"/>
              <a:chExt cx="364" cy="349"/>
            </a:xfrm>
          </p:grpSpPr>
          <p:grpSp>
            <p:nvGrpSpPr>
              <p:cNvPr id="128490" name="Group 36"/>
              <p:cNvGrpSpPr>
                <a:grpSpLocks/>
              </p:cNvGrpSpPr>
              <p:nvPr/>
            </p:nvGrpSpPr>
            <p:grpSpPr bwMode="auto">
              <a:xfrm>
                <a:off x="1884" y="1685"/>
                <a:ext cx="177" cy="349"/>
                <a:chOff x="1884" y="1685"/>
                <a:chExt cx="177" cy="349"/>
              </a:xfrm>
            </p:grpSpPr>
            <p:sp>
              <p:nvSpPr>
                <p:cNvPr id="128499" name="Arc 37"/>
                <p:cNvSpPr>
                  <a:spLocks/>
                </p:cNvSpPr>
                <p:nvPr/>
              </p:nvSpPr>
              <p:spPr bwMode="auto">
                <a:xfrm>
                  <a:off x="1952" y="1685"/>
                  <a:ext cx="109" cy="349"/>
                </a:xfrm>
                <a:custGeom>
                  <a:avLst/>
                  <a:gdLst>
                    <a:gd name="T0" fmla="*/ 0 w 21600"/>
                    <a:gd name="T1" fmla="*/ 0 h 41996"/>
                    <a:gd name="T2" fmla="*/ 0 w 21600"/>
                    <a:gd name="T3" fmla="*/ 3 h 41996"/>
                    <a:gd name="T4" fmla="*/ 0 w 21600"/>
                    <a:gd name="T5" fmla="*/ 1 h 41996"/>
                    <a:gd name="T6" fmla="*/ 0 60000 65536"/>
                    <a:gd name="T7" fmla="*/ 0 60000 65536"/>
                    <a:gd name="T8" fmla="*/ 0 60000 65536"/>
                    <a:gd name="T9" fmla="*/ 0 w 21600"/>
                    <a:gd name="T10" fmla="*/ 0 h 41996"/>
                    <a:gd name="T11" fmla="*/ 21600 w 21600"/>
                    <a:gd name="T12" fmla="*/ 41996 h 41996"/>
                  </a:gdLst>
                  <a:ahLst/>
                  <a:cxnLst>
                    <a:cxn ang="T6">
                      <a:pos x="T0" y="T1"/>
                    </a:cxn>
                    <a:cxn ang="T7">
                      <a:pos x="T2" y="T3"/>
                    </a:cxn>
                    <a:cxn ang="T8">
                      <a:pos x="T4" y="T5"/>
                    </a:cxn>
                  </a:cxnLst>
                  <a:rect l="T9" t="T10" r="T11" b="T12"/>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close/>
                    </a:path>
                  </a:pathLst>
                </a:custGeom>
                <a:noFill/>
                <a:ln w="12700">
                  <a:solidFill>
                    <a:srgbClr val="FF0000"/>
                  </a:solidFill>
                  <a:round/>
                  <a:headEnd/>
                  <a:tailEnd/>
                </a:ln>
              </p:spPr>
              <p:txBody>
                <a:bodyPr/>
                <a:lstStyle/>
                <a:p>
                  <a:endParaRPr lang="zh-CN" altLang="en-US"/>
                </a:p>
              </p:txBody>
            </p:sp>
            <p:sp>
              <p:nvSpPr>
                <p:cNvPr id="128500" name="Arc 38"/>
                <p:cNvSpPr>
                  <a:spLocks/>
                </p:cNvSpPr>
                <p:nvPr/>
              </p:nvSpPr>
              <p:spPr bwMode="auto">
                <a:xfrm>
                  <a:off x="1921" y="1708"/>
                  <a:ext cx="94" cy="300"/>
                </a:xfrm>
                <a:custGeom>
                  <a:avLst/>
                  <a:gdLst>
                    <a:gd name="T0" fmla="*/ 0 w 21600"/>
                    <a:gd name="T1" fmla="*/ 0 h 41987"/>
                    <a:gd name="T2" fmla="*/ 0 w 21600"/>
                    <a:gd name="T3" fmla="*/ 2 h 41987"/>
                    <a:gd name="T4" fmla="*/ 0 w 21600"/>
                    <a:gd name="T5" fmla="*/ 1 h 41987"/>
                    <a:gd name="T6" fmla="*/ 0 60000 65536"/>
                    <a:gd name="T7" fmla="*/ 0 60000 65536"/>
                    <a:gd name="T8" fmla="*/ 0 60000 65536"/>
                    <a:gd name="T9" fmla="*/ 0 w 21600"/>
                    <a:gd name="T10" fmla="*/ 0 h 41987"/>
                    <a:gd name="T11" fmla="*/ 21600 w 21600"/>
                    <a:gd name="T12" fmla="*/ 41987 h 41987"/>
                  </a:gdLst>
                  <a:ahLst/>
                  <a:cxnLst>
                    <a:cxn ang="T6">
                      <a:pos x="T0" y="T1"/>
                    </a:cxn>
                    <a:cxn ang="T7">
                      <a:pos x="T2" y="T3"/>
                    </a:cxn>
                    <a:cxn ang="T8">
                      <a:pos x="T4" y="T5"/>
                    </a:cxn>
                  </a:cxnLst>
                  <a:rect l="T9" t="T10" r="T11" b="T12"/>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close/>
                    </a:path>
                  </a:pathLst>
                </a:custGeom>
                <a:noFill/>
                <a:ln w="12700">
                  <a:solidFill>
                    <a:srgbClr val="FF0000"/>
                  </a:solidFill>
                  <a:round/>
                  <a:headEnd/>
                  <a:tailEnd/>
                </a:ln>
              </p:spPr>
              <p:txBody>
                <a:bodyPr/>
                <a:lstStyle/>
                <a:p>
                  <a:endParaRPr lang="zh-CN" altLang="en-US"/>
                </a:p>
              </p:txBody>
            </p:sp>
            <p:sp>
              <p:nvSpPr>
                <p:cNvPr id="128501" name="Arc 39"/>
                <p:cNvSpPr>
                  <a:spLocks/>
                </p:cNvSpPr>
                <p:nvPr/>
              </p:nvSpPr>
              <p:spPr bwMode="auto">
                <a:xfrm>
                  <a:off x="1884" y="1733"/>
                  <a:ext cx="88" cy="253"/>
                </a:xfrm>
                <a:custGeom>
                  <a:avLst/>
                  <a:gdLst>
                    <a:gd name="T0" fmla="*/ 0 w 21600"/>
                    <a:gd name="T1" fmla="*/ 0 h 42045"/>
                    <a:gd name="T2" fmla="*/ 0 w 21600"/>
                    <a:gd name="T3" fmla="*/ 2 h 42045"/>
                    <a:gd name="T4" fmla="*/ 0 w 21600"/>
                    <a:gd name="T5" fmla="*/ 1 h 42045"/>
                    <a:gd name="T6" fmla="*/ 0 60000 65536"/>
                    <a:gd name="T7" fmla="*/ 0 60000 65536"/>
                    <a:gd name="T8" fmla="*/ 0 60000 65536"/>
                    <a:gd name="T9" fmla="*/ 0 w 21600"/>
                    <a:gd name="T10" fmla="*/ 0 h 42045"/>
                    <a:gd name="T11" fmla="*/ 21600 w 21600"/>
                    <a:gd name="T12" fmla="*/ 42045 h 42045"/>
                  </a:gdLst>
                  <a:ahLst/>
                  <a:cxnLst>
                    <a:cxn ang="T6">
                      <a:pos x="T0" y="T1"/>
                    </a:cxn>
                    <a:cxn ang="T7">
                      <a:pos x="T2" y="T3"/>
                    </a:cxn>
                    <a:cxn ang="T8">
                      <a:pos x="T4" y="T5"/>
                    </a:cxn>
                  </a:cxnLst>
                  <a:rect l="T9" t="T10" r="T11" b="T12"/>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close/>
                    </a:path>
                  </a:pathLst>
                </a:custGeom>
                <a:noFill/>
                <a:ln w="12700">
                  <a:solidFill>
                    <a:srgbClr val="FF0000"/>
                  </a:solidFill>
                  <a:round/>
                  <a:headEnd/>
                  <a:tailEnd/>
                </a:ln>
              </p:spPr>
              <p:txBody>
                <a:bodyPr/>
                <a:lstStyle/>
                <a:p>
                  <a:endParaRPr lang="zh-CN" altLang="en-US"/>
                </a:p>
              </p:txBody>
            </p:sp>
          </p:grpSp>
          <p:grpSp>
            <p:nvGrpSpPr>
              <p:cNvPr id="128491" name="Group 40"/>
              <p:cNvGrpSpPr>
                <a:grpSpLocks/>
              </p:cNvGrpSpPr>
              <p:nvPr/>
            </p:nvGrpSpPr>
            <p:grpSpPr bwMode="auto">
              <a:xfrm>
                <a:off x="1782" y="1750"/>
                <a:ext cx="150" cy="232"/>
                <a:chOff x="1782" y="1750"/>
                <a:chExt cx="150" cy="232"/>
              </a:xfrm>
            </p:grpSpPr>
            <p:sp>
              <p:nvSpPr>
                <p:cNvPr id="128496" name="Arc 41"/>
                <p:cNvSpPr>
                  <a:spLocks/>
                </p:cNvSpPr>
                <p:nvPr/>
              </p:nvSpPr>
              <p:spPr bwMode="auto">
                <a:xfrm>
                  <a:off x="1840" y="1750"/>
                  <a:ext cx="92" cy="232"/>
                </a:xfrm>
                <a:custGeom>
                  <a:avLst/>
                  <a:gdLst>
                    <a:gd name="T0" fmla="*/ 0 w 21600"/>
                    <a:gd name="T1" fmla="*/ 0 h 42051"/>
                    <a:gd name="T2" fmla="*/ 0 w 21600"/>
                    <a:gd name="T3" fmla="*/ 1 h 42051"/>
                    <a:gd name="T4" fmla="*/ 0 w 21600"/>
                    <a:gd name="T5" fmla="*/ 1 h 42051"/>
                    <a:gd name="T6" fmla="*/ 0 60000 65536"/>
                    <a:gd name="T7" fmla="*/ 0 60000 65536"/>
                    <a:gd name="T8" fmla="*/ 0 60000 65536"/>
                    <a:gd name="T9" fmla="*/ 0 w 21600"/>
                    <a:gd name="T10" fmla="*/ 0 h 42051"/>
                    <a:gd name="T11" fmla="*/ 21600 w 21600"/>
                    <a:gd name="T12" fmla="*/ 42051 h 42051"/>
                  </a:gdLst>
                  <a:ahLst/>
                  <a:cxnLst>
                    <a:cxn ang="T6">
                      <a:pos x="T0" y="T1"/>
                    </a:cxn>
                    <a:cxn ang="T7">
                      <a:pos x="T2" y="T3"/>
                    </a:cxn>
                    <a:cxn ang="T8">
                      <a:pos x="T4" y="T5"/>
                    </a:cxn>
                  </a:cxnLst>
                  <a:rect l="T9" t="T10" r="T11" b="T12"/>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close/>
                    </a:path>
                  </a:pathLst>
                </a:custGeom>
                <a:noFill/>
                <a:ln w="12700">
                  <a:solidFill>
                    <a:srgbClr val="FF0000"/>
                  </a:solidFill>
                  <a:round/>
                  <a:headEnd/>
                  <a:tailEnd/>
                </a:ln>
              </p:spPr>
              <p:txBody>
                <a:bodyPr/>
                <a:lstStyle/>
                <a:p>
                  <a:endParaRPr lang="zh-CN" altLang="en-US"/>
                </a:p>
              </p:txBody>
            </p:sp>
            <p:sp>
              <p:nvSpPr>
                <p:cNvPr id="128497" name="Arc 42"/>
                <p:cNvSpPr>
                  <a:spLocks/>
                </p:cNvSpPr>
                <p:nvPr/>
              </p:nvSpPr>
              <p:spPr bwMode="auto">
                <a:xfrm>
                  <a:off x="1814" y="1766"/>
                  <a:ext cx="79" cy="199"/>
                </a:xfrm>
                <a:custGeom>
                  <a:avLst/>
                  <a:gdLst>
                    <a:gd name="T0" fmla="*/ 0 w 21600"/>
                    <a:gd name="T1" fmla="*/ 0 h 42128"/>
                    <a:gd name="T2" fmla="*/ 0 w 21600"/>
                    <a:gd name="T3" fmla="*/ 1 h 42128"/>
                    <a:gd name="T4" fmla="*/ 0 w 21600"/>
                    <a:gd name="T5" fmla="*/ 0 h 42128"/>
                    <a:gd name="T6" fmla="*/ 0 60000 65536"/>
                    <a:gd name="T7" fmla="*/ 0 60000 65536"/>
                    <a:gd name="T8" fmla="*/ 0 60000 65536"/>
                    <a:gd name="T9" fmla="*/ 0 w 21600"/>
                    <a:gd name="T10" fmla="*/ 0 h 42128"/>
                    <a:gd name="T11" fmla="*/ 21600 w 21600"/>
                    <a:gd name="T12" fmla="*/ 42128 h 42128"/>
                  </a:gdLst>
                  <a:ahLst/>
                  <a:cxnLst>
                    <a:cxn ang="T6">
                      <a:pos x="T0" y="T1"/>
                    </a:cxn>
                    <a:cxn ang="T7">
                      <a:pos x="T2" y="T3"/>
                    </a:cxn>
                    <a:cxn ang="T8">
                      <a:pos x="T4" y="T5"/>
                    </a:cxn>
                  </a:cxnLst>
                  <a:rect l="T9" t="T10" r="T11" b="T12"/>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close/>
                    </a:path>
                  </a:pathLst>
                </a:custGeom>
                <a:noFill/>
                <a:ln w="12700">
                  <a:solidFill>
                    <a:srgbClr val="FF0000"/>
                  </a:solidFill>
                  <a:round/>
                  <a:headEnd/>
                  <a:tailEnd/>
                </a:ln>
              </p:spPr>
              <p:txBody>
                <a:bodyPr/>
                <a:lstStyle/>
                <a:p>
                  <a:endParaRPr lang="zh-CN" altLang="en-US"/>
                </a:p>
              </p:txBody>
            </p:sp>
            <p:sp>
              <p:nvSpPr>
                <p:cNvPr id="128498" name="Arc 43"/>
                <p:cNvSpPr>
                  <a:spLocks/>
                </p:cNvSpPr>
                <p:nvPr/>
              </p:nvSpPr>
              <p:spPr bwMode="auto">
                <a:xfrm>
                  <a:off x="1782" y="1783"/>
                  <a:ext cx="74" cy="168"/>
                </a:xfrm>
                <a:custGeom>
                  <a:avLst/>
                  <a:gdLst>
                    <a:gd name="T0" fmla="*/ 0 w 21600"/>
                    <a:gd name="T1" fmla="*/ 0 h 41974"/>
                    <a:gd name="T2" fmla="*/ 0 w 21600"/>
                    <a:gd name="T3" fmla="*/ 1 h 41974"/>
                    <a:gd name="T4" fmla="*/ 0 w 21600"/>
                    <a:gd name="T5" fmla="*/ 0 h 41974"/>
                    <a:gd name="T6" fmla="*/ 0 60000 65536"/>
                    <a:gd name="T7" fmla="*/ 0 60000 65536"/>
                    <a:gd name="T8" fmla="*/ 0 60000 65536"/>
                    <a:gd name="T9" fmla="*/ 0 w 21600"/>
                    <a:gd name="T10" fmla="*/ 0 h 41974"/>
                    <a:gd name="T11" fmla="*/ 21600 w 21600"/>
                    <a:gd name="T12" fmla="*/ 41974 h 41974"/>
                  </a:gdLst>
                  <a:ahLst/>
                  <a:cxnLst>
                    <a:cxn ang="T6">
                      <a:pos x="T0" y="T1"/>
                    </a:cxn>
                    <a:cxn ang="T7">
                      <a:pos x="T2" y="T3"/>
                    </a:cxn>
                    <a:cxn ang="T8">
                      <a:pos x="T4" y="T5"/>
                    </a:cxn>
                  </a:cxnLst>
                  <a:rect l="T9" t="T10" r="T11" b="T12"/>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close/>
                    </a:path>
                  </a:pathLst>
                </a:custGeom>
                <a:noFill/>
                <a:ln w="12700">
                  <a:solidFill>
                    <a:srgbClr val="FF0000"/>
                  </a:solidFill>
                  <a:round/>
                  <a:headEnd/>
                  <a:tailEnd/>
                </a:ln>
              </p:spPr>
              <p:txBody>
                <a:bodyPr/>
                <a:lstStyle/>
                <a:p>
                  <a:endParaRPr lang="zh-CN" altLang="en-US"/>
                </a:p>
              </p:txBody>
            </p:sp>
          </p:grpSp>
          <p:sp>
            <p:nvSpPr>
              <p:cNvPr id="128492" name="Arc 44"/>
              <p:cNvSpPr>
                <a:spLocks/>
              </p:cNvSpPr>
              <p:nvPr/>
            </p:nvSpPr>
            <p:spPr bwMode="auto">
              <a:xfrm>
                <a:off x="1757" y="1797"/>
                <a:ext cx="67" cy="147"/>
              </a:xfrm>
              <a:custGeom>
                <a:avLst/>
                <a:gdLst>
                  <a:gd name="T0" fmla="*/ 0 w 21600"/>
                  <a:gd name="T1" fmla="*/ 0 h 42217"/>
                  <a:gd name="T2" fmla="*/ 0 w 21600"/>
                  <a:gd name="T3" fmla="*/ 1 h 42217"/>
                  <a:gd name="T4" fmla="*/ 0 w 21600"/>
                  <a:gd name="T5" fmla="*/ 0 h 42217"/>
                  <a:gd name="T6" fmla="*/ 0 60000 65536"/>
                  <a:gd name="T7" fmla="*/ 0 60000 65536"/>
                  <a:gd name="T8" fmla="*/ 0 60000 65536"/>
                  <a:gd name="T9" fmla="*/ 0 w 21600"/>
                  <a:gd name="T10" fmla="*/ 0 h 42217"/>
                  <a:gd name="T11" fmla="*/ 21600 w 21600"/>
                  <a:gd name="T12" fmla="*/ 42217 h 42217"/>
                </a:gdLst>
                <a:ahLst/>
                <a:cxnLst>
                  <a:cxn ang="T6">
                    <a:pos x="T0" y="T1"/>
                  </a:cxn>
                  <a:cxn ang="T7">
                    <a:pos x="T2" y="T3"/>
                  </a:cxn>
                  <a:cxn ang="T8">
                    <a:pos x="T4" y="T5"/>
                  </a:cxn>
                </a:cxnLst>
                <a:rect l="T9" t="T10" r="T11" b="T12"/>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close/>
                  </a:path>
                </a:pathLst>
              </a:custGeom>
              <a:noFill/>
              <a:ln w="12700">
                <a:solidFill>
                  <a:srgbClr val="FF0000"/>
                </a:solidFill>
                <a:round/>
                <a:headEnd/>
                <a:tailEnd/>
              </a:ln>
            </p:spPr>
            <p:txBody>
              <a:bodyPr/>
              <a:lstStyle/>
              <a:p>
                <a:endParaRPr lang="zh-CN" altLang="en-US"/>
              </a:p>
            </p:txBody>
          </p:sp>
          <p:sp>
            <p:nvSpPr>
              <p:cNvPr id="128493" name="Arc 45"/>
              <p:cNvSpPr>
                <a:spLocks/>
              </p:cNvSpPr>
              <p:nvPr/>
            </p:nvSpPr>
            <p:spPr bwMode="auto">
              <a:xfrm>
                <a:off x="1729" y="1808"/>
                <a:ext cx="58" cy="126"/>
              </a:xfrm>
              <a:custGeom>
                <a:avLst/>
                <a:gdLst>
                  <a:gd name="T0" fmla="*/ 0 w 21600"/>
                  <a:gd name="T1" fmla="*/ 0 h 42160"/>
                  <a:gd name="T2" fmla="*/ 0 w 21600"/>
                  <a:gd name="T3" fmla="*/ 0 h 42160"/>
                  <a:gd name="T4" fmla="*/ 0 w 21600"/>
                  <a:gd name="T5" fmla="*/ 0 h 42160"/>
                  <a:gd name="T6" fmla="*/ 0 60000 65536"/>
                  <a:gd name="T7" fmla="*/ 0 60000 65536"/>
                  <a:gd name="T8" fmla="*/ 0 60000 65536"/>
                  <a:gd name="T9" fmla="*/ 0 w 21600"/>
                  <a:gd name="T10" fmla="*/ 0 h 42160"/>
                  <a:gd name="T11" fmla="*/ 21600 w 21600"/>
                  <a:gd name="T12" fmla="*/ 42160 h 42160"/>
                </a:gdLst>
                <a:ahLst/>
                <a:cxnLst>
                  <a:cxn ang="T6">
                    <a:pos x="T0" y="T1"/>
                  </a:cxn>
                  <a:cxn ang="T7">
                    <a:pos x="T2" y="T3"/>
                  </a:cxn>
                  <a:cxn ang="T8">
                    <a:pos x="T4" y="T5"/>
                  </a:cxn>
                </a:cxnLst>
                <a:rect l="T9" t="T10" r="T11" b="T12"/>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close/>
                  </a:path>
                </a:pathLst>
              </a:custGeom>
              <a:noFill/>
              <a:ln w="12700">
                <a:solidFill>
                  <a:srgbClr val="FF0000"/>
                </a:solidFill>
                <a:round/>
                <a:headEnd/>
                <a:tailEnd/>
              </a:ln>
            </p:spPr>
            <p:txBody>
              <a:bodyPr/>
              <a:lstStyle/>
              <a:p>
                <a:endParaRPr lang="zh-CN" altLang="en-US"/>
              </a:p>
            </p:txBody>
          </p:sp>
          <p:sp>
            <p:nvSpPr>
              <p:cNvPr id="128494" name="Arc 46"/>
              <p:cNvSpPr>
                <a:spLocks/>
              </p:cNvSpPr>
              <p:nvPr/>
            </p:nvSpPr>
            <p:spPr bwMode="auto">
              <a:xfrm>
                <a:off x="1706" y="1824"/>
                <a:ext cx="50" cy="98"/>
              </a:xfrm>
              <a:custGeom>
                <a:avLst/>
                <a:gdLst>
                  <a:gd name="T0" fmla="*/ 0 w 21600"/>
                  <a:gd name="T1" fmla="*/ 0 h 42030"/>
                  <a:gd name="T2" fmla="*/ 0 w 21600"/>
                  <a:gd name="T3" fmla="*/ 0 h 42030"/>
                  <a:gd name="T4" fmla="*/ 0 w 21600"/>
                  <a:gd name="T5" fmla="*/ 0 h 42030"/>
                  <a:gd name="T6" fmla="*/ 0 60000 65536"/>
                  <a:gd name="T7" fmla="*/ 0 60000 65536"/>
                  <a:gd name="T8" fmla="*/ 0 60000 65536"/>
                  <a:gd name="T9" fmla="*/ 0 w 21600"/>
                  <a:gd name="T10" fmla="*/ 0 h 42030"/>
                  <a:gd name="T11" fmla="*/ 21600 w 21600"/>
                  <a:gd name="T12" fmla="*/ 42030 h 42030"/>
                </a:gdLst>
                <a:ahLst/>
                <a:cxnLst>
                  <a:cxn ang="T6">
                    <a:pos x="T0" y="T1"/>
                  </a:cxn>
                  <a:cxn ang="T7">
                    <a:pos x="T2" y="T3"/>
                  </a:cxn>
                  <a:cxn ang="T8">
                    <a:pos x="T4" y="T5"/>
                  </a:cxn>
                </a:cxnLst>
                <a:rect l="T9" t="T10" r="T11" b="T12"/>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close/>
                  </a:path>
                </a:pathLst>
              </a:custGeom>
              <a:noFill/>
              <a:ln w="12700">
                <a:solidFill>
                  <a:srgbClr val="FF0000"/>
                </a:solidFill>
                <a:round/>
                <a:headEnd/>
                <a:tailEnd/>
              </a:ln>
            </p:spPr>
            <p:txBody>
              <a:bodyPr/>
              <a:lstStyle/>
              <a:p>
                <a:endParaRPr lang="zh-CN" altLang="en-US"/>
              </a:p>
            </p:txBody>
          </p:sp>
          <p:sp>
            <p:nvSpPr>
              <p:cNvPr id="128495" name="Arc 47"/>
              <p:cNvSpPr>
                <a:spLocks/>
              </p:cNvSpPr>
              <p:nvPr/>
            </p:nvSpPr>
            <p:spPr bwMode="auto">
              <a:xfrm>
                <a:off x="1697" y="1839"/>
                <a:ext cx="30" cy="74"/>
              </a:xfrm>
              <a:custGeom>
                <a:avLst/>
                <a:gdLst>
                  <a:gd name="T0" fmla="*/ 0 w 21600"/>
                  <a:gd name="T1" fmla="*/ 0 h 42282"/>
                  <a:gd name="T2" fmla="*/ 0 w 21600"/>
                  <a:gd name="T3" fmla="*/ 0 h 42282"/>
                  <a:gd name="T4" fmla="*/ 0 w 21600"/>
                  <a:gd name="T5" fmla="*/ 0 h 42282"/>
                  <a:gd name="T6" fmla="*/ 0 60000 65536"/>
                  <a:gd name="T7" fmla="*/ 0 60000 65536"/>
                  <a:gd name="T8" fmla="*/ 0 60000 65536"/>
                  <a:gd name="T9" fmla="*/ 0 w 21600"/>
                  <a:gd name="T10" fmla="*/ 0 h 42282"/>
                  <a:gd name="T11" fmla="*/ 21600 w 21600"/>
                  <a:gd name="T12" fmla="*/ 42282 h 42282"/>
                </a:gdLst>
                <a:ahLst/>
                <a:cxnLst>
                  <a:cxn ang="T6">
                    <a:pos x="T0" y="T1"/>
                  </a:cxn>
                  <a:cxn ang="T7">
                    <a:pos x="T2" y="T3"/>
                  </a:cxn>
                  <a:cxn ang="T8">
                    <a:pos x="T4" y="T5"/>
                  </a:cxn>
                </a:cxnLst>
                <a:rect l="T9" t="T10" r="T11" b="T12"/>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close/>
                  </a:path>
                </a:pathLst>
              </a:custGeom>
              <a:noFill/>
              <a:ln w="12700">
                <a:solidFill>
                  <a:srgbClr val="FF0000"/>
                </a:solidFill>
                <a:round/>
                <a:headEnd/>
                <a:tailEnd/>
              </a:ln>
            </p:spPr>
            <p:txBody>
              <a:bodyPr/>
              <a:lstStyle/>
              <a:p>
                <a:endParaRPr lang="zh-CN" altLang="en-US"/>
              </a:p>
            </p:txBody>
          </p:sp>
        </p:grpSp>
      </p:grpSp>
      <p:grpSp>
        <p:nvGrpSpPr>
          <p:cNvPr id="128011" name="Group 48"/>
          <p:cNvGrpSpPr>
            <a:grpSpLocks/>
          </p:cNvGrpSpPr>
          <p:nvPr/>
        </p:nvGrpSpPr>
        <p:grpSpPr bwMode="auto">
          <a:xfrm>
            <a:off x="6400800" y="1676400"/>
            <a:ext cx="609600" cy="1143000"/>
            <a:chOff x="1008" y="1536"/>
            <a:chExt cx="192" cy="432"/>
          </a:xfrm>
        </p:grpSpPr>
        <p:sp>
          <p:nvSpPr>
            <p:cNvPr id="128430" name="Rectangle 49"/>
            <p:cNvSpPr>
              <a:spLocks noChangeArrowheads="1"/>
            </p:cNvSpPr>
            <p:nvPr/>
          </p:nvSpPr>
          <p:spPr bwMode="auto">
            <a:xfrm>
              <a:off x="1040" y="1789"/>
              <a:ext cx="16" cy="157"/>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28431" name="Rectangle 50"/>
            <p:cNvSpPr>
              <a:spLocks noChangeArrowheads="1"/>
            </p:cNvSpPr>
            <p:nvPr/>
          </p:nvSpPr>
          <p:spPr bwMode="auto">
            <a:xfrm>
              <a:off x="1073" y="1789"/>
              <a:ext cx="16" cy="157"/>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28432" name="Freeform 51"/>
            <p:cNvSpPr>
              <a:spLocks/>
            </p:cNvSpPr>
            <p:nvPr/>
          </p:nvSpPr>
          <p:spPr bwMode="auto">
            <a:xfrm>
              <a:off x="1012" y="1899"/>
              <a:ext cx="188" cy="69"/>
            </a:xfrm>
            <a:custGeom>
              <a:avLst/>
              <a:gdLst>
                <a:gd name="T0" fmla="*/ 187 w 373"/>
                <a:gd name="T1" fmla="*/ 0 h 113"/>
                <a:gd name="T2" fmla="*/ 124 w 373"/>
                <a:gd name="T3" fmla="*/ 63 h 113"/>
                <a:gd name="T4" fmla="*/ 122 w 373"/>
                <a:gd name="T5" fmla="*/ 65 h 113"/>
                <a:gd name="T6" fmla="*/ 120 w 373"/>
                <a:gd name="T7" fmla="*/ 68 h 113"/>
                <a:gd name="T8" fmla="*/ 115 w 373"/>
                <a:gd name="T9" fmla="*/ 68 h 113"/>
                <a:gd name="T10" fmla="*/ 108 w 373"/>
                <a:gd name="T11" fmla="*/ 68 h 113"/>
                <a:gd name="T12" fmla="*/ 0 w 373"/>
                <a:gd name="T13" fmla="*/ 54 h 113"/>
                <a:gd name="T14" fmla="*/ 2 w 373"/>
                <a:gd name="T15" fmla="*/ 44 h 113"/>
                <a:gd name="T16" fmla="*/ 187 w 373"/>
                <a:gd name="T17" fmla="*/ 0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3"/>
                <a:gd name="T28" fmla="*/ 0 h 113"/>
                <a:gd name="T29" fmla="*/ 373 w 373"/>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3" h="113">
                  <a:moveTo>
                    <a:pt x="372" y="0"/>
                  </a:moveTo>
                  <a:lnTo>
                    <a:pt x="247" y="103"/>
                  </a:lnTo>
                  <a:lnTo>
                    <a:pt x="243" y="107"/>
                  </a:lnTo>
                  <a:lnTo>
                    <a:pt x="238" y="111"/>
                  </a:lnTo>
                  <a:lnTo>
                    <a:pt x="229" y="112"/>
                  </a:lnTo>
                  <a:lnTo>
                    <a:pt x="215" y="111"/>
                  </a:lnTo>
                  <a:lnTo>
                    <a:pt x="0" y="89"/>
                  </a:lnTo>
                  <a:lnTo>
                    <a:pt x="3" y="72"/>
                  </a:lnTo>
                  <a:lnTo>
                    <a:pt x="372" y="0"/>
                  </a:lnTo>
                </a:path>
              </a:pathLst>
            </a:custGeom>
            <a:solidFill>
              <a:srgbClr val="606060"/>
            </a:solidFill>
            <a:ln w="12700" cap="rnd">
              <a:solidFill>
                <a:srgbClr val="606060"/>
              </a:solidFill>
              <a:round/>
              <a:headEnd/>
              <a:tailEnd/>
            </a:ln>
          </p:spPr>
          <p:txBody>
            <a:bodyPr/>
            <a:lstStyle/>
            <a:p>
              <a:endParaRPr lang="zh-CN" altLang="en-US"/>
            </a:p>
          </p:txBody>
        </p:sp>
        <p:sp>
          <p:nvSpPr>
            <p:cNvPr id="128433" name="Freeform 52"/>
            <p:cNvSpPr>
              <a:spLocks/>
            </p:cNvSpPr>
            <p:nvPr/>
          </p:nvSpPr>
          <p:spPr bwMode="auto">
            <a:xfrm>
              <a:off x="1011" y="1539"/>
              <a:ext cx="188" cy="427"/>
            </a:xfrm>
            <a:custGeom>
              <a:avLst/>
              <a:gdLst>
                <a:gd name="T0" fmla="*/ 187 w 374"/>
                <a:gd name="T1" fmla="*/ 1 h 694"/>
                <a:gd name="T2" fmla="*/ 187 w 374"/>
                <a:gd name="T3" fmla="*/ 357 h 694"/>
                <a:gd name="T4" fmla="*/ 125 w 374"/>
                <a:gd name="T5" fmla="*/ 421 h 694"/>
                <a:gd name="T6" fmla="*/ 123 w 374"/>
                <a:gd name="T7" fmla="*/ 423 h 694"/>
                <a:gd name="T8" fmla="*/ 120 w 374"/>
                <a:gd name="T9" fmla="*/ 425 h 694"/>
                <a:gd name="T10" fmla="*/ 116 w 374"/>
                <a:gd name="T11" fmla="*/ 426 h 694"/>
                <a:gd name="T12" fmla="*/ 110 w 374"/>
                <a:gd name="T13" fmla="*/ 426 h 694"/>
                <a:gd name="T14" fmla="*/ 7 w 374"/>
                <a:gd name="T15" fmla="*/ 413 h 694"/>
                <a:gd name="T16" fmla="*/ 4 w 374"/>
                <a:gd name="T17" fmla="*/ 413 h 694"/>
                <a:gd name="T18" fmla="*/ 1 w 374"/>
                <a:gd name="T19" fmla="*/ 410 h 694"/>
                <a:gd name="T20" fmla="*/ 1 w 374"/>
                <a:gd name="T21" fmla="*/ 408 h 694"/>
                <a:gd name="T22" fmla="*/ 0 w 374"/>
                <a:gd name="T23" fmla="*/ 402 h 694"/>
                <a:gd name="T24" fmla="*/ 1 w 374"/>
                <a:gd name="T25" fmla="*/ 15 h 694"/>
                <a:gd name="T26" fmla="*/ 114 w 374"/>
                <a:gd name="T27" fmla="*/ 0 h 694"/>
                <a:gd name="T28" fmla="*/ 187 w 374"/>
                <a:gd name="T29" fmla="*/ 1 h 6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4"/>
                <a:gd name="T46" fmla="*/ 0 h 694"/>
                <a:gd name="T47" fmla="*/ 374 w 374"/>
                <a:gd name="T48" fmla="*/ 694 h 6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4" h="694">
                  <a:moveTo>
                    <a:pt x="373" y="1"/>
                  </a:moveTo>
                  <a:lnTo>
                    <a:pt x="373" y="581"/>
                  </a:lnTo>
                  <a:lnTo>
                    <a:pt x="248" y="685"/>
                  </a:lnTo>
                  <a:lnTo>
                    <a:pt x="244" y="688"/>
                  </a:lnTo>
                  <a:lnTo>
                    <a:pt x="239" y="691"/>
                  </a:lnTo>
                  <a:lnTo>
                    <a:pt x="231" y="693"/>
                  </a:lnTo>
                  <a:lnTo>
                    <a:pt x="218" y="692"/>
                  </a:lnTo>
                  <a:lnTo>
                    <a:pt x="13" y="672"/>
                  </a:lnTo>
                  <a:lnTo>
                    <a:pt x="7" y="671"/>
                  </a:lnTo>
                  <a:lnTo>
                    <a:pt x="2" y="667"/>
                  </a:lnTo>
                  <a:lnTo>
                    <a:pt x="1" y="663"/>
                  </a:lnTo>
                  <a:lnTo>
                    <a:pt x="0" y="654"/>
                  </a:lnTo>
                  <a:lnTo>
                    <a:pt x="1" y="25"/>
                  </a:lnTo>
                  <a:lnTo>
                    <a:pt x="226" y="0"/>
                  </a:lnTo>
                  <a:lnTo>
                    <a:pt x="373" y="1"/>
                  </a:lnTo>
                </a:path>
              </a:pathLst>
            </a:custGeom>
            <a:solidFill>
              <a:srgbClr val="B2B2B2"/>
            </a:solidFill>
            <a:ln w="12700" cap="rnd">
              <a:solidFill>
                <a:srgbClr val="EAEC5E"/>
              </a:solidFill>
              <a:round/>
              <a:headEnd/>
              <a:tailEnd/>
            </a:ln>
          </p:spPr>
          <p:txBody>
            <a:bodyPr/>
            <a:lstStyle/>
            <a:p>
              <a:endParaRPr lang="zh-CN" altLang="en-US"/>
            </a:p>
          </p:txBody>
        </p:sp>
        <p:sp>
          <p:nvSpPr>
            <p:cNvPr id="128434" name="Freeform 53"/>
            <p:cNvSpPr>
              <a:spLocks/>
            </p:cNvSpPr>
            <p:nvPr/>
          </p:nvSpPr>
          <p:spPr bwMode="auto">
            <a:xfrm>
              <a:off x="1011" y="1536"/>
              <a:ext cx="182" cy="22"/>
            </a:xfrm>
            <a:custGeom>
              <a:avLst/>
              <a:gdLst>
                <a:gd name="T0" fmla="*/ 1 w 362"/>
                <a:gd name="T1" fmla="*/ 14 h 36"/>
                <a:gd name="T2" fmla="*/ 104 w 362"/>
                <a:gd name="T3" fmla="*/ 0 h 36"/>
                <a:gd name="T4" fmla="*/ 181 w 362"/>
                <a:gd name="T5" fmla="*/ 2 h 36"/>
                <a:gd name="T6" fmla="*/ 110 w 362"/>
                <a:gd name="T7" fmla="*/ 21 h 36"/>
                <a:gd name="T8" fmla="*/ 0 w 362"/>
                <a:gd name="T9" fmla="*/ 17 h 36"/>
                <a:gd name="T10" fmla="*/ 0 w 362"/>
                <a:gd name="T11" fmla="*/ 16 h 36"/>
                <a:gd name="T12" fmla="*/ 0 w 362"/>
                <a:gd name="T13" fmla="*/ 15 h 36"/>
                <a:gd name="T14" fmla="*/ 1 w 362"/>
                <a:gd name="T15" fmla="*/ 14 h 36"/>
                <a:gd name="T16" fmla="*/ 0 60000 65536"/>
                <a:gd name="T17" fmla="*/ 0 60000 65536"/>
                <a:gd name="T18" fmla="*/ 0 60000 65536"/>
                <a:gd name="T19" fmla="*/ 0 60000 65536"/>
                <a:gd name="T20" fmla="*/ 0 60000 65536"/>
                <a:gd name="T21" fmla="*/ 0 60000 65536"/>
                <a:gd name="T22" fmla="*/ 0 60000 65536"/>
                <a:gd name="T23" fmla="*/ 0 60000 65536"/>
                <a:gd name="T24" fmla="*/ 0 w 362"/>
                <a:gd name="T25" fmla="*/ 0 h 36"/>
                <a:gd name="T26" fmla="*/ 362 w 36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2" h="36">
                  <a:moveTo>
                    <a:pt x="2" y="23"/>
                  </a:moveTo>
                  <a:lnTo>
                    <a:pt x="206" y="0"/>
                  </a:lnTo>
                  <a:lnTo>
                    <a:pt x="361" y="4"/>
                  </a:lnTo>
                  <a:lnTo>
                    <a:pt x="219" y="35"/>
                  </a:lnTo>
                  <a:lnTo>
                    <a:pt x="0" y="28"/>
                  </a:lnTo>
                  <a:lnTo>
                    <a:pt x="0" y="26"/>
                  </a:lnTo>
                  <a:lnTo>
                    <a:pt x="0" y="24"/>
                  </a:lnTo>
                  <a:lnTo>
                    <a:pt x="2" y="23"/>
                  </a:lnTo>
                </a:path>
              </a:pathLst>
            </a:custGeom>
            <a:solidFill>
              <a:srgbClr val="B2B2B2"/>
            </a:solidFill>
            <a:ln w="12700" cap="rnd">
              <a:noFill/>
              <a:round/>
              <a:headEnd/>
              <a:tailEnd/>
            </a:ln>
          </p:spPr>
          <p:txBody>
            <a:bodyPr/>
            <a:lstStyle/>
            <a:p>
              <a:endParaRPr lang="zh-CN" altLang="en-US"/>
            </a:p>
          </p:txBody>
        </p:sp>
        <p:sp>
          <p:nvSpPr>
            <p:cNvPr id="128435" name="Freeform 54"/>
            <p:cNvSpPr>
              <a:spLocks/>
            </p:cNvSpPr>
            <p:nvPr/>
          </p:nvSpPr>
          <p:spPr bwMode="auto">
            <a:xfrm>
              <a:off x="1008" y="1553"/>
              <a:ext cx="116" cy="392"/>
            </a:xfrm>
            <a:custGeom>
              <a:avLst/>
              <a:gdLst>
                <a:gd name="T0" fmla="*/ 3 w 231"/>
                <a:gd name="T1" fmla="*/ 378 h 639"/>
                <a:gd name="T2" fmla="*/ 4 w 231"/>
                <a:gd name="T3" fmla="*/ 383 h 639"/>
                <a:gd name="T4" fmla="*/ 7 w 231"/>
                <a:gd name="T5" fmla="*/ 383 h 639"/>
                <a:gd name="T6" fmla="*/ 10 w 231"/>
                <a:gd name="T7" fmla="*/ 383 h 639"/>
                <a:gd name="T8" fmla="*/ 13 w 231"/>
                <a:gd name="T9" fmla="*/ 383 h 639"/>
                <a:gd name="T10" fmla="*/ 115 w 231"/>
                <a:gd name="T11" fmla="*/ 391 h 639"/>
                <a:gd name="T12" fmla="*/ 115 w 231"/>
                <a:gd name="T13" fmla="*/ 15 h 639"/>
                <a:gd name="T14" fmla="*/ 114 w 231"/>
                <a:gd name="T15" fmla="*/ 11 h 639"/>
                <a:gd name="T16" fmla="*/ 112 w 231"/>
                <a:gd name="T17" fmla="*/ 9 h 639"/>
                <a:gd name="T18" fmla="*/ 110 w 231"/>
                <a:gd name="T19" fmla="*/ 7 h 639"/>
                <a:gd name="T20" fmla="*/ 106 w 231"/>
                <a:gd name="T21" fmla="*/ 7 h 639"/>
                <a:gd name="T22" fmla="*/ 103 w 231"/>
                <a:gd name="T23" fmla="*/ 7 h 639"/>
                <a:gd name="T24" fmla="*/ 24 w 231"/>
                <a:gd name="T25" fmla="*/ 1 h 639"/>
                <a:gd name="T26" fmla="*/ 13 w 231"/>
                <a:gd name="T27" fmla="*/ 0 h 639"/>
                <a:gd name="T28" fmla="*/ 10 w 231"/>
                <a:gd name="T29" fmla="*/ 0 h 639"/>
                <a:gd name="T30" fmla="*/ 7 w 231"/>
                <a:gd name="T31" fmla="*/ 1 h 639"/>
                <a:gd name="T32" fmla="*/ 3 w 231"/>
                <a:gd name="T33" fmla="*/ 2 h 639"/>
                <a:gd name="T34" fmla="*/ 2 w 231"/>
                <a:gd name="T35" fmla="*/ 4 h 639"/>
                <a:gd name="T36" fmla="*/ 1 w 231"/>
                <a:gd name="T37" fmla="*/ 9 h 639"/>
                <a:gd name="T38" fmla="*/ 0 w 231"/>
                <a:gd name="T39" fmla="*/ 15 h 639"/>
                <a:gd name="T40" fmla="*/ 0 w 231"/>
                <a:gd name="T41" fmla="*/ 215 h 639"/>
                <a:gd name="T42" fmla="*/ 0 w 231"/>
                <a:gd name="T43" fmla="*/ 218 h 639"/>
                <a:gd name="T44" fmla="*/ 2 w 231"/>
                <a:gd name="T45" fmla="*/ 218 h 639"/>
                <a:gd name="T46" fmla="*/ 3 w 231"/>
                <a:gd name="T47" fmla="*/ 218 h 639"/>
                <a:gd name="T48" fmla="*/ 3 w 231"/>
                <a:gd name="T49" fmla="*/ 378 h 6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1"/>
                <a:gd name="T76" fmla="*/ 0 h 639"/>
                <a:gd name="T77" fmla="*/ 231 w 231"/>
                <a:gd name="T78" fmla="*/ 639 h 6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1" h="639">
                  <a:moveTo>
                    <a:pt x="5" y="616"/>
                  </a:moveTo>
                  <a:lnTo>
                    <a:pt x="8" y="624"/>
                  </a:lnTo>
                  <a:lnTo>
                    <a:pt x="14" y="625"/>
                  </a:lnTo>
                  <a:lnTo>
                    <a:pt x="20" y="625"/>
                  </a:lnTo>
                  <a:lnTo>
                    <a:pt x="26" y="625"/>
                  </a:lnTo>
                  <a:lnTo>
                    <a:pt x="230" y="638"/>
                  </a:lnTo>
                  <a:lnTo>
                    <a:pt x="230" y="25"/>
                  </a:lnTo>
                  <a:lnTo>
                    <a:pt x="228" y="18"/>
                  </a:lnTo>
                  <a:lnTo>
                    <a:pt x="224" y="14"/>
                  </a:lnTo>
                  <a:lnTo>
                    <a:pt x="219" y="12"/>
                  </a:lnTo>
                  <a:lnTo>
                    <a:pt x="212" y="12"/>
                  </a:lnTo>
                  <a:lnTo>
                    <a:pt x="205" y="12"/>
                  </a:lnTo>
                  <a:lnTo>
                    <a:pt x="47" y="2"/>
                  </a:lnTo>
                  <a:lnTo>
                    <a:pt x="26" y="0"/>
                  </a:lnTo>
                  <a:lnTo>
                    <a:pt x="19" y="0"/>
                  </a:lnTo>
                  <a:lnTo>
                    <a:pt x="14" y="1"/>
                  </a:lnTo>
                  <a:lnTo>
                    <a:pt x="6" y="4"/>
                  </a:lnTo>
                  <a:lnTo>
                    <a:pt x="4" y="6"/>
                  </a:lnTo>
                  <a:lnTo>
                    <a:pt x="1" y="14"/>
                  </a:lnTo>
                  <a:lnTo>
                    <a:pt x="0" y="25"/>
                  </a:lnTo>
                  <a:lnTo>
                    <a:pt x="0" y="351"/>
                  </a:lnTo>
                  <a:lnTo>
                    <a:pt x="0" y="355"/>
                  </a:lnTo>
                  <a:lnTo>
                    <a:pt x="3" y="356"/>
                  </a:lnTo>
                  <a:lnTo>
                    <a:pt x="5" y="355"/>
                  </a:lnTo>
                  <a:lnTo>
                    <a:pt x="5" y="616"/>
                  </a:lnTo>
                </a:path>
              </a:pathLst>
            </a:custGeom>
            <a:solidFill>
              <a:schemeClr val="tx1"/>
            </a:solidFill>
            <a:ln w="12700" cap="rnd">
              <a:noFill/>
              <a:round/>
              <a:headEnd/>
              <a:tailEnd/>
            </a:ln>
          </p:spPr>
          <p:txBody>
            <a:bodyPr/>
            <a:lstStyle/>
            <a:p>
              <a:endParaRPr lang="zh-CN" altLang="en-US"/>
            </a:p>
          </p:txBody>
        </p:sp>
        <p:sp>
          <p:nvSpPr>
            <p:cNvPr id="128436" name="Line 55"/>
            <p:cNvSpPr>
              <a:spLocks noChangeShapeType="1"/>
            </p:cNvSpPr>
            <p:nvPr/>
          </p:nvSpPr>
          <p:spPr bwMode="auto">
            <a:xfrm>
              <a:off x="1137" y="1562"/>
              <a:ext cx="0" cy="383"/>
            </a:xfrm>
            <a:prstGeom prst="line">
              <a:avLst/>
            </a:prstGeom>
            <a:noFill/>
            <a:ln w="12700">
              <a:solidFill>
                <a:schemeClr val="bg2"/>
              </a:solidFill>
              <a:round/>
              <a:headEnd/>
              <a:tailEnd/>
            </a:ln>
          </p:spPr>
          <p:txBody>
            <a:bodyPr wrap="none" anchor="ctr"/>
            <a:lstStyle/>
            <a:p>
              <a:endParaRPr lang="zh-CN" altLang="en-US"/>
            </a:p>
          </p:txBody>
        </p:sp>
        <p:sp>
          <p:nvSpPr>
            <p:cNvPr id="128437" name="Freeform 56"/>
            <p:cNvSpPr>
              <a:spLocks/>
            </p:cNvSpPr>
            <p:nvPr/>
          </p:nvSpPr>
          <p:spPr bwMode="auto">
            <a:xfrm>
              <a:off x="1126" y="1558"/>
              <a:ext cx="6" cy="388"/>
            </a:xfrm>
            <a:custGeom>
              <a:avLst/>
              <a:gdLst>
                <a:gd name="T0" fmla="*/ 0 w 13"/>
                <a:gd name="T1" fmla="*/ 387 h 632"/>
                <a:gd name="T2" fmla="*/ 6 w 13"/>
                <a:gd name="T3" fmla="*/ 381 h 632"/>
                <a:gd name="T4" fmla="*/ 6 w 13"/>
                <a:gd name="T5" fmla="*/ 0 h 632"/>
                <a:gd name="T6" fmla="*/ 0 w 13"/>
                <a:gd name="T7" fmla="*/ 4 h 632"/>
                <a:gd name="T8" fmla="*/ 0 w 13"/>
                <a:gd name="T9" fmla="*/ 387 h 632"/>
                <a:gd name="T10" fmla="*/ 0 60000 65536"/>
                <a:gd name="T11" fmla="*/ 0 60000 65536"/>
                <a:gd name="T12" fmla="*/ 0 60000 65536"/>
                <a:gd name="T13" fmla="*/ 0 60000 65536"/>
                <a:gd name="T14" fmla="*/ 0 60000 65536"/>
                <a:gd name="T15" fmla="*/ 0 w 13"/>
                <a:gd name="T16" fmla="*/ 0 h 632"/>
                <a:gd name="T17" fmla="*/ 13 w 13"/>
                <a:gd name="T18" fmla="*/ 632 h 632"/>
              </a:gdLst>
              <a:ahLst/>
              <a:cxnLst>
                <a:cxn ang="T10">
                  <a:pos x="T0" y="T1"/>
                </a:cxn>
                <a:cxn ang="T11">
                  <a:pos x="T2" y="T3"/>
                </a:cxn>
                <a:cxn ang="T12">
                  <a:pos x="T4" y="T5"/>
                </a:cxn>
                <a:cxn ang="T13">
                  <a:pos x="T6" y="T7"/>
                </a:cxn>
                <a:cxn ang="T14">
                  <a:pos x="T8" y="T9"/>
                </a:cxn>
              </a:cxnLst>
              <a:rect l="T15" t="T16" r="T17" b="T18"/>
              <a:pathLst>
                <a:path w="13" h="632">
                  <a:moveTo>
                    <a:pt x="1" y="631"/>
                  </a:moveTo>
                  <a:lnTo>
                    <a:pt x="12" y="621"/>
                  </a:lnTo>
                  <a:lnTo>
                    <a:pt x="12" y="0"/>
                  </a:lnTo>
                  <a:lnTo>
                    <a:pt x="0" y="6"/>
                  </a:lnTo>
                  <a:lnTo>
                    <a:pt x="1" y="631"/>
                  </a:lnTo>
                </a:path>
              </a:pathLst>
            </a:custGeom>
            <a:solidFill>
              <a:schemeClr val="tx1"/>
            </a:solidFill>
            <a:ln w="12700" cap="rnd">
              <a:noFill/>
              <a:round/>
              <a:headEnd/>
              <a:tailEnd/>
            </a:ln>
          </p:spPr>
          <p:txBody>
            <a:bodyPr/>
            <a:lstStyle/>
            <a:p>
              <a:endParaRPr lang="zh-CN" altLang="en-US"/>
            </a:p>
          </p:txBody>
        </p:sp>
        <p:sp>
          <p:nvSpPr>
            <p:cNvPr id="128438" name="Line 57"/>
            <p:cNvSpPr>
              <a:spLocks noChangeShapeType="1"/>
            </p:cNvSpPr>
            <p:nvPr/>
          </p:nvSpPr>
          <p:spPr bwMode="auto">
            <a:xfrm>
              <a:off x="1011" y="1771"/>
              <a:ext cx="114" cy="5"/>
            </a:xfrm>
            <a:prstGeom prst="line">
              <a:avLst/>
            </a:prstGeom>
            <a:noFill/>
            <a:ln w="12700">
              <a:solidFill>
                <a:srgbClr val="606060"/>
              </a:solidFill>
              <a:round/>
              <a:headEnd/>
              <a:tailEnd/>
            </a:ln>
          </p:spPr>
          <p:txBody>
            <a:bodyPr wrap="none" anchor="ctr"/>
            <a:lstStyle/>
            <a:p>
              <a:endParaRPr lang="zh-CN" altLang="en-US"/>
            </a:p>
          </p:txBody>
        </p:sp>
        <p:grpSp>
          <p:nvGrpSpPr>
            <p:cNvPr id="128439" name="Group 58"/>
            <p:cNvGrpSpPr>
              <a:grpSpLocks/>
            </p:cNvGrpSpPr>
            <p:nvPr/>
          </p:nvGrpSpPr>
          <p:grpSpPr bwMode="auto">
            <a:xfrm>
              <a:off x="1019" y="1778"/>
              <a:ext cx="106" cy="176"/>
              <a:chOff x="2120" y="2914"/>
              <a:chExt cx="211" cy="286"/>
            </a:xfrm>
          </p:grpSpPr>
          <p:sp>
            <p:nvSpPr>
              <p:cNvPr id="128462" name="Line 59"/>
              <p:cNvSpPr>
                <a:spLocks noChangeShapeType="1"/>
              </p:cNvSpPr>
              <p:nvPr/>
            </p:nvSpPr>
            <p:spPr bwMode="auto">
              <a:xfrm>
                <a:off x="2120" y="3179"/>
                <a:ext cx="211" cy="13"/>
              </a:xfrm>
              <a:prstGeom prst="line">
                <a:avLst/>
              </a:prstGeom>
              <a:noFill/>
              <a:ln w="12700">
                <a:solidFill>
                  <a:srgbClr val="B2B2B2"/>
                </a:solidFill>
                <a:round/>
                <a:headEnd/>
                <a:tailEnd/>
              </a:ln>
            </p:spPr>
            <p:txBody>
              <a:bodyPr wrap="none" anchor="ctr"/>
              <a:lstStyle/>
              <a:p>
                <a:endParaRPr lang="zh-CN" altLang="en-US"/>
              </a:p>
            </p:txBody>
          </p:sp>
          <p:sp>
            <p:nvSpPr>
              <p:cNvPr id="128463" name="Line 60"/>
              <p:cNvSpPr>
                <a:spLocks noChangeShapeType="1"/>
              </p:cNvSpPr>
              <p:nvPr/>
            </p:nvSpPr>
            <p:spPr bwMode="auto">
              <a:xfrm flipV="1">
                <a:off x="2310" y="2922"/>
                <a:ext cx="0" cy="278"/>
              </a:xfrm>
              <a:prstGeom prst="line">
                <a:avLst/>
              </a:prstGeom>
              <a:noFill/>
              <a:ln w="12700">
                <a:solidFill>
                  <a:srgbClr val="B2B2B2"/>
                </a:solidFill>
                <a:round/>
                <a:headEnd/>
                <a:tailEnd/>
              </a:ln>
            </p:spPr>
            <p:txBody>
              <a:bodyPr wrap="none" anchor="ctr"/>
              <a:lstStyle/>
              <a:p>
                <a:endParaRPr lang="zh-CN" altLang="en-US"/>
              </a:p>
            </p:txBody>
          </p:sp>
          <p:sp>
            <p:nvSpPr>
              <p:cNvPr id="128464" name="Line 61"/>
              <p:cNvSpPr>
                <a:spLocks noChangeShapeType="1"/>
              </p:cNvSpPr>
              <p:nvPr/>
            </p:nvSpPr>
            <p:spPr bwMode="auto">
              <a:xfrm>
                <a:off x="2121" y="2914"/>
                <a:ext cx="0" cy="262"/>
              </a:xfrm>
              <a:prstGeom prst="line">
                <a:avLst/>
              </a:prstGeom>
              <a:noFill/>
              <a:ln w="12700">
                <a:solidFill>
                  <a:srgbClr val="B2B2B2"/>
                </a:solidFill>
                <a:round/>
                <a:headEnd/>
                <a:tailEnd/>
              </a:ln>
            </p:spPr>
            <p:txBody>
              <a:bodyPr wrap="none" anchor="ctr"/>
              <a:lstStyle/>
              <a:p>
                <a:endParaRPr lang="zh-CN" altLang="en-US"/>
              </a:p>
            </p:txBody>
          </p:sp>
          <p:sp>
            <p:nvSpPr>
              <p:cNvPr id="128465" name="Line 62"/>
              <p:cNvSpPr>
                <a:spLocks noChangeShapeType="1"/>
              </p:cNvSpPr>
              <p:nvPr/>
            </p:nvSpPr>
            <p:spPr bwMode="auto">
              <a:xfrm>
                <a:off x="2129" y="2914"/>
                <a:ext cx="0" cy="262"/>
              </a:xfrm>
              <a:prstGeom prst="line">
                <a:avLst/>
              </a:prstGeom>
              <a:noFill/>
              <a:ln w="12700">
                <a:solidFill>
                  <a:srgbClr val="B2B2B2"/>
                </a:solidFill>
                <a:round/>
                <a:headEnd/>
                <a:tailEnd/>
              </a:ln>
            </p:spPr>
            <p:txBody>
              <a:bodyPr wrap="none" anchor="ctr"/>
              <a:lstStyle/>
              <a:p>
                <a:endParaRPr lang="zh-CN" altLang="en-US"/>
              </a:p>
            </p:txBody>
          </p:sp>
          <p:sp>
            <p:nvSpPr>
              <p:cNvPr id="128466" name="Line 63"/>
              <p:cNvSpPr>
                <a:spLocks noChangeShapeType="1"/>
              </p:cNvSpPr>
              <p:nvPr/>
            </p:nvSpPr>
            <p:spPr bwMode="auto">
              <a:xfrm>
                <a:off x="2136" y="2915"/>
                <a:ext cx="0" cy="262"/>
              </a:xfrm>
              <a:prstGeom prst="line">
                <a:avLst/>
              </a:prstGeom>
              <a:noFill/>
              <a:ln w="12700">
                <a:solidFill>
                  <a:srgbClr val="B2B2B2"/>
                </a:solidFill>
                <a:round/>
                <a:headEnd/>
                <a:tailEnd/>
              </a:ln>
            </p:spPr>
            <p:txBody>
              <a:bodyPr wrap="none" anchor="ctr"/>
              <a:lstStyle/>
              <a:p>
                <a:endParaRPr lang="zh-CN" altLang="en-US"/>
              </a:p>
            </p:txBody>
          </p:sp>
          <p:sp>
            <p:nvSpPr>
              <p:cNvPr id="128467" name="Line 64"/>
              <p:cNvSpPr>
                <a:spLocks noChangeShapeType="1"/>
              </p:cNvSpPr>
              <p:nvPr/>
            </p:nvSpPr>
            <p:spPr bwMode="auto">
              <a:xfrm>
                <a:off x="2144" y="2915"/>
                <a:ext cx="0" cy="262"/>
              </a:xfrm>
              <a:prstGeom prst="line">
                <a:avLst/>
              </a:prstGeom>
              <a:noFill/>
              <a:ln w="12700">
                <a:solidFill>
                  <a:srgbClr val="B2B2B2"/>
                </a:solidFill>
                <a:round/>
                <a:headEnd/>
                <a:tailEnd/>
              </a:ln>
            </p:spPr>
            <p:txBody>
              <a:bodyPr wrap="none" anchor="ctr"/>
              <a:lstStyle/>
              <a:p>
                <a:endParaRPr lang="zh-CN" altLang="en-US"/>
              </a:p>
            </p:txBody>
          </p:sp>
          <p:sp>
            <p:nvSpPr>
              <p:cNvPr id="128468" name="Line 65"/>
              <p:cNvSpPr>
                <a:spLocks noChangeShapeType="1"/>
              </p:cNvSpPr>
              <p:nvPr/>
            </p:nvSpPr>
            <p:spPr bwMode="auto">
              <a:xfrm>
                <a:off x="2152" y="2916"/>
                <a:ext cx="0" cy="261"/>
              </a:xfrm>
              <a:prstGeom prst="line">
                <a:avLst/>
              </a:prstGeom>
              <a:noFill/>
              <a:ln w="12700">
                <a:solidFill>
                  <a:srgbClr val="B2B2B2"/>
                </a:solidFill>
                <a:round/>
                <a:headEnd/>
                <a:tailEnd/>
              </a:ln>
            </p:spPr>
            <p:txBody>
              <a:bodyPr wrap="none" anchor="ctr"/>
              <a:lstStyle/>
              <a:p>
                <a:endParaRPr lang="zh-CN" altLang="en-US"/>
              </a:p>
            </p:txBody>
          </p:sp>
          <p:sp>
            <p:nvSpPr>
              <p:cNvPr id="128469" name="Line 66"/>
              <p:cNvSpPr>
                <a:spLocks noChangeShapeType="1"/>
              </p:cNvSpPr>
              <p:nvPr/>
            </p:nvSpPr>
            <p:spPr bwMode="auto">
              <a:xfrm>
                <a:off x="2182" y="2918"/>
                <a:ext cx="0" cy="261"/>
              </a:xfrm>
              <a:prstGeom prst="line">
                <a:avLst/>
              </a:prstGeom>
              <a:noFill/>
              <a:ln w="12700">
                <a:solidFill>
                  <a:srgbClr val="B2B2B2"/>
                </a:solidFill>
                <a:round/>
                <a:headEnd/>
                <a:tailEnd/>
              </a:ln>
            </p:spPr>
            <p:txBody>
              <a:bodyPr wrap="none" anchor="ctr"/>
              <a:lstStyle/>
              <a:p>
                <a:endParaRPr lang="zh-CN" altLang="en-US"/>
              </a:p>
            </p:txBody>
          </p:sp>
          <p:sp>
            <p:nvSpPr>
              <p:cNvPr id="128470" name="Line 67"/>
              <p:cNvSpPr>
                <a:spLocks noChangeShapeType="1"/>
              </p:cNvSpPr>
              <p:nvPr/>
            </p:nvSpPr>
            <p:spPr bwMode="auto">
              <a:xfrm>
                <a:off x="2159" y="2917"/>
                <a:ext cx="0" cy="261"/>
              </a:xfrm>
              <a:prstGeom prst="line">
                <a:avLst/>
              </a:prstGeom>
              <a:noFill/>
              <a:ln w="12700">
                <a:solidFill>
                  <a:srgbClr val="B2B2B2"/>
                </a:solidFill>
                <a:round/>
                <a:headEnd/>
                <a:tailEnd/>
              </a:ln>
            </p:spPr>
            <p:txBody>
              <a:bodyPr wrap="none" anchor="ctr"/>
              <a:lstStyle/>
              <a:p>
                <a:endParaRPr lang="zh-CN" altLang="en-US"/>
              </a:p>
            </p:txBody>
          </p:sp>
          <p:sp>
            <p:nvSpPr>
              <p:cNvPr id="128471" name="Line 68"/>
              <p:cNvSpPr>
                <a:spLocks noChangeShapeType="1"/>
              </p:cNvSpPr>
              <p:nvPr/>
            </p:nvSpPr>
            <p:spPr bwMode="auto">
              <a:xfrm>
                <a:off x="2167" y="2917"/>
                <a:ext cx="0" cy="261"/>
              </a:xfrm>
              <a:prstGeom prst="line">
                <a:avLst/>
              </a:prstGeom>
              <a:noFill/>
              <a:ln w="12700">
                <a:solidFill>
                  <a:srgbClr val="B2B2B2"/>
                </a:solidFill>
                <a:round/>
                <a:headEnd/>
                <a:tailEnd/>
              </a:ln>
            </p:spPr>
            <p:txBody>
              <a:bodyPr wrap="none" anchor="ctr"/>
              <a:lstStyle/>
              <a:p>
                <a:endParaRPr lang="zh-CN" altLang="en-US"/>
              </a:p>
            </p:txBody>
          </p:sp>
          <p:sp>
            <p:nvSpPr>
              <p:cNvPr id="128472" name="Line 69"/>
              <p:cNvSpPr>
                <a:spLocks noChangeShapeType="1"/>
              </p:cNvSpPr>
              <p:nvPr/>
            </p:nvSpPr>
            <p:spPr bwMode="auto">
              <a:xfrm>
                <a:off x="2174" y="2918"/>
                <a:ext cx="0" cy="261"/>
              </a:xfrm>
              <a:prstGeom prst="line">
                <a:avLst/>
              </a:prstGeom>
              <a:noFill/>
              <a:ln w="12700">
                <a:solidFill>
                  <a:srgbClr val="B2B2B2"/>
                </a:solidFill>
                <a:round/>
                <a:headEnd/>
                <a:tailEnd/>
              </a:ln>
            </p:spPr>
            <p:txBody>
              <a:bodyPr wrap="none" anchor="ctr"/>
              <a:lstStyle/>
              <a:p>
                <a:endParaRPr lang="zh-CN" altLang="en-US"/>
              </a:p>
            </p:txBody>
          </p:sp>
          <p:sp>
            <p:nvSpPr>
              <p:cNvPr id="128473" name="Line 70"/>
              <p:cNvSpPr>
                <a:spLocks noChangeShapeType="1"/>
              </p:cNvSpPr>
              <p:nvPr/>
            </p:nvSpPr>
            <p:spPr bwMode="auto">
              <a:xfrm>
                <a:off x="2189" y="2920"/>
                <a:ext cx="0" cy="261"/>
              </a:xfrm>
              <a:prstGeom prst="line">
                <a:avLst/>
              </a:prstGeom>
              <a:noFill/>
              <a:ln w="12700">
                <a:solidFill>
                  <a:srgbClr val="B2B2B2"/>
                </a:solidFill>
                <a:round/>
                <a:headEnd/>
                <a:tailEnd/>
              </a:ln>
            </p:spPr>
            <p:txBody>
              <a:bodyPr wrap="none" anchor="ctr"/>
              <a:lstStyle/>
              <a:p>
                <a:endParaRPr lang="zh-CN" altLang="en-US"/>
              </a:p>
            </p:txBody>
          </p:sp>
          <p:sp>
            <p:nvSpPr>
              <p:cNvPr id="128474" name="Line 71"/>
              <p:cNvSpPr>
                <a:spLocks noChangeShapeType="1"/>
              </p:cNvSpPr>
              <p:nvPr/>
            </p:nvSpPr>
            <p:spPr bwMode="auto">
              <a:xfrm>
                <a:off x="2197" y="2920"/>
                <a:ext cx="0" cy="261"/>
              </a:xfrm>
              <a:prstGeom prst="line">
                <a:avLst/>
              </a:prstGeom>
              <a:noFill/>
              <a:ln w="12700">
                <a:solidFill>
                  <a:srgbClr val="B2B2B2"/>
                </a:solidFill>
                <a:round/>
                <a:headEnd/>
                <a:tailEnd/>
              </a:ln>
            </p:spPr>
            <p:txBody>
              <a:bodyPr wrap="none" anchor="ctr"/>
              <a:lstStyle/>
              <a:p>
                <a:endParaRPr lang="zh-CN" altLang="en-US"/>
              </a:p>
            </p:txBody>
          </p:sp>
          <p:sp>
            <p:nvSpPr>
              <p:cNvPr id="128475" name="Line 72"/>
              <p:cNvSpPr>
                <a:spLocks noChangeShapeType="1"/>
              </p:cNvSpPr>
              <p:nvPr/>
            </p:nvSpPr>
            <p:spPr bwMode="auto">
              <a:xfrm>
                <a:off x="2205" y="2921"/>
                <a:ext cx="0" cy="261"/>
              </a:xfrm>
              <a:prstGeom prst="line">
                <a:avLst/>
              </a:prstGeom>
              <a:noFill/>
              <a:ln w="12700">
                <a:solidFill>
                  <a:srgbClr val="B2B2B2"/>
                </a:solidFill>
                <a:round/>
                <a:headEnd/>
                <a:tailEnd/>
              </a:ln>
            </p:spPr>
            <p:txBody>
              <a:bodyPr wrap="none" anchor="ctr"/>
              <a:lstStyle/>
              <a:p>
                <a:endParaRPr lang="zh-CN" altLang="en-US"/>
              </a:p>
            </p:txBody>
          </p:sp>
          <p:sp>
            <p:nvSpPr>
              <p:cNvPr id="128476" name="Line 73"/>
              <p:cNvSpPr>
                <a:spLocks noChangeShapeType="1"/>
              </p:cNvSpPr>
              <p:nvPr/>
            </p:nvSpPr>
            <p:spPr bwMode="auto">
              <a:xfrm>
                <a:off x="2213" y="2922"/>
                <a:ext cx="0" cy="261"/>
              </a:xfrm>
              <a:prstGeom prst="line">
                <a:avLst/>
              </a:prstGeom>
              <a:noFill/>
              <a:ln w="12700">
                <a:solidFill>
                  <a:srgbClr val="B2B2B2"/>
                </a:solidFill>
                <a:round/>
                <a:headEnd/>
                <a:tailEnd/>
              </a:ln>
            </p:spPr>
            <p:txBody>
              <a:bodyPr wrap="none" anchor="ctr"/>
              <a:lstStyle/>
              <a:p>
                <a:endParaRPr lang="zh-CN" altLang="en-US"/>
              </a:p>
            </p:txBody>
          </p:sp>
          <p:sp>
            <p:nvSpPr>
              <p:cNvPr id="128477" name="Line 74"/>
              <p:cNvSpPr>
                <a:spLocks noChangeShapeType="1"/>
              </p:cNvSpPr>
              <p:nvPr/>
            </p:nvSpPr>
            <p:spPr bwMode="auto">
              <a:xfrm>
                <a:off x="2221" y="2922"/>
                <a:ext cx="0" cy="261"/>
              </a:xfrm>
              <a:prstGeom prst="line">
                <a:avLst/>
              </a:prstGeom>
              <a:noFill/>
              <a:ln w="12700">
                <a:solidFill>
                  <a:srgbClr val="B2B2B2"/>
                </a:solidFill>
                <a:round/>
                <a:headEnd/>
                <a:tailEnd/>
              </a:ln>
            </p:spPr>
            <p:txBody>
              <a:bodyPr wrap="none" anchor="ctr"/>
              <a:lstStyle/>
              <a:p>
                <a:endParaRPr lang="zh-CN" altLang="en-US"/>
              </a:p>
            </p:txBody>
          </p:sp>
          <p:sp>
            <p:nvSpPr>
              <p:cNvPr id="128478" name="Line 75"/>
              <p:cNvSpPr>
                <a:spLocks noChangeShapeType="1"/>
              </p:cNvSpPr>
              <p:nvPr/>
            </p:nvSpPr>
            <p:spPr bwMode="auto">
              <a:xfrm>
                <a:off x="2231" y="2923"/>
                <a:ext cx="0" cy="262"/>
              </a:xfrm>
              <a:prstGeom prst="line">
                <a:avLst/>
              </a:prstGeom>
              <a:noFill/>
              <a:ln w="12700">
                <a:solidFill>
                  <a:srgbClr val="B2B2B2"/>
                </a:solidFill>
                <a:round/>
                <a:headEnd/>
                <a:tailEnd/>
              </a:ln>
            </p:spPr>
            <p:txBody>
              <a:bodyPr wrap="none" anchor="ctr"/>
              <a:lstStyle/>
              <a:p>
                <a:endParaRPr lang="zh-CN" altLang="en-US"/>
              </a:p>
            </p:txBody>
          </p:sp>
          <p:sp>
            <p:nvSpPr>
              <p:cNvPr id="128479" name="Line 76"/>
              <p:cNvSpPr>
                <a:spLocks noChangeShapeType="1"/>
              </p:cNvSpPr>
              <p:nvPr/>
            </p:nvSpPr>
            <p:spPr bwMode="auto">
              <a:xfrm>
                <a:off x="2238" y="2923"/>
                <a:ext cx="0" cy="262"/>
              </a:xfrm>
              <a:prstGeom prst="line">
                <a:avLst/>
              </a:prstGeom>
              <a:noFill/>
              <a:ln w="12700">
                <a:solidFill>
                  <a:srgbClr val="B2B2B2"/>
                </a:solidFill>
                <a:round/>
                <a:headEnd/>
                <a:tailEnd/>
              </a:ln>
            </p:spPr>
            <p:txBody>
              <a:bodyPr wrap="none" anchor="ctr"/>
              <a:lstStyle/>
              <a:p>
                <a:endParaRPr lang="zh-CN" altLang="en-US"/>
              </a:p>
            </p:txBody>
          </p:sp>
          <p:sp>
            <p:nvSpPr>
              <p:cNvPr id="128480" name="Line 77"/>
              <p:cNvSpPr>
                <a:spLocks noChangeShapeType="1"/>
              </p:cNvSpPr>
              <p:nvPr/>
            </p:nvSpPr>
            <p:spPr bwMode="auto">
              <a:xfrm>
                <a:off x="2246" y="2925"/>
                <a:ext cx="0" cy="261"/>
              </a:xfrm>
              <a:prstGeom prst="line">
                <a:avLst/>
              </a:prstGeom>
              <a:noFill/>
              <a:ln w="12700">
                <a:solidFill>
                  <a:srgbClr val="B2B2B2"/>
                </a:solidFill>
                <a:round/>
                <a:headEnd/>
                <a:tailEnd/>
              </a:ln>
            </p:spPr>
            <p:txBody>
              <a:bodyPr wrap="none" anchor="ctr"/>
              <a:lstStyle/>
              <a:p>
                <a:endParaRPr lang="zh-CN" altLang="en-US"/>
              </a:p>
            </p:txBody>
          </p:sp>
          <p:sp>
            <p:nvSpPr>
              <p:cNvPr id="128481" name="Line 78"/>
              <p:cNvSpPr>
                <a:spLocks noChangeShapeType="1"/>
              </p:cNvSpPr>
              <p:nvPr/>
            </p:nvSpPr>
            <p:spPr bwMode="auto">
              <a:xfrm flipV="1">
                <a:off x="2253" y="2915"/>
                <a:ext cx="0" cy="279"/>
              </a:xfrm>
              <a:prstGeom prst="line">
                <a:avLst/>
              </a:prstGeom>
              <a:noFill/>
              <a:ln w="12700">
                <a:solidFill>
                  <a:srgbClr val="B2B2B2"/>
                </a:solidFill>
                <a:round/>
                <a:headEnd/>
                <a:tailEnd/>
              </a:ln>
            </p:spPr>
            <p:txBody>
              <a:bodyPr wrap="none" anchor="ctr"/>
              <a:lstStyle/>
              <a:p>
                <a:endParaRPr lang="zh-CN" altLang="en-US"/>
              </a:p>
            </p:txBody>
          </p:sp>
          <p:sp>
            <p:nvSpPr>
              <p:cNvPr id="128482" name="Line 79"/>
              <p:cNvSpPr>
                <a:spLocks noChangeShapeType="1"/>
              </p:cNvSpPr>
              <p:nvPr/>
            </p:nvSpPr>
            <p:spPr bwMode="auto">
              <a:xfrm>
                <a:off x="2262" y="2926"/>
                <a:ext cx="0" cy="261"/>
              </a:xfrm>
              <a:prstGeom prst="line">
                <a:avLst/>
              </a:prstGeom>
              <a:noFill/>
              <a:ln w="12700">
                <a:solidFill>
                  <a:srgbClr val="B2B2B2"/>
                </a:solidFill>
                <a:round/>
                <a:headEnd/>
                <a:tailEnd/>
              </a:ln>
            </p:spPr>
            <p:txBody>
              <a:bodyPr wrap="none" anchor="ctr"/>
              <a:lstStyle/>
              <a:p>
                <a:endParaRPr lang="zh-CN" altLang="en-US"/>
              </a:p>
            </p:txBody>
          </p:sp>
          <p:sp>
            <p:nvSpPr>
              <p:cNvPr id="128483" name="Line 80"/>
              <p:cNvSpPr>
                <a:spLocks noChangeShapeType="1"/>
              </p:cNvSpPr>
              <p:nvPr/>
            </p:nvSpPr>
            <p:spPr bwMode="auto">
              <a:xfrm>
                <a:off x="2270" y="2927"/>
                <a:ext cx="0" cy="260"/>
              </a:xfrm>
              <a:prstGeom prst="line">
                <a:avLst/>
              </a:prstGeom>
              <a:noFill/>
              <a:ln w="12700">
                <a:solidFill>
                  <a:srgbClr val="B2B2B2"/>
                </a:solidFill>
                <a:round/>
                <a:headEnd/>
                <a:tailEnd/>
              </a:ln>
            </p:spPr>
            <p:txBody>
              <a:bodyPr wrap="none" anchor="ctr"/>
              <a:lstStyle/>
              <a:p>
                <a:endParaRPr lang="zh-CN" altLang="en-US"/>
              </a:p>
            </p:txBody>
          </p:sp>
          <p:sp>
            <p:nvSpPr>
              <p:cNvPr id="128484" name="Line 81"/>
              <p:cNvSpPr>
                <a:spLocks noChangeShapeType="1"/>
              </p:cNvSpPr>
              <p:nvPr/>
            </p:nvSpPr>
            <p:spPr bwMode="auto">
              <a:xfrm>
                <a:off x="2277" y="2928"/>
                <a:ext cx="0" cy="261"/>
              </a:xfrm>
              <a:prstGeom prst="line">
                <a:avLst/>
              </a:prstGeom>
              <a:noFill/>
              <a:ln w="12700">
                <a:solidFill>
                  <a:srgbClr val="B2B2B2"/>
                </a:solidFill>
                <a:round/>
                <a:headEnd/>
                <a:tailEnd/>
              </a:ln>
            </p:spPr>
            <p:txBody>
              <a:bodyPr wrap="none" anchor="ctr"/>
              <a:lstStyle/>
              <a:p>
                <a:endParaRPr lang="zh-CN" altLang="en-US"/>
              </a:p>
            </p:txBody>
          </p:sp>
          <p:sp>
            <p:nvSpPr>
              <p:cNvPr id="128485" name="Line 82"/>
              <p:cNvSpPr>
                <a:spLocks noChangeShapeType="1"/>
              </p:cNvSpPr>
              <p:nvPr/>
            </p:nvSpPr>
            <p:spPr bwMode="auto">
              <a:xfrm>
                <a:off x="2285" y="2928"/>
                <a:ext cx="0" cy="261"/>
              </a:xfrm>
              <a:prstGeom prst="line">
                <a:avLst/>
              </a:prstGeom>
              <a:noFill/>
              <a:ln w="12700">
                <a:solidFill>
                  <a:srgbClr val="B2B2B2"/>
                </a:solidFill>
                <a:round/>
                <a:headEnd/>
                <a:tailEnd/>
              </a:ln>
            </p:spPr>
            <p:txBody>
              <a:bodyPr wrap="none" anchor="ctr"/>
              <a:lstStyle/>
              <a:p>
                <a:endParaRPr lang="zh-CN" altLang="en-US"/>
              </a:p>
            </p:txBody>
          </p:sp>
          <p:sp>
            <p:nvSpPr>
              <p:cNvPr id="128486" name="Line 83"/>
              <p:cNvSpPr>
                <a:spLocks noChangeShapeType="1"/>
              </p:cNvSpPr>
              <p:nvPr/>
            </p:nvSpPr>
            <p:spPr bwMode="auto">
              <a:xfrm flipV="1">
                <a:off x="2292" y="2919"/>
                <a:ext cx="0" cy="279"/>
              </a:xfrm>
              <a:prstGeom prst="line">
                <a:avLst/>
              </a:prstGeom>
              <a:noFill/>
              <a:ln w="12700">
                <a:solidFill>
                  <a:srgbClr val="B2B2B2"/>
                </a:solidFill>
                <a:round/>
                <a:headEnd/>
                <a:tailEnd/>
              </a:ln>
            </p:spPr>
            <p:txBody>
              <a:bodyPr wrap="none" anchor="ctr"/>
              <a:lstStyle/>
              <a:p>
                <a:endParaRPr lang="zh-CN" altLang="en-US"/>
              </a:p>
            </p:txBody>
          </p:sp>
          <p:sp>
            <p:nvSpPr>
              <p:cNvPr id="128487" name="Line 84"/>
              <p:cNvSpPr>
                <a:spLocks noChangeShapeType="1"/>
              </p:cNvSpPr>
              <p:nvPr/>
            </p:nvSpPr>
            <p:spPr bwMode="auto">
              <a:xfrm>
                <a:off x="2301" y="2930"/>
                <a:ext cx="0" cy="261"/>
              </a:xfrm>
              <a:prstGeom prst="line">
                <a:avLst/>
              </a:prstGeom>
              <a:noFill/>
              <a:ln w="12700">
                <a:solidFill>
                  <a:srgbClr val="B2B2B2"/>
                </a:solidFill>
                <a:round/>
                <a:headEnd/>
                <a:tailEnd/>
              </a:ln>
            </p:spPr>
            <p:txBody>
              <a:bodyPr wrap="none" anchor="ctr"/>
              <a:lstStyle/>
              <a:p>
                <a:endParaRPr lang="zh-CN" altLang="en-US"/>
              </a:p>
            </p:txBody>
          </p:sp>
        </p:grpSp>
        <p:sp>
          <p:nvSpPr>
            <p:cNvPr id="128440" name="Line 85"/>
            <p:cNvSpPr>
              <a:spLocks noChangeShapeType="1"/>
            </p:cNvSpPr>
            <p:nvPr/>
          </p:nvSpPr>
          <p:spPr bwMode="auto">
            <a:xfrm>
              <a:off x="1010" y="1593"/>
              <a:ext cx="115" cy="3"/>
            </a:xfrm>
            <a:prstGeom prst="line">
              <a:avLst/>
            </a:prstGeom>
            <a:noFill/>
            <a:ln w="12700">
              <a:solidFill>
                <a:srgbClr val="606060"/>
              </a:solidFill>
              <a:round/>
              <a:headEnd/>
              <a:tailEnd/>
            </a:ln>
          </p:spPr>
          <p:txBody>
            <a:bodyPr wrap="none" anchor="ctr"/>
            <a:lstStyle/>
            <a:p>
              <a:endParaRPr lang="zh-CN" altLang="en-US"/>
            </a:p>
          </p:txBody>
        </p:sp>
        <p:sp>
          <p:nvSpPr>
            <p:cNvPr id="128441" name="Line 86"/>
            <p:cNvSpPr>
              <a:spLocks noChangeShapeType="1"/>
            </p:cNvSpPr>
            <p:nvPr/>
          </p:nvSpPr>
          <p:spPr bwMode="auto">
            <a:xfrm>
              <a:off x="1011" y="1777"/>
              <a:ext cx="114" cy="5"/>
            </a:xfrm>
            <a:prstGeom prst="line">
              <a:avLst/>
            </a:prstGeom>
            <a:noFill/>
            <a:ln w="12700">
              <a:solidFill>
                <a:schemeClr val="bg2"/>
              </a:solidFill>
              <a:round/>
              <a:headEnd/>
              <a:tailEnd/>
            </a:ln>
          </p:spPr>
          <p:txBody>
            <a:bodyPr wrap="none" anchor="ctr"/>
            <a:lstStyle/>
            <a:p>
              <a:endParaRPr lang="zh-CN" altLang="en-US"/>
            </a:p>
          </p:txBody>
        </p:sp>
        <p:grpSp>
          <p:nvGrpSpPr>
            <p:cNvPr id="128442" name="Group 87"/>
            <p:cNvGrpSpPr>
              <a:grpSpLocks/>
            </p:cNvGrpSpPr>
            <p:nvPr/>
          </p:nvGrpSpPr>
          <p:grpSpPr bwMode="auto">
            <a:xfrm>
              <a:off x="1021" y="1569"/>
              <a:ext cx="96" cy="22"/>
              <a:chOff x="2124" y="2573"/>
              <a:chExt cx="191" cy="37"/>
            </a:xfrm>
          </p:grpSpPr>
          <p:sp>
            <p:nvSpPr>
              <p:cNvPr id="128458" name="Oval 88"/>
              <p:cNvSpPr>
                <a:spLocks noChangeArrowheads="1"/>
              </p:cNvSpPr>
              <p:nvPr/>
            </p:nvSpPr>
            <p:spPr bwMode="auto">
              <a:xfrm>
                <a:off x="2124" y="2573"/>
                <a:ext cx="8" cy="9"/>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128459" name="Oval 89"/>
              <p:cNvSpPr>
                <a:spLocks noChangeArrowheads="1"/>
              </p:cNvSpPr>
              <p:nvPr/>
            </p:nvSpPr>
            <p:spPr bwMode="auto">
              <a:xfrm>
                <a:off x="2169" y="2575"/>
                <a:ext cx="9" cy="10"/>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128460" name="Oval 90"/>
              <p:cNvSpPr>
                <a:spLocks noChangeArrowheads="1"/>
              </p:cNvSpPr>
              <p:nvPr/>
            </p:nvSpPr>
            <p:spPr bwMode="auto">
              <a:xfrm>
                <a:off x="2213" y="2578"/>
                <a:ext cx="9" cy="9"/>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128461" name="Freeform 91"/>
              <p:cNvSpPr>
                <a:spLocks/>
              </p:cNvSpPr>
              <p:nvPr/>
            </p:nvSpPr>
            <p:spPr bwMode="auto">
              <a:xfrm>
                <a:off x="2292" y="2577"/>
                <a:ext cx="23" cy="33"/>
              </a:xfrm>
              <a:custGeom>
                <a:avLst/>
                <a:gdLst>
                  <a:gd name="T0" fmla="*/ 0 w 23"/>
                  <a:gd name="T1" fmla="*/ 0 h 33"/>
                  <a:gd name="T2" fmla="*/ 22 w 23"/>
                  <a:gd name="T3" fmla="*/ 1 h 33"/>
                  <a:gd name="T4" fmla="*/ 22 w 23"/>
                  <a:gd name="T5" fmla="*/ 32 h 33"/>
                  <a:gd name="T6" fmla="*/ 0 w 23"/>
                  <a:gd name="T7" fmla="*/ 30 h 33"/>
                  <a:gd name="T8" fmla="*/ 0 w 23"/>
                  <a:gd name="T9" fmla="*/ 0 h 33"/>
                  <a:gd name="T10" fmla="*/ 0 60000 65536"/>
                  <a:gd name="T11" fmla="*/ 0 60000 65536"/>
                  <a:gd name="T12" fmla="*/ 0 60000 65536"/>
                  <a:gd name="T13" fmla="*/ 0 60000 65536"/>
                  <a:gd name="T14" fmla="*/ 0 60000 65536"/>
                  <a:gd name="T15" fmla="*/ 0 w 23"/>
                  <a:gd name="T16" fmla="*/ 0 h 33"/>
                  <a:gd name="T17" fmla="*/ 23 w 23"/>
                  <a:gd name="T18" fmla="*/ 33 h 33"/>
                </a:gdLst>
                <a:ahLst/>
                <a:cxnLst>
                  <a:cxn ang="T10">
                    <a:pos x="T0" y="T1"/>
                  </a:cxn>
                  <a:cxn ang="T11">
                    <a:pos x="T2" y="T3"/>
                  </a:cxn>
                  <a:cxn ang="T12">
                    <a:pos x="T4" y="T5"/>
                  </a:cxn>
                  <a:cxn ang="T13">
                    <a:pos x="T6" y="T7"/>
                  </a:cxn>
                  <a:cxn ang="T14">
                    <a:pos x="T8" y="T9"/>
                  </a:cxn>
                </a:cxnLst>
                <a:rect l="T15" t="T16" r="T17" b="T18"/>
                <a:pathLst>
                  <a:path w="23" h="33">
                    <a:moveTo>
                      <a:pt x="0" y="0"/>
                    </a:moveTo>
                    <a:lnTo>
                      <a:pt x="22" y="1"/>
                    </a:lnTo>
                    <a:lnTo>
                      <a:pt x="22" y="32"/>
                    </a:lnTo>
                    <a:lnTo>
                      <a:pt x="0" y="30"/>
                    </a:lnTo>
                    <a:lnTo>
                      <a:pt x="0" y="0"/>
                    </a:lnTo>
                  </a:path>
                </a:pathLst>
              </a:custGeom>
              <a:solidFill>
                <a:schemeClr val="tx1"/>
              </a:solidFill>
              <a:ln w="12700" cap="rnd">
                <a:solidFill>
                  <a:schemeClr val="bg2"/>
                </a:solidFill>
                <a:round/>
                <a:headEnd/>
                <a:tailEnd/>
              </a:ln>
            </p:spPr>
            <p:txBody>
              <a:bodyPr/>
              <a:lstStyle/>
              <a:p>
                <a:endParaRPr lang="zh-CN" altLang="en-US"/>
              </a:p>
            </p:txBody>
          </p:sp>
        </p:grpSp>
        <p:sp>
          <p:nvSpPr>
            <p:cNvPr id="128443" name="Line 92"/>
            <p:cNvSpPr>
              <a:spLocks noChangeShapeType="1"/>
            </p:cNvSpPr>
            <p:nvPr/>
          </p:nvSpPr>
          <p:spPr bwMode="auto">
            <a:xfrm>
              <a:off x="1011" y="1619"/>
              <a:ext cx="116" cy="4"/>
            </a:xfrm>
            <a:prstGeom prst="line">
              <a:avLst/>
            </a:prstGeom>
            <a:noFill/>
            <a:ln w="12700">
              <a:solidFill>
                <a:srgbClr val="606060"/>
              </a:solidFill>
              <a:round/>
              <a:headEnd/>
              <a:tailEnd/>
            </a:ln>
          </p:spPr>
          <p:txBody>
            <a:bodyPr wrap="none" anchor="ctr"/>
            <a:lstStyle/>
            <a:p>
              <a:endParaRPr lang="zh-CN" altLang="en-US"/>
            </a:p>
          </p:txBody>
        </p:sp>
        <p:sp>
          <p:nvSpPr>
            <p:cNvPr id="128444" name="Line 93"/>
            <p:cNvSpPr>
              <a:spLocks noChangeShapeType="1"/>
            </p:cNvSpPr>
            <p:nvPr/>
          </p:nvSpPr>
          <p:spPr bwMode="auto">
            <a:xfrm>
              <a:off x="1011" y="1645"/>
              <a:ext cx="114" cy="3"/>
            </a:xfrm>
            <a:prstGeom prst="line">
              <a:avLst/>
            </a:prstGeom>
            <a:noFill/>
            <a:ln w="12700">
              <a:solidFill>
                <a:srgbClr val="606060"/>
              </a:solidFill>
              <a:round/>
              <a:headEnd/>
              <a:tailEnd/>
            </a:ln>
          </p:spPr>
          <p:txBody>
            <a:bodyPr wrap="none" anchor="ctr"/>
            <a:lstStyle/>
            <a:p>
              <a:endParaRPr lang="zh-CN" altLang="en-US"/>
            </a:p>
          </p:txBody>
        </p:sp>
        <p:sp>
          <p:nvSpPr>
            <p:cNvPr id="128445" name="Line 94"/>
            <p:cNvSpPr>
              <a:spLocks noChangeShapeType="1"/>
            </p:cNvSpPr>
            <p:nvPr/>
          </p:nvSpPr>
          <p:spPr bwMode="auto">
            <a:xfrm>
              <a:off x="1011" y="1695"/>
              <a:ext cx="114" cy="4"/>
            </a:xfrm>
            <a:prstGeom prst="line">
              <a:avLst/>
            </a:prstGeom>
            <a:noFill/>
            <a:ln w="12700">
              <a:solidFill>
                <a:srgbClr val="606060"/>
              </a:solidFill>
              <a:round/>
              <a:headEnd/>
              <a:tailEnd/>
            </a:ln>
          </p:spPr>
          <p:txBody>
            <a:bodyPr wrap="none" anchor="ctr"/>
            <a:lstStyle/>
            <a:p>
              <a:endParaRPr lang="zh-CN" altLang="en-US"/>
            </a:p>
          </p:txBody>
        </p:sp>
        <p:sp>
          <p:nvSpPr>
            <p:cNvPr id="128446" name="Line 95"/>
            <p:cNvSpPr>
              <a:spLocks noChangeShapeType="1"/>
            </p:cNvSpPr>
            <p:nvPr/>
          </p:nvSpPr>
          <p:spPr bwMode="auto">
            <a:xfrm>
              <a:off x="1010" y="1720"/>
              <a:ext cx="116" cy="5"/>
            </a:xfrm>
            <a:prstGeom prst="line">
              <a:avLst/>
            </a:prstGeom>
            <a:noFill/>
            <a:ln w="12700">
              <a:solidFill>
                <a:srgbClr val="606060"/>
              </a:solidFill>
              <a:round/>
              <a:headEnd/>
              <a:tailEnd/>
            </a:ln>
          </p:spPr>
          <p:txBody>
            <a:bodyPr wrap="none" anchor="ctr"/>
            <a:lstStyle/>
            <a:p>
              <a:endParaRPr lang="zh-CN" altLang="en-US"/>
            </a:p>
          </p:txBody>
        </p:sp>
        <p:sp>
          <p:nvSpPr>
            <p:cNvPr id="128447" name="Line 96"/>
            <p:cNvSpPr>
              <a:spLocks noChangeShapeType="1"/>
            </p:cNvSpPr>
            <p:nvPr/>
          </p:nvSpPr>
          <p:spPr bwMode="auto">
            <a:xfrm>
              <a:off x="1011" y="1669"/>
              <a:ext cx="115" cy="4"/>
            </a:xfrm>
            <a:prstGeom prst="line">
              <a:avLst/>
            </a:prstGeom>
            <a:noFill/>
            <a:ln w="12700">
              <a:solidFill>
                <a:srgbClr val="606060"/>
              </a:solidFill>
              <a:round/>
              <a:headEnd/>
              <a:tailEnd/>
            </a:ln>
          </p:spPr>
          <p:txBody>
            <a:bodyPr wrap="none" anchor="ctr"/>
            <a:lstStyle/>
            <a:p>
              <a:endParaRPr lang="zh-CN" altLang="en-US"/>
            </a:p>
          </p:txBody>
        </p:sp>
        <p:sp>
          <p:nvSpPr>
            <p:cNvPr id="128448" name="Freeform 97"/>
            <p:cNvSpPr>
              <a:spLocks/>
            </p:cNvSpPr>
            <p:nvPr/>
          </p:nvSpPr>
          <p:spPr bwMode="auto">
            <a:xfrm>
              <a:off x="1018" y="1618"/>
              <a:ext cx="98" cy="34"/>
            </a:xfrm>
            <a:custGeom>
              <a:avLst/>
              <a:gdLst>
                <a:gd name="T0" fmla="*/ 0 w 195"/>
                <a:gd name="T1" fmla="*/ 0 h 55"/>
                <a:gd name="T2" fmla="*/ 0 w 195"/>
                <a:gd name="T3" fmla="*/ 26 h 55"/>
                <a:gd name="T4" fmla="*/ 97 w 195"/>
                <a:gd name="T5" fmla="*/ 33 h 55"/>
                <a:gd name="T6" fmla="*/ 97 w 195"/>
                <a:gd name="T7" fmla="*/ 7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128449" name="Freeform 98"/>
            <p:cNvSpPr>
              <a:spLocks/>
            </p:cNvSpPr>
            <p:nvPr/>
          </p:nvSpPr>
          <p:spPr bwMode="auto">
            <a:xfrm>
              <a:off x="1018" y="1643"/>
              <a:ext cx="98" cy="34"/>
            </a:xfrm>
            <a:custGeom>
              <a:avLst/>
              <a:gdLst>
                <a:gd name="T0" fmla="*/ 0 w 195"/>
                <a:gd name="T1" fmla="*/ 0 h 55"/>
                <a:gd name="T2" fmla="*/ 0 w 195"/>
                <a:gd name="T3" fmla="*/ 26 h 55"/>
                <a:gd name="T4" fmla="*/ 97 w 195"/>
                <a:gd name="T5" fmla="*/ 33 h 55"/>
                <a:gd name="T6" fmla="*/ 97 w 195"/>
                <a:gd name="T7" fmla="*/ 7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128450" name="Freeform 99"/>
            <p:cNvSpPr>
              <a:spLocks/>
            </p:cNvSpPr>
            <p:nvPr/>
          </p:nvSpPr>
          <p:spPr bwMode="auto">
            <a:xfrm>
              <a:off x="1018" y="1668"/>
              <a:ext cx="98" cy="33"/>
            </a:xfrm>
            <a:custGeom>
              <a:avLst/>
              <a:gdLst>
                <a:gd name="T0" fmla="*/ 0 w 195"/>
                <a:gd name="T1" fmla="*/ 0 h 55"/>
                <a:gd name="T2" fmla="*/ 0 w 195"/>
                <a:gd name="T3" fmla="*/ 25 h 55"/>
                <a:gd name="T4" fmla="*/ 97 w 195"/>
                <a:gd name="T5" fmla="*/ 32 h 55"/>
                <a:gd name="T6" fmla="*/ 97 w 195"/>
                <a:gd name="T7" fmla="*/ 7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128451" name="Freeform 100"/>
            <p:cNvSpPr>
              <a:spLocks/>
            </p:cNvSpPr>
            <p:nvPr/>
          </p:nvSpPr>
          <p:spPr bwMode="auto">
            <a:xfrm>
              <a:off x="1018" y="1692"/>
              <a:ext cx="99" cy="36"/>
            </a:xfrm>
            <a:custGeom>
              <a:avLst/>
              <a:gdLst>
                <a:gd name="T0" fmla="*/ 0 w 196"/>
                <a:gd name="T1" fmla="*/ 0 h 58"/>
                <a:gd name="T2" fmla="*/ 0 w 196"/>
                <a:gd name="T3" fmla="*/ 26 h 58"/>
                <a:gd name="T4" fmla="*/ 98 w 196"/>
                <a:gd name="T5" fmla="*/ 35 h 58"/>
                <a:gd name="T6" fmla="*/ 98 w 196"/>
                <a:gd name="T7" fmla="*/ 8 h 58"/>
                <a:gd name="T8" fmla="*/ 0 w 196"/>
                <a:gd name="T9" fmla="*/ 0 h 58"/>
                <a:gd name="T10" fmla="*/ 0 60000 65536"/>
                <a:gd name="T11" fmla="*/ 0 60000 65536"/>
                <a:gd name="T12" fmla="*/ 0 60000 65536"/>
                <a:gd name="T13" fmla="*/ 0 60000 65536"/>
                <a:gd name="T14" fmla="*/ 0 60000 65536"/>
                <a:gd name="T15" fmla="*/ 0 w 196"/>
                <a:gd name="T16" fmla="*/ 0 h 58"/>
                <a:gd name="T17" fmla="*/ 196 w 196"/>
                <a:gd name="T18" fmla="*/ 58 h 58"/>
              </a:gdLst>
              <a:ahLst/>
              <a:cxnLst>
                <a:cxn ang="T10">
                  <a:pos x="T0" y="T1"/>
                </a:cxn>
                <a:cxn ang="T11">
                  <a:pos x="T2" y="T3"/>
                </a:cxn>
                <a:cxn ang="T12">
                  <a:pos x="T4" y="T5"/>
                </a:cxn>
                <a:cxn ang="T13">
                  <a:pos x="T6" y="T7"/>
                </a:cxn>
                <a:cxn ang="T14">
                  <a:pos x="T8" y="T9"/>
                </a:cxn>
              </a:cxnLst>
              <a:rect l="T15" t="T16" r="T17" b="T18"/>
              <a:pathLst>
                <a:path w="196" h="58">
                  <a:moveTo>
                    <a:pt x="0" y="0"/>
                  </a:moveTo>
                  <a:lnTo>
                    <a:pt x="0" y="42"/>
                  </a:lnTo>
                  <a:lnTo>
                    <a:pt x="195" y="57"/>
                  </a:lnTo>
                  <a:lnTo>
                    <a:pt x="195" y="13"/>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128452" name="Oval 101"/>
            <p:cNvSpPr>
              <a:spLocks noChangeArrowheads="1"/>
            </p:cNvSpPr>
            <p:nvPr/>
          </p:nvSpPr>
          <p:spPr bwMode="auto">
            <a:xfrm flipH="1" flipV="1">
              <a:off x="1084" y="1624"/>
              <a:ext cx="6" cy="6"/>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128453" name="Freeform 102"/>
            <p:cNvSpPr>
              <a:spLocks/>
            </p:cNvSpPr>
            <p:nvPr/>
          </p:nvSpPr>
          <p:spPr bwMode="auto">
            <a:xfrm>
              <a:off x="1036" y="1648"/>
              <a:ext cx="61" cy="16"/>
            </a:xfrm>
            <a:custGeom>
              <a:avLst/>
              <a:gdLst>
                <a:gd name="T0" fmla="*/ 0 w 120"/>
                <a:gd name="T1" fmla="*/ 15 h 25"/>
                <a:gd name="T2" fmla="*/ 0 w 120"/>
                <a:gd name="T3" fmla="*/ 0 h 25"/>
                <a:gd name="T4" fmla="*/ 60 w 120"/>
                <a:gd name="T5" fmla="*/ 5 h 25"/>
                <a:gd name="T6" fmla="*/ 0 60000 65536"/>
                <a:gd name="T7" fmla="*/ 0 60000 65536"/>
                <a:gd name="T8" fmla="*/ 0 60000 65536"/>
                <a:gd name="T9" fmla="*/ 0 w 120"/>
                <a:gd name="T10" fmla="*/ 0 h 25"/>
                <a:gd name="T11" fmla="*/ 120 w 120"/>
                <a:gd name="T12" fmla="*/ 25 h 25"/>
              </a:gdLst>
              <a:ahLst/>
              <a:cxnLst>
                <a:cxn ang="T6">
                  <a:pos x="T0" y="T1"/>
                </a:cxn>
                <a:cxn ang="T7">
                  <a:pos x="T2" y="T3"/>
                </a:cxn>
                <a:cxn ang="T8">
                  <a:pos x="T4" y="T5"/>
                </a:cxn>
              </a:cxnLst>
              <a:rect l="T9" t="T10" r="T11" b="T12"/>
              <a:pathLst>
                <a:path w="120" h="25">
                  <a:moveTo>
                    <a:pt x="0" y="24"/>
                  </a:moveTo>
                  <a:lnTo>
                    <a:pt x="0" y="0"/>
                  </a:lnTo>
                  <a:lnTo>
                    <a:pt x="119" y="8"/>
                  </a:lnTo>
                </a:path>
              </a:pathLst>
            </a:custGeom>
            <a:solidFill>
              <a:schemeClr val="tx1"/>
            </a:solidFill>
            <a:ln w="12700" cap="rnd">
              <a:solidFill>
                <a:schemeClr val="bg2"/>
              </a:solidFill>
              <a:round/>
              <a:headEnd/>
              <a:tailEnd/>
            </a:ln>
          </p:spPr>
          <p:txBody>
            <a:bodyPr/>
            <a:lstStyle/>
            <a:p>
              <a:endParaRPr lang="zh-CN" altLang="en-US"/>
            </a:p>
          </p:txBody>
        </p:sp>
        <p:sp>
          <p:nvSpPr>
            <p:cNvPr id="128454" name="Freeform 103"/>
            <p:cNvSpPr>
              <a:spLocks/>
            </p:cNvSpPr>
            <p:nvPr/>
          </p:nvSpPr>
          <p:spPr bwMode="auto">
            <a:xfrm>
              <a:off x="1038" y="1655"/>
              <a:ext cx="57" cy="9"/>
            </a:xfrm>
            <a:custGeom>
              <a:avLst/>
              <a:gdLst>
                <a:gd name="T0" fmla="*/ 0 w 112"/>
                <a:gd name="T1" fmla="*/ 0 h 14"/>
                <a:gd name="T2" fmla="*/ 0 w 112"/>
                <a:gd name="T3" fmla="*/ 3 h 14"/>
                <a:gd name="T4" fmla="*/ 56 w 112"/>
                <a:gd name="T5" fmla="*/ 8 h 14"/>
                <a:gd name="T6" fmla="*/ 56 w 112"/>
                <a:gd name="T7" fmla="*/ 5 h 14"/>
                <a:gd name="T8" fmla="*/ 0 w 112"/>
                <a:gd name="T9" fmla="*/ 0 h 14"/>
                <a:gd name="T10" fmla="*/ 0 60000 65536"/>
                <a:gd name="T11" fmla="*/ 0 60000 65536"/>
                <a:gd name="T12" fmla="*/ 0 60000 65536"/>
                <a:gd name="T13" fmla="*/ 0 60000 65536"/>
                <a:gd name="T14" fmla="*/ 0 60000 65536"/>
                <a:gd name="T15" fmla="*/ 0 w 112"/>
                <a:gd name="T16" fmla="*/ 0 h 14"/>
                <a:gd name="T17" fmla="*/ 112 w 112"/>
                <a:gd name="T18" fmla="*/ 14 h 14"/>
              </a:gdLst>
              <a:ahLst/>
              <a:cxnLst>
                <a:cxn ang="T10">
                  <a:pos x="T0" y="T1"/>
                </a:cxn>
                <a:cxn ang="T11">
                  <a:pos x="T2" y="T3"/>
                </a:cxn>
                <a:cxn ang="T12">
                  <a:pos x="T4" y="T5"/>
                </a:cxn>
                <a:cxn ang="T13">
                  <a:pos x="T6" y="T7"/>
                </a:cxn>
                <a:cxn ang="T14">
                  <a:pos x="T8" y="T9"/>
                </a:cxn>
              </a:cxnLst>
              <a:rect l="T15" t="T16" r="T17" b="T18"/>
              <a:pathLst>
                <a:path w="112" h="14">
                  <a:moveTo>
                    <a:pt x="0" y="0"/>
                  </a:moveTo>
                  <a:lnTo>
                    <a:pt x="0" y="5"/>
                  </a:lnTo>
                  <a:lnTo>
                    <a:pt x="111" y="13"/>
                  </a:lnTo>
                  <a:lnTo>
                    <a:pt x="111" y="8"/>
                  </a:lnTo>
                  <a:lnTo>
                    <a:pt x="0" y="0"/>
                  </a:lnTo>
                </a:path>
              </a:pathLst>
            </a:custGeom>
            <a:solidFill>
              <a:schemeClr val="tx1"/>
            </a:solidFill>
            <a:ln w="12700" cap="rnd">
              <a:solidFill>
                <a:srgbClr val="A0A0A0"/>
              </a:solidFill>
              <a:round/>
              <a:headEnd/>
              <a:tailEnd/>
            </a:ln>
          </p:spPr>
          <p:txBody>
            <a:bodyPr/>
            <a:lstStyle/>
            <a:p>
              <a:endParaRPr lang="zh-CN" altLang="en-US"/>
            </a:p>
          </p:txBody>
        </p:sp>
        <p:sp>
          <p:nvSpPr>
            <p:cNvPr id="128455" name="Freeform 104"/>
            <p:cNvSpPr>
              <a:spLocks/>
            </p:cNvSpPr>
            <p:nvPr/>
          </p:nvSpPr>
          <p:spPr bwMode="auto">
            <a:xfrm>
              <a:off x="1076" y="1664"/>
              <a:ext cx="14" cy="1"/>
            </a:xfrm>
            <a:custGeom>
              <a:avLst/>
              <a:gdLst>
                <a:gd name="T0" fmla="*/ 0 w 28"/>
                <a:gd name="T1" fmla="*/ 0 h 1"/>
                <a:gd name="T2" fmla="*/ 14 w 28"/>
                <a:gd name="T3" fmla="*/ 0 h 1"/>
                <a:gd name="T4" fmla="*/ 14 w 28"/>
                <a:gd name="T5" fmla="*/ 0 h 1"/>
                <a:gd name="T6" fmla="*/ 0 w 28"/>
                <a:gd name="T7" fmla="*/ 0 h 1"/>
                <a:gd name="T8" fmla="*/ 0 w 28"/>
                <a:gd name="T9" fmla="*/ 0 h 1"/>
                <a:gd name="T10" fmla="*/ 0 60000 65536"/>
                <a:gd name="T11" fmla="*/ 0 60000 65536"/>
                <a:gd name="T12" fmla="*/ 0 60000 65536"/>
                <a:gd name="T13" fmla="*/ 0 60000 65536"/>
                <a:gd name="T14" fmla="*/ 0 60000 65536"/>
                <a:gd name="T15" fmla="*/ 0 w 28"/>
                <a:gd name="T16" fmla="*/ 0 h 1"/>
                <a:gd name="T17" fmla="*/ 28 w 28"/>
                <a:gd name="T18" fmla="*/ 1 h 1"/>
              </a:gdLst>
              <a:ahLst/>
              <a:cxnLst>
                <a:cxn ang="T10">
                  <a:pos x="T0" y="T1"/>
                </a:cxn>
                <a:cxn ang="T11">
                  <a:pos x="T2" y="T3"/>
                </a:cxn>
                <a:cxn ang="T12">
                  <a:pos x="T4" y="T5"/>
                </a:cxn>
                <a:cxn ang="T13">
                  <a:pos x="T6" y="T7"/>
                </a:cxn>
                <a:cxn ang="T14">
                  <a:pos x="T8" y="T9"/>
                </a:cxn>
              </a:cxnLst>
              <a:rect l="T15" t="T16" r="T17" b="T18"/>
              <a:pathLst>
                <a:path w="28" h="1">
                  <a:moveTo>
                    <a:pt x="0" y="0"/>
                  </a:moveTo>
                  <a:lnTo>
                    <a:pt x="27" y="0"/>
                  </a:lnTo>
                  <a:lnTo>
                    <a:pt x="0" y="0"/>
                  </a:lnTo>
                </a:path>
              </a:pathLst>
            </a:custGeom>
            <a:solidFill>
              <a:schemeClr val="tx1"/>
            </a:solidFill>
            <a:ln w="12700" cap="rnd">
              <a:noFill/>
              <a:round/>
              <a:headEnd/>
              <a:tailEnd/>
            </a:ln>
          </p:spPr>
          <p:txBody>
            <a:bodyPr/>
            <a:lstStyle/>
            <a:p>
              <a:endParaRPr lang="zh-CN" altLang="en-US"/>
            </a:p>
          </p:txBody>
        </p:sp>
        <p:sp>
          <p:nvSpPr>
            <p:cNvPr id="128456" name="Freeform 105"/>
            <p:cNvSpPr>
              <a:spLocks/>
            </p:cNvSpPr>
            <p:nvPr/>
          </p:nvSpPr>
          <p:spPr bwMode="auto">
            <a:xfrm>
              <a:off x="1042" y="1625"/>
              <a:ext cx="38" cy="14"/>
            </a:xfrm>
            <a:custGeom>
              <a:avLst/>
              <a:gdLst>
                <a:gd name="T0" fmla="*/ 0 w 76"/>
                <a:gd name="T1" fmla="*/ 1 h 23"/>
                <a:gd name="T2" fmla="*/ 0 w 76"/>
                <a:gd name="T3" fmla="*/ 11 h 23"/>
                <a:gd name="T4" fmla="*/ 37 w 76"/>
                <a:gd name="T5" fmla="*/ 13 h 23"/>
                <a:gd name="T6" fmla="*/ 38 w 76"/>
                <a:gd name="T7" fmla="*/ 1 h 23"/>
                <a:gd name="T8" fmla="*/ 20 w 76"/>
                <a:gd name="T9" fmla="*/ 0 h 23"/>
                <a:gd name="T10" fmla="*/ 19 w 76"/>
                <a:gd name="T11" fmla="*/ 2 h 23"/>
                <a:gd name="T12" fmla="*/ 0 w 76"/>
                <a:gd name="T13" fmla="*/ 1 h 23"/>
                <a:gd name="T14" fmla="*/ 0 60000 65536"/>
                <a:gd name="T15" fmla="*/ 0 60000 65536"/>
                <a:gd name="T16" fmla="*/ 0 60000 65536"/>
                <a:gd name="T17" fmla="*/ 0 60000 65536"/>
                <a:gd name="T18" fmla="*/ 0 60000 65536"/>
                <a:gd name="T19" fmla="*/ 0 60000 65536"/>
                <a:gd name="T20" fmla="*/ 0 60000 65536"/>
                <a:gd name="T21" fmla="*/ 0 w 76"/>
                <a:gd name="T22" fmla="*/ 0 h 23"/>
                <a:gd name="T23" fmla="*/ 76 w 7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23">
                  <a:moveTo>
                    <a:pt x="0" y="1"/>
                  </a:moveTo>
                  <a:lnTo>
                    <a:pt x="0" y="18"/>
                  </a:lnTo>
                  <a:lnTo>
                    <a:pt x="74" y="22"/>
                  </a:lnTo>
                  <a:lnTo>
                    <a:pt x="75" y="1"/>
                  </a:lnTo>
                  <a:lnTo>
                    <a:pt x="41" y="0"/>
                  </a:lnTo>
                  <a:lnTo>
                    <a:pt x="37" y="3"/>
                  </a:lnTo>
                  <a:lnTo>
                    <a:pt x="0" y="1"/>
                  </a:lnTo>
                </a:path>
              </a:pathLst>
            </a:custGeom>
            <a:solidFill>
              <a:schemeClr val="tx1"/>
            </a:solidFill>
            <a:ln w="12700" cap="rnd">
              <a:noFill/>
              <a:round/>
              <a:headEnd/>
              <a:tailEnd/>
            </a:ln>
          </p:spPr>
          <p:txBody>
            <a:bodyPr/>
            <a:lstStyle/>
            <a:p>
              <a:endParaRPr lang="zh-CN" altLang="en-US"/>
            </a:p>
          </p:txBody>
        </p:sp>
        <p:sp>
          <p:nvSpPr>
            <p:cNvPr id="128457" name="Freeform 106"/>
            <p:cNvSpPr>
              <a:spLocks/>
            </p:cNvSpPr>
            <p:nvPr/>
          </p:nvSpPr>
          <p:spPr bwMode="auto">
            <a:xfrm>
              <a:off x="1027" y="1629"/>
              <a:ext cx="73" cy="5"/>
            </a:xfrm>
            <a:custGeom>
              <a:avLst/>
              <a:gdLst>
                <a:gd name="T0" fmla="*/ 3 w 145"/>
                <a:gd name="T1" fmla="*/ 0 h 7"/>
                <a:gd name="T2" fmla="*/ 1 w 145"/>
                <a:gd name="T3" fmla="*/ 0 h 7"/>
                <a:gd name="T4" fmla="*/ 0 w 145"/>
                <a:gd name="T5" fmla="*/ 0 h 7"/>
                <a:gd name="T6" fmla="*/ 0 w 145"/>
                <a:gd name="T7" fmla="*/ 1 h 7"/>
                <a:gd name="T8" fmla="*/ 0 w 145"/>
                <a:gd name="T9" fmla="*/ 1 h 7"/>
                <a:gd name="T10" fmla="*/ 1 w 145"/>
                <a:gd name="T11" fmla="*/ 1 h 7"/>
                <a:gd name="T12" fmla="*/ 3 w 145"/>
                <a:gd name="T13" fmla="*/ 1 h 7"/>
                <a:gd name="T14" fmla="*/ 71 w 145"/>
                <a:gd name="T15" fmla="*/ 4 h 7"/>
                <a:gd name="T16" fmla="*/ 72 w 145"/>
                <a:gd name="T17" fmla="*/ 4 h 7"/>
                <a:gd name="T18" fmla="*/ 72 w 145"/>
                <a:gd name="T19" fmla="*/ 3 h 7"/>
                <a:gd name="T20" fmla="*/ 71 w 145"/>
                <a:gd name="T21" fmla="*/ 3 h 7"/>
                <a:gd name="T22" fmla="*/ 69 w 145"/>
                <a:gd name="T23" fmla="*/ 3 h 7"/>
                <a:gd name="T24" fmla="*/ 3 w 145"/>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7"/>
                <a:gd name="T41" fmla="*/ 145 w 14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7">
                  <a:moveTo>
                    <a:pt x="5" y="0"/>
                  </a:moveTo>
                  <a:lnTo>
                    <a:pt x="2" y="0"/>
                  </a:lnTo>
                  <a:lnTo>
                    <a:pt x="0" y="0"/>
                  </a:lnTo>
                  <a:lnTo>
                    <a:pt x="0" y="1"/>
                  </a:lnTo>
                  <a:lnTo>
                    <a:pt x="0" y="2"/>
                  </a:lnTo>
                  <a:lnTo>
                    <a:pt x="2" y="2"/>
                  </a:lnTo>
                  <a:lnTo>
                    <a:pt x="5" y="2"/>
                  </a:lnTo>
                  <a:lnTo>
                    <a:pt x="141" y="6"/>
                  </a:lnTo>
                  <a:lnTo>
                    <a:pt x="144" y="6"/>
                  </a:lnTo>
                  <a:lnTo>
                    <a:pt x="144" y="4"/>
                  </a:lnTo>
                  <a:lnTo>
                    <a:pt x="142" y="4"/>
                  </a:lnTo>
                  <a:lnTo>
                    <a:pt x="137" y="4"/>
                  </a:lnTo>
                  <a:lnTo>
                    <a:pt x="5" y="0"/>
                  </a:lnTo>
                </a:path>
              </a:pathLst>
            </a:custGeom>
            <a:solidFill>
              <a:schemeClr val="tx1"/>
            </a:solidFill>
            <a:ln w="12700" cap="rnd">
              <a:noFill/>
              <a:round/>
              <a:headEnd/>
              <a:tailEnd/>
            </a:ln>
          </p:spPr>
          <p:txBody>
            <a:bodyPr/>
            <a:lstStyle/>
            <a:p>
              <a:endParaRPr lang="zh-CN" altLang="en-US"/>
            </a:p>
          </p:txBody>
        </p:sp>
      </p:grpSp>
      <p:grpSp>
        <p:nvGrpSpPr>
          <p:cNvPr id="128012" name="Group 107"/>
          <p:cNvGrpSpPr>
            <a:grpSpLocks/>
          </p:cNvGrpSpPr>
          <p:nvPr/>
        </p:nvGrpSpPr>
        <p:grpSpPr bwMode="auto">
          <a:xfrm>
            <a:off x="3733800" y="2895600"/>
            <a:ext cx="838200" cy="838200"/>
            <a:chOff x="1345" y="2354"/>
            <a:chExt cx="336" cy="350"/>
          </a:xfrm>
        </p:grpSpPr>
        <p:sp>
          <p:nvSpPr>
            <p:cNvPr id="128048" name="Rectangle 108"/>
            <p:cNvSpPr>
              <a:spLocks noChangeArrowheads="1"/>
            </p:cNvSpPr>
            <p:nvPr/>
          </p:nvSpPr>
          <p:spPr bwMode="auto">
            <a:xfrm>
              <a:off x="1430" y="2690"/>
              <a:ext cx="9" cy="14"/>
            </a:xfrm>
            <a:prstGeom prst="rect">
              <a:avLst/>
            </a:prstGeom>
            <a:solidFill>
              <a:srgbClr val="404040"/>
            </a:solidFill>
            <a:ln w="9525">
              <a:noFill/>
              <a:miter lim="800000"/>
              <a:headEnd/>
              <a:tailEnd/>
            </a:ln>
          </p:spPr>
          <p:txBody>
            <a:bodyPr/>
            <a:lstStyle/>
            <a:p>
              <a:endParaRPr lang="zh-CN" altLang="en-US"/>
            </a:p>
          </p:txBody>
        </p:sp>
        <p:sp>
          <p:nvSpPr>
            <p:cNvPr id="128049" name="Rectangle 109"/>
            <p:cNvSpPr>
              <a:spLocks noChangeArrowheads="1"/>
            </p:cNvSpPr>
            <p:nvPr/>
          </p:nvSpPr>
          <p:spPr bwMode="auto">
            <a:xfrm>
              <a:off x="1651" y="2655"/>
              <a:ext cx="9" cy="14"/>
            </a:xfrm>
            <a:prstGeom prst="rect">
              <a:avLst/>
            </a:prstGeom>
            <a:solidFill>
              <a:srgbClr val="404040"/>
            </a:solidFill>
            <a:ln w="9525">
              <a:noFill/>
              <a:miter lim="800000"/>
              <a:headEnd/>
              <a:tailEnd/>
            </a:ln>
          </p:spPr>
          <p:txBody>
            <a:bodyPr/>
            <a:lstStyle/>
            <a:p>
              <a:endParaRPr lang="zh-CN" altLang="en-US"/>
            </a:p>
          </p:txBody>
        </p:sp>
        <p:sp>
          <p:nvSpPr>
            <p:cNvPr id="128050" name="Freeform 110"/>
            <p:cNvSpPr>
              <a:spLocks/>
            </p:cNvSpPr>
            <p:nvPr/>
          </p:nvSpPr>
          <p:spPr bwMode="auto">
            <a:xfrm>
              <a:off x="1345" y="2361"/>
              <a:ext cx="55" cy="330"/>
            </a:xfrm>
            <a:custGeom>
              <a:avLst/>
              <a:gdLst>
                <a:gd name="T0" fmla="*/ 0 w 440"/>
                <a:gd name="T1" fmla="*/ 0 h 2634"/>
                <a:gd name="T2" fmla="*/ 55 w 440"/>
                <a:gd name="T3" fmla="*/ 1 h 2634"/>
                <a:gd name="T4" fmla="*/ 55 w 440"/>
                <a:gd name="T5" fmla="*/ 330 h 2634"/>
                <a:gd name="T6" fmla="*/ 0 w 440"/>
                <a:gd name="T7" fmla="*/ 297 h 2634"/>
                <a:gd name="T8" fmla="*/ 0 w 440"/>
                <a:gd name="T9" fmla="*/ 0 h 2634"/>
                <a:gd name="T10" fmla="*/ 0 60000 65536"/>
                <a:gd name="T11" fmla="*/ 0 60000 65536"/>
                <a:gd name="T12" fmla="*/ 0 60000 65536"/>
                <a:gd name="T13" fmla="*/ 0 60000 65536"/>
                <a:gd name="T14" fmla="*/ 0 60000 65536"/>
                <a:gd name="T15" fmla="*/ 0 w 440"/>
                <a:gd name="T16" fmla="*/ 0 h 2634"/>
                <a:gd name="T17" fmla="*/ 440 w 440"/>
                <a:gd name="T18" fmla="*/ 2634 h 2634"/>
              </a:gdLst>
              <a:ahLst/>
              <a:cxnLst>
                <a:cxn ang="T10">
                  <a:pos x="T0" y="T1"/>
                </a:cxn>
                <a:cxn ang="T11">
                  <a:pos x="T2" y="T3"/>
                </a:cxn>
                <a:cxn ang="T12">
                  <a:pos x="T4" y="T5"/>
                </a:cxn>
                <a:cxn ang="T13">
                  <a:pos x="T6" y="T7"/>
                </a:cxn>
                <a:cxn ang="T14">
                  <a:pos x="T8" y="T9"/>
                </a:cxn>
              </a:cxnLst>
              <a:rect l="T15" t="T16" r="T17" b="T18"/>
              <a:pathLst>
                <a:path w="440" h="2634">
                  <a:moveTo>
                    <a:pt x="0" y="0"/>
                  </a:moveTo>
                  <a:lnTo>
                    <a:pt x="440" y="4"/>
                  </a:lnTo>
                  <a:lnTo>
                    <a:pt x="440" y="2634"/>
                  </a:lnTo>
                  <a:lnTo>
                    <a:pt x="0" y="2372"/>
                  </a:lnTo>
                  <a:lnTo>
                    <a:pt x="0" y="0"/>
                  </a:lnTo>
                  <a:close/>
                </a:path>
              </a:pathLst>
            </a:custGeom>
            <a:solidFill>
              <a:srgbClr val="A0A0A0"/>
            </a:solidFill>
            <a:ln w="1588">
              <a:solidFill>
                <a:srgbClr val="808080"/>
              </a:solidFill>
              <a:round/>
              <a:headEnd/>
              <a:tailEnd/>
            </a:ln>
          </p:spPr>
          <p:txBody>
            <a:bodyPr/>
            <a:lstStyle/>
            <a:p>
              <a:endParaRPr lang="zh-CN" altLang="en-US"/>
            </a:p>
          </p:txBody>
        </p:sp>
        <p:sp>
          <p:nvSpPr>
            <p:cNvPr id="128051" name="Freeform 111"/>
            <p:cNvSpPr>
              <a:spLocks/>
            </p:cNvSpPr>
            <p:nvPr/>
          </p:nvSpPr>
          <p:spPr bwMode="auto">
            <a:xfrm>
              <a:off x="1419" y="2354"/>
              <a:ext cx="249" cy="28"/>
            </a:xfrm>
            <a:custGeom>
              <a:avLst/>
              <a:gdLst>
                <a:gd name="T0" fmla="*/ 0 w 1993"/>
                <a:gd name="T1" fmla="*/ 6 h 230"/>
                <a:gd name="T2" fmla="*/ 0 w 1993"/>
                <a:gd name="T3" fmla="*/ 28 h 230"/>
                <a:gd name="T4" fmla="*/ 249 w 1993"/>
                <a:gd name="T5" fmla="*/ 19 h 230"/>
                <a:gd name="T6" fmla="*/ 249 w 1993"/>
                <a:gd name="T7" fmla="*/ 0 h 230"/>
                <a:gd name="T8" fmla="*/ 0 w 1993"/>
                <a:gd name="T9" fmla="*/ 6 h 230"/>
                <a:gd name="T10" fmla="*/ 0 60000 65536"/>
                <a:gd name="T11" fmla="*/ 0 60000 65536"/>
                <a:gd name="T12" fmla="*/ 0 60000 65536"/>
                <a:gd name="T13" fmla="*/ 0 60000 65536"/>
                <a:gd name="T14" fmla="*/ 0 60000 65536"/>
                <a:gd name="T15" fmla="*/ 0 w 1993"/>
                <a:gd name="T16" fmla="*/ 0 h 230"/>
                <a:gd name="T17" fmla="*/ 1993 w 1993"/>
                <a:gd name="T18" fmla="*/ 230 h 230"/>
              </a:gdLst>
              <a:ahLst/>
              <a:cxnLst>
                <a:cxn ang="T10">
                  <a:pos x="T0" y="T1"/>
                </a:cxn>
                <a:cxn ang="T11">
                  <a:pos x="T2" y="T3"/>
                </a:cxn>
                <a:cxn ang="T12">
                  <a:pos x="T4" y="T5"/>
                </a:cxn>
                <a:cxn ang="T13">
                  <a:pos x="T6" y="T7"/>
                </a:cxn>
                <a:cxn ang="T14">
                  <a:pos x="T8" y="T9"/>
                </a:cxn>
              </a:cxnLst>
              <a:rect l="T15" t="T16" r="T17" b="T18"/>
              <a:pathLst>
                <a:path w="1993" h="230">
                  <a:moveTo>
                    <a:pt x="0" y="51"/>
                  </a:moveTo>
                  <a:lnTo>
                    <a:pt x="0" y="230"/>
                  </a:lnTo>
                  <a:lnTo>
                    <a:pt x="1990" y="159"/>
                  </a:lnTo>
                  <a:lnTo>
                    <a:pt x="1993" y="0"/>
                  </a:lnTo>
                  <a:lnTo>
                    <a:pt x="0" y="51"/>
                  </a:lnTo>
                  <a:close/>
                </a:path>
              </a:pathLst>
            </a:custGeom>
            <a:solidFill>
              <a:srgbClr val="C0C0C0"/>
            </a:solidFill>
            <a:ln w="1588">
              <a:solidFill>
                <a:srgbClr val="808080"/>
              </a:solidFill>
              <a:round/>
              <a:headEnd/>
              <a:tailEnd/>
            </a:ln>
          </p:spPr>
          <p:txBody>
            <a:bodyPr/>
            <a:lstStyle/>
            <a:p>
              <a:endParaRPr lang="zh-CN" altLang="en-US"/>
            </a:p>
          </p:txBody>
        </p:sp>
        <p:sp>
          <p:nvSpPr>
            <p:cNvPr id="128052" name="Freeform 112"/>
            <p:cNvSpPr>
              <a:spLocks/>
            </p:cNvSpPr>
            <p:nvPr/>
          </p:nvSpPr>
          <p:spPr bwMode="auto">
            <a:xfrm>
              <a:off x="1418" y="2374"/>
              <a:ext cx="249" cy="277"/>
            </a:xfrm>
            <a:custGeom>
              <a:avLst/>
              <a:gdLst>
                <a:gd name="T0" fmla="*/ 0 w 1992"/>
                <a:gd name="T1" fmla="*/ 277 h 2222"/>
                <a:gd name="T2" fmla="*/ 249 w 1992"/>
                <a:gd name="T3" fmla="*/ 240 h 2222"/>
                <a:gd name="T4" fmla="*/ 249 w 1992"/>
                <a:gd name="T5" fmla="*/ 0 h 2222"/>
                <a:gd name="T6" fmla="*/ 0 w 1992"/>
                <a:gd name="T7" fmla="*/ 9 h 2222"/>
                <a:gd name="T8" fmla="*/ 0 w 1992"/>
                <a:gd name="T9" fmla="*/ 277 h 2222"/>
                <a:gd name="T10" fmla="*/ 0 60000 65536"/>
                <a:gd name="T11" fmla="*/ 0 60000 65536"/>
                <a:gd name="T12" fmla="*/ 0 60000 65536"/>
                <a:gd name="T13" fmla="*/ 0 60000 65536"/>
                <a:gd name="T14" fmla="*/ 0 60000 65536"/>
                <a:gd name="T15" fmla="*/ 0 w 1992"/>
                <a:gd name="T16" fmla="*/ 0 h 2222"/>
                <a:gd name="T17" fmla="*/ 1992 w 1992"/>
                <a:gd name="T18" fmla="*/ 2222 h 2222"/>
              </a:gdLst>
              <a:ahLst/>
              <a:cxnLst>
                <a:cxn ang="T10">
                  <a:pos x="T0" y="T1"/>
                </a:cxn>
                <a:cxn ang="T11">
                  <a:pos x="T2" y="T3"/>
                </a:cxn>
                <a:cxn ang="T12">
                  <a:pos x="T4" y="T5"/>
                </a:cxn>
                <a:cxn ang="T13">
                  <a:pos x="T6" y="T7"/>
                </a:cxn>
                <a:cxn ang="T14">
                  <a:pos x="T8" y="T9"/>
                </a:cxn>
              </a:cxnLst>
              <a:rect l="T15" t="T16" r="T17" b="T18"/>
              <a:pathLst>
                <a:path w="1992" h="2222">
                  <a:moveTo>
                    <a:pt x="0" y="2222"/>
                  </a:moveTo>
                  <a:lnTo>
                    <a:pt x="1992" y="1928"/>
                  </a:lnTo>
                  <a:lnTo>
                    <a:pt x="1992" y="0"/>
                  </a:lnTo>
                  <a:lnTo>
                    <a:pt x="0" y="71"/>
                  </a:lnTo>
                  <a:lnTo>
                    <a:pt x="0" y="2222"/>
                  </a:lnTo>
                  <a:close/>
                </a:path>
              </a:pathLst>
            </a:custGeom>
            <a:solidFill>
              <a:srgbClr val="E0E0E0"/>
            </a:solidFill>
            <a:ln w="1588">
              <a:solidFill>
                <a:srgbClr val="808080"/>
              </a:solidFill>
              <a:round/>
              <a:headEnd/>
              <a:tailEnd/>
            </a:ln>
          </p:spPr>
          <p:txBody>
            <a:bodyPr/>
            <a:lstStyle/>
            <a:p>
              <a:endParaRPr lang="zh-CN" altLang="en-US"/>
            </a:p>
          </p:txBody>
        </p:sp>
        <p:sp>
          <p:nvSpPr>
            <p:cNvPr id="128053" name="Freeform 113"/>
            <p:cNvSpPr>
              <a:spLocks/>
            </p:cNvSpPr>
            <p:nvPr/>
          </p:nvSpPr>
          <p:spPr bwMode="auto">
            <a:xfrm>
              <a:off x="1422" y="2397"/>
              <a:ext cx="9" cy="228"/>
            </a:xfrm>
            <a:custGeom>
              <a:avLst/>
              <a:gdLst>
                <a:gd name="T0" fmla="*/ 9 w 76"/>
                <a:gd name="T1" fmla="*/ 0 h 1823"/>
                <a:gd name="T2" fmla="*/ 0 w 76"/>
                <a:gd name="T3" fmla="*/ 1 h 1823"/>
                <a:gd name="T4" fmla="*/ 0 w 76"/>
                <a:gd name="T5" fmla="*/ 228 h 1823"/>
                <a:gd name="T6" fmla="*/ 9 w 76"/>
                <a:gd name="T7" fmla="*/ 226 h 1823"/>
                <a:gd name="T8" fmla="*/ 9 w 76"/>
                <a:gd name="T9" fmla="*/ 0 h 1823"/>
                <a:gd name="T10" fmla="*/ 0 60000 65536"/>
                <a:gd name="T11" fmla="*/ 0 60000 65536"/>
                <a:gd name="T12" fmla="*/ 0 60000 65536"/>
                <a:gd name="T13" fmla="*/ 0 60000 65536"/>
                <a:gd name="T14" fmla="*/ 0 60000 65536"/>
                <a:gd name="T15" fmla="*/ 0 w 76"/>
                <a:gd name="T16" fmla="*/ 0 h 1823"/>
                <a:gd name="T17" fmla="*/ 76 w 76"/>
                <a:gd name="T18" fmla="*/ 1823 h 1823"/>
              </a:gdLst>
              <a:ahLst/>
              <a:cxnLst>
                <a:cxn ang="T10">
                  <a:pos x="T0" y="T1"/>
                </a:cxn>
                <a:cxn ang="T11">
                  <a:pos x="T2" y="T3"/>
                </a:cxn>
                <a:cxn ang="T12">
                  <a:pos x="T4" y="T5"/>
                </a:cxn>
                <a:cxn ang="T13">
                  <a:pos x="T6" y="T7"/>
                </a:cxn>
                <a:cxn ang="T14">
                  <a:pos x="T8" y="T9"/>
                </a:cxn>
              </a:cxnLst>
              <a:rect l="T15" t="T16" r="T17" b="T18"/>
              <a:pathLst>
                <a:path w="76" h="1823">
                  <a:moveTo>
                    <a:pt x="75" y="0"/>
                  </a:moveTo>
                  <a:lnTo>
                    <a:pt x="0" y="6"/>
                  </a:lnTo>
                  <a:lnTo>
                    <a:pt x="0" y="1823"/>
                  </a:lnTo>
                  <a:lnTo>
                    <a:pt x="76" y="1810"/>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128054" name="Freeform 114"/>
            <p:cNvSpPr>
              <a:spLocks/>
            </p:cNvSpPr>
            <p:nvPr/>
          </p:nvSpPr>
          <p:spPr bwMode="auto">
            <a:xfrm>
              <a:off x="1442" y="2396"/>
              <a:ext cx="10" cy="226"/>
            </a:xfrm>
            <a:custGeom>
              <a:avLst/>
              <a:gdLst>
                <a:gd name="T0" fmla="*/ 10 w 81"/>
                <a:gd name="T1" fmla="*/ 0 h 1809"/>
                <a:gd name="T2" fmla="*/ 0 w 81"/>
                <a:gd name="T3" fmla="*/ 0 h 1809"/>
                <a:gd name="T4" fmla="*/ 0 w 81"/>
                <a:gd name="T5" fmla="*/ 226 h 1809"/>
                <a:gd name="T6" fmla="*/ 10 w 81"/>
                <a:gd name="T7" fmla="*/ 224 h 1809"/>
                <a:gd name="T8" fmla="*/ 10 w 81"/>
                <a:gd name="T9" fmla="*/ 0 h 1809"/>
                <a:gd name="T10" fmla="*/ 0 60000 65536"/>
                <a:gd name="T11" fmla="*/ 0 60000 65536"/>
                <a:gd name="T12" fmla="*/ 0 60000 65536"/>
                <a:gd name="T13" fmla="*/ 0 60000 65536"/>
                <a:gd name="T14" fmla="*/ 0 60000 65536"/>
                <a:gd name="T15" fmla="*/ 0 w 81"/>
                <a:gd name="T16" fmla="*/ 0 h 1809"/>
                <a:gd name="T17" fmla="*/ 81 w 81"/>
                <a:gd name="T18" fmla="*/ 1809 h 1809"/>
              </a:gdLst>
              <a:ahLst/>
              <a:cxnLst>
                <a:cxn ang="T10">
                  <a:pos x="T0" y="T1"/>
                </a:cxn>
                <a:cxn ang="T11">
                  <a:pos x="T2" y="T3"/>
                </a:cxn>
                <a:cxn ang="T12">
                  <a:pos x="T4" y="T5"/>
                </a:cxn>
                <a:cxn ang="T13">
                  <a:pos x="T6" y="T7"/>
                </a:cxn>
                <a:cxn ang="T14">
                  <a:pos x="T8" y="T9"/>
                </a:cxn>
              </a:cxnLst>
              <a:rect l="T15" t="T16" r="T17" b="T18"/>
              <a:pathLst>
                <a:path w="81" h="1809">
                  <a:moveTo>
                    <a:pt x="81" y="0"/>
                  </a:moveTo>
                  <a:lnTo>
                    <a:pt x="0" y="3"/>
                  </a:lnTo>
                  <a:lnTo>
                    <a:pt x="0" y="1809"/>
                  </a:lnTo>
                  <a:lnTo>
                    <a:pt x="79" y="1793"/>
                  </a:lnTo>
                  <a:lnTo>
                    <a:pt x="81" y="0"/>
                  </a:lnTo>
                  <a:close/>
                </a:path>
              </a:pathLst>
            </a:custGeom>
            <a:solidFill>
              <a:srgbClr val="C0C0C0"/>
            </a:solidFill>
            <a:ln w="1588">
              <a:solidFill>
                <a:srgbClr val="808080"/>
              </a:solidFill>
              <a:round/>
              <a:headEnd/>
              <a:tailEnd/>
            </a:ln>
          </p:spPr>
          <p:txBody>
            <a:bodyPr/>
            <a:lstStyle/>
            <a:p>
              <a:endParaRPr lang="zh-CN" altLang="en-US"/>
            </a:p>
          </p:txBody>
        </p:sp>
        <p:sp>
          <p:nvSpPr>
            <p:cNvPr id="128055" name="Freeform 115"/>
            <p:cNvSpPr>
              <a:spLocks/>
            </p:cNvSpPr>
            <p:nvPr/>
          </p:nvSpPr>
          <p:spPr bwMode="auto">
            <a:xfrm>
              <a:off x="1462" y="2395"/>
              <a:ext cx="9" cy="224"/>
            </a:xfrm>
            <a:custGeom>
              <a:avLst/>
              <a:gdLst>
                <a:gd name="T0" fmla="*/ 9 w 76"/>
                <a:gd name="T1" fmla="*/ 0 h 1793"/>
                <a:gd name="T2" fmla="*/ 0 w 76"/>
                <a:gd name="T3" fmla="*/ 1 h 1793"/>
                <a:gd name="T4" fmla="*/ 0 w 76"/>
                <a:gd name="T5" fmla="*/ 224 h 1793"/>
                <a:gd name="T6" fmla="*/ 9 w 76"/>
                <a:gd name="T7" fmla="*/ 223 h 1793"/>
                <a:gd name="T8" fmla="*/ 9 w 76"/>
                <a:gd name="T9" fmla="*/ 0 h 1793"/>
                <a:gd name="T10" fmla="*/ 0 60000 65536"/>
                <a:gd name="T11" fmla="*/ 0 60000 65536"/>
                <a:gd name="T12" fmla="*/ 0 60000 65536"/>
                <a:gd name="T13" fmla="*/ 0 60000 65536"/>
                <a:gd name="T14" fmla="*/ 0 60000 65536"/>
                <a:gd name="T15" fmla="*/ 0 w 76"/>
                <a:gd name="T16" fmla="*/ 0 h 1793"/>
                <a:gd name="T17" fmla="*/ 76 w 76"/>
                <a:gd name="T18" fmla="*/ 1793 h 1793"/>
              </a:gdLst>
              <a:ahLst/>
              <a:cxnLst>
                <a:cxn ang="T10">
                  <a:pos x="T0" y="T1"/>
                </a:cxn>
                <a:cxn ang="T11">
                  <a:pos x="T2" y="T3"/>
                </a:cxn>
                <a:cxn ang="T12">
                  <a:pos x="T4" y="T5"/>
                </a:cxn>
                <a:cxn ang="T13">
                  <a:pos x="T6" y="T7"/>
                </a:cxn>
                <a:cxn ang="T14">
                  <a:pos x="T8" y="T9"/>
                </a:cxn>
              </a:cxnLst>
              <a:rect l="T15" t="T16" r="T17" b="T18"/>
              <a:pathLst>
                <a:path w="76" h="1793">
                  <a:moveTo>
                    <a:pt x="75" y="0"/>
                  </a:moveTo>
                  <a:lnTo>
                    <a:pt x="0" y="6"/>
                  </a:lnTo>
                  <a:lnTo>
                    <a:pt x="0" y="1793"/>
                  </a:lnTo>
                  <a:lnTo>
                    <a:pt x="76" y="1781"/>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128056" name="Freeform 116"/>
            <p:cNvSpPr>
              <a:spLocks/>
            </p:cNvSpPr>
            <p:nvPr/>
          </p:nvSpPr>
          <p:spPr bwMode="auto">
            <a:xfrm>
              <a:off x="1480" y="2394"/>
              <a:ext cx="10" cy="222"/>
            </a:xfrm>
            <a:custGeom>
              <a:avLst/>
              <a:gdLst>
                <a:gd name="T0" fmla="*/ 10 w 80"/>
                <a:gd name="T1" fmla="*/ 0 h 1777"/>
                <a:gd name="T2" fmla="*/ 0 w 80"/>
                <a:gd name="T3" fmla="*/ 1 h 1777"/>
                <a:gd name="T4" fmla="*/ 0 w 80"/>
                <a:gd name="T5" fmla="*/ 222 h 1777"/>
                <a:gd name="T6" fmla="*/ 10 w 80"/>
                <a:gd name="T7" fmla="*/ 220 h 1777"/>
                <a:gd name="T8" fmla="*/ 10 w 80"/>
                <a:gd name="T9" fmla="*/ 0 h 1777"/>
                <a:gd name="T10" fmla="*/ 0 60000 65536"/>
                <a:gd name="T11" fmla="*/ 0 60000 65536"/>
                <a:gd name="T12" fmla="*/ 0 60000 65536"/>
                <a:gd name="T13" fmla="*/ 0 60000 65536"/>
                <a:gd name="T14" fmla="*/ 0 60000 65536"/>
                <a:gd name="T15" fmla="*/ 0 w 80"/>
                <a:gd name="T16" fmla="*/ 0 h 1777"/>
                <a:gd name="T17" fmla="*/ 80 w 80"/>
                <a:gd name="T18" fmla="*/ 1777 h 1777"/>
              </a:gdLst>
              <a:ahLst/>
              <a:cxnLst>
                <a:cxn ang="T10">
                  <a:pos x="T0" y="T1"/>
                </a:cxn>
                <a:cxn ang="T11">
                  <a:pos x="T2" y="T3"/>
                </a:cxn>
                <a:cxn ang="T12">
                  <a:pos x="T4" y="T5"/>
                </a:cxn>
                <a:cxn ang="T13">
                  <a:pos x="T6" y="T7"/>
                </a:cxn>
                <a:cxn ang="T14">
                  <a:pos x="T8" y="T9"/>
                </a:cxn>
              </a:cxnLst>
              <a:rect l="T15" t="T16" r="T17" b="T18"/>
              <a:pathLst>
                <a:path w="80" h="1777">
                  <a:moveTo>
                    <a:pt x="80" y="0"/>
                  </a:moveTo>
                  <a:lnTo>
                    <a:pt x="0" y="6"/>
                  </a:lnTo>
                  <a:lnTo>
                    <a:pt x="0" y="1777"/>
                  </a:lnTo>
                  <a:lnTo>
                    <a:pt x="79" y="1762"/>
                  </a:lnTo>
                  <a:lnTo>
                    <a:pt x="80" y="0"/>
                  </a:lnTo>
                  <a:close/>
                </a:path>
              </a:pathLst>
            </a:custGeom>
            <a:solidFill>
              <a:srgbClr val="C0C0C0"/>
            </a:solidFill>
            <a:ln w="1588">
              <a:solidFill>
                <a:srgbClr val="808080"/>
              </a:solidFill>
              <a:round/>
              <a:headEnd/>
              <a:tailEnd/>
            </a:ln>
          </p:spPr>
          <p:txBody>
            <a:bodyPr/>
            <a:lstStyle/>
            <a:p>
              <a:endParaRPr lang="zh-CN" altLang="en-US"/>
            </a:p>
          </p:txBody>
        </p:sp>
        <p:sp>
          <p:nvSpPr>
            <p:cNvPr id="128057" name="Freeform 117"/>
            <p:cNvSpPr>
              <a:spLocks/>
            </p:cNvSpPr>
            <p:nvPr/>
          </p:nvSpPr>
          <p:spPr bwMode="auto">
            <a:xfrm>
              <a:off x="1500" y="2393"/>
              <a:ext cx="9" cy="221"/>
            </a:xfrm>
            <a:custGeom>
              <a:avLst/>
              <a:gdLst>
                <a:gd name="T0" fmla="*/ 9 w 76"/>
                <a:gd name="T1" fmla="*/ 0 h 1764"/>
                <a:gd name="T2" fmla="*/ 0 w 76"/>
                <a:gd name="T3" fmla="*/ 1 h 1764"/>
                <a:gd name="T4" fmla="*/ 0 w 76"/>
                <a:gd name="T5" fmla="*/ 221 h 1764"/>
                <a:gd name="T6" fmla="*/ 9 w 76"/>
                <a:gd name="T7" fmla="*/ 219 h 1764"/>
                <a:gd name="T8" fmla="*/ 9 w 76"/>
                <a:gd name="T9" fmla="*/ 0 h 1764"/>
                <a:gd name="T10" fmla="*/ 0 60000 65536"/>
                <a:gd name="T11" fmla="*/ 0 60000 65536"/>
                <a:gd name="T12" fmla="*/ 0 60000 65536"/>
                <a:gd name="T13" fmla="*/ 0 60000 65536"/>
                <a:gd name="T14" fmla="*/ 0 60000 65536"/>
                <a:gd name="T15" fmla="*/ 0 w 76"/>
                <a:gd name="T16" fmla="*/ 0 h 1764"/>
                <a:gd name="T17" fmla="*/ 76 w 76"/>
                <a:gd name="T18" fmla="*/ 1764 h 1764"/>
              </a:gdLst>
              <a:ahLst/>
              <a:cxnLst>
                <a:cxn ang="T10">
                  <a:pos x="T0" y="T1"/>
                </a:cxn>
                <a:cxn ang="T11">
                  <a:pos x="T2" y="T3"/>
                </a:cxn>
                <a:cxn ang="T12">
                  <a:pos x="T4" y="T5"/>
                </a:cxn>
                <a:cxn ang="T13">
                  <a:pos x="T6" y="T7"/>
                </a:cxn>
                <a:cxn ang="T14">
                  <a:pos x="T8" y="T9"/>
                </a:cxn>
              </a:cxnLst>
              <a:rect l="T15" t="T16" r="T17" b="T18"/>
              <a:pathLst>
                <a:path w="76" h="1764">
                  <a:moveTo>
                    <a:pt x="74" y="0"/>
                  </a:moveTo>
                  <a:lnTo>
                    <a:pt x="0" y="6"/>
                  </a:lnTo>
                  <a:lnTo>
                    <a:pt x="0" y="1764"/>
                  </a:lnTo>
                  <a:lnTo>
                    <a:pt x="76" y="1748"/>
                  </a:lnTo>
                  <a:lnTo>
                    <a:pt x="74" y="0"/>
                  </a:lnTo>
                  <a:close/>
                </a:path>
              </a:pathLst>
            </a:custGeom>
            <a:solidFill>
              <a:srgbClr val="C0C0C0"/>
            </a:solidFill>
            <a:ln w="1588">
              <a:solidFill>
                <a:srgbClr val="808080"/>
              </a:solidFill>
              <a:round/>
              <a:headEnd/>
              <a:tailEnd/>
            </a:ln>
          </p:spPr>
          <p:txBody>
            <a:bodyPr/>
            <a:lstStyle/>
            <a:p>
              <a:endParaRPr lang="zh-CN" altLang="en-US"/>
            </a:p>
          </p:txBody>
        </p:sp>
        <p:sp>
          <p:nvSpPr>
            <p:cNvPr id="128058" name="Freeform 118"/>
            <p:cNvSpPr>
              <a:spLocks/>
            </p:cNvSpPr>
            <p:nvPr/>
          </p:nvSpPr>
          <p:spPr bwMode="auto">
            <a:xfrm>
              <a:off x="1518" y="2392"/>
              <a:ext cx="10" cy="219"/>
            </a:xfrm>
            <a:custGeom>
              <a:avLst/>
              <a:gdLst>
                <a:gd name="T0" fmla="*/ 10 w 79"/>
                <a:gd name="T1" fmla="*/ 0 h 1752"/>
                <a:gd name="T2" fmla="*/ 0 w 79"/>
                <a:gd name="T3" fmla="*/ 1 h 1752"/>
                <a:gd name="T4" fmla="*/ 0 w 79"/>
                <a:gd name="T5" fmla="*/ 219 h 1752"/>
                <a:gd name="T6" fmla="*/ 10 w 79"/>
                <a:gd name="T7" fmla="*/ 217 h 1752"/>
                <a:gd name="T8" fmla="*/ 10 w 79"/>
                <a:gd name="T9" fmla="*/ 0 h 1752"/>
                <a:gd name="T10" fmla="*/ 0 60000 65536"/>
                <a:gd name="T11" fmla="*/ 0 60000 65536"/>
                <a:gd name="T12" fmla="*/ 0 60000 65536"/>
                <a:gd name="T13" fmla="*/ 0 60000 65536"/>
                <a:gd name="T14" fmla="*/ 0 60000 65536"/>
                <a:gd name="T15" fmla="*/ 0 w 79"/>
                <a:gd name="T16" fmla="*/ 0 h 1752"/>
                <a:gd name="T17" fmla="*/ 79 w 79"/>
                <a:gd name="T18" fmla="*/ 1752 h 1752"/>
              </a:gdLst>
              <a:ahLst/>
              <a:cxnLst>
                <a:cxn ang="T10">
                  <a:pos x="T0" y="T1"/>
                </a:cxn>
                <a:cxn ang="T11">
                  <a:pos x="T2" y="T3"/>
                </a:cxn>
                <a:cxn ang="T12">
                  <a:pos x="T4" y="T5"/>
                </a:cxn>
                <a:cxn ang="T13">
                  <a:pos x="T6" y="T7"/>
                </a:cxn>
                <a:cxn ang="T14">
                  <a:pos x="T8" y="T9"/>
                </a:cxn>
              </a:cxnLst>
              <a:rect l="T15" t="T16" r="T17" b="T18"/>
              <a:pathLst>
                <a:path w="79" h="1752">
                  <a:moveTo>
                    <a:pt x="79" y="0"/>
                  </a:moveTo>
                  <a:lnTo>
                    <a:pt x="0" y="9"/>
                  </a:lnTo>
                  <a:lnTo>
                    <a:pt x="0" y="1752"/>
                  </a:lnTo>
                  <a:lnTo>
                    <a:pt x="78" y="1736"/>
                  </a:lnTo>
                  <a:lnTo>
                    <a:pt x="79" y="0"/>
                  </a:lnTo>
                  <a:close/>
                </a:path>
              </a:pathLst>
            </a:custGeom>
            <a:solidFill>
              <a:srgbClr val="C0C0C0"/>
            </a:solidFill>
            <a:ln w="1588">
              <a:solidFill>
                <a:srgbClr val="808080"/>
              </a:solidFill>
              <a:round/>
              <a:headEnd/>
              <a:tailEnd/>
            </a:ln>
          </p:spPr>
          <p:txBody>
            <a:bodyPr/>
            <a:lstStyle/>
            <a:p>
              <a:endParaRPr lang="zh-CN" altLang="en-US"/>
            </a:p>
          </p:txBody>
        </p:sp>
        <p:sp>
          <p:nvSpPr>
            <p:cNvPr id="128059" name="Freeform 119"/>
            <p:cNvSpPr>
              <a:spLocks/>
            </p:cNvSpPr>
            <p:nvPr/>
          </p:nvSpPr>
          <p:spPr bwMode="auto">
            <a:xfrm>
              <a:off x="1537" y="2391"/>
              <a:ext cx="10" cy="217"/>
            </a:xfrm>
            <a:custGeom>
              <a:avLst/>
              <a:gdLst>
                <a:gd name="T0" fmla="*/ 10 w 81"/>
                <a:gd name="T1" fmla="*/ 0 h 1736"/>
                <a:gd name="T2" fmla="*/ 0 w 81"/>
                <a:gd name="T3" fmla="*/ 1 h 1736"/>
                <a:gd name="T4" fmla="*/ 0 w 81"/>
                <a:gd name="T5" fmla="*/ 217 h 1736"/>
                <a:gd name="T6" fmla="*/ 10 w 81"/>
                <a:gd name="T7" fmla="*/ 215 h 1736"/>
                <a:gd name="T8" fmla="*/ 10 w 81"/>
                <a:gd name="T9" fmla="*/ 0 h 1736"/>
                <a:gd name="T10" fmla="*/ 0 60000 65536"/>
                <a:gd name="T11" fmla="*/ 0 60000 65536"/>
                <a:gd name="T12" fmla="*/ 0 60000 65536"/>
                <a:gd name="T13" fmla="*/ 0 60000 65536"/>
                <a:gd name="T14" fmla="*/ 0 60000 65536"/>
                <a:gd name="T15" fmla="*/ 0 w 81"/>
                <a:gd name="T16" fmla="*/ 0 h 1736"/>
                <a:gd name="T17" fmla="*/ 81 w 81"/>
                <a:gd name="T18" fmla="*/ 1736 h 1736"/>
              </a:gdLst>
              <a:ahLst/>
              <a:cxnLst>
                <a:cxn ang="T10">
                  <a:pos x="T0" y="T1"/>
                </a:cxn>
                <a:cxn ang="T11">
                  <a:pos x="T2" y="T3"/>
                </a:cxn>
                <a:cxn ang="T12">
                  <a:pos x="T4" y="T5"/>
                </a:cxn>
                <a:cxn ang="T13">
                  <a:pos x="T6" y="T7"/>
                </a:cxn>
                <a:cxn ang="T14">
                  <a:pos x="T8" y="T9"/>
                </a:cxn>
              </a:cxnLst>
              <a:rect l="T15" t="T16" r="T17" b="T18"/>
              <a:pathLst>
                <a:path w="81" h="1736">
                  <a:moveTo>
                    <a:pt x="81" y="0"/>
                  </a:moveTo>
                  <a:lnTo>
                    <a:pt x="0" y="9"/>
                  </a:lnTo>
                  <a:lnTo>
                    <a:pt x="0" y="1736"/>
                  </a:lnTo>
                  <a:lnTo>
                    <a:pt x="79" y="1721"/>
                  </a:lnTo>
                  <a:lnTo>
                    <a:pt x="81" y="0"/>
                  </a:lnTo>
                  <a:close/>
                </a:path>
              </a:pathLst>
            </a:custGeom>
            <a:solidFill>
              <a:srgbClr val="C0C0C0"/>
            </a:solidFill>
            <a:ln w="1588">
              <a:solidFill>
                <a:srgbClr val="808080"/>
              </a:solidFill>
              <a:round/>
              <a:headEnd/>
              <a:tailEnd/>
            </a:ln>
          </p:spPr>
          <p:txBody>
            <a:bodyPr/>
            <a:lstStyle/>
            <a:p>
              <a:endParaRPr lang="zh-CN" altLang="en-US"/>
            </a:p>
          </p:txBody>
        </p:sp>
        <p:sp>
          <p:nvSpPr>
            <p:cNvPr id="128060" name="Freeform 120"/>
            <p:cNvSpPr>
              <a:spLocks/>
            </p:cNvSpPr>
            <p:nvPr/>
          </p:nvSpPr>
          <p:spPr bwMode="auto">
            <a:xfrm>
              <a:off x="1554" y="2391"/>
              <a:ext cx="9" cy="214"/>
            </a:xfrm>
            <a:custGeom>
              <a:avLst/>
              <a:gdLst>
                <a:gd name="T0" fmla="*/ 9 w 77"/>
                <a:gd name="T1" fmla="*/ 0 h 1714"/>
                <a:gd name="T2" fmla="*/ 0 w 77"/>
                <a:gd name="T3" fmla="*/ 1 h 1714"/>
                <a:gd name="T4" fmla="*/ 0 w 77"/>
                <a:gd name="T5" fmla="*/ 214 h 1714"/>
                <a:gd name="T6" fmla="*/ 9 w 77"/>
                <a:gd name="T7" fmla="*/ 213 h 1714"/>
                <a:gd name="T8" fmla="*/ 9 w 77"/>
                <a:gd name="T9" fmla="*/ 0 h 1714"/>
                <a:gd name="T10" fmla="*/ 0 60000 65536"/>
                <a:gd name="T11" fmla="*/ 0 60000 65536"/>
                <a:gd name="T12" fmla="*/ 0 60000 65536"/>
                <a:gd name="T13" fmla="*/ 0 60000 65536"/>
                <a:gd name="T14" fmla="*/ 0 60000 65536"/>
                <a:gd name="T15" fmla="*/ 0 w 77"/>
                <a:gd name="T16" fmla="*/ 0 h 1714"/>
                <a:gd name="T17" fmla="*/ 77 w 77"/>
                <a:gd name="T18" fmla="*/ 1714 h 1714"/>
              </a:gdLst>
              <a:ahLst/>
              <a:cxnLst>
                <a:cxn ang="T10">
                  <a:pos x="T0" y="T1"/>
                </a:cxn>
                <a:cxn ang="T11">
                  <a:pos x="T2" y="T3"/>
                </a:cxn>
                <a:cxn ang="T12">
                  <a:pos x="T4" y="T5"/>
                </a:cxn>
                <a:cxn ang="T13">
                  <a:pos x="T6" y="T7"/>
                </a:cxn>
                <a:cxn ang="T14">
                  <a:pos x="T8" y="T9"/>
                </a:cxn>
              </a:cxnLst>
              <a:rect l="T15" t="T16" r="T17" b="T18"/>
              <a:pathLst>
                <a:path w="77" h="1714">
                  <a:moveTo>
                    <a:pt x="76" y="0"/>
                  </a:moveTo>
                  <a:lnTo>
                    <a:pt x="0" y="7"/>
                  </a:lnTo>
                  <a:lnTo>
                    <a:pt x="0" y="1714"/>
                  </a:lnTo>
                  <a:lnTo>
                    <a:pt x="77" y="1702"/>
                  </a:lnTo>
                  <a:lnTo>
                    <a:pt x="76" y="0"/>
                  </a:lnTo>
                  <a:close/>
                </a:path>
              </a:pathLst>
            </a:custGeom>
            <a:solidFill>
              <a:srgbClr val="C0C0C0"/>
            </a:solidFill>
            <a:ln w="1588">
              <a:solidFill>
                <a:srgbClr val="808080"/>
              </a:solidFill>
              <a:round/>
              <a:headEnd/>
              <a:tailEnd/>
            </a:ln>
          </p:spPr>
          <p:txBody>
            <a:bodyPr/>
            <a:lstStyle/>
            <a:p>
              <a:endParaRPr lang="zh-CN" altLang="en-US"/>
            </a:p>
          </p:txBody>
        </p:sp>
        <p:sp>
          <p:nvSpPr>
            <p:cNvPr id="128061" name="Freeform 121"/>
            <p:cNvSpPr>
              <a:spLocks/>
            </p:cNvSpPr>
            <p:nvPr/>
          </p:nvSpPr>
          <p:spPr bwMode="auto">
            <a:xfrm>
              <a:off x="1570" y="2390"/>
              <a:ext cx="10" cy="213"/>
            </a:xfrm>
            <a:custGeom>
              <a:avLst/>
              <a:gdLst>
                <a:gd name="T0" fmla="*/ 10 w 80"/>
                <a:gd name="T1" fmla="*/ 0 h 1703"/>
                <a:gd name="T2" fmla="*/ 0 w 80"/>
                <a:gd name="T3" fmla="*/ 1 h 1703"/>
                <a:gd name="T4" fmla="*/ 0 w 80"/>
                <a:gd name="T5" fmla="*/ 213 h 1703"/>
                <a:gd name="T6" fmla="*/ 10 w 80"/>
                <a:gd name="T7" fmla="*/ 211 h 1703"/>
                <a:gd name="T8" fmla="*/ 10 w 80"/>
                <a:gd name="T9" fmla="*/ 0 h 1703"/>
                <a:gd name="T10" fmla="*/ 0 60000 65536"/>
                <a:gd name="T11" fmla="*/ 0 60000 65536"/>
                <a:gd name="T12" fmla="*/ 0 60000 65536"/>
                <a:gd name="T13" fmla="*/ 0 60000 65536"/>
                <a:gd name="T14" fmla="*/ 0 60000 65536"/>
                <a:gd name="T15" fmla="*/ 0 w 80"/>
                <a:gd name="T16" fmla="*/ 0 h 1703"/>
                <a:gd name="T17" fmla="*/ 80 w 80"/>
                <a:gd name="T18" fmla="*/ 1703 h 1703"/>
              </a:gdLst>
              <a:ahLst/>
              <a:cxnLst>
                <a:cxn ang="T10">
                  <a:pos x="T0" y="T1"/>
                </a:cxn>
                <a:cxn ang="T11">
                  <a:pos x="T2" y="T3"/>
                </a:cxn>
                <a:cxn ang="T12">
                  <a:pos x="T4" y="T5"/>
                </a:cxn>
                <a:cxn ang="T13">
                  <a:pos x="T6" y="T7"/>
                </a:cxn>
                <a:cxn ang="T14">
                  <a:pos x="T8" y="T9"/>
                </a:cxn>
              </a:cxnLst>
              <a:rect l="T15" t="T16" r="T17" b="T18"/>
              <a:pathLst>
                <a:path w="80" h="1703">
                  <a:moveTo>
                    <a:pt x="80" y="0"/>
                  </a:moveTo>
                  <a:lnTo>
                    <a:pt x="0" y="4"/>
                  </a:lnTo>
                  <a:lnTo>
                    <a:pt x="0" y="1703"/>
                  </a:lnTo>
                  <a:lnTo>
                    <a:pt x="79" y="1688"/>
                  </a:lnTo>
                  <a:lnTo>
                    <a:pt x="80" y="0"/>
                  </a:lnTo>
                  <a:close/>
                </a:path>
              </a:pathLst>
            </a:custGeom>
            <a:solidFill>
              <a:srgbClr val="C0C0C0"/>
            </a:solidFill>
            <a:ln w="1588">
              <a:solidFill>
                <a:srgbClr val="808080"/>
              </a:solidFill>
              <a:round/>
              <a:headEnd/>
              <a:tailEnd/>
            </a:ln>
          </p:spPr>
          <p:txBody>
            <a:bodyPr/>
            <a:lstStyle/>
            <a:p>
              <a:endParaRPr lang="zh-CN" altLang="en-US"/>
            </a:p>
          </p:txBody>
        </p:sp>
        <p:sp>
          <p:nvSpPr>
            <p:cNvPr id="128062" name="Freeform 122"/>
            <p:cNvSpPr>
              <a:spLocks/>
            </p:cNvSpPr>
            <p:nvPr/>
          </p:nvSpPr>
          <p:spPr bwMode="auto">
            <a:xfrm>
              <a:off x="1598" y="2389"/>
              <a:ext cx="10" cy="209"/>
            </a:xfrm>
            <a:custGeom>
              <a:avLst/>
              <a:gdLst>
                <a:gd name="T0" fmla="*/ 10 w 75"/>
                <a:gd name="T1" fmla="*/ 0 h 1675"/>
                <a:gd name="T2" fmla="*/ 0 w 75"/>
                <a:gd name="T3" fmla="*/ 1 h 1675"/>
                <a:gd name="T4" fmla="*/ 0 w 75"/>
                <a:gd name="T5" fmla="*/ 209 h 1675"/>
                <a:gd name="T6" fmla="*/ 10 w 75"/>
                <a:gd name="T7" fmla="*/ 207 h 1675"/>
                <a:gd name="T8" fmla="*/ 10 w 75"/>
                <a:gd name="T9" fmla="*/ 0 h 1675"/>
                <a:gd name="T10" fmla="*/ 0 60000 65536"/>
                <a:gd name="T11" fmla="*/ 0 60000 65536"/>
                <a:gd name="T12" fmla="*/ 0 60000 65536"/>
                <a:gd name="T13" fmla="*/ 0 60000 65536"/>
                <a:gd name="T14" fmla="*/ 0 60000 65536"/>
                <a:gd name="T15" fmla="*/ 0 w 75"/>
                <a:gd name="T16" fmla="*/ 0 h 1675"/>
                <a:gd name="T17" fmla="*/ 75 w 75"/>
                <a:gd name="T18" fmla="*/ 1675 h 1675"/>
              </a:gdLst>
              <a:ahLst/>
              <a:cxnLst>
                <a:cxn ang="T10">
                  <a:pos x="T0" y="T1"/>
                </a:cxn>
                <a:cxn ang="T11">
                  <a:pos x="T2" y="T3"/>
                </a:cxn>
                <a:cxn ang="T12">
                  <a:pos x="T4" y="T5"/>
                </a:cxn>
                <a:cxn ang="T13">
                  <a:pos x="T6" y="T7"/>
                </a:cxn>
                <a:cxn ang="T14">
                  <a:pos x="T8" y="T9"/>
                </a:cxn>
              </a:cxnLst>
              <a:rect l="T15" t="T16" r="T17" b="T18"/>
              <a:pathLst>
                <a:path w="75" h="1675">
                  <a:moveTo>
                    <a:pt x="75" y="0"/>
                  </a:moveTo>
                  <a:lnTo>
                    <a:pt x="0" y="6"/>
                  </a:lnTo>
                  <a:lnTo>
                    <a:pt x="0" y="1675"/>
                  </a:lnTo>
                  <a:lnTo>
                    <a:pt x="74" y="1660"/>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128063" name="Freeform 123"/>
            <p:cNvSpPr>
              <a:spLocks/>
            </p:cNvSpPr>
            <p:nvPr/>
          </p:nvSpPr>
          <p:spPr bwMode="auto">
            <a:xfrm>
              <a:off x="1619" y="2388"/>
              <a:ext cx="9" cy="208"/>
            </a:xfrm>
            <a:custGeom>
              <a:avLst/>
              <a:gdLst>
                <a:gd name="T0" fmla="*/ 9 w 77"/>
                <a:gd name="T1" fmla="*/ 0 h 1663"/>
                <a:gd name="T2" fmla="*/ 0 w 77"/>
                <a:gd name="T3" fmla="*/ 1 h 1663"/>
                <a:gd name="T4" fmla="*/ 0 w 77"/>
                <a:gd name="T5" fmla="*/ 208 h 1663"/>
                <a:gd name="T6" fmla="*/ 9 w 77"/>
                <a:gd name="T7" fmla="*/ 206 h 1663"/>
                <a:gd name="T8" fmla="*/ 9 w 77"/>
                <a:gd name="T9" fmla="*/ 0 h 1663"/>
                <a:gd name="T10" fmla="*/ 0 60000 65536"/>
                <a:gd name="T11" fmla="*/ 0 60000 65536"/>
                <a:gd name="T12" fmla="*/ 0 60000 65536"/>
                <a:gd name="T13" fmla="*/ 0 60000 65536"/>
                <a:gd name="T14" fmla="*/ 0 60000 65536"/>
                <a:gd name="T15" fmla="*/ 0 w 77"/>
                <a:gd name="T16" fmla="*/ 0 h 1663"/>
                <a:gd name="T17" fmla="*/ 77 w 77"/>
                <a:gd name="T18" fmla="*/ 1663 h 1663"/>
              </a:gdLst>
              <a:ahLst/>
              <a:cxnLst>
                <a:cxn ang="T10">
                  <a:pos x="T0" y="T1"/>
                </a:cxn>
                <a:cxn ang="T11">
                  <a:pos x="T2" y="T3"/>
                </a:cxn>
                <a:cxn ang="T12">
                  <a:pos x="T4" y="T5"/>
                </a:cxn>
                <a:cxn ang="T13">
                  <a:pos x="T6" y="T7"/>
                </a:cxn>
                <a:cxn ang="T14">
                  <a:pos x="T8" y="T9"/>
                </a:cxn>
              </a:cxnLst>
              <a:rect l="T15" t="T16" r="T17" b="T18"/>
              <a:pathLst>
                <a:path w="77" h="1663">
                  <a:moveTo>
                    <a:pt x="76" y="0"/>
                  </a:moveTo>
                  <a:lnTo>
                    <a:pt x="1" y="7"/>
                  </a:lnTo>
                  <a:lnTo>
                    <a:pt x="0" y="1663"/>
                  </a:lnTo>
                  <a:lnTo>
                    <a:pt x="77" y="1648"/>
                  </a:lnTo>
                  <a:lnTo>
                    <a:pt x="76" y="0"/>
                  </a:lnTo>
                  <a:close/>
                </a:path>
              </a:pathLst>
            </a:custGeom>
            <a:solidFill>
              <a:srgbClr val="C0C0C0"/>
            </a:solidFill>
            <a:ln w="1588">
              <a:solidFill>
                <a:srgbClr val="808080"/>
              </a:solidFill>
              <a:round/>
              <a:headEnd/>
              <a:tailEnd/>
            </a:ln>
          </p:spPr>
          <p:txBody>
            <a:bodyPr/>
            <a:lstStyle/>
            <a:p>
              <a:endParaRPr lang="zh-CN" altLang="en-US"/>
            </a:p>
          </p:txBody>
        </p:sp>
        <p:sp>
          <p:nvSpPr>
            <p:cNvPr id="128064" name="Freeform 124"/>
            <p:cNvSpPr>
              <a:spLocks/>
            </p:cNvSpPr>
            <p:nvPr/>
          </p:nvSpPr>
          <p:spPr bwMode="auto">
            <a:xfrm>
              <a:off x="1400" y="2360"/>
              <a:ext cx="18" cy="344"/>
            </a:xfrm>
            <a:custGeom>
              <a:avLst/>
              <a:gdLst>
                <a:gd name="T0" fmla="*/ 18 w 146"/>
                <a:gd name="T1" fmla="*/ 0 h 2748"/>
                <a:gd name="T2" fmla="*/ 0 w 146"/>
                <a:gd name="T3" fmla="*/ 0 h 2748"/>
                <a:gd name="T4" fmla="*/ 0 w 146"/>
                <a:gd name="T5" fmla="*/ 344 h 2748"/>
                <a:gd name="T6" fmla="*/ 18 w 146"/>
                <a:gd name="T7" fmla="*/ 341 h 2748"/>
                <a:gd name="T8" fmla="*/ 18 w 146"/>
                <a:gd name="T9" fmla="*/ 0 h 2748"/>
                <a:gd name="T10" fmla="*/ 0 60000 65536"/>
                <a:gd name="T11" fmla="*/ 0 60000 65536"/>
                <a:gd name="T12" fmla="*/ 0 60000 65536"/>
                <a:gd name="T13" fmla="*/ 0 60000 65536"/>
                <a:gd name="T14" fmla="*/ 0 60000 65536"/>
                <a:gd name="T15" fmla="*/ 0 w 146"/>
                <a:gd name="T16" fmla="*/ 0 h 2748"/>
                <a:gd name="T17" fmla="*/ 146 w 146"/>
                <a:gd name="T18" fmla="*/ 2748 h 2748"/>
              </a:gdLst>
              <a:ahLst/>
              <a:cxnLst>
                <a:cxn ang="T10">
                  <a:pos x="T0" y="T1"/>
                </a:cxn>
                <a:cxn ang="T11">
                  <a:pos x="T2" y="T3"/>
                </a:cxn>
                <a:cxn ang="T12">
                  <a:pos x="T4" y="T5"/>
                </a:cxn>
                <a:cxn ang="T13">
                  <a:pos x="T6" y="T7"/>
                </a:cxn>
                <a:cxn ang="T14">
                  <a:pos x="T8" y="T9"/>
                </a:cxn>
              </a:cxnLst>
              <a:rect l="T15" t="T16" r="T17" b="T18"/>
              <a:pathLst>
                <a:path w="146" h="2748">
                  <a:moveTo>
                    <a:pt x="146" y="0"/>
                  </a:moveTo>
                  <a:lnTo>
                    <a:pt x="0" y="3"/>
                  </a:lnTo>
                  <a:lnTo>
                    <a:pt x="2" y="2748"/>
                  </a:lnTo>
                  <a:lnTo>
                    <a:pt x="145" y="2724"/>
                  </a:lnTo>
                  <a:lnTo>
                    <a:pt x="146" y="0"/>
                  </a:lnTo>
                  <a:close/>
                </a:path>
              </a:pathLst>
            </a:custGeom>
            <a:solidFill>
              <a:srgbClr val="C0C0C0"/>
            </a:solidFill>
            <a:ln w="1588">
              <a:solidFill>
                <a:srgbClr val="808080"/>
              </a:solidFill>
              <a:round/>
              <a:headEnd/>
              <a:tailEnd/>
            </a:ln>
          </p:spPr>
          <p:txBody>
            <a:bodyPr/>
            <a:lstStyle/>
            <a:p>
              <a:endParaRPr lang="zh-CN" altLang="en-US"/>
            </a:p>
          </p:txBody>
        </p:sp>
        <p:sp>
          <p:nvSpPr>
            <p:cNvPr id="128065" name="Freeform 125"/>
            <p:cNvSpPr>
              <a:spLocks/>
            </p:cNvSpPr>
            <p:nvPr/>
          </p:nvSpPr>
          <p:spPr bwMode="auto">
            <a:xfrm>
              <a:off x="1418" y="2614"/>
              <a:ext cx="250" cy="86"/>
            </a:xfrm>
            <a:custGeom>
              <a:avLst/>
              <a:gdLst>
                <a:gd name="T0" fmla="*/ 0 w 1996"/>
                <a:gd name="T1" fmla="*/ 86 h 690"/>
                <a:gd name="T2" fmla="*/ 250 w 1996"/>
                <a:gd name="T3" fmla="*/ 48 h 690"/>
                <a:gd name="T4" fmla="*/ 250 w 1996"/>
                <a:gd name="T5" fmla="*/ 0 h 690"/>
                <a:gd name="T6" fmla="*/ 0 w 1996"/>
                <a:gd name="T7" fmla="*/ 37 h 690"/>
                <a:gd name="T8" fmla="*/ 0 w 1996"/>
                <a:gd name="T9" fmla="*/ 86 h 690"/>
                <a:gd name="T10" fmla="*/ 0 60000 65536"/>
                <a:gd name="T11" fmla="*/ 0 60000 65536"/>
                <a:gd name="T12" fmla="*/ 0 60000 65536"/>
                <a:gd name="T13" fmla="*/ 0 60000 65536"/>
                <a:gd name="T14" fmla="*/ 0 60000 65536"/>
                <a:gd name="T15" fmla="*/ 0 w 1996"/>
                <a:gd name="T16" fmla="*/ 0 h 690"/>
                <a:gd name="T17" fmla="*/ 1996 w 1996"/>
                <a:gd name="T18" fmla="*/ 690 h 690"/>
              </a:gdLst>
              <a:ahLst/>
              <a:cxnLst>
                <a:cxn ang="T10">
                  <a:pos x="T0" y="T1"/>
                </a:cxn>
                <a:cxn ang="T11">
                  <a:pos x="T2" y="T3"/>
                </a:cxn>
                <a:cxn ang="T12">
                  <a:pos x="T4" y="T5"/>
                </a:cxn>
                <a:cxn ang="T13">
                  <a:pos x="T6" y="T7"/>
                </a:cxn>
                <a:cxn ang="T14">
                  <a:pos x="T8" y="T9"/>
                </a:cxn>
              </a:cxnLst>
              <a:rect l="T15" t="T16" r="T17" b="T18"/>
              <a:pathLst>
                <a:path w="1996" h="690">
                  <a:moveTo>
                    <a:pt x="0" y="690"/>
                  </a:moveTo>
                  <a:lnTo>
                    <a:pt x="1996" y="383"/>
                  </a:lnTo>
                  <a:lnTo>
                    <a:pt x="1996" y="0"/>
                  </a:lnTo>
                  <a:lnTo>
                    <a:pt x="0" y="298"/>
                  </a:lnTo>
                  <a:lnTo>
                    <a:pt x="0" y="690"/>
                  </a:lnTo>
                  <a:close/>
                </a:path>
              </a:pathLst>
            </a:custGeom>
            <a:solidFill>
              <a:srgbClr val="C0C0C0"/>
            </a:solidFill>
            <a:ln w="1588">
              <a:solidFill>
                <a:srgbClr val="808080"/>
              </a:solidFill>
              <a:round/>
              <a:headEnd/>
              <a:tailEnd/>
            </a:ln>
          </p:spPr>
          <p:txBody>
            <a:bodyPr/>
            <a:lstStyle/>
            <a:p>
              <a:endParaRPr lang="zh-CN" altLang="en-US"/>
            </a:p>
          </p:txBody>
        </p:sp>
        <p:sp>
          <p:nvSpPr>
            <p:cNvPr id="128066" name="Line 126"/>
            <p:cNvSpPr>
              <a:spLocks noChangeShapeType="1"/>
            </p:cNvSpPr>
            <p:nvPr/>
          </p:nvSpPr>
          <p:spPr bwMode="auto">
            <a:xfrm>
              <a:off x="1436" y="2382"/>
              <a:ext cx="1" cy="266"/>
            </a:xfrm>
            <a:prstGeom prst="line">
              <a:avLst/>
            </a:prstGeom>
            <a:noFill/>
            <a:ln w="1588">
              <a:solidFill>
                <a:srgbClr val="808080"/>
              </a:solidFill>
              <a:round/>
              <a:headEnd/>
              <a:tailEnd/>
            </a:ln>
          </p:spPr>
          <p:txBody>
            <a:bodyPr/>
            <a:lstStyle/>
            <a:p>
              <a:endParaRPr lang="zh-CN" altLang="en-US"/>
            </a:p>
          </p:txBody>
        </p:sp>
        <p:sp>
          <p:nvSpPr>
            <p:cNvPr id="128067" name="Line 127"/>
            <p:cNvSpPr>
              <a:spLocks noChangeShapeType="1"/>
            </p:cNvSpPr>
            <p:nvPr/>
          </p:nvSpPr>
          <p:spPr bwMode="auto">
            <a:xfrm>
              <a:off x="1457" y="2381"/>
              <a:ext cx="1" cy="265"/>
            </a:xfrm>
            <a:prstGeom prst="line">
              <a:avLst/>
            </a:prstGeom>
            <a:noFill/>
            <a:ln w="1588">
              <a:solidFill>
                <a:srgbClr val="808080"/>
              </a:solidFill>
              <a:round/>
              <a:headEnd/>
              <a:tailEnd/>
            </a:ln>
          </p:spPr>
          <p:txBody>
            <a:bodyPr/>
            <a:lstStyle/>
            <a:p>
              <a:endParaRPr lang="zh-CN" altLang="en-US"/>
            </a:p>
          </p:txBody>
        </p:sp>
        <p:sp>
          <p:nvSpPr>
            <p:cNvPr id="128068" name="Line 128"/>
            <p:cNvSpPr>
              <a:spLocks noChangeShapeType="1"/>
            </p:cNvSpPr>
            <p:nvPr/>
          </p:nvSpPr>
          <p:spPr bwMode="auto">
            <a:xfrm>
              <a:off x="1475" y="2381"/>
              <a:ext cx="1" cy="262"/>
            </a:xfrm>
            <a:prstGeom prst="line">
              <a:avLst/>
            </a:prstGeom>
            <a:noFill/>
            <a:ln w="1588">
              <a:solidFill>
                <a:srgbClr val="808080"/>
              </a:solidFill>
              <a:round/>
              <a:headEnd/>
              <a:tailEnd/>
            </a:ln>
          </p:spPr>
          <p:txBody>
            <a:bodyPr/>
            <a:lstStyle/>
            <a:p>
              <a:endParaRPr lang="zh-CN" altLang="en-US"/>
            </a:p>
          </p:txBody>
        </p:sp>
        <p:sp>
          <p:nvSpPr>
            <p:cNvPr id="128069" name="Line 129"/>
            <p:cNvSpPr>
              <a:spLocks noChangeShapeType="1"/>
            </p:cNvSpPr>
            <p:nvPr/>
          </p:nvSpPr>
          <p:spPr bwMode="auto">
            <a:xfrm>
              <a:off x="1495" y="2380"/>
              <a:ext cx="1" cy="260"/>
            </a:xfrm>
            <a:prstGeom prst="line">
              <a:avLst/>
            </a:prstGeom>
            <a:noFill/>
            <a:ln w="1588">
              <a:solidFill>
                <a:srgbClr val="808080"/>
              </a:solidFill>
              <a:round/>
              <a:headEnd/>
              <a:tailEnd/>
            </a:ln>
          </p:spPr>
          <p:txBody>
            <a:bodyPr/>
            <a:lstStyle/>
            <a:p>
              <a:endParaRPr lang="zh-CN" altLang="en-US"/>
            </a:p>
          </p:txBody>
        </p:sp>
        <p:sp>
          <p:nvSpPr>
            <p:cNvPr id="128070" name="Line 130"/>
            <p:cNvSpPr>
              <a:spLocks noChangeShapeType="1"/>
            </p:cNvSpPr>
            <p:nvPr/>
          </p:nvSpPr>
          <p:spPr bwMode="auto">
            <a:xfrm>
              <a:off x="1514" y="2379"/>
              <a:ext cx="1" cy="258"/>
            </a:xfrm>
            <a:prstGeom prst="line">
              <a:avLst/>
            </a:prstGeom>
            <a:noFill/>
            <a:ln w="1588">
              <a:solidFill>
                <a:srgbClr val="808080"/>
              </a:solidFill>
              <a:round/>
              <a:headEnd/>
              <a:tailEnd/>
            </a:ln>
          </p:spPr>
          <p:txBody>
            <a:bodyPr/>
            <a:lstStyle/>
            <a:p>
              <a:endParaRPr lang="zh-CN" altLang="en-US"/>
            </a:p>
          </p:txBody>
        </p:sp>
        <p:sp>
          <p:nvSpPr>
            <p:cNvPr id="128071" name="Freeform 131"/>
            <p:cNvSpPr>
              <a:spLocks/>
            </p:cNvSpPr>
            <p:nvPr/>
          </p:nvSpPr>
          <p:spPr bwMode="auto">
            <a:xfrm>
              <a:off x="1531" y="2379"/>
              <a:ext cx="1" cy="254"/>
            </a:xfrm>
            <a:custGeom>
              <a:avLst/>
              <a:gdLst>
                <a:gd name="T0" fmla="*/ 1 w 3"/>
                <a:gd name="T1" fmla="*/ 0 h 2037"/>
                <a:gd name="T2" fmla="*/ 1 w 3"/>
                <a:gd name="T3" fmla="*/ 252 h 2037"/>
                <a:gd name="T4" fmla="*/ 0 w 3"/>
                <a:gd name="T5" fmla="*/ 254 h 2037"/>
                <a:gd name="T6" fmla="*/ 0 60000 65536"/>
                <a:gd name="T7" fmla="*/ 0 60000 65536"/>
                <a:gd name="T8" fmla="*/ 0 60000 65536"/>
                <a:gd name="T9" fmla="*/ 0 w 3"/>
                <a:gd name="T10" fmla="*/ 0 h 2037"/>
                <a:gd name="T11" fmla="*/ 3 w 3"/>
                <a:gd name="T12" fmla="*/ 2037 h 2037"/>
              </a:gdLst>
              <a:ahLst/>
              <a:cxnLst>
                <a:cxn ang="T6">
                  <a:pos x="T0" y="T1"/>
                </a:cxn>
                <a:cxn ang="T7">
                  <a:pos x="T2" y="T3"/>
                </a:cxn>
                <a:cxn ang="T8">
                  <a:pos x="T4" y="T5"/>
                </a:cxn>
              </a:cxnLst>
              <a:rect l="T9" t="T10" r="T11" b="T12"/>
              <a:pathLst>
                <a:path w="3" h="2037">
                  <a:moveTo>
                    <a:pt x="3" y="0"/>
                  </a:moveTo>
                  <a:lnTo>
                    <a:pt x="3" y="2018"/>
                  </a:lnTo>
                  <a:lnTo>
                    <a:pt x="0" y="2037"/>
                  </a:lnTo>
                </a:path>
              </a:pathLst>
            </a:custGeom>
            <a:noFill/>
            <a:ln w="1588">
              <a:solidFill>
                <a:srgbClr val="808080"/>
              </a:solidFill>
              <a:round/>
              <a:headEnd/>
              <a:tailEnd/>
            </a:ln>
          </p:spPr>
          <p:txBody>
            <a:bodyPr/>
            <a:lstStyle/>
            <a:p>
              <a:endParaRPr lang="zh-CN" altLang="en-US"/>
            </a:p>
          </p:txBody>
        </p:sp>
        <p:sp>
          <p:nvSpPr>
            <p:cNvPr id="128072" name="Line 132"/>
            <p:cNvSpPr>
              <a:spLocks noChangeShapeType="1"/>
            </p:cNvSpPr>
            <p:nvPr/>
          </p:nvSpPr>
          <p:spPr bwMode="auto">
            <a:xfrm>
              <a:off x="1550" y="2379"/>
              <a:ext cx="1" cy="254"/>
            </a:xfrm>
            <a:prstGeom prst="line">
              <a:avLst/>
            </a:prstGeom>
            <a:noFill/>
            <a:ln w="1588">
              <a:solidFill>
                <a:srgbClr val="808080"/>
              </a:solidFill>
              <a:round/>
              <a:headEnd/>
              <a:tailEnd/>
            </a:ln>
          </p:spPr>
          <p:txBody>
            <a:bodyPr/>
            <a:lstStyle/>
            <a:p>
              <a:endParaRPr lang="zh-CN" altLang="en-US"/>
            </a:p>
          </p:txBody>
        </p:sp>
        <p:sp>
          <p:nvSpPr>
            <p:cNvPr id="128073" name="Line 133"/>
            <p:cNvSpPr>
              <a:spLocks noChangeShapeType="1"/>
            </p:cNvSpPr>
            <p:nvPr/>
          </p:nvSpPr>
          <p:spPr bwMode="auto">
            <a:xfrm>
              <a:off x="1567" y="2377"/>
              <a:ext cx="1" cy="253"/>
            </a:xfrm>
            <a:prstGeom prst="line">
              <a:avLst/>
            </a:prstGeom>
            <a:noFill/>
            <a:ln w="1588">
              <a:solidFill>
                <a:srgbClr val="808080"/>
              </a:solidFill>
              <a:round/>
              <a:headEnd/>
              <a:tailEnd/>
            </a:ln>
          </p:spPr>
          <p:txBody>
            <a:bodyPr/>
            <a:lstStyle/>
            <a:p>
              <a:endParaRPr lang="zh-CN" altLang="en-US"/>
            </a:p>
          </p:txBody>
        </p:sp>
        <p:sp>
          <p:nvSpPr>
            <p:cNvPr id="128074" name="Line 134"/>
            <p:cNvSpPr>
              <a:spLocks noChangeShapeType="1"/>
            </p:cNvSpPr>
            <p:nvPr/>
          </p:nvSpPr>
          <p:spPr bwMode="auto">
            <a:xfrm flipH="1">
              <a:off x="1583" y="2377"/>
              <a:ext cx="1" cy="250"/>
            </a:xfrm>
            <a:prstGeom prst="line">
              <a:avLst/>
            </a:prstGeom>
            <a:noFill/>
            <a:ln w="1588">
              <a:solidFill>
                <a:srgbClr val="808080"/>
              </a:solidFill>
              <a:round/>
              <a:headEnd/>
              <a:tailEnd/>
            </a:ln>
          </p:spPr>
          <p:txBody>
            <a:bodyPr/>
            <a:lstStyle/>
            <a:p>
              <a:endParaRPr lang="zh-CN" altLang="en-US"/>
            </a:p>
          </p:txBody>
        </p:sp>
        <p:sp>
          <p:nvSpPr>
            <p:cNvPr id="128075" name="Freeform 135"/>
            <p:cNvSpPr>
              <a:spLocks/>
            </p:cNvSpPr>
            <p:nvPr/>
          </p:nvSpPr>
          <p:spPr bwMode="auto">
            <a:xfrm>
              <a:off x="1586" y="2390"/>
              <a:ext cx="10" cy="229"/>
            </a:xfrm>
            <a:custGeom>
              <a:avLst/>
              <a:gdLst>
                <a:gd name="T0" fmla="*/ 0 w 81"/>
                <a:gd name="T1" fmla="*/ 1 h 1829"/>
                <a:gd name="T2" fmla="*/ 10 w 81"/>
                <a:gd name="T3" fmla="*/ 0 h 1829"/>
                <a:gd name="T4" fmla="*/ 10 w 81"/>
                <a:gd name="T5" fmla="*/ 227 h 1829"/>
                <a:gd name="T6" fmla="*/ 0 w 81"/>
                <a:gd name="T7" fmla="*/ 229 h 1829"/>
                <a:gd name="T8" fmla="*/ 0 w 81"/>
                <a:gd name="T9" fmla="*/ 1 h 1829"/>
                <a:gd name="T10" fmla="*/ 0 60000 65536"/>
                <a:gd name="T11" fmla="*/ 0 60000 65536"/>
                <a:gd name="T12" fmla="*/ 0 60000 65536"/>
                <a:gd name="T13" fmla="*/ 0 60000 65536"/>
                <a:gd name="T14" fmla="*/ 0 60000 65536"/>
                <a:gd name="T15" fmla="*/ 0 w 81"/>
                <a:gd name="T16" fmla="*/ 0 h 1829"/>
                <a:gd name="T17" fmla="*/ 81 w 81"/>
                <a:gd name="T18" fmla="*/ 1829 h 1829"/>
              </a:gdLst>
              <a:ahLst/>
              <a:cxnLst>
                <a:cxn ang="T10">
                  <a:pos x="T0" y="T1"/>
                </a:cxn>
                <a:cxn ang="T11">
                  <a:pos x="T2" y="T3"/>
                </a:cxn>
                <a:cxn ang="T12">
                  <a:pos x="T4" y="T5"/>
                </a:cxn>
                <a:cxn ang="T13">
                  <a:pos x="T6" y="T7"/>
                </a:cxn>
                <a:cxn ang="T14">
                  <a:pos x="T8" y="T9"/>
                </a:cxn>
              </a:cxnLst>
              <a:rect l="T15" t="T16" r="T17" b="T18"/>
              <a:pathLst>
                <a:path w="81" h="1829">
                  <a:moveTo>
                    <a:pt x="1" y="4"/>
                  </a:moveTo>
                  <a:lnTo>
                    <a:pt x="81" y="0"/>
                  </a:lnTo>
                  <a:lnTo>
                    <a:pt x="80" y="1815"/>
                  </a:lnTo>
                  <a:lnTo>
                    <a:pt x="0" y="1829"/>
                  </a:lnTo>
                  <a:lnTo>
                    <a:pt x="1" y="4"/>
                  </a:lnTo>
                  <a:close/>
                </a:path>
              </a:pathLst>
            </a:custGeom>
            <a:solidFill>
              <a:srgbClr val="404040"/>
            </a:solidFill>
            <a:ln w="1588">
              <a:solidFill>
                <a:srgbClr val="808080"/>
              </a:solidFill>
              <a:round/>
              <a:headEnd/>
              <a:tailEnd/>
            </a:ln>
          </p:spPr>
          <p:txBody>
            <a:bodyPr/>
            <a:lstStyle/>
            <a:p>
              <a:endParaRPr lang="zh-CN" altLang="en-US"/>
            </a:p>
          </p:txBody>
        </p:sp>
        <p:sp>
          <p:nvSpPr>
            <p:cNvPr id="128076" name="Line 136"/>
            <p:cNvSpPr>
              <a:spLocks noChangeShapeType="1"/>
            </p:cNvSpPr>
            <p:nvPr/>
          </p:nvSpPr>
          <p:spPr bwMode="auto">
            <a:xfrm flipH="1">
              <a:off x="1612" y="2376"/>
              <a:ext cx="1" cy="246"/>
            </a:xfrm>
            <a:prstGeom prst="line">
              <a:avLst/>
            </a:prstGeom>
            <a:noFill/>
            <a:ln w="1588">
              <a:solidFill>
                <a:srgbClr val="808080"/>
              </a:solidFill>
              <a:round/>
              <a:headEnd/>
              <a:tailEnd/>
            </a:ln>
          </p:spPr>
          <p:txBody>
            <a:bodyPr/>
            <a:lstStyle/>
            <a:p>
              <a:endParaRPr lang="zh-CN" altLang="en-US"/>
            </a:p>
          </p:txBody>
        </p:sp>
        <p:sp>
          <p:nvSpPr>
            <p:cNvPr id="128077" name="Line 137"/>
            <p:cNvSpPr>
              <a:spLocks noChangeShapeType="1"/>
            </p:cNvSpPr>
            <p:nvPr/>
          </p:nvSpPr>
          <p:spPr bwMode="auto">
            <a:xfrm>
              <a:off x="1634" y="2375"/>
              <a:ext cx="1" cy="244"/>
            </a:xfrm>
            <a:prstGeom prst="line">
              <a:avLst/>
            </a:prstGeom>
            <a:noFill/>
            <a:ln w="1588">
              <a:solidFill>
                <a:srgbClr val="808080"/>
              </a:solidFill>
              <a:round/>
              <a:headEnd/>
              <a:tailEnd/>
            </a:ln>
          </p:spPr>
          <p:txBody>
            <a:bodyPr/>
            <a:lstStyle/>
            <a:p>
              <a:endParaRPr lang="zh-CN" altLang="en-US"/>
            </a:p>
          </p:txBody>
        </p:sp>
        <p:sp>
          <p:nvSpPr>
            <p:cNvPr id="128078" name="Freeform 138"/>
            <p:cNvSpPr>
              <a:spLocks/>
            </p:cNvSpPr>
            <p:nvPr/>
          </p:nvSpPr>
          <p:spPr bwMode="auto">
            <a:xfrm>
              <a:off x="1641" y="2571"/>
              <a:ext cx="17" cy="16"/>
            </a:xfrm>
            <a:custGeom>
              <a:avLst/>
              <a:gdLst>
                <a:gd name="T0" fmla="*/ 17 w 134"/>
                <a:gd name="T1" fmla="*/ 0 h 128"/>
                <a:gd name="T2" fmla="*/ 0 w 134"/>
                <a:gd name="T3" fmla="*/ 1 h 128"/>
                <a:gd name="T4" fmla="*/ 0 w 134"/>
                <a:gd name="T5" fmla="*/ 16 h 128"/>
                <a:gd name="T6" fmla="*/ 17 w 134"/>
                <a:gd name="T7" fmla="*/ 15 h 128"/>
                <a:gd name="T8" fmla="*/ 17 w 134"/>
                <a:gd name="T9" fmla="*/ 0 h 128"/>
                <a:gd name="T10" fmla="*/ 0 60000 65536"/>
                <a:gd name="T11" fmla="*/ 0 60000 65536"/>
                <a:gd name="T12" fmla="*/ 0 60000 65536"/>
                <a:gd name="T13" fmla="*/ 0 60000 65536"/>
                <a:gd name="T14" fmla="*/ 0 60000 65536"/>
                <a:gd name="T15" fmla="*/ 0 w 134"/>
                <a:gd name="T16" fmla="*/ 0 h 128"/>
                <a:gd name="T17" fmla="*/ 134 w 134"/>
                <a:gd name="T18" fmla="*/ 128 h 128"/>
              </a:gdLst>
              <a:ahLst/>
              <a:cxnLst>
                <a:cxn ang="T10">
                  <a:pos x="T0" y="T1"/>
                </a:cxn>
                <a:cxn ang="T11">
                  <a:pos x="T2" y="T3"/>
                </a:cxn>
                <a:cxn ang="T12">
                  <a:pos x="T4" y="T5"/>
                </a:cxn>
                <a:cxn ang="T13">
                  <a:pos x="T6" y="T7"/>
                </a:cxn>
                <a:cxn ang="T14">
                  <a:pos x="T8" y="T9"/>
                </a:cxn>
              </a:cxnLst>
              <a:rect l="T15" t="T16" r="T17" b="T18"/>
              <a:pathLst>
                <a:path w="134" h="128">
                  <a:moveTo>
                    <a:pt x="134" y="0"/>
                  </a:moveTo>
                  <a:lnTo>
                    <a:pt x="0" y="6"/>
                  </a:lnTo>
                  <a:lnTo>
                    <a:pt x="1" y="128"/>
                  </a:lnTo>
                  <a:lnTo>
                    <a:pt x="134" y="118"/>
                  </a:lnTo>
                  <a:lnTo>
                    <a:pt x="134" y="0"/>
                  </a:lnTo>
                  <a:close/>
                </a:path>
              </a:pathLst>
            </a:custGeom>
            <a:solidFill>
              <a:srgbClr val="404040"/>
            </a:solidFill>
            <a:ln w="1588">
              <a:solidFill>
                <a:srgbClr val="808080"/>
              </a:solidFill>
              <a:round/>
              <a:headEnd/>
              <a:tailEnd/>
            </a:ln>
          </p:spPr>
          <p:txBody>
            <a:bodyPr/>
            <a:lstStyle/>
            <a:p>
              <a:endParaRPr lang="zh-CN" altLang="en-US"/>
            </a:p>
          </p:txBody>
        </p:sp>
        <p:sp>
          <p:nvSpPr>
            <p:cNvPr id="128079" name="Oval 139"/>
            <p:cNvSpPr>
              <a:spLocks noChangeArrowheads="1"/>
            </p:cNvSpPr>
            <p:nvPr/>
          </p:nvSpPr>
          <p:spPr bwMode="auto">
            <a:xfrm>
              <a:off x="1644" y="2489"/>
              <a:ext cx="15" cy="17"/>
            </a:xfrm>
            <a:prstGeom prst="ellipse">
              <a:avLst/>
            </a:prstGeom>
            <a:solidFill>
              <a:srgbClr val="404040"/>
            </a:solidFill>
            <a:ln w="1588">
              <a:solidFill>
                <a:srgbClr val="808080"/>
              </a:solidFill>
              <a:round/>
              <a:headEnd/>
              <a:tailEnd/>
            </a:ln>
          </p:spPr>
          <p:txBody>
            <a:bodyPr/>
            <a:lstStyle/>
            <a:p>
              <a:endParaRPr lang="zh-CN" altLang="en-US"/>
            </a:p>
          </p:txBody>
        </p:sp>
        <p:sp>
          <p:nvSpPr>
            <p:cNvPr id="128080" name="Freeform 140"/>
            <p:cNvSpPr>
              <a:spLocks/>
            </p:cNvSpPr>
            <p:nvPr/>
          </p:nvSpPr>
          <p:spPr bwMode="auto">
            <a:xfrm>
              <a:off x="1668" y="2354"/>
              <a:ext cx="13" cy="308"/>
            </a:xfrm>
            <a:custGeom>
              <a:avLst/>
              <a:gdLst>
                <a:gd name="T0" fmla="*/ 13 w 109"/>
                <a:gd name="T1" fmla="*/ 0 h 2468"/>
                <a:gd name="T2" fmla="*/ 0 w 109"/>
                <a:gd name="T3" fmla="*/ 0 h 2468"/>
                <a:gd name="T4" fmla="*/ 0 w 109"/>
                <a:gd name="T5" fmla="*/ 308 h 2468"/>
                <a:gd name="T6" fmla="*/ 13 w 109"/>
                <a:gd name="T7" fmla="*/ 305 h 2468"/>
                <a:gd name="T8" fmla="*/ 13 w 109"/>
                <a:gd name="T9" fmla="*/ 0 h 2468"/>
                <a:gd name="T10" fmla="*/ 0 60000 65536"/>
                <a:gd name="T11" fmla="*/ 0 60000 65536"/>
                <a:gd name="T12" fmla="*/ 0 60000 65536"/>
                <a:gd name="T13" fmla="*/ 0 60000 65536"/>
                <a:gd name="T14" fmla="*/ 0 60000 65536"/>
                <a:gd name="T15" fmla="*/ 0 w 109"/>
                <a:gd name="T16" fmla="*/ 0 h 2468"/>
                <a:gd name="T17" fmla="*/ 109 w 109"/>
                <a:gd name="T18" fmla="*/ 2468 h 2468"/>
              </a:gdLst>
              <a:ahLst/>
              <a:cxnLst>
                <a:cxn ang="T10">
                  <a:pos x="T0" y="T1"/>
                </a:cxn>
                <a:cxn ang="T11">
                  <a:pos x="T2" y="T3"/>
                </a:cxn>
                <a:cxn ang="T12">
                  <a:pos x="T4" y="T5"/>
                </a:cxn>
                <a:cxn ang="T13">
                  <a:pos x="T6" y="T7"/>
                </a:cxn>
                <a:cxn ang="T14">
                  <a:pos x="T8" y="T9"/>
                </a:cxn>
              </a:cxnLst>
              <a:rect l="T15" t="T16" r="T17" b="T18"/>
              <a:pathLst>
                <a:path w="109" h="2468">
                  <a:moveTo>
                    <a:pt x="109" y="0"/>
                  </a:moveTo>
                  <a:lnTo>
                    <a:pt x="0" y="0"/>
                  </a:lnTo>
                  <a:lnTo>
                    <a:pt x="0" y="2468"/>
                  </a:lnTo>
                  <a:lnTo>
                    <a:pt x="109" y="2443"/>
                  </a:lnTo>
                  <a:lnTo>
                    <a:pt x="109" y="0"/>
                  </a:lnTo>
                  <a:close/>
                </a:path>
              </a:pathLst>
            </a:custGeom>
            <a:solidFill>
              <a:srgbClr val="C0C0C0"/>
            </a:solidFill>
            <a:ln w="1588">
              <a:solidFill>
                <a:srgbClr val="808080"/>
              </a:solidFill>
              <a:round/>
              <a:headEnd/>
              <a:tailEnd/>
            </a:ln>
          </p:spPr>
          <p:txBody>
            <a:bodyPr/>
            <a:lstStyle/>
            <a:p>
              <a:endParaRPr lang="zh-CN" altLang="en-US"/>
            </a:p>
          </p:txBody>
        </p:sp>
        <p:sp>
          <p:nvSpPr>
            <p:cNvPr id="128081" name="Freeform 141"/>
            <p:cNvSpPr>
              <a:spLocks/>
            </p:cNvSpPr>
            <p:nvPr/>
          </p:nvSpPr>
          <p:spPr bwMode="auto">
            <a:xfrm>
              <a:off x="1642" y="2598"/>
              <a:ext cx="24" cy="5"/>
            </a:xfrm>
            <a:custGeom>
              <a:avLst/>
              <a:gdLst>
                <a:gd name="T0" fmla="*/ 0 w 194"/>
                <a:gd name="T1" fmla="*/ 1 h 45"/>
                <a:gd name="T2" fmla="*/ 6 w 194"/>
                <a:gd name="T3" fmla="*/ 5 h 45"/>
                <a:gd name="T4" fmla="*/ 24 w 194"/>
                <a:gd name="T5" fmla="*/ 3 h 45"/>
                <a:gd name="T6" fmla="*/ 17 w 194"/>
                <a:gd name="T7" fmla="*/ 0 h 45"/>
                <a:gd name="T8" fmla="*/ 0 60000 65536"/>
                <a:gd name="T9" fmla="*/ 0 60000 65536"/>
                <a:gd name="T10" fmla="*/ 0 60000 65536"/>
                <a:gd name="T11" fmla="*/ 0 60000 65536"/>
                <a:gd name="T12" fmla="*/ 0 w 194"/>
                <a:gd name="T13" fmla="*/ 0 h 45"/>
                <a:gd name="T14" fmla="*/ 194 w 194"/>
                <a:gd name="T15" fmla="*/ 45 h 45"/>
              </a:gdLst>
              <a:ahLst/>
              <a:cxnLst>
                <a:cxn ang="T8">
                  <a:pos x="T0" y="T1"/>
                </a:cxn>
                <a:cxn ang="T9">
                  <a:pos x="T2" y="T3"/>
                </a:cxn>
                <a:cxn ang="T10">
                  <a:pos x="T4" y="T5"/>
                </a:cxn>
                <a:cxn ang="T11">
                  <a:pos x="T6" y="T7"/>
                </a:cxn>
              </a:cxnLst>
              <a:rect l="T12" t="T13" r="T14" b="T15"/>
              <a:pathLst>
                <a:path w="194" h="45">
                  <a:moveTo>
                    <a:pt x="0" y="13"/>
                  </a:moveTo>
                  <a:lnTo>
                    <a:pt x="51" y="45"/>
                  </a:lnTo>
                  <a:lnTo>
                    <a:pt x="194" y="26"/>
                  </a:lnTo>
                  <a:lnTo>
                    <a:pt x="136" y="0"/>
                  </a:lnTo>
                </a:path>
              </a:pathLst>
            </a:custGeom>
            <a:noFill/>
            <a:ln w="3175">
              <a:solidFill>
                <a:srgbClr val="808080"/>
              </a:solidFill>
              <a:round/>
              <a:headEnd/>
              <a:tailEnd/>
            </a:ln>
          </p:spPr>
          <p:txBody>
            <a:bodyPr/>
            <a:lstStyle/>
            <a:p>
              <a:endParaRPr lang="zh-CN" altLang="en-US"/>
            </a:p>
          </p:txBody>
        </p:sp>
        <p:sp>
          <p:nvSpPr>
            <p:cNvPr id="128082" name="Freeform 142"/>
            <p:cNvSpPr>
              <a:spLocks/>
            </p:cNvSpPr>
            <p:nvPr/>
          </p:nvSpPr>
          <p:spPr bwMode="auto">
            <a:xfrm>
              <a:off x="1640" y="2477"/>
              <a:ext cx="22" cy="9"/>
            </a:xfrm>
            <a:custGeom>
              <a:avLst/>
              <a:gdLst>
                <a:gd name="T0" fmla="*/ 0 w 174"/>
                <a:gd name="T1" fmla="*/ 0 h 74"/>
                <a:gd name="T2" fmla="*/ 22 w 174"/>
                <a:gd name="T3" fmla="*/ 0 h 74"/>
                <a:gd name="T4" fmla="*/ 22 w 174"/>
                <a:gd name="T5" fmla="*/ 9 h 74"/>
                <a:gd name="T6" fmla="*/ 0 w 174"/>
                <a:gd name="T7" fmla="*/ 9 h 74"/>
                <a:gd name="T8" fmla="*/ 0 w 174"/>
                <a:gd name="T9" fmla="*/ 0 h 74"/>
                <a:gd name="T10" fmla="*/ 0 60000 65536"/>
                <a:gd name="T11" fmla="*/ 0 60000 65536"/>
                <a:gd name="T12" fmla="*/ 0 60000 65536"/>
                <a:gd name="T13" fmla="*/ 0 60000 65536"/>
                <a:gd name="T14" fmla="*/ 0 60000 65536"/>
                <a:gd name="T15" fmla="*/ 0 w 174"/>
                <a:gd name="T16" fmla="*/ 0 h 74"/>
                <a:gd name="T17" fmla="*/ 174 w 174"/>
                <a:gd name="T18" fmla="*/ 74 h 74"/>
              </a:gdLst>
              <a:ahLst/>
              <a:cxnLst>
                <a:cxn ang="T10">
                  <a:pos x="T0" y="T1"/>
                </a:cxn>
                <a:cxn ang="T11">
                  <a:pos x="T2" y="T3"/>
                </a:cxn>
                <a:cxn ang="T12">
                  <a:pos x="T4" y="T5"/>
                </a:cxn>
                <a:cxn ang="T13">
                  <a:pos x="T6" y="T7"/>
                </a:cxn>
                <a:cxn ang="T14">
                  <a:pos x="T8" y="T9"/>
                </a:cxn>
              </a:cxnLst>
              <a:rect l="T15" t="T16" r="T17" b="T18"/>
              <a:pathLst>
                <a:path w="174" h="74">
                  <a:moveTo>
                    <a:pt x="0" y="3"/>
                  </a:moveTo>
                  <a:lnTo>
                    <a:pt x="174" y="0"/>
                  </a:lnTo>
                  <a:lnTo>
                    <a:pt x="173" y="71"/>
                  </a:lnTo>
                  <a:lnTo>
                    <a:pt x="0" y="74"/>
                  </a:lnTo>
                  <a:lnTo>
                    <a:pt x="0" y="3"/>
                  </a:lnTo>
                </a:path>
              </a:pathLst>
            </a:custGeom>
            <a:noFill/>
            <a:ln w="1588">
              <a:solidFill>
                <a:srgbClr val="808080"/>
              </a:solidFill>
              <a:round/>
              <a:headEnd/>
              <a:tailEnd/>
            </a:ln>
          </p:spPr>
          <p:txBody>
            <a:bodyPr/>
            <a:lstStyle/>
            <a:p>
              <a:endParaRPr lang="zh-CN" altLang="en-US"/>
            </a:p>
          </p:txBody>
        </p:sp>
        <p:sp>
          <p:nvSpPr>
            <p:cNvPr id="128083" name="Freeform 143"/>
            <p:cNvSpPr>
              <a:spLocks/>
            </p:cNvSpPr>
            <p:nvPr/>
          </p:nvSpPr>
          <p:spPr bwMode="auto">
            <a:xfrm>
              <a:off x="1444" y="2487"/>
              <a:ext cx="6" cy="120"/>
            </a:xfrm>
            <a:custGeom>
              <a:avLst/>
              <a:gdLst>
                <a:gd name="T0" fmla="*/ 6 w 52"/>
                <a:gd name="T1" fmla="*/ 0 h 962"/>
                <a:gd name="T2" fmla="*/ 0 w 52"/>
                <a:gd name="T3" fmla="*/ 0 h 962"/>
                <a:gd name="T4" fmla="*/ 0 w 52"/>
                <a:gd name="T5" fmla="*/ 120 h 962"/>
                <a:gd name="T6" fmla="*/ 6 w 52"/>
                <a:gd name="T7" fmla="*/ 120 h 962"/>
                <a:gd name="T8" fmla="*/ 6 w 52"/>
                <a:gd name="T9" fmla="*/ 0 h 962"/>
                <a:gd name="T10" fmla="*/ 0 60000 65536"/>
                <a:gd name="T11" fmla="*/ 0 60000 65536"/>
                <a:gd name="T12" fmla="*/ 0 60000 65536"/>
                <a:gd name="T13" fmla="*/ 0 60000 65536"/>
                <a:gd name="T14" fmla="*/ 0 60000 65536"/>
                <a:gd name="T15" fmla="*/ 0 w 52"/>
                <a:gd name="T16" fmla="*/ 0 h 962"/>
                <a:gd name="T17" fmla="*/ 52 w 52"/>
                <a:gd name="T18" fmla="*/ 962 h 962"/>
              </a:gdLst>
              <a:ahLst/>
              <a:cxnLst>
                <a:cxn ang="T10">
                  <a:pos x="T0" y="T1"/>
                </a:cxn>
                <a:cxn ang="T11">
                  <a:pos x="T2" y="T3"/>
                </a:cxn>
                <a:cxn ang="T12">
                  <a:pos x="T4" y="T5"/>
                </a:cxn>
                <a:cxn ang="T13">
                  <a:pos x="T6" y="T7"/>
                </a:cxn>
                <a:cxn ang="T14">
                  <a:pos x="T8" y="T9"/>
                </a:cxn>
              </a:cxnLst>
              <a:rect l="T15" t="T16" r="T17" b="T18"/>
              <a:pathLst>
                <a:path w="52" h="962">
                  <a:moveTo>
                    <a:pt x="51" y="0"/>
                  </a:moveTo>
                  <a:lnTo>
                    <a:pt x="0" y="0"/>
                  </a:lnTo>
                  <a:lnTo>
                    <a:pt x="1" y="962"/>
                  </a:lnTo>
                  <a:lnTo>
                    <a:pt x="52" y="959"/>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128084" name="Freeform 144"/>
            <p:cNvSpPr>
              <a:spLocks/>
            </p:cNvSpPr>
            <p:nvPr/>
          </p:nvSpPr>
          <p:spPr bwMode="auto">
            <a:xfrm>
              <a:off x="1463" y="2485"/>
              <a:ext cx="7" cy="120"/>
            </a:xfrm>
            <a:custGeom>
              <a:avLst/>
              <a:gdLst>
                <a:gd name="T0" fmla="*/ 7 w 51"/>
                <a:gd name="T1" fmla="*/ 0 h 958"/>
                <a:gd name="T2" fmla="*/ 0 w 51"/>
                <a:gd name="T3" fmla="*/ 0 h 958"/>
                <a:gd name="T4" fmla="*/ 0 w 51"/>
                <a:gd name="T5" fmla="*/ 120 h 958"/>
                <a:gd name="T6" fmla="*/ 7 w 51"/>
                <a:gd name="T7" fmla="*/ 119 h 958"/>
                <a:gd name="T8" fmla="*/ 7 w 51"/>
                <a:gd name="T9" fmla="*/ 0 h 958"/>
                <a:gd name="T10" fmla="*/ 0 60000 65536"/>
                <a:gd name="T11" fmla="*/ 0 60000 65536"/>
                <a:gd name="T12" fmla="*/ 0 60000 65536"/>
                <a:gd name="T13" fmla="*/ 0 60000 65536"/>
                <a:gd name="T14" fmla="*/ 0 60000 65536"/>
                <a:gd name="T15" fmla="*/ 0 w 51"/>
                <a:gd name="T16" fmla="*/ 0 h 958"/>
                <a:gd name="T17" fmla="*/ 51 w 51"/>
                <a:gd name="T18" fmla="*/ 958 h 958"/>
              </a:gdLst>
              <a:ahLst/>
              <a:cxnLst>
                <a:cxn ang="T10">
                  <a:pos x="T0" y="T1"/>
                </a:cxn>
                <a:cxn ang="T11">
                  <a:pos x="T2" y="T3"/>
                </a:cxn>
                <a:cxn ang="T12">
                  <a:pos x="T4" y="T5"/>
                </a:cxn>
                <a:cxn ang="T13">
                  <a:pos x="T6" y="T7"/>
                </a:cxn>
                <a:cxn ang="T14">
                  <a:pos x="T8" y="T9"/>
                </a:cxn>
              </a:cxnLst>
              <a:rect l="T15" t="T16" r="T17" b="T18"/>
              <a:pathLst>
                <a:path w="51" h="958">
                  <a:moveTo>
                    <a:pt x="50" y="0"/>
                  </a:moveTo>
                  <a:lnTo>
                    <a:pt x="0" y="0"/>
                  </a:lnTo>
                  <a:lnTo>
                    <a:pt x="1" y="958"/>
                  </a:lnTo>
                  <a:lnTo>
                    <a:pt x="51" y="948"/>
                  </a:lnTo>
                  <a:lnTo>
                    <a:pt x="50" y="0"/>
                  </a:lnTo>
                  <a:close/>
                </a:path>
              </a:pathLst>
            </a:custGeom>
            <a:solidFill>
              <a:srgbClr val="404040"/>
            </a:solidFill>
            <a:ln w="1588">
              <a:solidFill>
                <a:srgbClr val="808080"/>
              </a:solidFill>
              <a:round/>
              <a:headEnd/>
              <a:tailEnd/>
            </a:ln>
          </p:spPr>
          <p:txBody>
            <a:bodyPr/>
            <a:lstStyle/>
            <a:p>
              <a:endParaRPr lang="zh-CN" altLang="en-US"/>
            </a:p>
          </p:txBody>
        </p:sp>
        <p:sp>
          <p:nvSpPr>
            <p:cNvPr id="128085" name="Freeform 145"/>
            <p:cNvSpPr>
              <a:spLocks/>
            </p:cNvSpPr>
            <p:nvPr/>
          </p:nvSpPr>
          <p:spPr bwMode="auto">
            <a:xfrm>
              <a:off x="1482" y="2483"/>
              <a:ext cx="6" cy="119"/>
            </a:xfrm>
            <a:custGeom>
              <a:avLst/>
              <a:gdLst>
                <a:gd name="T0" fmla="*/ 6 w 52"/>
                <a:gd name="T1" fmla="*/ 0 h 947"/>
                <a:gd name="T2" fmla="*/ 0 w 52"/>
                <a:gd name="T3" fmla="*/ 0 h 947"/>
                <a:gd name="T4" fmla="*/ 0 w 52"/>
                <a:gd name="T5" fmla="*/ 119 h 947"/>
                <a:gd name="T6" fmla="*/ 6 w 52"/>
                <a:gd name="T7" fmla="*/ 118 h 947"/>
                <a:gd name="T8" fmla="*/ 6 w 52"/>
                <a:gd name="T9" fmla="*/ 0 h 947"/>
                <a:gd name="T10" fmla="*/ 0 60000 65536"/>
                <a:gd name="T11" fmla="*/ 0 60000 65536"/>
                <a:gd name="T12" fmla="*/ 0 60000 65536"/>
                <a:gd name="T13" fmla="*/ 0 60000 65536"/>
                <a:gd name="T14" fmla="*/ 0 60000 65536"/>
                <a:gd name="T15" fmla="*/ 0 w 52"/>
                <a:gd name="T16" fmla="*/ 0 h 947"/>
                <a:gd name="T17" fmla="*/ 52 w 52"/>
                <a:gd name="T18" fmla="*/ 947 h 947"/>
              </a:gdLst>
              <a:ahLst/>
              <a:cxnLst>
                <a:cxn ang="T10">
                  <a:pos x="T0" y="T1"/>
                </a:cxn>
                <a:cxn ang="T11">
                  <a:pos x="T2" y="T3"/>
                </a:cxn>
                <a:cxn ang="T12">
                  <a:pos x="T4" y="T5"/>
                </a:cxn>
                <a:cxn ang="T13">
                  <a:pos x="T6" y="T7"/>
                </a:cxn>
                <a:cxn ang="T14">
                  <a:pos x="T8" y="T9"/>
                </a:cxn>
              </a:cxnLst>
              <a:rect l="T15" t="T16" r="T17" b="T18"/>
              <a:pathLst>
                <a:path w="52" h="947">
                  <a:moveTo>
                    <a:pt x="50" y="0"/>
                  </a:moveTo>
                  <a:lnTo>
                    <a:pt x="0" y="0"/>
                  </a:lnTo>
                  <a:lnTo>
                    <a:pt x="1" y="947"/>
                  </a:lnTo>
                  <a:lnTo>
                    <a:pt x="52" y="940"/>
                  </a:lnTo>
                  <a:lnTo>
                    <a:pt x="50" y="0"/>
                  </a:lnTo>
                  <a:close/>
                </a:path>
              </a:pathLst>
            </a:custGeom>
            <a:solidFill>
              <a:srgbClr val="404040"/>
            </a:solidFill>
            <a:ln w="1588">
              <a:solidFill>
                <a:srgbClr val="808080"/>
              </a:solidFill>
              <a:round/>
              <a:headEnd/>
              <a:tailEnd/>
            </a:ln>
          </p:spPr>
          <p:txBody>
            <a:bodyPr/>
            <a:lstStyle/>
            <a:p>
              <a:endParaRPr lang="zh-CN" altLang="en-US"/>
            </a:p>
          </p:txBody>
        </p:sp>
        <p:sp>
          <p:nvSpPr>
            <p:cNvPr id="128086" name="Freeform 146"/>
            <p:cNvSpPr>
              <a:spLocks/>
            </p:cNvSpPr>
            <p:nvPr/>
          </p:nvSpPr>
          <p:spPr bwMode="auto">
            <a:xfrm>
              <a:off x="1501" y="2482"/>
              <a:ext cx="7" cy="117"/>
            </a:xfrm>
            <a:custGeom>
              <a:avLst/>
              <a:gdLst>
                <a:gd name="T0" fmla="*/ 7 w 51"/>
                <a:gd name="T1" fmla="*/ 0 h 937"/>
                <a:gd name="T2" fmla="*/ 0 w 51"/>
                <a:gd name="T3" fmla="*/ 0 h 937"/>
                <a:gd name="T4" fmla="*/ 0 w 51"/>
                <a:gd name="T5" fmla="*/ 117 h 937"/>
                <a:gd name="T6" fmla="*/ 7 w 51"/>
                <a:gd name="T7" fmla="*/ 116 h 937"/>
                <a:gd name="T8" fmla="*/ 7 w 51"/>
                <a:gd name="T9" fmla="*/ 0 h 937"/>
                <a:gd name="T10" fmla="*/ 0 60000 65536"/>
                <a:gd name="T11" fmla="*/ 0 60000 65536"/>
                <a:gd name="T12" fmla="*/ 0 60000 65536"/>
                <a:gd name="T13" fmla="*/ 0 60000 65536"/>
                <a:gd name="T14" fmla="*/ 0 60000 65536"/>
                <a:gd name="T15" fmla="*/ 0 w 51"/>
                <a:gd name="T16" fmla="*/ 0 h 937"/>
                <a:gd name="T17" fmla="*/ 51 w 51"/>
                <a:gd name="T18" fmla="*/ 937 h 937"/>
              </a:gdLst>
              <a:ahLst/>
              <a:cxnLst>
                <a:cxn ang="T10">
                  <a:pos x="T0" y="T1"/>
                </a:cxn>
                <a:cxn ang="T11">
                  <a:pos x="T2" y="T3"/>
                </a:cxn>
                <a:cxn ang="T12">
                  <a:pos x="T4" y="T5"/>
                </a:cxn>
                <a:cxn ang="T13">
                  <a:pos x="T6" y="T7"/>
                </a:cxn>
                <a:cxn ang="T14">
                  <a:pos x="T8" y="T9"/>
                </a:cxn>
              </a:cxnLst>
              <a:rect l="T15" t="T16" r="T17" b="T18"/>
              <a:pathLst>
                <a:path w="51" h="937">
                  <a:moveTo>
                    <a:pt x="51" y="0"/>
                  </a:moveTo>
                  <a:lnTo>
                    <a:pt x="0" y="0"/>
                  </a:lnTo>
                  <a:lnTo>
                    <a:pt x="1" y="937"/>
                  </a:lnTo>
                  <a:lnTo>
                    <a:pt x="51" y="931"/>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128087" name="Freeform 147"/>
            <p:cNvSpPr>
              <a:spLocks/>
            </p:cNvSpPr>
            <p:nvPr/>
          </p:nvSpPr>
          <p:spPr bwMode="auto">
            <a:xfrm>
              <a:off x="1520" y="2480"/>
              <a:ext cx="6" cy="117"/>
            </a:xfrm>
            <a:custGeom>
              <a:avLst/>
              <a:gdLst>
                <a:gd name="T0" fmla="*/ 6 w 52"/>
                <a:gd name="T1" fmla="*/ 0 h 937"/>
                <a:gd name="T2" fmla="*/ 0 w 52"/>
                <a:gd name="T3" fmla="*/ 0 h 937"/>
                <a:gd name="T4" fmla="*/ 0 w 52"/>
                <a:gd name="T5" fmla="*/ 117 h 937"/>
                <a:gd name="T6" fmla="*/ 6 w 52"/>
                <a:gd name="T7" fmla="*/ 116 h 937"/>
                <a:gd name="T8" fmla="*/ 6 w 52"/>
                <a:gd name="T9" fmla="*/ 0 h 937"/>
                <a:gd name="T10" fmla="*/ 0 60000 65536"/>
                <a:gd name="T11" fmla="*/ 0 60000 65536"/>
                <a:gd name="T12" fmla="*/ 0 60000 65536"/>
                <a:gd name="T13" fmla="*/ 0 60000 65536"/>
                <a:gd name="T14" fmla="*/ 0 60000 65536"/>
                <a:gd name="T15" fmla="*/ 0 w 52"/>
                <a:gd name="T16" fmla="*/ 0 h 937"/>
                <a:gd name="T17" fmla="*/ 52 w 52"/>
                <a:gd name="T18" fmla="*/ 937 h 937"/>
              </a:gdLst>
              <a:ahLst/>
              <a:cxnLst>
                <a:cxn ang="T10">
                  <a:pos x="T0" y="T1"/>
                </a:cxn>
                <a:cxn ang="T11">
                  <a:pos x="T2" y="T3"/>
                </a:cxn>
                <a:cxn ang="T12">
                  <a:pos x="T4" y="T5"/>
                </a:cxn>
                <a:cxn ang="T13">
                  <a:pos x="T6" y="T7"/>
                </a:cxn>
                <a:cxn ang="T14">
                  <a:pos x="T8" y="T9"/>
                </a:cxn>
              </a:cxnLst>
              <a:rect l="T15" t="T16" r="T17" b="T18"/>
              <a:pathLst>
                <a:path w="52" h="937">
                  <a:moveTo>
                    <a:pt x="51" y="0"/>
                  </a:moveTo>
                  <a:lnTo>
                    <a:pt x="0" y="0"/>
                  </a:lnTo>
                  <a:lnTo>
                    <a:pt x="1" y="937"/>
                  </a:lnTo>
                  <a:lnTo>
                    <a:pt x="52" y="931"/>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128088" name="Freeform 148"/>
            <p:cNvSpPr>
              <a:spLocks/>
            </p:cNvSpPr>
            <p:nvPr/>
          </p:nvSpPr>
          <p:spPr bwMode="auto">
            <a:xfrm>
              <a:off x="1538" y="2479"/>
              <a:ext cx="6" cy="116"/>
            </a:xfrm>
            <a:custGeom>
              <a:avLst/>
              <a:gdLst>
                <a:gd name="T0" fmla="*/ 6 w 52"/>
                <a:gd name="T1" fmla="*/ 0 h 934"/>
                <a:gd name="T2" fmla="*/ 0 w 52"/>
                <a:gd name="T3" fmla="*/ 0 h 934"/>
                <a:gd name="T4" fmla="*/ 0 w 52"/>
                <a:gd name="T5" fmla="*/ 116 h 934"/>
                <a:gd name="T6" fmla="*/ 6 w 52"/>
                <a:gd name="T7" fmla="*/ 115 h 934"/>
                <a:gd name="T8" fmla="*/ 6 w 52"/>
                <a:gd name="T9" fmla="*/ 0 h 934"/>
                <a:gd name="T10" fmla="*/ 0 60000 65536"/>
                <a:gd name="T11" fmla="*/ 0 60000 65536"/>
                <a:gd name="T12" fmla="*/ 0 60000 65536"/>
                <a:gd name="T13" fmla="*/ 0 60000 65536"/>
                <a:gd name="T14" fmla="*/ 0 60000 65536"/>
                <a:gd name="T15" fmla="*/ 0 w 52"/>
                <a:gd name="T16" fmla="*/ 0 h 934"/>
                <a:gd name="T17" fmla="*/ 52 w 52"/>
                <a:gd name="T18" fmla="*/ 934 h 934"/>
              </a:gdLst>
              <a:ahLst/>
              <a:cxnLst>
                <a:cxn ang="T10">
                  <a:pos x="T0" y="T1"/>
                </a:cxn>
                <a:cxn ang="T11">
                  <a:pos x="T2" y="T3"/>
                </a:cxn>
                <a:cxn ang="T12">
                  <a:pos x="T4" y="T5"/>
                </a:cxn>
                <a:cxn ang="T13">
                  <a:pos x="T6" y="T7"/>
                </a:cxn>
                <a:cxn ang="T14">
                  <a:pos x="T8" y="T9"/>
                </a:cxn>
              </a:cxnLst>
              <a:rect l="T15" t="T16" r="T17" b="T18"/>
              <a:pathLst>
                <a:path w="52" h="934">
                  <a:moveTo>
                    <a:pt x="51" y="0"/>
                  </a:moveTo>
                  <a:lnTo>
                    <a:pt x="0" y="0"/>
                  </a:lnTo>
                  <a:lnTo>
                    <a:pt x="1" y="934"/>
                  </a:lnTo>
                  <a:lnTo>
                    <a:pt x="52" y="924"/>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128089" name="Freeform 149"/>
            <p:cNvSpPr>
              <a:spLocks/>
            </p:cNvSpPr>
            <p:nvPr/>
          </p:nvSpPr>
          <p:spPr bwMode="auto">
            <a:xfrm>
              <a:off x="1555" y="2476"/>
              <a:ext cx="7" cy="117"/>
            </a:xfrm>
            <a:custGeom>
              <a:avLst/>
              <a:gdLst>
                <a:gd name="T0" fmla="*/ 7 w 52"/>
                <a:gd name="T1" fmla="*/ 0 h 935"/>
                <a:gd name="T2" fmla="*/ 0 w 52"/>
                <a:gd name="T3" fmla="*/ 0 h 935"/>
                <a:gd name="T4" fmla="*/ 0 w 52"/>
                <a:gd name="T5" fmla="*/ 117 h 935"/>
                <a:gd name="T6" fmla="*/ 7 w 52"/>
                <a:gd name="T7" fmla="*/ 116 h 935"/>
                <a:gd name="T8" fmla="*/ 7 w 52"/>
                <a:gd name="T9" fmla="*/ 0 h 935"/>
                <a:gd name="T10" fmla="*/ 0 60000 65536"/>
                <a:gd name="T11" fmla="*/ 0 60000 65536"/>
                <a:gd name="T12" fmla="*/ 0 60000 65536"/>
                <a:gd name="T13" fmla="*/ 0 60000 65536"/>
                <a:gd name="T14" fmla="*/ 0 60000 65536"/>
                <a:gd name="T15" fmla="*/ 0 w 52"/>
                <a:gd name="T16" fmla="*/ 0 h 935"/>
                <a:gd name="T17" fmla="*/ 52 w 52"/>
                <a:gd name="T18" fmla="*/ 935 h 935"/>
              </a:gdLst>
              <a:ahLst/>
              <a:cxnLst>
                <a:cxn ang="T10">
                  <a:pos x="T0" y="T1"/>
                </a:cxn>
                <a:cxn ang="T11">
                  <a:pos x="T2" y="T3"/>
                </a:cxn>
                <a:cxn ang="T12">
                  <a:pos x="T4" y="T5"/>
                </a:cxn>
                <a:cxn ang="T13">
                  <a:pos x="T6" y="T7"/>
                </a:cxn>
                <a:cxn ang="T14">
                  <a:pos x="T8" y="T9"/>
                </a:cxn>
              </a:cxnLst>
              <a:rect l="T15" t="T16" r="T17" b="T18"/>
              <a:pathLst>
                <a:path w="52" h="935">
                  <a:moveTo>
                    <a:pt x="51" y="0"/>
                  </a:moveTo>
                  <a:lnTo>
                    <a:pt x="0" y="3"/>
                  </a:lnTo>
                  <a:lnTo>
                    <a:pt x="1" y="935"/>
                  </a:lnTo>
                  <a:lnTo>
                    <a:pt x="52" y="928"/>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128090" name="Freeform 150"/>
            <p:cNvSpPr>
              <a:spLocks/>
            </p:cNvSpPr>
            <p:nvPr/>
          </p:nvSpPr>
          <p:spPr bwMode="auto">
            <a:xfrm>
              <a:off x="1571" y="2475"/>
              <a:ext cx="7" cy="116"/>
            </a:xfrm>
            <a:custGeom>
              <a:avLst/>
              <a:gdLst>
                <a:gd name="T0" fmla="*/ 7 w 52"/>
                <a:gd name="T1" fmla="*/ 0 h 922"/>
                <a:gd name="T2" fmla="*/ 0 w 52"/>
                <a:gd name="T3" fmla="*/ 0 h 922"/>
                <a:gd name="T4" fmla="*/ 0 w 52"/>
                <a:gd name="T5" fmla="*/ 116 h 922"/>
                <a:gd name="T6" fmla="*/ 7 w 52"/>
                <a:gd name="T7" fmla="*/ 115 h 922"/>
                <a:gd name="T8" fmla="*/ 7 w 52"/>
                <a:gd name="T9" fmla="*/ 0 h 922"/>
                <a:gd name="T10" fmla="*/ 0 60000 65536"/>
                <a:gd name="T11" fmla="*/ 0 60000 65536"/>
                <a:gd name="T12" fmla="*/ 0 60000 65536"/>
                <a:gd name="T13" fmla="*/ 0 60000 65536"/>
                <a:gd name="T14" fmla="*/ 0 60000 65536"/>
                <a:gd name="T15" fmla="*/ 0 w 52"/>
                <a:gd name="T16" fmla="*/ 0 h 922"/>
                <a:gd name="T17" fmla="*/ 52 w 52"/>
                <a:gd name="T18" fmla="*/ 922 h 922"/>
              </a:gdLst>
              <a:ahLst/>
              <a:cxnLst>
                <a:cxn ang="T10">
                  <a:pos x="T0" y="T1"/>
                </a:cxn>
                <a:cxn ang="T11">
                  <a:pos x="T2" y="T3"/>
                </a:cxn>
                <a:cxn ang="T12">
                  <a:pos x="T4" y="T5"/>
                </a:cxn>
                <a:cxn ang="T13">
                  <a:pos x="T6" y="T7"/>
                </a:cxn>
                <a:cxn ang="T14">
                  <a:pos x="T8" y="T9"/>
                </a:cxn>
              </a:cxnLst>
              <a:rect l="T15" t="T16" r="T17" b="T18"/>
              <a:pathLst>
                <a:path w="52" h="922">
                  <a:moveTo>
                    <a:pt x="51" y="0"/>
                  </a:moveTo>
                  <a:lnTo>
                    <a:pt x="0" y="0"/>
                  </a:lnTo>
                  <a:lnTo>
                    <a:pt x="1" y="922"/>
                  </a:lnTo>
                  <a:lnTo>
                    <a:pt x="52" y="915"/>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128091" name="Freeform 151"/>
            <p:cNvSpPr>
              <a:spLocks/>
            </p:cNvSpPr>
            <p:nvPr/>
          </p:nvSpPr>
          <p:spPr bwMode="auto">
            <a:xfrm>
              <a:off x="1600" y="2473"/>
              <a:ext cx="6" cy="114"/>
            </a:xfrm>
            <a:custGeom>
              <a:avLst/>
              <a:gdLst>
                <a:gd name="T0" fmla="*/ 6 w 52"/>
                <a:gd name="T1" fmla="*/ 0 h 914"/>
                <a:gd name="T2" fmla="*/ 0 w 52"/>
                <a:gd name="T3" fmla="*/ 0 h 914"/>
                <a:gd name="T4" fmla="*/ 0 w 52"/>
                <a:gd name="T5" fmla="*/ 114 h 914"/>
                <a:gd name="T6" fmla="*/ 6 w 52"/>
                <a:gd name="T7" fmla="*/ 113 h 914"/>
                <a:gd name="T8" fmla="*/ 6 w 52"/>
                <a:gd name="T9" fmla="*/ 0 h 914"/>
                <a:gd name="T10" fmla="*/ 0 60000 65536"/>
                <a:gd name="T11" fmla="*/ 0 60000 65536"/>
                <a:gd name="T12" fmla="*/ 0 60000 65536"/>
                <a:gd name="T13" fmla="*/ 0 60000 65536"/>
                <a:gd name="T14" fmla="*/ 0 60000 65536"/>
                <a:gd name="T15" fmla="*/ 0 w 52"/>
                <a:gd name="T16" fmla="*/ 0 h 914"/>
                <a:gd name="T17" fmla="*/ 52 w 52"/>
                <a:gd name="T18" fmla="*/ 914 h 914"/>
              </a:gdLst>
              <a:ahLst/>
              <a:cxnLst>
                <a:cxn ang="T10">
                  <a:pos x="T0" y="T1"/>
                </a:cxn>
                <a:cxn ang="T11">
                  <a:pos x="T2" y="T3"/>
                </a:cxn>
                <a:cxn ang="T12">
                  <a:pos x="T4" y="T5"/>
                </a:cxn>
                <a:cxn ang="T13">
                  <a:pos x="T6" y="T7"/>
                </a:cxn>
                <a:cxn ang="T14">
                  <a:pos x="T8" y="T9"/>
                </a:cxn>
              </a:cxnLst>
              <a:rect l="T15" t="T16" r="T17" b="T18"/>
              <a:pathLst>
                <a:path w="52" h="914">
                  <a:moveTo>
                    <a:pt x="52" y="0"/>
                  </a:moveTo>
                  <a:lnTo>
                    <a:pt x="1" y="0"/>
                  </a:lnTo>
                  <a:lnTo>
                    <a:pt x="0" y="914"/>
                  </a:lnTo>
                  <a:lnTo>
                    <a:pt x="51" y="904"/>
                  </a:lnTo>
                  <a:lnTo>
                    <a:pt x="52" y="0"/>
                  </a:lnTo>
                  <a:close/>
                </a:path>
              </a:pathLst>
            </a:custGeom>
            <a:solidFill>
              <a:srgbClr val="404040"/>
            </a:solidFill>
            <a:ln w="1588">
              <a:solidFill>
                <a:srgbClr val="808080"/>
              </a:solidFill>
              <a:round/>
              <a:headEnd/>
              <a:tailEnd/>
            </a:ln>
          </p:spPr>
          <p:txBody>
            <a:bodyPr/>
            <a:lstStyle/>
            <a:p>
              <a:endParaRPr lang="zh-CN" altLang="en-US"/>
            </a:p>
          </p:txBody>
        </p:sp>
        <p:sp>
          <p:nvSpPr>
            <p:cNvPr id="128092" name="Freeform 152"/>
            <p:cNvSpPr>
              <a:spLocks/>
            </p:cNvSpPr>
            <p:nvPr/>
          </p:nvSpPr>
          <p:spPr bwMode="auto">
            <a:xfrm>
              <a:off x="1620" y="2471"/>
              <a:ext cx="6" cy="114"/>
            </a:xfrm>
            <a:custGeom>
              <a:avLst/>
              <a:gdLst>
                <a:gd name="T0" fmla="*/ 6 w 52"/>
                <a:gd name="T1" fmla="*/ 0 h 907"/>
                <a:gd name="T2" fmla="*/ 0 w 52"/>
                <a:gd name="T3" fmla="*/ 0 h 907"/>
                <a:gd name="T4" fmla="*/ 0 w 52"/>
                <a:gd name="T5" fmla="*/ 114 h 907"/>
                <a:gd name="T6" fmla="*/ 6 w 52"/>
                <a:gd name="T7" fmla="*/ 113 h 907"/>
                <a:gd name="T8" fmla="*/ 6 w 52"/>
                <a:gd name="T9" fmla="*/ 0 h 907"/>
                <a:gd name="T10" fmla="*/ 0 60000 65536"/>
                <a:gd name="T11" fmla="*/ 0 60000 65536"/>
                <a:gd name="T12" fmla="*/ 0 60000 65536"/>
                <a:gd name="T13" fmla="*/ 0 60000 65536"/>
                <a:gd name="T14" fmla="*/ 0 60000 65536"/>
                <a:gd name="T15" fmla="*/ 0 w 52"/>
                <a:gd name="T16" fmla="*/ 0 h 907"/>
                <a:gd name="T17" fmla="*/ 52 w 52"/>
                <a:gd name="T18" fmla="*/ 907 h 907"/>
              </a:gdLst>
              <a:ahLst/>
              <a:cxnLst>
                <a:cxn ang="T10">
                  <a:pos x="T0" y="T1"/>
                </a:cxn>
                <a:cxn ang="T11">
                  <a:pos x="T2" y="T3"/>
                </a:cxn>
                <a:cxn ang="T12">
                  <a:pos x="T4" y="T5"/>
                </a:cxn>
                <a:cxn ang="T13">
                  <a:pos x="T6" y="T7"/>
                </a:cxn>
                <a:cxn ang="T14">
                  <a:pos x="T8" y="T9"/>
                </a:cxn>
              </a:cxnLst>
              <a:rect l="T15" t="T16" r="T17" b="T18"/>
              <a:pathLst>
                <a:path w="52" h="907">
                  <a:moveTo>
                    <a:pt x="52" y="0"/>
                  </a:moveTo>
                  <a:lnTo>
                    <a:pt x="1" y="0"/>
                  </a:lnTo>
                  <a:lnTo>
                    <a:pt x="0" y="907"/>
                  </a:lnTo>
                  <a:lnTo>
                    <a:pt x="50" y="899"/>
                  </a:lnTo>
                  <a:lnTo>
                    <a:pt x="52" y="0"/>
                  </a:lnTo>
                  <a:close/>
                </a:path>
              </a:pathLst>
            </a:custGeom>
            <a:solidFill>
              <a:srgbClr val="404040"/>
            </a:solidFill>
            <a:ln w="1588">
              <a:solidFill>
                <a:srgbClr val="808080"/>
              </a:solidFill>
              <a:round/>
              <a:headEnd/>
              <a:tailEnd/>
            </a:ln>
          </p:spPr>
          <p:txBody>
            <a:bodyPr/>
            <a:lstStyle/>
            <a:p>
              <a:endParaRPr lang="zh-CN" altLang="en-US"/>
            </a:p>
          </p:txBody>
        </p:sp>
        <p:sp>
          <p:nvSpPr>
            <p:cNvPr id="128093" name="Freeform 153"/>
            <p:cNvSpPr>
              <a:spLocks/>
            </p:cNvSpPr>
            <p:nvPr/>
          </p:nvSpPr>
          <p:spPr bwMode="auto">
            <a:xfrm>
              <a:off x="1656" y="2627"/>
              <a:ext cx="9" cy="22"/>
            </a:xfrm>
            <a:custGeom>
              <a:avLst/>
              <a:gdLst>
                <a:gd name="T0" fmla="*/ 0 w 73"/>
                <a:gd name="T1" fmla="*/ 0 h 172"/>
                <a:gd name="T2" fmla="*/ 9 w 73"/>
                <a:gd name="T3" fmla="*/ 3 h 172"/>
                <a:gd name="T4" fmla="*/ 9 w 73"/>
                <a:gd name="T5" fmla="*/ 22 h 172"/>
                <a:gd name="T6" fmla="*/ 0 w 73"/>
                <a:gd name="T7" fmla="*/ 19 h 172"/>
                <a:gd name="T8" fmla="*/ 0 60000 65536"/>
                <a:gd name="T9" fmla="*/ 0 60000 65536"/>
                <a:gd name="T10" fmla="*/ 0 60000 65536"/>
                <a:gd name="T11" fmla="*/ 0 60000 65536"/>
                <a:gd name="T12" fmla="*/ 0 w 73"/>
                <a:gd name="T13" fmla="*/ 0 h 172"/>
                <a:gd name="T14" fmla="*/ 73 w 73"/>
                <a:gd name="T15" fmla="*/ 172 h 172"/>
              </a:gdLst>
              <a:ahLst/>
              <a:cxnLst>
                <a:cxn ang="T8">
                  <a:pos x="T0" y="T1"/>
                </a:cxn>
                <a:cxn ang="T9">
                  <a:pos x="T2" y="T3"/>
                </a:cxn>
                <a:cxn ang="T10">
                  <a:pos x="T4" y="T5"/>
                </a:cxn>
                <a:cxn ang="T11">
                  <a:pos x="T6" y="T7"/>
                </a:cxn>
              </a:cxnLst>
              <a:rect l="T12" t="T13" r="T14" b="T15"/>
              <a:pathLst>
                <a:path w="73" h="172">
                  <a:moveTo>
                    <a:pt x="3" y="0"/>
                  </a:moveTo>
                  <a:lnTo>
                    <a:pt x="72" y="23"/>
                  </a:lnTo>
                  <a:lnTo>
                    <a:pt x="73" y="172"/>
                  </a:lnTo>
                  <a:lnTo>
                    <a:pt x="0" y="147"/>
                  </a:lnTo>
                </a:path>
              </a:pathLst>
            </a:custGeom>
            <a:noFill/>
            <a:ln w="3175">
              <a:solidFill>
                <a:srgbClr val="808080"/>
              </a:solidFill>
              <a:round/>
              <a:headEnd/>
              <a:tailEnd/>
            </a:ln>
          </p:spPr>
          <p:txBody>
            <a:bodyPr/>
            <a:lstStyle/>
            <a:p>
              <a:endParaRPr lang="zh-CN" altLang="en-US"/>
            </a:p>
          </p:txBody>
        </p:sp>
        <p:grpSp>
          <p:nvGrpSpPr>
            <p:cNvPr id="128094" name="Group 154"/>
            <p:cNvGrpSpPr>
              <a:grpSpLocks/>
            </p:cNvGrpSpPr>
            <p:nvPr/>
          </p:nvGrpSpPr>
          <p:grpSpPr bwMode="auto">
            <a:xfrm>
              <a:off x="1405" y="2370"/>
              <a:ext cx="7" cy="322"/>
              <a:chOff x="1405" y="2370"/>
              <a:chExt cx="7" cy="322"/>
            </a:xfrm>
          </p:grpSpPr>
          <p:sp>
            <p:nvSpPr>
              <p:cNvPr id="128422" name="Oval 155"/>
              <p:cNvSpPr>
                <a:spLocks noChangeArrowheads="1"/>
              </p:cNvSpPr>
              <p:nvPr/>
            </p:nvSpPr>
            <p:spPr bwMode="auto">
              <a:xfrm>
                <a:off x="1405" y="2612"/>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3" name="Oval 156"/>
              <p:cNvSpPr>
                <a:spLocks noChangeArrowheads="1"/>
              </p:cNvSpPr>
              <p:nvPr/>
            </p:nvSpPr>
            <p:spPr bwMode="auto">
              <a:xfrm>
                <a:off x="1405" y="2658"/>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4" name="Oval 157"/>
              <p:cNvSpPr>
                <a:spLocks noChangeArrowheads="1"/>
              </p:cNvSpPr>
              <p:nvPr/>
            </p:nvSpPr>
            <p:spPr bwMode="auto">
              <a:xfrm>
                <a:off x="1405" y="2672"/>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5" name="Oval 158"/>
              <p:cNvSpPr>
                <a:spLocks noChangeArrowheads="1"/>
              </p:cNvSpPr>
              <p:nvPr/>
            </p:nvSpPr>
            <p:spPr bwMode="auto">
              <a:xfrm>
                <a:off x="1405" y="2685"/>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6" name="Oval 159"/>
              <p:cNvSpPr>
                <a:spLocks noChangeArrowheads="1"/>
              </p:cNvSpPr>
              <p:nvPr/>
            </p:nvSpPr>
            <p:spPr bwMode="auto">
              <a:xfrm>
                <a:off x="1405" y="2441"/>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7" name="Oval 160"/>
              <p:cNvSpPr>
                <a:spLocks noChangeArrowheads="1"/>
              </p:cNvSpPr>
              <p:nvPr/>
            </p:nvSpPr>
            <p:spPr bwMode="auto">
              <a:xfrm>
                <a:off x="1405" y="2401"/>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8" name="Oval 161"/>
              <p:cNvSpPr>
                <a:spLocks noChangeArrowheads="1"/>
              </p:cNvSpPr>
              <p:nvPr/>
            </p:nvSpPr>
            <p:spPr bwMode="auto">
              <a:xfrm>
                <a:off x="1405" y="2386"/>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9" name="Oval 162"/>
              <p:cNvSpPr>
                <a:spLocks noChangeArrowheads="1"/>
              </p:cNvSpPr>
              <p:nvPr/>
            </p:nvSpPr>
            <p:spPr bwMode="auto">
              <a:xfrm>
                <a:off x="1405" y="2370"/>
                <a:ext cx="7" cy="7"/>
              </a:xfrm>
              <a:prstGeom prst="ellipse">
                <a:avLst/>
              </a:prstGeom>
              <a:solidFill>
                <a:srgbClr val="A0A0A0"/>
              </a:solidFill>
              <a:ln w="1588">
                <a:solidFill>
                  <a:srgbClr val="808080"/>
                </a:solidFill>
                <a:round/>
                <a:headEnd/>
                <a:tailEnd/>
              </a:ln>
            </p:spPr>
            <p:txBody>
              <a:bodyPr/>
              <a:lstStyle/>
              <a:p>
                <a:endParaRPr lang="zh-CN" altLang="en-US"/>
              </a:p>
            </p:txBody>
          </p:sp>
        </p:grpSp>
        <p:grpSp>
          <p:nvGrpSpPr>
            <p:cNvPr id="128095" name="Group 163"/>
            <p:cNvGrpSpPr>
              <a:grpSpLocks/>
            </p:cNvGrpSpPr>
            <p:nvPr/>
          </p:nvGrpSpPr>
          <p:grpSpPr bwMode="auto">
            <a:xfrm>
              <a:off x="1672" y="2359"/>
              <a:ext cx="6" cy="294"/>
              <a:chOff x="1672" y="2359"/>
              <a:chExt cx="6" cy="294"/>
            </a:xfrm>
          </p:grpSpPr>
          <p:sp>
            <p:nvSpPr>
              <p:cNvPr id="128414" name="Oval 164"/>
              <p:cNvSpPr>
                <a:spLocks noChangeArrowheads="1"/>
              </p:cNvSpPr>
              <p:nvPr/>
            </p:nvSpPr>
            <p:spPr bwMode="auto">
              <a:xfrm>
                <a:off x="1672" y="2579"/>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128415" name="Oval 165"/>
              <p:cNvSpPr>
                <a:spLocks noChangeArrowheads="1"/>
              </p:cNvSpPr>
              <p:nvPr/>
            </p:nvSpPr>
            <p:spPr bwMode="auto">
              <a:xfrm>
                <a:off x="1672" y="2622"/>
                <a:ext cx="6" cy="6"/>
              </a:xfrm>
              <a:prstGeom prst="ellipse">
                <a:avLst/>
              </a:prstGeom>
              <a:solidFill>
                <a:srgbClr val="A0A0A0"/>
              </a:solidFill>
              <a:ln w="1588">
                <a:solidFill>
                  <a:srgbClr val="808080"/>
                </a:solidFill>
                <a:round/>
                <a:headEnd/>
                <a:tailEnd/>
              </a:ln>
            </p:spPr>
            <p:txBody>
              <a:bodyPr/>
              <a:lstStyle/>
              <a:p>
                <a:endParaRPr lang="zh-CN" altLang="en-US"/>
              </a:p>
            </p:txBody>
          </p:sp>
          <p:sp>
            <p:nvSpPr>
              <p:cNvPr id="128416" name="Oval 166"/>
              <p:cNvSpPr>
                <a:spLocks noChangeArrowheads="1"/>
              </p:cNvSpPr>
              <p:nvPr/>
            </p:nvSpPr>
            <p:spPr bwMode="auto">
              <a:xfrm>
                <a:off x="1672" y="2634"/>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128417" name="Oval 167"/>
              <p:cNvSpPr>
                <a:spLocks noChangeArrowheads="1"/>
              </p:cNvSpPr>
              <p:nvPr/>
            </p:nvSpPr>
            <p:spPr bwMode="auto">
              <a:xfrm>
                <a:off x="1672" y="2646"/>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128418" name="Oval 168"/>
              <p:cNvSpPr>
                <a:spLocks noChangeArrowheads="1"/>
              </p:cNvSpPr>
              <p:nvPr/>
            </p:nvSpPr>
            <p:spPr bwMode="auto">
              <a:xfrm>
                <a:off x="1672" y="2423"/>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128419" name="Oval 169"/>
              <p:cNvSpPr>
                <a:spLocks noChangeArrowheads="1"/>
              </p:cNvSpPr>
              <p:nvPr/>
            </p:nvSpPr>
            <p:spPr bwMode="auto">
              <a:xfrm>
                <a:off x="1672" y="2387"/>
                <a:ext cx="6" cy="6"/>
              </a:xfrm>
              <a:prstGeom prst="ellipse">
                <a:avLst/>
              </a:prstGeom>
              <a:solidFill>
                <a:srgbClr val="A0A0A0"/>
              </a:solidFill>
              <a:ln w="1588">
                <a:solidFill>
                  <a:srgbClr val="808080"/>
                </a:solidFill>
                <a:round/>
                <a:headEnd/>
                <a:tailEnd/>
              </a:ln>
            </p:spPr>
            <p:txBody>
              <a:bodyPr/>
              <a:lstStyle/>
              <a:p>
                <a:endParaRPr lang="zh-CN" altLang="en-US"/>
              </a:p>
            </p:txBody>
          </p:sp>
          <p:sp>
            <p:nvSpPr>
              <p:cNvPr id="128420" name="Oval 170"/>
              <p:cNvSpPr>
                <a:spLocks noChangeArrowheads="1"/>
              </p:cNvSpPr>
              <p:nvPr/>
            </p:nvSpPr>
            <p:spPr bwMode="auto">
              <a:xfrm>
                <a:off x="1672" y="2373"/>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128421" name="Oval 171"/>
              <p:cNvSpPr>
                <a:spLocks noChangeArrowheads="1"/>
              </p:cNvSpPr>
              <p:nvPr/>
            </p:nvSpPr>
            <p:spPr bwMode="auto">
              <a:xfrm>
                <a:off x="1672" y="2359"/>
                <a:ext cx="6" cy="6"/>
              </a:xfrm>
              <a:prstGeom prst="ellipse">
                <a:avLst/>
              </a:prstGeom>
              <a:solidFill>
                <a:srgbClr val="A0A0A0"/>
              </a:solidFill>
              <a:ln w="1588">
                <a:solidFill>
                  <a:srgbClr val="808080"/>
                </a:solidFill>
                <a:round/>
                <a:headEnd/>
                <a:tailEnd/>
              </a:ln>
            </p:spPr>
            <p:txBody>
              <a:bodyPr/>
              <a:lstStyle/>
              <a:p>
                <a:endParaRPr lang="zh-CN" altLang="en-US"/>
              </a:p>
            </p:txBody>
          </p:sp>
        </p:grpSp>
        <p:grpSp>
          <p:nvGrpSpPr>
            <p:cNvPr id="128096" name="Group 172"/>
            <p:cNvGrpSpPr>
              <a:grpSpLocks/>
            </p:cNvGrpSpPr>
            <p:nvPr/>
          </p:nvGrpSpPr>
          <p:grpSpPr bwMode="auto">
            <a:xfrm>
              <a:off x="1422" y="2428"/>
              <a:ext cx="12" cy="36"/>
              <a:chOff x="1422" y="2428"/>
              <a:chExt cx="12" cy="36"/>
            </a:xfrm>
          </p:grpSpPr>
          <p:sp>
            <p:nvSpPr>
              <p:cNvPr id="128412" name="Freeform 173"/>
              <p:cNvSpPr>
                <a:spLocks/>
              </p:cNvSpPr>
              <p:nvPr/>
            </p:nvSpPr>
            <p:spPr bwMode="auto">
              <a:xfrm>
                <a:off x="1422" y="2437"/>
                <a:ext cx="9" cy="27"/>
              </a:xfrm>
              <a:custGeom>
                <a:avLst/>
                <a:gdLst>
                  <a:gd name="T0" fmla="*/ 9 w 70"/>
                  <a:gd name="T1" fmla="*/ 0 h 214"/>
                  <a:gd name="T2" fmla="*/ 0 w 70"/>
                  <a:gd name="T3" fmla="*/ 0 h 214"/>
                  <a:gd name="T4" fmla="*/ 0 w 70"/>
                  <a:gd name="T5" fmla="*/ 27 h 214"/>
                  <a:gd name="T6" fmla="*/ 9 w 70"/>
                  <a:gd name="T7" fmla="*/ 27 h 214"/>
                  <a:gd name="T8" fmla="*/ 9 w 70"/>
                  <a:gd name="T9" fmla="*/ 0 h 214"/>
                  <a:gd name="T10" fmla="*/ 0 60000 65536"/>
                  <a:gd name="T11" fmla="*/ 0 60000 65536"/>
                  <a:gd name="T12" fmla="*/ 0 60000 65536"/>
                  <a:gd name="T13" fmla="*/ 0 60000 65536"/>
                  <a:gd name="T14" fmla="*/ 0 60000 65536"/>
                  <a:gd name="T15" fmla="*/ 0 w 70"/>
                  <a:gd name="T16" fmla="*/ 0 h 214"/>
                  <a:gd name="T17" fmla="*/ 70 w 70"/>
                  <a:gd name="T18" fmla="*/ 214 h 214"/>
                </a:gdLst>
                <a:ahLst/>
                <a:cxnLst>
                  <a:cxn ang="T10">
                    <a:pos x="T0" y="T1"/>
                  </a:cxn>
                  <a:cxn ang="T11">
                    <a:pos x="T2" y="T3"/>
                  </a:cxn>
                  <a:cxn ang="T12">
                    <a:pos x="T4" y="T5"/>
                  </a:cxn>
                  <a:cxn ang="T13">
                    <a:pos x="T6" y="T7"/>
                  </a:cxn>
                  <a:cxn ang="T14">
                    <a:pos x="T8" y="T9"/>
                  </a:cxn>
                </a:cxnLst>
                <a:rect l="T15" t="T16" r="T17" b="T18"/>
                <a:pathLst>
                  <a:path w="70" h="214">
                    <a:moveTo>
                      <a:pt x="70" y="0"/>
                    </a:moveTo>
                    <a:lnTo>
                      <a:pt x="0" y="0"/>
                    </a:lnTo>
                    <a:lnTo>
                      <a:pt x="0" y="211"/>
                    </a:lnTo>
                    <a:lnTo>
                      <a:pt x="70" y="214"/>
                    </a:lnTo>
                    <a:lnTo>
                      <a:pt x="70" y="0"/>
                    </a:lnTo>
                    <a:close/>
                  </a:path>
                </a:pathLst>
              </a:custGeom>
              <a:solidFill>
                <a:srgbClr val="606060"/>
              </a:solidFill>
              <a:ln w="1588">
                <a:solidFill>
                  <a:srgbClr val="808080"/>
                </a:solidFill>
                <a:round/>
                <a:headEnd/>
                <a:tailEnd/>
              </a:ln>
            </p:spPr>
            <p:txBody>
              <a:bodyPr/>
              <a:lstStyle/>
              <a:p>
                <a:endParaRPr lang="zh-CN" altLang="en-US"/>
              </a:p>
            </p:txBody>
          </p:sp>
          <p:sp>
            <p:nvSpPr>
              <p:cNvPr id="128413" name="Freeform 174"/>
              <p:cNvSpPr>
                <a:spLocks/>
              </p:cNvSpPr>
              <p:nvPr/>
            </p:nvSpPr>
            <p:spPr bwMode="auto">
              <a:xfrm>
                <a:off x="1423" y="2428"/>
                <a:ext cx="11" cy="36"/>
              </a:xfrm>
              <a:custGeom>
                <a:avLst/>
                <a:gdLst>
                  <a:gd name="T0" fmla="*/ 2 w 86"/>
                  <a:gd name="T1" fmla="*/ 0 h 291"/>
                  <a:gd name="T2" fmla="*/ 2 w 86"/>
                  <a:gd name="T3" fmla="*/ 7 h 291"/>
                  <a:gd name="T4" fmla="*/ 0 w 86"/>
                  <a:gd name="T5" fmla="*/ 7 h 291"/>
                  <a:gd name="T6" fmla="*/ 0 w 86"/>
                  <a:gd name="T7" fmla="*/ 35 h 291"/>
                  <a:gd name="T8" fmla="*/ 3 w 86"/>
                  <a:gd name="T9" fmla="*/ 36 h 291"/>
                  <a:gd name="T10" fmla="*/ 3 w 86"/>
                  <a:gd name="T11" fmla="*/ 10 h 291"/>
                  <a:gd name="T12" fmla="*/ 8 w 86"/>
                  <a:gd name="T13" fmla="*/ 10 h 291"/>
                  <a:gd name="T14" fmla="*/ 8 w 86"/>
                  <a:gd name="T15" fmla="*/ 35 h 291"/>
                  <a:gd name="T16" fmla="*/ 11 w 86"/>
                  <a:gd name="T17" fmla="*/ 36 h 291"/>
                  <a:gd name="T18" fmla="*/ 11 w 86"/>
                  <a:gd name="T19" fmla="*/ 7 h 291"/>
                  <a:gd name="T20" fmla="*/ 8 w 86"/>
                  <a:gd name="T21" fmla="*/ 6 h 291"/>
                  <a:gd name="T22" fmla="*/ 9 w 86"/>
                  <a:gd name="T23" fmla="*/ 0 h 291"/>
                  <a:gd name="T24" fmla="*/ 2 w 86"/>
                  <a:gd name="T25" fmla="*/ 0 h 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291"/>
                  <a:gd name="T41" fmla="*/ 86 w 86"/>
                  <a:gd name="T42" fmla="*/ 291 h 2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291">
                    <a:moveTo>
                      <a:pt x="13" y="0"/>
                    </a:moveTo>
                    <a:lnTo>
                      <a:pt x="16" y="55"/>
                    </a:lnTo>
                    <a:lnTo>
                      <a:pt x="0" y="58"/>
                    </a:lnTo>
                    <a:lnTo>
                      <a:pt x="0" y="281"/>
                    </a:lnTo>
                    <a:lnTo>
                      <a:pt x="25" y="291"/>
                    </a:lnTo>
                    <a:lnTo>
                      <a:pt x="25" y="77"/>
                    </a:lnTo>
                    <a:lnTo>
                      <a:pt x="63" y="77"/>
                    </a:lnTo>
                    <a:lnTo>
                      <a:pt x="63" y="284"/>
                    </a:lnTo>
                    <a:lnTo>
                      <a:pt x="86" y="288"/>
                    </a:lnTo>
                    <a:lnTo>
                      <a:pt x="86" y="58"/>
                    </a:lnTo>
                    <a:lnTo>
                      <a:pt x="63" y="48"/>
                    </a:lnTo>
                    <a:lnTo>
                      <a:pt x="67" y="0"/>
                    </a:lnTo>
                    <a:lnTo>
                      <a:pt x="13" y="0"/>
                    </a:lnTo>
                    <a:close/>
                  </a:path>
                </a:pathLst>
              </a:custGeom>
              <a:solidFill>
                <a:srgbClr val="E0E0E0"/>
              </a:solidFill>
              <a:ln w="1588">
                <a:solidFill>
                  <a:srgbClr val="808080"/>
                </a:solidFill>
                <a:round/>
                <a:headEnd/>
                <a:tailEnd/>
              </a:ln>
            </p:spPr>
            <p:txBody>
              <a:bodyPr/>
              <a:lstStyle/>
              <a:p>
                <a:endParaRPr lang="zh-CN" altLang="en-US"/>
              </a:p>
            </p:txBody>
          </p:sp>
        </p:grpSp>
        <p:grpSp>
          <p:nvGrpSpPr>
            <p:cNvPr id="128097" name="Group 175"/>
            <p:cNvGrpSpPr>
              <a:grpSpLocks/>
            </p:cNvGrpSpPr>
            <p:nvPr/>
          </p:nvGrpSpPr>
          <p:grpSpPr bwMode="auto">
            <a:xfrm>
              <a:off x="1443" y="2399"/>
              <a:ext cx="7" cy="82"/>
              <a:chOff x="1443" y="2399"/>
              <a:chExt cx="7" cy="82"/>
            </a:xfrm>
          </p:grpSpPr>
          <p:sp>
            <p:nvSpPr>
              <p:cNvPr id="128398" name="Rectangle 176"/>
              <p:cNvSpPr>
                <a:spLocks noChangeArrowheads="1"/>
              </p:cNvSpPr>
              <p:nvPr/>
            </p:nvSpPr>
            <p:spPr bwMode="auto">
              <a:xfrm>
                <a:off x="1445" y="2399"/>
                <a:ext cx="4" cy="82"/>
              </a:xfrm>
              <a:prstGeom prst="rect">
                <a:avLst/>
              </a:prstGeom>
              <a:solidFill>
                <a:srgbClr val="808080"/>
              </a:solidFill>
              <a:ln w="9525">
                <a:noFill/>
                <a:miter lim="800000"/>
                <a:headEnd/>
                <a:tailEnd/>
              </a:ln>
            </p:spPr>
            <p:txBody>
              <a:bodyPr/>
              <a:lstStyle/>
              <a:p>
                <a:endParaRPr lang="zh-CN" altLang="en-US"/>
              </a:p>
            </p:txBody>
          </p:sp>
          <p:sp>
            <p:nvSpPr>
              <p:cNvPr id="128399" name="Rectangle 177"/>
              <p:cNvSpPr>
                <a:spLocks noChangeArrowheads="1"/>
              </p:cNvSpPr>
              <p:nvPr/>
            </p:nvSpPr>
            <p:spPr bwMode="auto">
              <a:xfrm>
                <a:off x="1444" y="2401"/>
                <a:ext cx="6" cy="4"/>
              </a:xfrm>
              <a:prstGeom prst="rect">
                <a:avLst/>
              </a:prstGeom>
              <a:solidFill>
                <a:srgbClr val="C0C0C0"/>
              </a:solidFill>
              <a:ln w="9525">
                <a:noFill/>
                <a:miter lim="800000"/>
                <a:headEnd/>
                <a:tailEnd/>
              </a:ln>
            </p:spPr>
            <p:txBody>
              <a:bodyPr/>
              <a:lstStyle/>
              <a:p>
                <a:endParaRPr lang="zh-CN" altLang="en-US"/>
              </a:p>
            </p:txBody>
          </p:sp>
          <p:sp>
            <p:nvSpPr>
              <p:cNvPr id="128400" name="Rectangle 178"/>
              <p:cNvSpPr>
                <a:spLocks noChangeArrowheads="1"/>
              </p:cNvSpPr>
              <p:nvPr/>
            </p:nvSpPr>
            <p:spPr bwMode="auto">
              <a:xfrm>
                <a:off x="1443" y="2407"/>
                <a:ext cx="7" cy="4"/>
              </a:xfrm>
              <a:prstGeom prst="rect">
                <a:avLst/>
              </a:prstGeom>
              <a:solidFill>
                <a:srgbClr val="C0C0C0"/>
              </a:solidFill>
              <a:ln w="9525">
                <a:noFill/>
                <a:miter lim="800000"/>
                <a:headEnd/>
                <a:tailEnd/>
              </a:ln>
            </p:spPr>
            <p:txBody>
              <a:bodyPr/>
              <a:lstStyle/>
              <a:p>
                <a:endParaRPr lang="zh-CN" altLang="en-US"/>
              </a:p>
            </p:txBody>
          </p:sp>
          <p:sp>
            <p:nvSpPr>
              <p:cNvPr id="128401" name="Rectangle 179"/>
              <p:cNvSpPr>
                <a:spLocks noChangeArrowheads="1"/>
              </p:cNvSpPr>
              <p:nvPr/>
            </p:nvSpPr>
            <p:spPr bwMode="auto">
              <a:xfrm>
                <a:off x="1444" y="2414"/>
                <a:ext cx="6" cy="4"/>
              </a:xfrm>
              <a:prstGeom prst="rect">
                <a:avLst/>
              </a:prstGeom>
              <a:solidFill>
                <a:srgbClr val="C0C0C0"/>
              </a:solidFill>
              <a:ln w="9525">
                <a:noFill/>
                <a:miter lim="800000"/>
                <a:headEnd/>
                <a:tailEnd/>
              </a:ln>
            </p:spPr>
            <p:txBody>
              <a:bodyPr/>
              <a:lstStyle/>
              <a:p>
                <a:endParaRPr lang="zh-CN" altLang="en-US"/>
              </a:p>
            </p:txBody>
          </p:sp>
          <p:sp>
            <p:nvSpPr>
              <p:cNvPr id="128402" name="Rectangle 180"/>
              <p:cNvSpPr>
                <a:spLocks noChangeArrowheads="1"/>
              </p:cNvSpPr>
              <p:nvPr/>
            </p:nvSpPr>
            <p:spPr bwMode="auto">
              <a:xfrm>
                <a:off x="1444" y="2420"/>
                <a:ext cx="6" cy="4"/>
              </a:xfrm>
              <a:prstGeom prst="rect">
                <a:avLst/>
              </a:prstGeom>
              <a:solidFill>
                <a:srgbClr val="C0C0C0"/>
              </a:solidFill>
              <a:ln w="9525">
                <a:noFill/>
                <a:miter lim="800000"/>
                <a:headEnd/>
                <a:tailEnd/>
              </a:ln>
            </p:spPr>
            <p:txBody>
              <a:bodyPr/>
              <a:lstStyle/>
              <a:p>
                <a:endParaRPr lang="zh-CN" altLang="en-US"/>
              </a:p>
            </p:txBody>
          </p:sp>
          <p:sp>
            <p:nvSpPr>
              <p:cNvPr id="128403" name="Rectangle 181"/>
              <p:cNvSpPr>
                <a:spLocks noChangeArrowheads="1"/>
              </p:cNvSpPr>
              <p:nvPr/>
            </p:nvSpPr>
            <p:spPr bwMode="auto">
              <a:xfrm>
                <a:off x="1444" y="2426"/>
                <a:ext cx="6" cy="4"/>
              </a:xfrm>
              <a:prstGeom prst="rect">
                <a:avLst/>
              </a:prstGeom>
              <a:solidFill>
                <a:srgbClr val="C0C0C0"/>
              </a:solidFill>
              <a:ln w="9525">
                <a:noFill/>
                <a:miter lim="800000"/>
                <a:headEnd/>
                <a:tailEnd/>
              </a:ln>
            </p:spPr>
            <p:txBody>
              <a:bodyPr/>
              <a:lstStyle/>
              <a:p>
                <a:endParaRPr lang="zh-CN" altLang="en-US"/>
              </a:p>
            </p:txBody>
          </p:sp>
          <p:sp>
            <p:nvSpPr>
              <p:cNvPr id="128404" name="Rectangle 182"/>
              <p:cNvSpPr>
                <a:spLocks noChangeArrowheads="1"/>
              </p:cNvSpPr>
              <p:nvPr/>
            </p:nvSpPr>
            <p:spPr bwMode="auto">
              <a:xfrm>
                <a:off x="1443" y="2432"/>
                <a:ext cx="7" cy="4"/>
              </a:xfrm>
              <a:prstGeom prst="rect">
                <a:avLst/>
              </a:prstGeom>
              <a:solidFill>
                <a:srgbClr val="C0C0C0"/>
              </a:solidFill>
              <a:ln w="9525">
                <a:noFill/>
                <a:miter lim="800000"/>
                <a:headEnd/>
                <a:tailEnd/>
              </a:ln>
            </p:spPr>
            <p:txBody>
              <a:bodyPr/>
              <a:lstStyle/>
              <a:p>
                <a:endParaRPr lang="zh-CN" altLang="en-US"/>
              </a:p>
            </p:txBody>
          </p:sp>
          <p:sp>
            <p:nvSpPr>
              <p:cNvPr id="128405" name="Rectangle 183"/>
              <p:cNvSpPr>
                <a:spLocks noChangeArrowheads="1"/>
              </p:cNvSpPr>
              <p:nvPr/>
            </p:nvSpPr>
            <p:spPr bwMode="auto">
              <a:xfrm>
                <a:off x="1444" y="2439"/>
                <a:ext cx="6" cy="3"/>
              </a:xfrm>
              <a:prstGeom prst="rect">
                <a:avLst/>
              </a:prstGeom>
              <a:solidFill>
                <a:srgbClr val="C0C0C0"/>
              </a:solidFill>
              <a:ln w="9525">
                <a:noFill/>
                <a:miter lim="800000"/>
                <a:headEnd/>
                <a:tailEnd/>
              </a:ln>
            </p:spPr>
            <p:txBody>
              <a:bodyPr/>
              <a:lstStyle/>
              <a:p>
                <a:endParaRPr lang="zh-CN" altLang="en-US"/>
              </a:p>
            </p:txBody>
          </p:sp>
          <p:sp>
            <p:nvSpPr>
              <p:cNvPr id="128406" name="Rectangle 184"/>
              <p:cNvSpPr>
                <a:spLocks noChangeArrowheads="1"/>
              </p:cNvSpPr>
              <p:nvPr/>
            </p:nvSpPr>
            <p:spPr bwMode="auto">
              <a:xfrm>
                <a:off x="1444" y="2445"/>
                <a:ext cx="6" cy="4"/>
              </a:xfrm>
              <a:prstGeom prst="rect">
                <a:avLst/>
              </a:prstGeom>
              <a:solidFill>
                <a:srgbClr val="C0C0C0"/>
              </a:solidFill>
              <a:ln w="9525">
                <a:noFill/>
                <a:miter lim="800000"/>
                <a:headEnd/>
                <a:tailEnd/>
              </a:ln>
            </p:spPr>
            <p:txBody>
              <a:bodyPr/>
              <a:lstStyle/>
              <a:p>
                <a:endParaRPr lang="zh-CN" altLang="en-US"/>
              </a:p>
            </p:txBody>
          </p:sp>
          <p:sp>
            <p:nvSpPr>
              <p:cNvPr id="128407" name="Rectangle 185"/>
              <p:cNvSpPr>
                <a:spLocks noChangeArrowheads="1"/>
              </p:cNvSpPr>
              <p:nvPr/>
            </p:nvSpPr>
            <p:spPr bwMode="auto">
              <a:xfrm>
                <a:off x="1444" y="2451"/>
                <a:ext cx="6" cy="4"/>
              </a:xfrm>
              <a:prstGeom prst="rect">
                <a:avLst/>
              </a:prstGeom>
              <a:solidFill>
                <a:srgbClr val="C0C0C0"/>
              </a:solidFill>
              <a:ln w="9525">
                <a:noFill/>
                <a:miter lim="800000"/>
                <a:headEnd/>
                <a:tailEnd/>
              </a:ln>
            </p:spPr>
            <p:txBody>
              <a:bodyPr/>
              <a:lstStyle/>
              <a:p>
                <a:endParaRPr lang="zh-CN" altLang="en-US"/>
              </a:p>
            </p:txBody>
          </p:sp>
          <p:sp>
            <p:nvSpPr>
              <p:cNvPr id="128408" name="Rectangle 186"/>
              <p:cNvSpPr>
                <a:spLocks noChangeArrowheads="1"/>
              </p:cNvSpPr>
              <p:nvPr/>
            </p:nvSpPr>
            <p:spPr bwMode="auto">
              <a:xfrm>
                <a:off x="1444" y="2457"/>
                <a:ext cx="6" cy="4"/>
              </a:xfrm>
              <a:prstGeom prst="rect">
                <a:avLst/>
              </a:prstGeom>
              <a:solidFill>
                <a:srgbClr val="C0C0C0"/>
              </a:solidFill>
              <a:ln w="9525">
                <a:noFill/>
                <a:miter lim="800000"/>
                <a:headEnd/>
                <a:tailEnd/>
              </a:ln>
            </p:spPr>
            <p:txBody>
              <a:bodyPr/>
              <a:lstStyle/>
              <a:p>
                <a:endParaRPr lang="zh-CN" altLang="en-US"/>
              </a:p>
            </p:txBody>
          </p:sp>
          <p:sp>
            <p:nvSpPr>
              <p:cNvPr id="128409" name="Rectangle 187"/>
              <p:cNvSpPr>
                <a:spLocks noChangeArrowheads="1"/>
              </p:cNvSpPr>
              <p:nvPr/>
            </p:nvSpPr>
            <p:spPr bwMode="auto">
              <a:xfrm>
                <a:off x="1443" y="2463"/>
                <a:ext cx="7" cy="4"/>
              </a:xfrm>
              <a:prstGeom prst="rect">
                <a:avLst/>
              </a:prstGeom>
              <a:solidFill>
                <a:srgbClr val="C0C0C0"/>
              </a:solidFill>
              <a:ln w="9525">
                <a:noFill/>
                <a:miter lim="800000"/>
                <a:headEnd/>
                <a:tailEnd/>
              </a:ln>
            </p:spPr>
            <p:txBody>
              <a:bodyPr/>
              <a:lstStyle/>
              <a:p>
                <a:endParaRPr lang="zh-CN" altLang="en-US"/>
              </a:p>
            </p:txBody>
          </p:sp>
          <p:sp>
            <p:nvSpPr>
              <p:cNvPr id="128410" name="Rectangle 188"/>
              <p:cNvSpPr>
                <a:spLocks noChangeArrowheads="1"/>
              </p:cNvSpPr>
              <p:nvPr/>
            </p:nvSpPr>
            <p:spPr bwMode="auto">
              <a:xfrm>
                <a:off x="1443" y="2469"/>
                <a:ext cx="7" cy="4"/>
              </a:xfrm>
              <a:prstGeom prst="rect">
                <a:avLst/>
              </a:prstGeom>
              <a:solidFill>
                <a:srgbClr val="C0C0C0"/>
              </a:solidFill>
              <a:ln w="9525">
                <a:noFill/>
                <a:miter lim="800000"/>
                <a:headEnd/>
                <a:tailEnd/>
              </a:ln>
            </p:spPr>
            <p:txBody>
              <a:bodyPr/>
              <a:lstStyle/>
              <a:p>
                <a:endParaRPr lang="zh-CN" altLang="en-US"/>
              </a:p>
            </p:txBody>
          </p:sp>
          <p:sp>
            <p:nvSpPr>
              <p:cNvPr id="128411" name="Rectangle 189"/>
              <p:cNvSpPr>
                <a:spLocks noChangeArrowheads="1"/>
              </p:cNvSpPr>
              <p:nvPr/>
            </p:nvSpPr>
            <p:spPr bwMode="auto">
              <a:xfrm>
                <a:off x="1443" y="2475"/>
                <a:ext cx="7" cy="4"/>
              </a:xfrm>
              <a:prstGeom prst="rect">
                <a:avLst/>
              </a:prstGeom>
              <a:solidFill>
                <a:srgbClr val="C0C0C0"/>
              </a:solidFill>
              <a:ln w="9525">
                <a:noFill/>
                <a:miter lim="800000"/>
                <a:headEnd/>
                <a:tailEnd/>
              </a:ln>
            </p:spPr>
            <p:txBody>
              <a:bodyPr/>
              <a:lstStyle/>
              <a:p>
                <a:endParaRPr lang="zh-CN" altLang="en-US"/>
              </a:p>
            </p:txBody>
          </p:sp>
        </p:grpSp>
        <p:grpSp>
          <p:nvGrpSpPr>
            <p:cNvPr id="128098" name="Group 190"/>
            <p:cNvGrpSpPr>
              <a:grpSpLocks/>
            </p:cNvGrpSpPr>
            <p:nvPr/>
          </p:nvGrpSpPr>
          <p:grpSpPr bwMode="auto">
            <a:xfrm>
              <a:off x="1463" y="2399"/>
              <a:ext cx="7" cy="81"/>
              <a:chOff x="1463" y="2399"/>
              <a:chExt cx="7" cy="81"/>
            </a:xfrm>
          </p:grpSpPr>
          <p:sp>
            <p:nvSpPr>
              <p:cNvPr id="128384" name="Rectangle 191"/>
              <p:cNvSpPr>
                <a:spLocks noChangeArrowheads="1"/>
              </p:cNvSpPr>
              <p:nvPr/>
            </p:nvSpPr>
            <p:spPr bwMode="auto">
              <a:xfrm>
                <a:off x="1465" y="2399"/>
                <a:ext cx="4" cy="81"/>
              </a:xfrm>
              <a:prstGeom prst="rect">
                <a:avLst/>
              </a:prstGeom>
              <a:solidFill>
                <a:srgbClr val="808080"/>
              </a:solidFill>
              <a:ln w="9525">
                <a:noFill/>
                <a:miter lim="800000"/>
                <a:headEnd/>
                <a:tailEnd/>
              </a:ln>
            </p:spPr>
            <p:txBody>
              <a:bodyPr/>
              <a:lstStyle/>
              <a:p>
                <a:endParaRPr lang="zh-CN" altLang="en-US"/>
              </a:p>
            </p:txBody>
          </p:sp>
          <p:sp>
            <p:nvSpPr>
              <p:cNvPr id="128385" name="Rectangle 192"/>
              <p:cNvSpPr>
                <a:spLocks noChangeArrowheads="1"/>
              </p:cNvSpPr>
              <p:nvPr/>
            </p:nvSpPr>
            <p:spPr bwMode="auto">
              <a:xfrm>
                <a:off x="1464" y="2401"/>
                <a:ext cx="6" cy="3"/>
              </a:xfrm>
              <a:prstGeom prst="rect">
                <a:avLst/>
              </a:prstGeom>
              <a:solidFill>
                <a:srgbClr val="C0C0C0"/>
              </a:solidFill>
              <a:ln w="9525">
                <a:noFill/>
                <a:miter lim="800000"/>
                <a:headEnd/>
                <a:tailEnd/>
              </a:ln>
            </p:spPr>
            <p:txBody>
              <a:bodyPr/>
              <a:lstStyle/>
              <a:p>
                <a:endParaRPr lang="zh-CN" altLang="en-US"/>
              </a:p>
            </p:txBody>
          </p:sp>
          <p:sp>
            <p:nvSpPr>
              <p:cNvPr id="128386" name="Rectangle 193"/>
              <p:cNvSpPr>
                <a:spLocks noChangeArrowheads="1"/>
              </p:cNvSpPr>
              <p:nvPr/>
            </p:nvSpPr>
            <p:spPr bwMode="auto">
              <a:xfrm>
                <a:off x="1463" y="2407"/>
                <a:ext cx="7" cy="3"/>
              </a:xfrm>
              <a:prstGeom prst="rect">
                <a:avLst/>
              </a:prstGeom>
              <a:solidFill>
                <a:srgbClr val="C0C0C0"/>
              </a:solidFill>
              <a:ln w="9525">
                <a:noFill/>
                <a:miter lim="800000"/>
                <a:headEnd/>
                <a:tailEnd/>
              </a:ln>
            </p:spPr>
            <p:txBody>
              <a:bodyPr/>
              <a:lstStyle/>
              <a:p>
                <a:endParaRPr lang="zh-CN" altLang="en-US"/>
              </a:p>
            </p:txBody>
          </p:sp>
          <p:sp>
            <p:nvSpPr>
              <p:cNvPr id="128387" name="Rectangle 194"/>
              <p:cNvSpPr>
                <a:spLocks noChangeArrowheads="1"/>
              </p:cNvSpPr>
              <p:nvPr/>
            </p:nvSpPr>
            <p:spPr bwMode="auto">
              <a:xfrm>
                <a:off x="1464" y="2413"/>
                <a:ext cx="6" cy="4"/>
              </a:xfrm>
              <a:prstGeom prst="rect">
                <a:avLst/>
              </a:prstGeom>
              <a:solidFill>
                <a:srgbClr val="C0C0C0"/>
              </a:solidFill>
              <a:ln w="9525">
                <a:noFill/>
                <a:miter lim="800000"/>
                <a:headEnd/>
                <a:tailEnd/>
              </a:ln>
            </p:spPr>
            <p:txBody>
              <a:bodyPr/>
              <a:lstStyle/>
              <a:p>
                <a:endParaRPr lang="zh-CN" altLang="en-US"/>
              </a:p>
            </p:txBody>
          </p:sp>
          <p:sp>
            <p:nvSpPr>
              <p:cNvPr id="128388" name="Rectangle 195"/>
              <p:cNvSpPr>
                <a:spLocks noChangeArrowheads="1"/>
              </p:cNvSpPr>
              <p:nvPr/>
            </p:nvSpPr>
            <p:spPr bwMode="auto">
              <a:xfrm>
                <a:off x="1464" y="2419"/>
                <a:ext cx="6" cy="4"/>
              </a:xfrm>
              <a:prstGeom prst="rect">
                <a:avLst/>
              </a:prstGeom>
              <a:solidFill>
                <a:srgbClr val="C0C0C0"/>
              </a:solidFill>
              <a:ln w="9525">
                <a:noFill/>
                <a:miter lim="800000"/>
                <a:headEnd/>
                <a:tailEnd/>
              </a:ln>
            </p:spPr>
            <p:txBody>
              <a:bodyPr/>
              <a:lstStyle/>
              <a:p>
                <a:endParaRPr lang="zh-CN" altLang="en-US"/>
              </a:p>
            </p:txBody>
          </p:sp>
          <p:sp>
            <p:nvSpPr>
              <p:cNvPr id="128389" name="Rectangle 196"/>
              <p:cNvSpPr>
                <a:spLocks noChangeArrowheads="1"/>
              </p:cNvSpPr>
              <p:nvPr/>
            </p:nvSpPr>
            <p:spPr bwMode="auto">
              <a:xfrm>
                <a:off x="1464" y="2425"/>
                <a:ext cx="6" cy="4"/>
              </a:xfrm>
              <a:prstGeom prst="rect">
                <a:avLst/>
              </a:prstGeom>
              <a:solidFill>
                <a:srgbClr val="C0C0C0"/>
              </a:solidFill>
              <a:ln w="9525">
                <a:noFill/>
                <a:miter lim="800000"/>
                <a:headEnd/>
                <a:tailEnd/>
              </a:ln>
            </p:spPr>
            <p:txBody>
              <a:bodyPr/>
              <a:lstStyle/>
              <a:p>
                <a:endParaRPr lang="zh-CN" altLang="en-US"/>
              </a:p>
            </p:txBody>
          </p:sp>
          <p:sp>
            <p:nvSpPr>
              <p:cNvPr id="128390" name="Rectangle 197"/>
              <p:cNvSpPr>
                <a:spLocks noChangeArrowheads="1"/>
              </p:cNvSpPr>
              <p:nvPr/>
            </p:nvSpPr>
            <p:spPr bwMode="auto">
              <a:xfrm>
                <a:off x="1463" y="2431"/>
                <a:ext cx="7" cy="4"/>
              </a:xfrm>
              <a:prstGeom prst="rect">
                <a:avLst/>
              </a:prstGeom>
              <a:solidFill>
                <a:srgbClr val="C0C0C0"/>
              </a:solidFill>
              <a:ln w="9525">
                <a:noFill/>
                <a:miter lim="800000"/>
                <a:headEnd/>
                <a:tailEnd/>
              </a:ln>
            </p:spPr>
            <p:txBody>
              <a:bodyPr/>
              <a:lstStyle/>
              <a:p>
                <a:endParaRPr lang="zh-CN" altLang="en-US"/>
              </a:p>
            </p:txBody>
          </p:sp>
          <p:sp>
            <p:nvSpPr>
              <p:cNvPr id="128391" name="Rectangle 198"/>
              <p:cNvSpPr>
                <a:spLocks noChangeArrowheads="1"/>
              </p:cNvSpPr>
              <p:nvPr/>
            </p:nvSpPr>
            <p:spPr bwMode="auto">
              <a:xfrm>
                <a:off x="1464" y="2438"/>
                <a:ext cx="6" cy="3"/>
              </a:xfrm>
              <a:prstGeom prst="rect">
                <a:avLst/>
              </a:prstGeom>
              <a:solidFill>
                <a:srgbClr val="C0C0C0"/>
              </a:solidFill>
              <a:ln w="9525">
                <a:noFill/>
                <a:miter lim="800000"/>
                <a:headEnd/>
                <a:tailEnd/>
              </a:ln>
            </p:spPr>
            <p:txBody>
              <a:bodyPr/>
              <a:lstStyle/>
              <a:p>
                <a:endParaRPr lang="zh-CN" altLang="en-US"/>
              </a:p>
            </p:txBody>
          </p:sp>
          <p:sp>
            <p:nvSpPr>
              <p:cNvPr id="128392" name="Rectangle 199"/>
              <p:cNvSpPr>
                <a:spLocks noChangeArrowheads="1"/>
              </p:cNvSpPr>
              <p:nvPr/>
            </p:nvSpPr>
            <p:spPr bwMode="auto">
              <a:xfrm>
                <a:off x="1464" y="2444"/>
                <a:ext cx="6" cy="4"/>
              </a:xfrm>
              <a:prstGeom prst="rect">
                <a:avLst/>
              </a:prstGeom>
              <a:solidFill>
                <a:srgbClr val="C0C0C0"/>
              </a:solidFill>
              <a:ln w="9525">
                <a:noFill/>
                <a:miter lim="800000"/>
                <a:headEnd/>
                <a:tailEnd/>
              </a:ln>
            </p:spPr>
            <p:txBody>
              <a:bodyPr/>
              <a:lstStyle/>
              <a:p>
                <a:endParaRPr lang="zh-CN" altLang="en-US"/>
              </a:p>
            </p:txBody>
          </p:sp>
          <p:sp>
            <p:nvSpPr>
              <p:cNvPr id="128393" name="Rectangle 200"/>
              <p:cNvSpPr>
                <a:spLocks noChangeArrowheads="1"/>
              </p:cNvSpPr>
              <p:nvPr/>
            </p:nvSpPr>
            <p:spPr bwMode="auto">
              <a:xfrm>
                <a:off x="1464" y="2450"/>
                <a:ext cx="6" cy="4"/>
              </a:xfrm>
              <a:prstGeom prst="rect">
                <a:avLst/>
              </a:prstGeom>
              <a:solidFill>
                <a:srgbClr val="C0C0C0"/>
              </a:solidFill>
              <a:ln w="9525">
                <a:noFill/>
                <a:miter lim="800000"/>
                <a:headEnd/>
                <a:tailEnd/>
              </a:ln>
            </p:spPr>
            <p:txBody>
              <a:bodyPr/>
              <a:lstStyle/>
              <a:p>
                <a:endParaRPr lang="zh-CN" altLang="en-US"/>
              </a:p>
            </p:txBody>
          </p:sp>
          <p:sp>
            <p:nvSpPr>
              <p:cNvPr id="128394" name="Rectangle 201"/>
              <p:cNvSpPr>
                <a:spLocks noChangeArrowheads="1"/>
              </p:cNvSpPr>
              <p:nvPr/>
            </p:nvSpPr>
            <p:spPr bwMode="auto">
              <a:xfrm>
                <a:off x="1464" y="2456"/>
                <a:ext cx="6" cy="4"/>
              </a:xfrm>
              <a:prstGeom prst="rect">
                <a:avLst/>
              </a:prstGeom>
              <a:solidFill>
                <a:srgbClr val="C0C0C0"/>
              </a:solidFill>
              <a:ln w="9525">
                <a:noFill/>
                <a:miter lim="800000"/>
                <a:headEnd/>
                <a:tailEnd/>
              </a:ln>
            </p:spPr>
            <p:txBody>
              <a:bodyPr/>
              <a:lstStyle/>
              <a:p>
                <a:endParaRPr lang="zh-CN" altLang="en-US"/>
              </a:p>
            </p:txBody>
          </p:sp>
          <p:sp>
            <p:nvSpPr>
              <p:cNvPr id="128395" name="Rectangle 202"/>
              <p:cNvSpPr>
                <a:spLocks noChangeArrowheads="1"/>
              </p:cNvSpPr>
              <p:nvPr/>
            </p:nvSpPr>
            <p:spPr bwMode="auto">
              <a:xfrm>
                <a:off x="1463" y="2462"/>
                <a:ext cx="7" cy="4"/>
              </a:xfrm>
              <a:prstGeom prst="rect">
                <a:avLst/>
              </a:prstGeom>
              <a:solidFill>
                <a:srgbClr val="C0C0C0"/>
              </a:solidFill>
              <a:ln w="9525">
                <a:noFill/>
                <a:miter lim="800000"/>
                <a:headEnd/>
                <a:tailEnd/>
              </a:ln>
            </p:spPr>
            <p:txBody>
              <a:bodyPr/>
              <a:lstStyle/>
              <a:p>
                <a:endParaRPr lang="zh-CN" altLang="en-US"/>
              </a:p>
            </p:txBody>
          </p:sp>
          <p:sp>
            <p:nvSpPr>
              <p:cNvPr id="128396" name="Rectangle 203"/>
              <p:cNvSpPr>
                <a:spLocks noChangeArrowheads="1"/>
              </p:cNvSpPr>
              <p:nvPr/>
            </p:nvSpPr>
            <p:spPr bwMode="auto">
              <a:xfrm>
                <a:off x="1463" y="2468"/>
                <a:ext cx="7" cy="4"/>
              </a:xfrm>
              <a:prstGeom prst="rect">
                <a:avLst/>
              </a:prstGeom>
              <a:solidFill>
                <a:srgbClr val="C0C0C0"/>
              </a:solidFill>
              <a:ln w="9525">
                <a:noFill/>
                <a:miter lim="800000"/>
                <a:headEnd/>
                <a:tailEnd/>
              </a:ln>
            </p:spPr>
            <p:txBody>
              <a:bodyPr/>
              <a:lstStyle/>
              <a:p>
                <a:endParaRPr lang="zh-CN" altLang="en-US"/>
              </a:p>
            </p:txBody>
          </p:sp>
          <p:sp>
            <p:nvSpPr>
              <p:cNvPr id="128397" name="Rectangle 204"/>
              <p:cNvSpPr>
                <a:spLocks noChangeArrowheads="1"/>
              </p:cNvSpPr>
              <p:nvPr/>
            </p:nvSpPr>
            <p:spPr bwMode="auto">
              <a:xfrm>
                <a:off x="1463" y="2474"/>
                <a:ext cx="7" cy="4"/>
              </a:xfrm>
              <a:prstGeom prst="rect">
                <a:avLst/>
              </a:prstGeom>
              <a:solidFill>
                <a:srgbClr val="C0C0C0"/>
              </a:solidFill>
              <a:ln w="9525">
                <a:noFill/>
                <a:miter lim="800000"/>
                <a:headEnd/>
                <a:tailEnd/>
              </a:ln>
            </p:spPr>
            <p:txBody>
              <a:bodyPr/>
              <a:lstStyle/>
              <a:p>
                <a:endParaRPr lang="zh-CN" altLang="en-US"/>
              </a:p>
            </p:txBody>
          </p:sp>
        </p:grpSp>
        <p:grpSp>
          <p:nvGrpSpPr>
            <p:cNvPr id="128099" name="Group 205"/>
            <p:cNvGrpSpPr>
              <a:grpSpLocks/>
            </p:cNvGrpSpPr>
            <p:nvPr/>
          </p:nvGrpSpPr>
          <p:grpSpPr bwMode="auto">
            <a:xfrm>
              <a:off x="1482" y="2397"/>
              <a:ext cx="7" cy="82"/>
              <a:chOff x="1482" y="2397"/>
              <a:chExt cx="7" cy="82"/>
            </a:xfrm>
          </p:grpSpPr>
          <p:sp>
            <p:nvSpPr>
              <p:cNvPr id="128370" name="Rectangle 206"/>
              <p:cNvSpPr>
                <a:spLocks noChangeArrowheads="1"/>
              </p:cNvSpPr>
              <p:nvPr/>
            </p:nvSpPr>
            <p:spPr bwMode="auto">
              <a:xfrm>
                <a:off x="1483" y="2397"/>
                <a:ext cx="5" cy="82"/>
              </a:xfrm>
              <a:prstGeom prst="rect">
                <a:avLst/>
              </a:prstGeom>
              <a:solidFill>
                <a:srgbClr val="808080"/>
              </a:solidFill>
              <a:ln w="9525">
                <a:noFill/>
                <a:miter lim="800000"/>
                <a:headEnd/>
                <a:tailEnd/>
              </a:ln>
            </p:spPr>
            <p:txBody>
              <a:bodyPr/>
              <a:lstStyle/>
              <a:p>
                <a:endParaRPr lang="zh-CN" altLang="en-US"/>
              </a:p>
            </p:txBody>
          </p:sp>
          <p:sp>
            <p:nvSpPr>
              <p:cNvPr id="128371" name="Rectangle 207"/>
              <p:cNvSpPr>
                <a:spLocks noChangeArrowheads="1"/>
              </p:cNvSpPr>
              <p:nvPr/>
            </p:nvSpPr>
            <p:spPr bwMode="auto">
              <a:xfrm>
                <a:off x="1482" y="2399"/>
                <a:ext cx="7" cy="4"/>
              </a:xfrm>
              <a:prstGeom prst="rect">
                <a:avLst/>
              </a:prstGeom>
              <a:solidFill>
                <a:srgbClr val="C0C0C0"/>
              </a:solidFill>
              <a:ln w="9525">
                <a:noFill/>
                <a:miter lim="800000"/>
                <a:headEnd/>
                <a:tailEnd/>
              </a:ln>
            </p:spPr>
            <p:txBody>
              <a:bodyPr/>
              <a:lstStyle/>
              <a:p>
                <a:endParaRPr lang="zh-CN" altLang="en-US"/>
              </a:p>
            </p:txBody>
          </p:sp>
          <p:sp>
            <p:nvSpPr>
              <p:cNvPr id="128372" name="Rectangle 208"/>
              <p:cNvSpPr>
                <a:spLocks noChangeArrowheads="1"/>
              </p:cNvSpPr>
              <p:nvPr/>
            </p:nvSpPr>
            <p:spPr bwMode="auto">
              <a:xfrm>
                <a:off x="1482" y="2405"/>
                <a:ext cx="6" cy="4"/>
              </a:xfrm>
              <a:prstGeom prst="rect">
                <a:avLst/>
              </a:prstGeom>
              <a:solidFill>
                <a:srgbClr val="C0C0C0"/>
              </a:solidFill>
              <a:ln w="9525">
                <a:noFill/>
                <a:miter lim="800000"/>
                <a:headEnd/>
                <a:tailEnd/>
              </a:ln>
            </p:spPr>
            <p:txBody>
              <a:bodyPr/>
              <a:lstStyle/>
              <a:p>
                <a:endParaRPr lang="zh-CN" altLang="en-US"/>
              </a:p>
            </p:txBody>
          </p:sp>
          <p:sp>
            <p:nvSpPr>
              <p:cNvPr id="128373" name="Rectangle 209"/>
              <p:cNvSpPr>
                <a:spLocks noChangeArrowheads="1"/>
              </p:cNvSpPr>
              <p:nvPr/>
            </p:nvSpPr>
            <p:spPr bwMode="auto">
              <a:xfrm>
                <a:off x="1482" y="2411"/>
                <a:ext cx="7" cy="4"/>
              </a:xfrm>
              <a:prstGeom prst="rect">
                <a:avLst/>
              </a:prstGeom>
              <a:solidFill>
                <a:srgbClr val="C0C0C0"/>
              </a:solidFill>
              <a:ln w="9525">
                <a:noFill/>
                <a:miter lim="800000"/>
                <a:headEnd/>
                <a:tailEnd/>
              </a:ln>
            </p:spPr>
            <p:txBody>
              <a:bodyPr/>
              <a:lstStyle/>
              <a:p>
                <a:endParaRPr lang="zh-CN" altLang="en-US"/>
              </a:p>
            </p:txBody>
          </p:sp>
          <p:sp>
            <p:nvSpPr>
              <p:cNvPr id="128374" name="Rectangle 210"/>
              <p:cNvSpPr>
                <a:spLocks noChangeArrowheads="1"/>
              </p:cNvSpPr>
              <p:nvPr/>
            </p:nvSpPr>
            <p:spPr bwMode="auto">
              <a:xfrm>
                <a:off x="1482" y="2417"/>
                <a:ext cx="7" cy="4"/>
              </a:xfrm>
              <a:prstGeom prst="rect">
                <a:avLst/>
              </a:prstGeom>
              <a:solidFill>
                <a:srgbClr val="C0C0C0"/>
              </a:solidFill>
              <a:ln w="9525">
                <a:noFill/>
                <a:miter lim="800000"/>
                <a:headEnd/>
                <a:tailEnd/>
              </a:ln>
            </p:spPr>
            <p:txBody>
              <a:bodyPr/>
              <a:lstStyle/>
              <a:p>
                <a:endParaRPr lang="zh-CN" altLang="en-US"/>
              </a:p>
            </p:txBody>
          </p:sp>
          <p:sp>
            <p:nvSpPr>
              <p:cNvPr id="128375" name="Rectangle 211"/>
              <p:cNvSpPr>
                <a:spLocks noChangeArrowheads="1"/>
              </p:cNvSpPr>
              <p:nvPr/>
            </p:nvSpPr>
            <p:spPr bwMode="auto">
              <a:xfrm>
                <a:off x="1482" y="2423"/>
                <a:ext cx="7" cy="4"/>
              </a:xfrm>
              <a:prstGeom prst="rect">
                <a:avLst/>
              </a:prstGeom>
              <a:solidFill>
                <a:srgbClr val="C0C0C0"/>
              </a:solidFill>
              <a:ln w="9525">
                <a:noFill/>
                <a:miter lim="800000"/>
                <a:headEnd/>
                <a:tailEnd/>
              </a:ln>
            </p:spPr>
            <p:txBody>
              <a:bodyPr/>
              <a:lstStyle/>
              <a:p>
                <a:endParaRPr lang="zh-CN" altLang="en-US"/>
              </a:p>
            </p:txBody>
          </p:sp>
          <p:sp>
            <p:nvSpPr>
              <p:cNvPr id="128376" name="Rectangle 212"/>
              <p:cNvSpPr>
                <a:spLocks noChangeArrowheads="1"/>
              </p:cNvSpPr>
              <p:nvPr/>
            </p:nvSpPr>
            <p:spPr bwMode="auto">
              <a:xfrm>
                <a:off x="1482" y="2430"/>
                <a:ext cx="6" cy="3"/>
              </a:xfrm>
              <a:prstGeom prst="rect">
                <a:avLst/>
              </a:prstGeom>
              <a:solidFill>
                <a:srgbClr val="C0C0C0"/>
              </a:solidFill>
              <a:ln w="9525">
                <a:noFill/>
                <a:miter lim="800000"/>
                <a:headEnd/>
                <a:tailEnd/>
              </a:ln>
            </p:spPr>
            <p:txBody>
              <a:bodyPr/>
              <a:lstStyle/>
              <a:p>
                <a:endParaRPr lang="zh-CN" altLang="en-US"/>
              </a:p>
            </p:txBody>
          </p:sp>
          <p:sp>
            <p:nvSpPr>
              <p:cNvPr id="128377" name="Rectangle 213"/>
              <p:cNvSpPr>
                <a:spLocks noChangeArrowheads="1"/>
              </p:cNvSpPr>
              <p:nvPr/>
            </p:nvSpPr>
            <p:spPr bwMode="auto">
              <a:xfrm>
                <a:off x="1482" y="2436"/>
                <a:ext cx="7" cy="4"/>
              </a:xfrm>
              <a:prstGeom prst="rect">
                <a:avLst/>
              </a:prstGeom>
              <a:solidFill>
                <a:srgbClr val="C0C0C0"/>
              </a:solidFill>
              <a:ln w="9525">
                <a:noFill/>
                <a:miter lim="800000"/>
                <a:headEnd/>
                <a:tailEnd/>
              </a:ln>
            </p:spPr>
            <p:txBody>
              <a:bodyPr/>
              <a:lstStyle/>
              <a:p>
                <a:endParaRPr lang="zh-CN" altLang="en-US"/>
              </a:p>
            </p:txBody>
          </p:sp>
          <p:sp>
            <p:nvSpPr>
              <p:cNvPr id="128378" name="Rectangle 214"/>
              <p:cNvSpPr>
                <a:spLocks noChangeArrowheads="1"/>
              </p:cNvSpPr>
              <p:nvPr/>
            </p:nvSpPr>
            <p:spPr bwMode="auto">
              <a:xfrm>
                <a:off x="1482" y="2443"/>
                <a:ext cx="7" cy="3"/>
              </a:xfrm>
              <a:prstGeom prst="rect">
                <a:avLst/>
              </a:prstGeom>
              <a:solidFill>
                <a:srgbClr val="C0C0C0"/>
              </a:solidFill>
              <a:ln w="9525">
                <a:noFill/>
                <a:miter lim="800000"/>
                <a:headEnd/>
                <a:tailEnd/>
              </a:ln>
            </p:spPr>
            <p:txBody>
              <a:bodyPr/>
              <a:lstStyle/>
              <a:p>
                <a:endParaRPr lang="zh-CN" altLang="en-US"/>
              </a:p>
            </p:txBody>
          </p:sp>
          <p:sp>
            <p:nvSpPr>
              <p:cNvPr id="128379" name="Rectangle 215"/>
              <p:cNvSpPr>
                <a:spLocks noChangeArrowheads="1"/>
              </p:cNvSpPr>
              <p:nvPr/>
            </p:nvSpPr>
            <p:spPr bwMode="auto">
              <a:xfrm>
                <a:off x="1482" y="2449"/>
                <a:ext cx="7" cy="3"/>
              </a:xfrm>
              <a:prstGeom prst="rect">
                <a:avLst/>
              </a:prstGeom>
              <a:solidFill>
                <a:srgbClr val="C0C0C0"/>
              </a:solidFill>
              <a:ln w="9525">
                <a:noFill/>
                <a:miter lim="800000"/>
                <a:headEnd/>
                <a:tailEnd/>
              </a:ln>
            </p:spPr>
            <p:txBody>
              <a:bodyPr/>
              <a:lstStyle/>
              <a:p>
                <a:endParaRPr lang="zh-CN" altLang="en-US"/>
              </a:p>
            </p:txBody>
          </p:sp>
          <p:sp>
            <p:nvSpPr>
              <p:cNvPr id="128380" name="Rectangle 216"/>
              <p:cNvSpPr>
                <a:spLocks noChangeArrowheads="1"/>
              </p:cNvSpPr>
              <p:nvPr/>
            </p:nvSpPr>
            <p:spPr bwMode="auto">
              <a:xfrm>
                <a:off x="1482" y="2454"/>
                <a:ext cx="7" cy="4"/>
              </a:xfrm>
              <a:prstGeom prst="rect">
                <a:avLst/>
              </a:prstGeom>
              <a:solidFill>
                <a:srgbClr val="C0C0C0"/>
              </a:solidFill>
              <a:ln w="9525">
                <a:noFill/>
                <a:miter lim="800000"/>
                <a:headEnd/>
                <a:tailEnd/>
              </a:ln>
            </p:spPr>
            <p:txBody>
              <a:bodyPr/>
              <a:lstStyle/>
              <a:p>
                <a:endParaRPr lang="zh-CN" altLang="en-US"/>
              </a:p>
            </p:txBody>
          </p:sp>
          <p:sp>
            <p:nvSpPr>
              <p:cNvPr id="128381" name="Rectangle 217"/>
              <p:cNvSpPr>
                <a:spLocks noChangeArrowheads="1"/>
              </p:cNvSpPr>
              <p:nvPr/>
            </p:nvSpPr>
            <p:spPr bwMode="auto">
              <a:xfrm>
                <a:off x="1482" y="2460"/>
                <a:ext cx="6" cy="4"/>
              </a:xfrm>
              <a:prstGeom prst="rect">
                <a:avLst/>
              </a:prstGeom>
              <a:solidFill>
                <a:srgbClr val="C0C0C0"/>
              </a:solidFill>
              <a:ln w="9525">
                <a:noFill/>
                <a:miter lim="800000"/>
                <a:headEnd/>
                <a:tailEnd/>
              </a:ln>
            </p:spPr>
            <p:txBody>
              <a:bodyPr/>
              <a:lstStyle/>
              <a:p>
                <a:endParaRPr lang="zh-CN" altLang="en-US"/>
              </a:p>
            </p:txBody>
          </p:sp>
          <p:sp>
            <p:nvSpPr>
              <p:cNvPr id="128382" name="Rectangle 218"/>
              <p:cNvSpPr>
                <a:spLocks noChangeArrowheads="1"/>
              </p:cNvSpPr>
              <p:nvPr/>
            </p:nvSpPr>
            <p:spPr bwMode="auto">
              <a:xfrm>
                <a:off x="1482" y="2466"/>
                <a:ext cx="6" cy="4"/>
              </a:xfrm>
              <a:prstGeom prst="rect">
                <a:avLst/>
              </a:prstGeom>
              <a:solidFill>
                <a:srgbClr val="C0C0C0"/>
              </a:solidFill>
              <a:ln w="9525">
                <a:noFill/>
                <a:miter lim="800000"/>
                <a:headEnd/>
                <a:tailEnd/>
              </a:ln>
            </p:spPr>
            <p:txBody>
              <a:bodyPr/>
              <a:lstStyle/>
              <a:p>
                <a:endParaRPr lang="zh-CN" altLang="en-US"/>
              </a:p>
            </p:txBody>
          </p:sp>
          <p:sp>
            <p:nvSpPr>
              <p:cNvPr id="128383" name="Rectangle 219"/>
              <p:cNvSpPr>
                <a:spLocks noChangeArrowheads="1"/>
              </p:cNvSpPr>
              <p:nvPr/>
            </p:nvSpPr>
            <p:spPr bwMode="auto">
              <a:xfrm>
                <a:off x="1482" y="2473"/>
                <a:ext cx="6" cy="3"/>
              </a:xfrm>
              <a:prstGeom prst="rect">
                <a:avLst/>
              </a:prstGeom>
              <a:solidFill>
                <a:srgbClr val="C0C0C0"/>
              </a:solidFill>
              <a:ln w="9525">
                <a:noFill/>
                <a:miter lim="800000"/>
                <a:headEnd/>
                <a:tailEnd/>
              </a:ln>
            </p:spPr>
            <p:txBody>
              <a:bodyPr/>
              <a:lstStyle/>
              <a:p>
                <a:endParaRPr lang="zh-CN" altLang="en-US"/>
              </a:p>
            </p:txBody>
          </p:sp>
        </p:grpSp>
        <p:grpSp>
          <p:nvGrpSpPr>
            <p:cNvPr id="128100" name="Group 220"/>
            <p:cNvGrpSpPr>
              <a:grpSpLocks/>
            </p:cNvGrpSpPr>
            <p:nvPr/>
          </p:nvGrpSpPr>
          <p:grpSpPr bwMode="auto">
            <a:xfrm>
              <a:off x="1501" y="2396"/>
              <a:ext cx="7" cy="82"/>
              <a:chOff x="1501" y="2396"/>
              <a:chExt cx="7" cy="82"/>
            </a:xfrm>
          </p:grpSpPr>
          <p:sp>
            <p:nvSpPr>
              <p:cNvPr id="128356" name="Rectangle 221"/>
              <p:cNvSpPr>
                <a:spLocks noChangeArrowheads="1"/>
              </p:cNvSpPr>
              <p:nvPr/>
            </p:nvSpPr>
            <p:spPr bwMode="auto">
              <a:xfrm>
                <a:off x="1502" y="2396"/>
                <a:ext cx="5" cy="82"/>
              </a:xfrm>
              <a:prstGeom prst="rect">
                <a:avLst/>
              </a:prstGeom>
              <a:solidFill>
                <a:srgbClr val="808080"/>
              </a:solidFill>
              <a:ln w="9525">
                <a:noFill/>
                <a:miter lim="800000"/>
                <a:headEnd/>
                <a:tailEnd/>
              </a:ln>
            </p:spPr>
            <p:txBody>
              <a:bodyPr/>
              <a:lstStyle/>
              <a:p>
                <a:endParaRPr lang="zh-CN" altLang="en-US"/>
              </a:p>
            </p:txBody>
          </p:sp>
          <p:sp>
            <p:nvSpPr>
              <p:cNvPr id="128357" name="Rectangle 222"/>
              <p:cNvSpPr>
                <a:spLocks noChangeArrowheads="1"/>
              </p:cNvSpPr>
              <p:nvPr/>
            </p:nvSpPr>
            <p:spPr bwMode="auto">
              <a:xfrm>
                <a:off x="1501" y="2398"/>
                <a:ext cx="7" cy="4"/>
              </a:xfrm>
              <a:prstGeom prst="rect">
                <a:avLst/>
              </a:prstGeom>
              <a:solidFill>
                <a:srgbClr val="C0C0C0"/>
              </a:solidFill>
              <a:ln w="9525">
                <a:noFill/>
                <a:miter lim="800000"/>
                <a:headEnd/>
                <a:tailEnd/>
              </a:ln>
            </p:spPr>
            <p:txBody>
              <a:bodyPr/>
              <a:lstStyle/>
              <a:p>
                <a:endParaRPr lang="zh-CN" altLang="en-US"/>
              </a:p>
            </p:txBody>
          </p:sp>
          <p:sp>
            <p:nvSpPr>
              <p:cNvPr id="128358" name="Rectangle 223"/>
              <p:cNvSpPr>
                <a:spLocks noChangeArrowheads="1"/>
              </p:cNvSpPr>
              <p:nvPr/>
            </p:nvSpPr>
            <p:spPr bwMode="auto">
              <a:xfrm>
                <a:off x="1501" y="2404"/>
                <a:ext cx="6" cy="4"/>
              </a:xfrm>
              <a:prstGeom prst="rect">
                <a:avLst/>
              </a:prstGeom>
              <a:solidFill>
                <a:srgbClr val="C0C0C0"/>
              </a:solidFill>
              <a:ln w="9525">
                <a:noFill/>
                <a:miter lim="800000"/>
                <a:headEnd/>
                <a:tailEnd/>
              </a:ln>
            </p:spPr>
            <p:txBody>
              <a:bodyPr/>
              <a:lstStyle/>
              <a:p>
                <a:endParaRPr lang="zh-CN" altLang="en-US"/>
              </a:p>
            </p:txBody>
          </p:sp>
          <p:sp>
            <p:nvSpPr>
              <p:cNvPr id="128359" name="Rectangle 224"/>
              <p:cNvSpPr>
                <a:spLocks noChangeArrowheads="1"/>
              </p:cNvSpPr>
              <p:nvPr/>
            </p:nvSpPr>
            <p:spPr bwMode="auto">
              <a:xfrm>
                <a:off x="1501" y="2411"/>
                <a:ext cx="7" cy="3"/>
              </a:xfrm>
              <a:prstGeom prst="rect">
                <a:avLst/>
              </a:prstGeom>
              <a:solidFill>
                <a:srgbClr val="C0C0C0"/>
              </a:solidFill>
              <a:ln w="9525">
                <a:noFill/>
                <a:miter lim="800000"/>
                <a:headEnd/>
                <a:tailEnd/>
              </a:ln>
            </p:spPr>
            <p:txBody>
              <a:bodyPr/>
              <a:lstStyle/>
              <a:p>
                <a:endParaRPr lang="zh-CN" altLang="en-US"/>
              </a:p>
            </p:txBody>
          </p:sp>
          <p:sp>
            <p:nvSpPr>
              <p:cNvPr id="128360" name="Rectangle 225"/>
              <p:cNvSpPr>
                <a:spLocks noChangeArrowheads="1"/>
              </p:cNvSpPr>
              <p:nvPr/>
            </p:nvSpPr>
            <p:spPr bwMode="auto">
              <a:xfrm>
                <a:off x="1501" y="2417"/>
                <a:ext cx="7" cy="3"/>
              </a:xfrm>
              <a:prstGeom prst="rect">
                <a:avLst/>
              </a:prstGeom>
              <a:solidFill>
                <a:srgbClr val="C0C0C0"/>
              </a:solidFill>
              <a:ln w="9525">
                <a:noFill/>
                <a:miter lim="800000"/>
                <a:headEnd/>
                <a:tailEnd/>
              </a:ln>
            </p:spPr>
            <p:txBody>
              <a:bodyPr/>
              <a:lstStyle/>
              <a:p>
                <a:endParaRPr lang="zh-CN" altLang="en-US"/>
              </a:p>
            </p:txBody>
          </p:sp>
          <p:sp>
            <p:nvSpPr>
              <p:cNvPr id="128361" name="Rectangle 226"/>
              <p:cNvSpPr>
                <a:spLocks noChangeArrowheads="1"/>
              </p:cNvSpPr>
              <p:nvPr/>
            </p:nvSpPr>
            <p:spPr bwMode="auto">
              <a:xfrm>
                <a:off x="1501" y="2423"/>
                <a:ext cx="7" cy="3"/>
              </a:xfrm>
              <a:prstGeom prst="rect">
                <a:avLst/>
              </a:prstGeom>
              <a:solidFill>
                <a:srgbClr val="C0C0C0"/>
              </a:solidFill>
              <a:ln w="9525">
                <a:noFill/>
                <a:miter lim="800000"/>
                <a:headEnd/>
                <a:tailEnd/>
              </a:ln>
            </p:spPr>
            <p:txBody>
              <a:bodyPr/>
              <a:lstStyle/>
              <a:p>
                <a:endParaRPr lang="zh-CN" altLang="en-US"/>
              </a:p>
            </p:txBody>
          </p:sp>
          <p:sp>
            <p:nvSpPr>
              <p:cNvPr id="128362" name="Rectangle 227"/>
              <p:cNvSpPr>
                <a:spLocks noChangeArrowheads="1"/>
              </p:cNvSpPr>
              <p:nvPr/>
            </p:nvSpPr>
            <p:spPr bwMode="auto">
              <a:xfrm>
                <a:off x="1501" y="2429"/>
                <a:ext cx="6" cy="4"/>
              </a:xfrm>
              <a:prstGeom prst="rect">
                <a:avLst/>
              </a:prstGeom>
              <a:solidFill>
                <a:srgbClr val="C0C0C0"/>
              </a:solidFill>
              <a:ln w="9525">
                <a:noFill/>
                <a:miter lim="800000"/>
                <a:headEnd/>
                <a:tailEnd/>
              </a:ln>
            </p:spPr>
            <p:txBody>
              <a:bodyPr/>
              <a:lstStyle/>
              <a:p>
                <a:endParaRPr lang="zh-CN" altLang="en-US"/>
              </a:p>
            </p:txBody>
          </p:sp>
          <p:sp>
            <p:nvSpPr>
              <p:cNvPr id="128363" name="Rectangle 228"/>
              <p:cNvSpPr>
                <a:spLocks noChangeArrowheads="1"/>
              </p:cNvSpPr>
              <p:nvPr/>
            </p:nvSpPr>
            <p:spPr bwMode="auto">
              <a:xfrm>
                <a:off x="1501" y="2435"/>
                <a:ext cx="7" cy="4"/>
              </a:xfrm>
              <a:prstGeom prst="rect">
                <a:avLst/>
              </a:prstGeom>
              <a:solidFill>
                <a:srgbClr val="C0C0C0"/>
              </a:solidFill>
              <a:ln w="9525">
                <a:noFill/>
                <a:miter lim="800000"/>
                <a:headEnd/>
                <a:tailEnd/>
              </a:ln>
            </p:spPr>
            <p:txBody>
              <a:bodyPr/>
              <a:lstStyle/>
              <a:p>
                <a:endParaRPr lang="zh-CN" altLang="en-US"/>
              </a:p>
            </p:txBody>
          </p:sp>
          <p:sp>
            <p:nvSpPr>
              <p:cNvPr id="128364" name="Rectangle 229"/>
              <p:cNvSpPr>
                <a:spLocks noChangeArrowheads="1"/>
              </p:cNvSpPr>
              <p:nvPr/>
            </p:nvSpPr>
            <p:spPr bwMode="auto">
              <a:xfrm>
                <a:off x="1501" y="2442"/>
                <a:ext cx="7" cy="3"/>
              </a:xfrm>
              <a:prstGeom prst="rect">
                <a:avLst/>
              </a:prstGeom>
              <a:solidFill>
                <a:srgbClr val="C0C0C0"/>
              </a:solidFill>
              <a:ln w="9525">
                <a:noFill/>
                <a:miter lim="800000"/>
                <a:headEnd/>
                <a:tailEnd/>
              </a:ln>
            </p:spPr>
            <p:txBody>
              <a:bodyPr/>
              <a:lstStyle/>
              <a:p>
                <a:endParaRPr lang="zh-CN" altLang="en-US"/>
              </a:p>
            </p:txBody>
          </p:sp>
          <p:sp>
            <p:nvSpPr>
              <p:cNvPr id="128365" name="Rectangle 230"/>
              <p:cNvSpPr>
                <a:spLocks noChangeArrowheads="1"/>
              </p:cNvSpPr>
              <p:nvPr/>
            </p:nvSpPr>
            <p:spPr bwMode="auto">
              <a:xfrm>
                <a:off x="1501" y="2448"/>
                <a:ext cx="7" cy="4"/>
              </a:xfrm>
              <a:prstGeom prst="rect">
                <a:avLst/>
              </a:prstGeom>
              <a:solidFill>
                <a:srgbClr val="C0C0C0"/>
              </a:solidFill>
              <a:ln w="9525">
                <a:noFill/>
                <a:miter lim="800000"/>
                <a:headEnd/>
                <a:tailEnd/>
              </a:ln>
            </p:spPr>
            <p:txBody>
              <a:bodyPr/>
              <a:lstStyle/>
              <a:p>
                <a:endParaRPr lang="zh-CN" altLang="en-US"/>
              </a:p>
            </p:txBody>
          </p:sp>
          <p:sp>
            <p:nvSpPr>
              <p:cNvPr id="128366" name="Rectangle 231"/>
              <p:cNvSpPr>
                <a:spLocks noChangeArrowheads="1"/>
              </p:cNvSpPr>
              <p:nvPr/>
            </p:nvSpPr>
            <p:spPr bwMode="auto">
              <a:xfrm>
                <a:off x="1501" y="2454"/>
                <a:ext cx="7" cy="3"/>
              </a:xfrm>
              <a:prstGeom prst="rect">
                <a:avLst/>
              </a:prstGeom>
              <a:solidFill>
                <a:srgbClr val="C0C0C0"/>
              </a:solidFill>
              <a:ln w="9525">
                <a:noFill/>
                <a:miter lim="800000"/>
                <a:headEnd/>
                <a:tailEnd/>
              </a:ln>
            </p:spPr>
            <p:txBody>
              <a:bodyPr/>
              <a:lstStyle/>
              <a:p>
                <a:endParaRPr lang="zh-CN" altLang="en-US"/>
              </a:p>
            </p:txBody>
          </p:sp>
          <p:sp>
            <p:nvSpPr>
              <p:cNvPr id="128367" name="Rectangle 232"/>
              <p:cNvSpPr>
                <a:spLocks noChangeArrowheads="1"/>
              </p:cNvSpPr>
              <p:nvPr/>
            </p:nvSpPr>
            <p:spPr bwMode="auto">
              <a:xfrm>
                <a:off x="1501" y="2460"/>
                <a:ext cx="6" cy="3"/>
              </a:xfrm>
              <a:prstGeom prst="rect">
                <a:avLst/>
              </a:prstGeom>
              <a:solidFill>
                <a:srgbClr val="C0C0C0"/>
              </a:solidFill>
              <a:ln w="9525">
                <a:noFill/>
                <a:miter lim="800000"/>
                <a:headEnd/>
                <a:tailEnd/>
              </a:ln>
            </p:spPr>
            <p:txBody>
              <a:bodyPr/>
              <a:lstStyle/>
              <a:p>
                <a:endParaRPr lang="zh-CN" altLang="en-US"/>
              </a:p>
            </p:txBody>
          </p:sp>
          <p:sp>
            <p:nvSpPr>
              <p:cNvPr id="128368" name="Rectangle 233"/>
              <p:cNvSpPr>
                <a:spLocks noChangeArrowheads="1"/>
              </p:cNvSpPr>
              <p:nvPr/>
            </p:nvSpPr>
            <p:spPr bwMode="auto">
              <a:xfrm>
                <a:off x="1501" y="2466"/>
                <a:ext cx="6" cy="3"/>
              </a:xfrm>
              <a:prstGeom prst="rect">
                <a:avLst/>
              </a:prstGeom>
              <a:solidFill>
                <a:srgbClr val="C0C0C0"/>
              </a:solidFill>
              <a:ln w="9525">
                <a:noFill/>
                <a:miter lim="800000"/>
                <a:headEnd/>
                <a:tailEnd/>
              </a:ln>
            </p:spPr>
            <p:txBody>
              <a:bodyPr/>
              <a:lstStyle/>
              <a:p>
                <a:endParaRPr lang="zh-CN" altLang="en-US"/>
              </a:p>
            </p:txBody>
          </p:sp>
          <p:sp>
            <p:nvSpPr>
              <p:cNvPr id="128369" name="Rectangle 234"/>
              <p:cNvSpPr>
                <a:spLocks noChangeArrowheads="1"/>
              </p:cNvSpPr>
              <p:nvPr/>
            </p:nvSpPr>
            <p:spPr bwMode="auto">
              <a:xfrm>
                <a:off x="1501" y="2472"/>
                <a:ext cx="6" cy="3"/>
              </a:xfrm>
              <a:prstGeom prst="rect">
                <a:avLst/>
              </a:prstGeom>
              <a:solidFill>
                <a:srgbClr val="C0C0C0"/>
              </a:solidFill>
              <a:ln w="9525">
                <a:noFill/>
                <a:miter lim="800000"/>
                <a:headEnd/>
                <a:tailEnd/>
              </a:ln>
            </p:spPr>
            <p:txBody>
              <a:bodyPr/>
              <a:lstStyle/>
              <a:p>
                <a:endParaRPr lang="zh-CN" altLang="en-US"/>
              </a:p>
            </p:txBody>
          </p:sp>
        </p:grpSp>
        <p:grpSp>
          <p:nvGrpSpPr>
            <p:cNvPr id="128101" name="Group 235"/>
            <p:cNvGrpSpPr>
              <a:grpSpLocks/>
            </p:cNvGrpSpPr>
            <p:nvPr/>
          </p:nvGrpSpPr>
          <p:grpSpPr bwMode="auto">
            <a:xfrm>
              <a:off x="1519" y="2396"/>
              <a:ext cx="7" cy="81"/>
              <a:chOff x="1519" y="2396"/>
              <a:chExt cx="7" cy="81"/>
            </a:xfrm>
          </p:grpSpPr>
          <p:sp>
            <p:nvSpPr>
              <p:cNvPr id="128342" name="Rectangle 236"/>
              <p:cNvSpPr>
                <a:spLocks noChangeArrowheads="1"/>
              </p:cNvSpPr>
              <p:nvPr/>
            </p:nvSpPr>
            <p:spPr bwMode="auto">
              <a:xfrm>
                <a:off x="1521" y="2396"/>
                <a:ext cx="4" cy="81"/>
              </a:xfrm>
              <a:prstGeom prst="rect">
                <a:avLst/>
              </a:prstGeom>
              <a:solidFill>
                <a:srgbClr val="808080"/>
              </a:solidFill>
              <a:ln w="9525">
                <a:noFill/>
                <a:miter lim="800000"/>
                <a:headEnd/>
                <a:tailEnd/>
              </a:ln>
            </p:spPr>
            <p:txBody>
              <a:bodyPr/>
              <a:lstStyle/>
              <a:p>
                <a:endParaRPr lang="zh-CN" altLang="en-US"/>
              </a:p>
            </p:txBody>
          </p:sp>
          <p:sp>
            <p:nvSpPr>
              <p:cNvPr id="128343" name="Rectangle 237"/>
              <p:cNvSpPr>
                <a:spLocks noChangeArrowheads="1"/>
              </p:cNvSpPr>
              <p:nvPr/>
            </p:nvSpPr>
            <p:spPr bwMode="auto">
              <a:xfrm>
                <a:off x="1520" y="2398"/>
                <a:ext cx="6" cy="4"/>
              </a:xfrm>
              <a:prstGeom prst="rect">
                <a:avLst/>
              </a:prstGeom>
              <a:solidFill>
                <a:srgbClr val="C0C0C0"/>
              </a:solidFill>
              <a:ln w="9525">
                <a:noFill/>
                <a:miter lim="800000"/>
                <a:headEnd/>
                <a:tailEnd/>
              </a:ln>
            </p:spPr>
            <p:txBody>
              <a:bodyPr/>
              <a:lstStyle/>
              <a:p>
                <a:endParaRPr lang="zh-CN" altLang="en-US"/>
              </a:p>
            </p:txBody>
          </p:sp>
          <p:sp>
            <p:nvSpPr>
              <p:cNvPr id="128344" name="Rectangle 238"/>
              <p:cNvSpPr>
                <a:spLocks noChangeArrowheads="1"/>
              </p:cNvSpPr>
              <p:nvPr/>
            </p:nvSpPr>
            <p:spPr bwMode="auto">
              <a:xfrm>
                <a:off x="1519" y="2404"/>
                <a:ext cx="7" cy="4"/>
              </a:xfrm>
              <a:prstGeom prst="rect">
                <a:avLst/>
              </a:prstGeom>
              <a:solidFill>
                <a:srgbClr val="C0C0C0"/>
              </a:solidFill>
              <a:ln w="9525">
                <a:noFill/>
                <a:miter lim="800000"/>
                <a:headEnd/>
                <a:tailEnd/>
              </a:ln>
            </p:spPr>
            <p:txBody>
              <a:bodyPr/>
              <a:lstStyle/>
              <a:p>
                <a:endParaRPr lang="zh-CN" altLang="en-US"/>
              </a:p>
            </p:txBody>
          </p:sp>
          <p:sp>
            <p:nvSpPr>
              <p:cNvPr id="128345" name="Rectangle 239"/>
              <p:cNvSpPr>
                <a:spLocks noChangeArrowheads="1"/>
              </p:cNvSpPr>
              <p:nvPr/>
            </p:nvSpPr>
            <p:spPr bwMode="auto">
              <a:xfrm>
                <a:off x="1520" y="2410"/>
                <a:ext cx="6" cy="4"/>
              </a:xfrm>
              <a:prstGeom prst="rect">
                <a:avLst/>
              </a:prstGeom>
              <a:solidFill>
                <a:srgbClr val="C0C0C0"/>
              </a:solidFill>
              <a:ln w="9525">
                <a:noFill/>
                <a:miter lim="800000"/>
                <a:headEnd/>
                <a:tailEnd/>
              </a:ln>
            </p:spPr>
            <p:txBody>
              <a:bodyPr/>
              <a:lstStyle/>
              <a:p>
                <a:endParaRPr lang="zh-CN" altLang="en-US"/>
              </a:p>
            </p:txBody>
          </p:sp>
          <p:sp>
            <p:nvSpPr>
              <p:cNvPr id="128346" name="Rectangle 240"/>
              <p:cNvSpPr>
                <a:spLocks noChangeArrowheads="1"/>
              </p:cNvSpPr>
              <p:nvPr/>
            </p:nvSpPr>
            <p:spPr bwMode="auto">
              <a:xfrm>
                <a:off x="1520" y="2416"/>
                <a:ext cx="6" cy="4"/>
              </a:xfrm>
              <a:prstGeom prst="rect">
                <a:avLst/>
              </a:prstGeom>
              <a:solidFill>
                <a:srgbClr val="C0C0C0"/>
              </a:solidFill>
              <a:ln w="9525">
                <a:noFill/>
                <a:miter lim="800000"/>
                <a:headEnd/>
                <a:tailEnd/>
              </a:ln>
            </p:spPr>
            <p:txBody>
              <a:bodyPr/>
              <a:lstStyle/>
              <a:p>
                <a:endParaRPr lang="zh-CN" altLang="en-US"/>
              </a:p>
            </p:txBody>
          </p:sp>
          <p:sp>
            <p:nvSpPr>
              <p:cNvPr id="128347" name="Rectangle 241"/>
              <p:cNvSpPr>
                <a:spLocks noChangeArrowheads="1"/>
              </p:cNvSpPr>
              <p:nvPr/>
            </p:nvSpPr>
            <p:spPr bwMode="auto">
              <a:xfrm>
                <a:off x="1520" y="2422"/>
                <a:ext cx="6" cy="4"/>
              </a:xfrm>
              <a:prstGeom prst="rect">
                <a:avLst/>
              </a:prstGeom>
              <a:solidFill>
                <a:srgbClr val="C0C0C0"/>
              </a:solidFill>
              <a:ln w="9525">
                <a:noFill/>
                <a:miter lim="800000"/>
                <a:headEnd/>
                <a:tailEnd/>
              </a:ln>
            </p:spPr>
            <p:txBody>
              <a:bodyPr/>
              <a:lstStyle/>
              <a:p>
                <a:endParaRPr lang="zh-CN" altLang="en-US"/>
              </a:p>
            </p:txBody>
          </p:sp>
          <p:sp>
            <p:nvSpPr>
              <p:cNvPr id="128348" name="Rectangle 242"/>
              <p:cNvSpPr>
                <a:spLocks noChangeArrowheads="1"/>
              </p:cNvSpPr>
              <p:nvPr/>
            </p:nvSpPr>
            <p:spPr bwMode="auto">
              <a:xfrm>
                <a:off x="1519" y="2429"/>
                <a:ext cx="7" cy="3"/>
              </a:xfrm>
              <a:prstGeom prst="rect">
                <a:avLst/>
              </a:prstGeom>
              <a:solidFill>
                <a:srgbClr val="C0C0C0"/>
              </a:solidFill>
              <a:ln w="9525">
                <a:noFill/>
                <a:miter lim="800000"/>
                <a:headEnd/>
                <a:tailEnd/>
              </a:ln>
            </p:spPr>
            <p:txBody>
              <a:bodyPr/>
              <a:lstStyle/>
              <a:p>
                <a:endParaRPr lang="zh-CN" altLang="en-US"/>
              </a:p>
            </p:txBody>
          </p:sp>
          <p:sp>
            <p:nvSpPr>
              <p:cNvPr id="128349" name="Rectangle 243"/>
              <p:cNvSpPr>
                <a:spLocks noChangeArrowheads="1"/>
              </p:cNvSpPr>
              <p:nvPr/>
            </p:nvSpPr>
            <p:spPr bwMode="auto">
              <a:xfrm>
                <a:off x="1520" y="2435"/>
                <a:ext cx="6" cy="4"/>
              </a:xfrm>
              <a:prstGeom prst="rect">
                <a:avLst/>
              </a:prstGeom>
              <a:solidFill>
                <a:srgbClr val="C0C0C0"/>
              </a:solidFill>
              <a:ln w="9525">
                <a:noFill/>
                <a:miter lim="800000"/>
                <a:headEnd/>
                <a:tailEnd/>
              </a:ln>
            </p:spPr>
            <p:txBody>
              <a:bodyPr/>
              <a:lstStyle/>
              <a:p>
                <a:endParaRPr lang="zh-CN" altLang="en-US"/>
              </a:p>
            </p:txBody>
          </p:sp>
          <p:sp>
            <p:nvSpPr>
              <p:cNvPr id="128350" name="Rectangle 244"/>
              <p:cNvSpPr>
                <a:spLocks noChangeArrowheads="1"/>
              </p:cNvSpPr>
              <p:nvPr/>
            </p:nvSpPr>
            <p:spPr bwMode="auto">
              <a:xfrm>
                <a:off x="1520" y="2441"/>
                <a:ext cx="6" cy="4"/>
              </a:xfrm>
              <a:prstGeom prst="rect">
                <a:avLst/>
              </a:prstGeom>
              <a:solidFill>
                <a:srgbClr val="C0C0C0"/>
              </a:solidFill>
              <a:ln w="9525">
                <a:noFill/>
                <a:miter lim="800000"/>
                <a:headEnd/>
                <a:tailEnd/>
              </a:ln>
            </p:spPr>
            <p:txBody>
              <a:bodyPr/>
              <a:lstStyle/>
              <a:p>
                <a:endParaRPr lang="zh-CN" altLang="en-US"/>
              </a:p>
            </p:txBody>
          </p:sp>
          <p:sp>
            <p:nvSpPr>
              <p:cNvPr id="128351" name="Rectangle 245"/>
              <p:cNvSpPr>
                <a:spLocks noChangeArrowheads="1"/>
              </p:cNvSpPr>
              <p:nvPr/>
            </p:nvSpPr>
            <p:spPr bwMode="auto">
              <a:xfrm>
                <a:off x="1520" y="2447"/>
                <a:ext cx="6" cy="4"/>
              </a:xfrm>
              <a:prstGeom prst="rect">
                <a:avLst/>
              </a:prstGeom>
              <a:solidFill>
                <a:srgbClr val="C0C0C0"/>
              </a:solidFill>
              <a:ln w="9525">
                <a:noFill/>
                <a:miter lim="800000"/>
                <a:headEnd/>
                <a:tailEnd/>
              </a:ln>
            </p:spPr>
            <p:txBody>
              <a:bodyPr/>
              <a:lstStyle/>
              <a:p>
                <a:endParaRPr lang="zh-CN" altLang="en-US"/>
              </a:p>
            </p:txBody>
          </p:sp>
          <p:sp>
            <p:nvSpPr>
              <p:cNvPr id="128352" name="Rectangle 246"/>
              <p:cNvSpPr>
                <a:spLocks noChangeArrowheads="1"/>
              </p:cNvSpPr>
              <p:nvPr/>
            </p:nvSpPr>
            <p:spPr bwMode="auto">
              <a:xfrm>
                <a:off x="1520" y="2453"/>
                <a:ext cx="6" cy="4"/>
              </a:xfrm>
              <a:prstGeom prst="rect">
                <a:avLst/>
              </a:prstGeom>
              <a:solidFill>
                <a:srgbClr val="C0C0C0"/>
              </a:solidFill>
              <a:ln w="9525">
                <a:noFill/>
                <a:miter lim="800000"/>
                <a:headEnd/>
                <a:tailEnd/>
              </a:ln>
            </p:spPr>
            <p:txBody>
              <a:bodyPr/>
              <a:lstStyle/>
              <a:p>
                <a:endParaRPr lang="zh-CN" altLang="en-US"/>
              </a:p>
            </p:txBody>
          </p:sp>
          <p:sp>
            <p:nvSpPr>
              <p:cNvPr id="128353" name="Rectangle 247"/>
              <p:cNvSpPr>
                <a:spLocks noChangeArrowheads="1"/>
              </p:cNvSpPr>
              <p:nvPr/>
            </p:nvSpPr>
            <p:spPr bwMode="auto">
              <a:xfrm>
                <a:off x="1519" y="2459"/>
                <a:ext cx="7" cy="4"/>
              </a:xfrm>
              <a:prstGeom prst="rect">
                <a:avLst/>
              </a:prstGeom>
              <a:solidFill>
                <a:srgbClr val="C0C0C0"/>
              </a:solidFill>
              <a:ln w="9525">
                <a:noFill/>
                <a:miter lim="800000"/>
                <a:headEnd/>
                <a:tailEnd/>
              </a:ln>
            </p:spPr>
            <p:txBody>
              <a:bodyPr/>
              <a:lstStyle/>
              <a:p>
                <a:endParaRPr lang="zh-CN" altLang="en-US"/>
              </a:p>
            </p:txBody>
          </p:sp>
          <p:sp>
            <p:nvSpPr>
              <p:cNvPr id="128354" name="Rectangle 248"/>
              <p:cNvSpPr>
                <a:spLocks noChangeArrowheads="1"/>
              </p:cNvSpPr>
              <p:nvPr/>
            </p:nvSpPr>
            <p:spPr bwMode="auto">
              <a:xfrm>
                <a:off x="1519" y="2465"/>
                <a:ext cx="7" cy="4"/>
              </a:xfrm>
              <a:prstGeom prst="rect">
                <a:avLst/>
              </a:prstGeom>
              <a:solidFill>
                <a:srgbClr val="C0C0C0"/>
              </a:solidFill>
              <a:ln w="9525">
                <a:noFill/>
                <a:miter lim="800000"/>
                <a:headEnd/>
                <a:tailEnd/>
              </a:ln>
            </p:spPr>
            <p:txBody>
              <a:bodyPr/>
              <a:lstStyle/>
              <a:p>
                <a:endParaRPr lang="zh-CN" altLang="en-US"/>
              </a:p>
            </p:txBody>
          </p:sp>
          <p:sp>
            <p:nvSpPr>
              <p:cNvPr id="128355" name="Rectangle 249"/>
              <p:cNvSpPr>
                <a:spLocks noChangeArrowheads="1"/>
              </p:cNvSpPr>
              <p:nvPr/>
            </p:nvSpPr>
            <p:spPr bwMode="auto">
              <a:xfrm>
                <a:off x="1519" y="2471"/>
                <a:ext cx="7" cy="4"/>
              </a:xfrm>
              <a:prstGeom prst="rect">
                <a:avLst/>
              </a:prstGeom>
              <a:solidFill>
                <a:srgbClr val="C0C0C0"/>
              </a:solidFill>
              <a:ln w="9525">
                <a:noFill/>
                <a:miter lim="800000"/>
                <a:headEnd/>
                <a:tailEnd/>
              </a:ln>
            </p:spPr>
            <p:txBody>
              <a:bodyPr/>
              <a:lstStyle/>
              <a:p>
                <a:endParaRPr lang="zh-CN" altLang="en-US"/>
              </a:p>
            </p:txBody>
          </p:sp>
        </p:grpSp>
        <p:grpSp>
          <p:nvGrpSpPr>
            <p:cNvPr id="128102" name="Group 250"/>
            <p:cNvGrpSpPr>
              <a:grpSpLocks/>
            </p:cNvGrpSpPr>
            <p:nvPr/>
          </p:nvGrpSpPr>
          <p:grpSpPr bwMode="auto">
            <a:xfrm>
              <a:off x="1538" y="2395"/>
              <a:ext cx="7" cy="81"/>
              <a:chOff x="1538" y="2395"/>
              <a:chExt cx="7" cy="81"/>
            </a:xfrm>
          </p:grpSpPr>
          <p:sp>
            <p:nvSpPr>
              <p:cNvPr id="128328" name="Rectangle 251"/>
              <p:cNvSpPr>
                <a:spLocks noChangeArrowheads="1"/>
              </p:cNvSpPr>
              <p:nvPr/>
            </p:nvSpPr>
            <p:spPr bwMode="auto">
              <a:xfrm>
                <a:off x="1540" y="2395"/>
                <a:ext cx="4" cy="81"/>
              </a:xfrm>
              <a:prstGeom prst="rect">
                <a:avLst/>
              </a:prstGeom>
              <a:solidFill>
                <a:srgbClr val="808080"/>
              </a:solidFill>
              <a:ln w="9525">
                <a:noFill/>
                <a:miter lim="800000"/>
                <a:headEnd/>
                <a:tailEnd/>
              </a:ln>
            </p:spPr>
            <p:txBody>
              <a:bodyPr/>
              <a:lstStyle/>
              <a:p>
                <a:endParaRPr lang="zh-CN" altLang="en-US"/>
              </a:p>
            </p:txBody>
          </p:sp>
          <p:sp>
            <p:nvSpPr>
              <p:cNvPr id="128329" name="Rectangle 252"/>
              <p:cNvSpPr>
                <a:spLocks noChangeArrowheads="1"/>
              </p:cNvSpPr>
              <p:nvPr/>
            </p:nvSpPr>
            <p:spPr bwMode="auto">
              <a:xfrm>
                <a:off x="1538" y="2397"/>
                <a:ext cx="7" cy="3"/>
              </a:xfrm>
              <a:prstGeom prst="rect">
                <a:avLst/>
              </a:prstGeom>
              <a:solidFill>
                <a:srgbClr val="C0C0C0"/>
              </a:solidFill>
              <a:ln w="9525">
                <a:noFill/>
                <a:miter lim="800000"/>
                <a:headEnd/>
                <a:tailEnd/>
              </a:ln>
            </p:spPr>
            <p:txBody>
              <a:bodyPr/>
              <a:lstStyle/>
              <a:p>
                <a:endParaRPr lang="zh-CN" altLang="en-US"/>
              </a:p>
            </p:txBody>
          </p:sp>
          <p:sp>
            <p:nvSpPr>
              <p:cNvPr id="128330" name="Rectangle 253"/>
              <p:cNvSpPr>
                <a:spLocks noChangeArrowheads="1"/>
              </p:cNvSpPr>
              <p:nvPr/>
            </p:nvSpPr>
            <p:spPr bwMode="auto">
              <a:xfrm>
                <a:off x="1538" y="2403"/>
                <a:ext cx="6" cy="3"/>
              </a:xfrm>
              <a:prstGeom prst="rect">
                <a:avLst/>
              </a:prstGeom>
              <a:solidFill>
                <a:srgbClr val="C0C0C0"/>
              </a:solidFill>
              <a:ln w="9525">
                <a:noFill/>
                <a:miter lim="800000"/>
                <a:headEnd/>
                <a:tailEnd/>
              </a:ln>
            </p:spPr>
            <p:txBody>
              <a:bodyPr/>
              <a:lstStyle/>
              <a:p>
                <a:endParaRPr lang="zh-CN" altLang="en-US"/>
              </a:p>
            </p:txBody>
          </p:sp>
          <p:sp>
            <p:nvSpPr>
              <p:cNvPr id="128331" name="Rectangle 254"/>
              <p:cNvSpPr>
                <a:spLocks noChangeArrowheads="1"/>
              </p:cNvSpPr>
              <p:nvPr/>
            </p:nvSpPr>
            <p:spPr bwMode="auto">
              <a:xfrm>
                <a:off x="1538" y="2409"/>
                <a:ext cx="7" cy="4"/>
              </a:xfrm>
              <a:prstGeom prst="rect">
                <a:avLst/>
              </a:prstGeom>
              <a:solidFill>
                <a:srgbClr val="C0C0C0"/>
              </a:solidFill>
              <a:ln w="9525">
                <a:noFill/>
                <a:miter lim="800000"/>
                <a:headEnd/>
                <a:tailEnd/>
              </a:ln>
            </p:spPr>
            <p:txBody>
              <a:bodyPr/>
              <a:lstStyle/>
              <a:p>
                <a:endParaRPr lang="zh-CN" altLang="en-US"/>
              </a:p>
            </p:txBody>
          </p:sp>
          <p:sp>
            <p:nvSpPr>
              <p:cNvPr id="128332" name="Rectangle 255"/>
              <p:cNvSpPr>
                <a:spLocks noChangeArrowheads="1"/>
              </p:cNvSpPr>
              <p:nvPr/>
            </p:nvSpPr>
            <p:spPr bwMode="auto">
              <a:xfrm>
                <a:off x="1538" y="2415"/>
                <a:ext cx="7" cy="4"/>
              </a:xfrm>
              <a:prstGeom prst="rect">
                <a:avLst/>
              </a:prstGeom>
              <a:solidFill>
                <a:srgbClr val="C0C0C0"/>
              </a:solidFill>
              <a:ln w="9525">
                <a:noFill/>
                <a:miter lim="800000"/>
                <a:headEnd/>
                <a:tailEnd/>
              </a:ln>
            </p:spPr>
            <p:txBody>
              <a:bodyPr/>
              <a:lstStyle/>
              <a:p>
                <a:endParaRPr lang="zh-CN" altLang="en-US"/>
              </a:p>
            </p:txBody>
          </p:sp>
          <p:sp>
            <p:nvSpPr>
              <p:cNvPr id="128333" name="Rectangle 256"/>
              <p:cNvSpPr>
                <a:spLocks noChangeArrowheads="1"/>
              </p:cNvSpPr>
              <p:nvPr/>
            </p:nvSpPr>
            <p:spPr bwMode="auto">
              <a:xfrm>
                <a:off x="1538" y="2421"/>
                <a:ext cx="7" cy="4"/>
              </a:xfrm>
              <a:prstGeom prst="rect">
                <a:avLst/>
              </a:prstGeom>
              <a:solidFill>
                <a:srgbClr val="C0C0C0"/>
              </a:solidFill>
              <a:ln w="9525">
                <a:noFill/>
                <a:miter lim="800000"/>
                <a:headEnd/>
                <a:tailEnd/>
              </a:ln>
            </p:spPr>
            <p:txBody>
              <a:bodyPr/>
              <a:lstStyle/>
              <a:p>
                <a:endParaRPr lang="zh-CN" altLang="en-US"/>
              </a:p>
            </p:txBody>
          </p:sp>
          <p:sp>
            <p:nvSpPr>
              <p:cNvPr id="128334" name="Rectangle 257"/>
              <p:cNvSpPr>
                <a:spLocks noChangeArrowheads="1"/>
              </p:cNvSpPr>
              <p:nvPr/>
            </p:nvSpPr>
            <p:spPr bwMode="auto">
              <a:xfrm>
                <a:off x="1538" y="2427"/>
                <a:ext cx="6" cy="4"/>
              </a:xfrm>
              <a:prstGeom prst="rect">
                <a:avLst/>
              </a:prstGeom>
              <a:solidFill>
                <a:srgbClr val="C0C0C0"/>
              </a:solidFill>
              <a:ln w="9525">
                <a:noFill/>
                <a:miter lim="800000"/>
                <a:headEnd/>
                <a:tailEnd/>
              </a:ln>
            </p:spPr>
            <p:txBody>
              <a:bodyPr/>
              <a:lstStyle/>
              <a:p>
                <a:endParaRPr lang="zh-CN" altLang="en-US"/>
              </a:p>
            </p:txBody>
          </p:sp>
          <p:sp>
            <p:nvSpPr>
              <p:cNvPr id="128335" name="Rectangle 258"/>
              <p:cNvSpPr>
                <a:spLocks noChangeArrowheads="1"/>
              </p:cNvSpPr>
              <p:nvPr/>
            </p:nvSpPr>
            <p:spPr bwMode="auto">
              <a:xfrm>
                <a:off x="1538" y="2434"/>
                <a:ext cx="7" cy="3"/>
              </a:xfrm>
              <a:prstGeom prst="rect">
                <a:avLst/>
              </a:prstGeom>
              <a:solidFill>
                <a:srgbClr val="C0C0C0"/>
              </a:solidFill>
              <a:ln w="9525">
                <a:noFill/>
                <a:miter lim="800000"/>
                <a:headEnd/>
                <a:tailEnd/>
              </a:ln>
            </p:spPr>
            <p:txBody>
              <a:bodyPr/>
              <a:lstStyle/>
              <a:p>
                <a:endParaRPr lang="zh-CN" altLang="en-US"/>
              </a:p>
            </p:txBody>
          </p:sp>
          <p:sp>
            <p:nvSpPr>
              <p:cNvPr id="128336" name="Rectangle 259"/>
              <p:cNvSpPr>
                <a:spLocks noChangeArrowheads="1"/>
              </p:cNvSpPr>
              <p:nvPr/>
            </p:nvSpPr>
            <p:spPr bwMode="auto">
              <a:xfrm>
                <a:off x="1538" y="2440"/>
                <a:ext cx="7" cy="4"/>
              </a:xfrm>
              <a:prstGeom prst="rect">
                <a:avLst/>
              </a:prstGeom>
              <a:solidFill>
                <a:srgbClr val="C0C0C0"/>
              </a:solidFill>
              <a:ln w="9525">
                <a:noFill/>
                <a:miter lim="800000"/>
                <a:headEnd/>
                <a:tailEnd/>
              </a:ln>
            </p:spPr>
            <p:txBody>
              <a:bodyPr/>
              <a:lstStyle/>
              <a:p>
                <a:endParaRPr lang="zh-CN" altLang="en-US"/>
              </a:p>
            </p:txBody>
          </p:sp>
          <p:sp>
            <p:nvSpPr>
              <p:cNvPr id="128337" name="Rectangle 260"/>
              <p:cNvSpPr>
                <a:spLocks noChangeArrowheads="1"/>
              </p:cNvSpPr>
              <p:nvPr/>
            </p:nvSpPr>
            <p:spPr bwMode="auto">
              <a:xfrm>
                <a:off x="1538" y="2446"/>
                <a:ext cx="7" cy="4"/>
              </a:xfrm>
              <a:prstGeom prst="rect">
                <a:avLst/>
              </a:prstGeom>
              <a:solidFill>
                <a:srgbClr val="C0C0C0"/>
              </a:solidFill>
              <a:ln w="9525">
                <a:noFill/>
                <a:miter lim="800000"/>
                <a:headEnd/>
                <a:tailEnd/>
              </a:ln>
            </p:spPr>
            <p:txBody>
              <a:bodyPr/>
              <a:lstStyle/>
              <a:p>
                <a:endParaRPr lang="zh-CN" altLang="en-US"/>
              </a:p>
            </p:txBody>
          </p:sp>
          <p:sp>
            <p:nvSpPr>
              <p:cNvPr id="128338" name="Rectangle 261"/>
              <p:cNvSpPr>
                <a:spLocks noChangeArrowheads="1"/>
              </p:cNvSpPr>
              <p:nvPr/>
            </p:nvSpPr>
            <p:spPr bwMode="auto">
              <a:xfrm>
                <a:off x="1538" y="2452"/>
                <a:ext cx="7" cy="4"/>
              </a:xfrm>
              <a:prstGeom prst="rect">
                <a:avLst/>
              </a:prstGeom>
              <a:solidFill>
                <a:srgbClr val="C0C0C0"/>
              </a:solidFill>
              <a:ln w="9525">
                <a:noFill/>
                <a:miter lim="800000"/>
                <a:headEnd/>
                <a:tailEnd/>
              </a:ln>
            </p:spPr>
            <p:txBody>
              <a:bodyPr/>
              <a:lstStyle/>
              <a:p>
                <a:endParaRPr lang="zh-CN" altLang="en-US"/>
              </a:p>
            </p:txBody>
          </p:sp>
          <p:sp>
            <p:nvSpPr>
              <p:cNvPr id="128339" name="Rectangle 262"/>
              <p:cNvSpPr>
                <a:spLocks noChangeArrowheads="1"/>
              </p:cNvSpPr>
              <p:nvPr/>
            </p:nvSpPr>
            <p:spPr bwMode="auto">
              <a:xfrm>
                <a:off x="1538" y="2458"/>
                <a:ext cx="6" cy="4"/>
              </a:xfrm>
              <a:prstGeom prst="rect">
                <a:avLst/>
              </a:prstGeom>
              <a:solidFill>
                <a:srgbClr val="C0C0C0"/>
              </a:solidFill>
              <a:ln w="9525">
                <a:noFill/>
                <a:miter lim="800000"/>
                <a:headEnd/>
                <a:tailEnd/>
              </a:ln>
            </p:spPr>
            <p:txBody>
              <a:bodyPr/>
              <a:lstStyle/>
              <a:p>
                <a:endParaRPr lang="zh-CN" altLang="en-US"/>
              </a:p>
            </p:txBody>
          </p:sp>
          <p:sp>
            <p:nvSpPr>
              <p:cNvPr id="128340" name="Rectangle 263"/>
              <p:cNvSpPr>
                <a:spLocks noChangeArrowheads="1"/>
              </p:cNvSpPr>
              <p:nvPr/>
            </p:nvSpPr>
            <p:spPr bwMode="auto">
              <a:xfrm>
                <a:off x="1538" y="2464"/>
                <a:ext cx="6" cy="4"/>
              </a:xfrm>
              <a:prstGeom prst="rect">
                <a:avLst/>
              </a:prstGeom>
              <a:solidFill>
                <a:srgbClr val="C0C0C0"/>
              </a:solidFill>
              <a:ln w="9525">
                <a:noFill/>
                <a:miter lim="800000"/>
                <a:headEnd/>
                <a:tailEnd/>
              </a:ln>
            </p:spPr>
            <p:txBody>
              <a:bodyPr/>
              <a:lstStyle/>
              <a:p>
                <a:endParaRPr lang="zh-CN" altLang="en-US"/>
              </a:p>
            </p:txBody>
          </p:sp>
          <p:sp>
            <p:nvSpPr>
              <p:cNvPr id="128341" name="Rectangle 264"/>
              <p:cNvSpPr>
                <a:spLocks noChangeArrowheads="1"/>
              </p:cNvSpPr>
              <p:nvPr/>
            </p:nvSpPr>
            <p:spPr bwMode="auto">
              <a:xfrm>
                <a:off x="1538" y="2470"/>
                <a:ext cx="6" cy="3"/>
              </a:xfrm>
              <a:prstGeom prst="rect">
                <a:avLst/>
              </a:prstGeom>
              <a:solidFill>
                <a:srgbClr val="C0C0C0"/>
              </a:solidFill>
              <a:ln w="9525">
                <a:noFill/>
                <a:miter lim="800000"/>
                <a:headEnd/>
                <a:tailEnd/>
              </a:ln>
            </p:spPr>
            <p:txBody>
              <a:bodyPr/>
              <a:lstStyle/>
              <a:p>
                <a:endParaRPr lang="zh-CN" altLang="en-US"/>
              </a:p>
            </p:txBody>
          </p:sp>
        </p:grpSp>
        <p:grpSp>
          <p:nvGrpSpPr>
            <p:cNvPr id="128103" name="Group 265"/>
            <p:cNvGrpSpPr>
              <a:grpSpLocks/>
            </p:cNvGrpSpPr>
            <p:nvPr/>
          </p:nvGrpSpPr>
          <p:grpSpPr bwMode="auto">
            <a:xfrm>
              <a:off x="1555" y="2393"/>
              <a:ext cx="6" cy="80"/>
              <a:chOff x="1555" y="2393"/>
              <a:chExt cx="6" cy="80"/>
            </a:xfrm>
          </p:grpSpPr>
          <p:sp>
            <p:nvSpPr>
              <p:cNvPr id="128314" name="Rectangle 266"/>
              <p:cNvSpPr>
                <a:spLocks noChangeArrowheads="1"/>
              </p:cNvSpPr>
              <p:nvPr/>
            </p:nvSpPr>
            <p:spPr bwMode="auto">
              <a:xfrm>
                <a:off x="1557" y="2393"/>
                <a:ext cx="3" cy="80"/>
              </a:xfrm>
              <a:prstGeom prst="rect">
                <a:avLst/>
              </a:prstGeom>
              <a:solidFill>
                <a:srgbClr val="808080"/>
              </a:solidFill>
              <a:ln w="9525">
                <a:noFill/>
                <a:miter lim="800000"/>
                <a:headEnd/>
                <a:tailEnd/>
              </a:ln>
            </p:spPr>
            <p:txBody>
              <a:bodyPr/>
              <a:lstStyle/>
              <a:p>
                <a:endParaRPr lang="zh-CN" altLang="en-US"/>
              </a:p>
            </p:txBody>
          </p:sp>
          <p:sp>
            <p:nvSpPr>
              <p:cNvPr id="128315" name="Rectangle 267"/>
              <p:cNvSpPr>
                <a:spLocks noChangeArrowheads="1"/>
              </p:cNvSpPr>
              <p:nvPr/>
            </p:nvSpPr>
            <p:spPr bwMode="auto">
              <a:xfrm>
                <a:off x="1556" y="2395"/>
                <a:ext cx="5" cy="4"/>
              </a:xfrm>
              <a:prstGeom prst="rect">
                <a:avLst/>
              </a:prstGeom>
              <a:solidFill>
                <a:srgbClr val="C0C0C0"/>
              </a:solidFill>
              <a:ln w="9525">
                <a:noFill/>
                <a:miter lim="800000"/>
                <a:headEnd/>
                <a:tailEnd/>
              </a:ln>
            </p:spPr>
            <p:txBody>
              <a:bodyPr/>
              <a:lstStyle/>
              <a:p>
                <a:endParaRPr lang="zh-CN" altLang="en-US"/>
              </a:p>
            </p:txBody>
          </p:sp>
          <p:sp>
            <p:nvSpPr>
              <p:cNvPr id="128316" name="Rectangle 268"/>
              <p:cNvSpPr>
                <a:spLocks noChangeArrowheads="1"/>
              </p:cNvSpPr>
              <p:nvPr/>
            </p:nvSpPr>
            <p:spPr bwMode="auto">
              <a:xfrm>
                <a:off x="1555" y="2401"/>
                <a:ext cx="6" cy="4"/>
              </a:xfrm>
              <a:prstGeom prst="rect">
                <a:avLst/>
              </a:prstGeom>
              <a:solidFill>
                <a:srgbClr val="C0C0C0"/>
              </a:solidFill>
              <a:ln w="9525">
                <a:noFill/>
                <a:miter lim="800000"/>
                <a:headEnd/>
                <a:tailEnd/>
              </a:ln>
            </p:spPr>
            <p:txBody>
              <a:bodyPr/>
              <a:lstStyle/>
              <a:p>
                <a:endParaRPr lang="zh-CN" altLang="en-US"/>
              </a:p>
            </p:txBody>
          </p:sp>
          <p:sp>
            <p:nvSpPr>
              <p:cNvPr id="128317" name="Rectangle 269"/>
              <p:cNvSpPr>
                <a:spLocks noChangeArrowheads="1"/>
              </p:cNvSpPr>
              <p:nvPr/>
            </p:nvSpPr>
            <p:spPr bwMode="auto">
              <a:xfrm>
                <a:off x="1556" y="2408"/>
                <a:ext cx="5" cy="3"/>
              </a:xfrm>
              <a:prstGeom prst="rect">
                <a:avLst/>
              </a:prstGeom>
              <a:solidFill>
                <a:srgbClr val="C0C0C0"/>
              </a:solidFill>
              <a:ln w="9525">
                <a:noFill/>
                <a:miter lim="800000"/>
                <a:headEnd/>
                <a:tailEnd/>
              </a:ln>
            </p:spPr>
            <p:txBody>
              <a:bodyPr/>
              <a:lstStyle/>
              <a:p>
                <a:endParaRPr lang="zh-CN" altLang="en-US"/>
              </a:p>
            </p:txBody>
          </p:sp>
          <p:sp>
            <p:nvSpPr>
              <p:cNvPr id="128318" name="Rectangle 270"/>
              <p:cNvSpPr>
                <a:spLocks noChangeArrowheads="1"/>
              </p:cNvSpPr>
              <p:nvPr/>
            </p:nvSpPr>
            <p:spPr bwMode="auto">
              <a:xfrm>
                <a:off x="1556" y="2413"/>
                <a:ext cx="5" cy="4"/>
              </a:xfrm>
              <a:prstGeom prst="rect">
                <a:avLst/>
              </a:prstGeom>
              <a:solidFill>
                <a:srgbClr val="C0C0C0"/>
              </a:solidFill>
              <a:ln w="9525">
                <a:noFill/>
                <a:miter lim="800000"/>
                <a:headEnd/>
                <a:tailEnd/>
              </a:ln>
            </p:spPr>
            <p:txBody>
              <a:bodyPr/>
              <a:lstStyle/>
              <a:p>
                <a:endParaRPr lang="zh-CN" altLang="en-US"/>
              </a:p>
            </p:txBody>
          </p:sp>
          <p:sp>
            <p:nvSpPr>
              <p:cNvPr id="128319" name="Rectangle 271"/>
              <p:cNvSpPr>
                <a:spLocks noChangeArrowheads="1"/>
              </p:cNvSpPr>
              <p:nvPr/>
            </p:nvSpPr>
            <p:spPr bwMode="auto">
              <a:xfrm>
                <a:off x="1556" y="2419"/>
                <a:ext cx="5" cy="4"/>
              </a:xfrm>
              <a:prstGeom prst="rect">
                <a:avLst/>
              </a:prstGeom>
              <a:solidFill>
                <a:srgbClr val="C0C0C0"/>
              </a:solidFill>
              <a:ln w="9525">
                <a:noFill/>
                <a:miter lim="800000"/>
                <a:headEnd/>
                <a:tailEnd/>
              </a:ln>
            </p:spPr>
            <p:txBody>
              <a:bodyPr/>
              <a:lstStyle/>
              <a:p>
                <a:endParaRPr lang="zh-CN" altLang="en-US"/>
              </a:p>
            </p:txBody>
          </p:sp>
          <p:sp>
            <p:nvSpPr>
              <p:cNvPr id="128320" name="Rectangle 272"/>
              <p:cNvSpPr>
                <a:spLocks noChangeArrowheads="1"/>
              </p:cNvSpPr>
              <p:nvPr/>
            </p:nvSpPr>
            <p:spPr bwMode="auto">
              <a:xfrm>
                <a:off x="1555" y="2425"/>
                <a:ext cx="6" cy="4"/>
              </a:xfrm>
              <a:prstGeom prst="rect">
                <a:avLst/>
              </a:prstGeom>
              <a:solidFill>
                <a:srgbClr val="C0C0C0"/>
              </a:solidFill>
              <a:ln w="9525">
                <a:noFill/>
                <a:miter lim="800000"/>
                <a:headEnd/>
                <a:tailEnd/>
              </a:ln>
            </p:spPr>
            <p:txBody>
              <a:bodyPr/>
              <a:lstStyle/>
              <a:p>
                <a:endParaRPr lang="zh-CN" altLang="en-US"/>
              </a:p>
            </p:txBody>
          </p:sp>
          <p:sp>
            <p:nvSpPr>
              <p:cNvPr id="128321" name="Rectangle 273"/>
              <p:cNvSpPr>
                <a:spLocks noChangeArrowheads="1"/>
              </p:cNvSpPr>
              <p:nvPr/>
            </p:nvSpPr>
            <p:spPr bwMode="auto">
              <a:xfrm>
                <a:off x="1556" y="2432"/>
                <a:ext cx="5" cy="4"/>
              </a:xfrm>
              <a:prstGeom prst="rect">
                <a:avLst/>
              </a:prstGeom>
              <a:solidFill>
                <a:srgbClr val="C0C0C0"/>
              </a:solidFill>
              <a:ln w="9525">
                <a:noFill/>
                <a:miter lim="800000"/>
                <a:headEnd/>
                <a:tailEnd/>
              </a:ln>
            </p:spPr>
            <p:txBody>
              <a:bodyPr/>
              <a:lstStyle/>
              <a:p>
                <a:endParaRPr lang="zh-CN" altLang="en-US"/>
              </a:p>
            </p:txBody>
          </p:sp>
          <p:sp>
            <p:nvSpPr>
              <p:cNvPr id="128322" name="Rectangle 274"/>
              <p:cNvSpPr>
                <a:spLocks noChangeArrowheads="1"/>
              </p:cNvSpPr>
              <p:nvPr/>
            </p:nvSpPr>
            <p:spPr bwMode="auto">
              <a:xfrm>
                <a:off x="1556" y="2438"/>
                <a:ext cx="5" cy="4"/>
              </a:xfrm>
              <a:prstGeom prst="rect">
                <a:avLst/>
              </a:prstGeom>
              <a:solidFill>
                <a:srgbClr val="C0C0C0"/>
              </a:solidFill>
              <a:ln w="9525">
                <a:noFill/>
                <a:miter lim="800000"/>
                <a:headEnd/>
                <a:tailEnd/>
              </a:ln>
            </p:spPr>
            <p:txBody>
              <a:bodyPr/>
              <a:lstStyle/>
              <a:p>
                <a:endParaRPr lang="zh-CN" altLang="en-US"/>
              </a:p>
            </p:txBody>
          </p:sp>
          <p:sp>
            <p:nvSpPr>
              <p:cNvPr id="128323" name="Rectangle 275"/>
              <p:cNvSpPr>
                <a:spLocks noChangeArrowheads="1"/>
              </p:cNvSpPr>
              <p:nvPr/>
            </p:nvSpPr>
            <p:spPr bwMode="auto">
              <a:xfrm>
                <a:off x="1556" y="2444"/>
                <a:ext cx="5" cy="4"/>
              </a:xfrm>
              <a:prstGeom prst="rect">
                <a:avLst/>
              </a:prstGeom>
              <a:solidFill>
                <a:srgbClr val="C0C0C0"/>
              </a:solidFill>
              <a:ln w="9525">
                <a:noFill/>
                <a:miter lim="800000"/>
                <a:headEnd/>
                <a:tailEnd/>
              </a:ln>
            </p:spPr>
            <p:txBody>
              <a:bodyPr/>
              <a:lstStyle/>
              <a:p>
                <a:endParaRPr lang="zh-CN" altLang="en-US"/>
              </a:p>
            </p:txBody>
          </p:sp>
          <p:sp>
            <p:nvSpPr>
              <p:cNvPr id="128324" name="Rectangle 276"/>
              <p:cNvSpPr>
                <a:spLocks noChangeArrowheads="1"/>
              </p:cNvSpPr>
              <p:nvPr/>
            </p:nvSpPr>
            <p:spPr bwMode="auto">
              <a:xfrm>
                <a:off x="1556" y="2450"/>
                <a:ext cx="5" cy="3"/>
              </a:xfrm>
              <a:prstGeom prst="rect">
                <a:avLst/>
              </a:prstGeom>
              <a:solidFill>
                <a:srgbClr val="C0C0C0"/>
              </a:solidFill>
              <a:ln w="9525">
                <a:noFill/>
                <a:miter lim="800000"/>
                <a:headEnd/>
                <a:tailEnd/>
              </a:ln>
            </p:spPr>
            <p:txBody>
              <a:bodyPr/>
              <a:lstStyle/>
              <a:p>
                <a:endParaRPr lang="zh-CN" altLang="en-US"/>
              </a:p>
            </p:txBody>
          </p:sp>
          <p:sp>
            <p:nvSpPr>
              <p:cNvPr id="128325" name="Rectangle 277"/>
              <p:cNvSpPr>
                <a:spLocks noChangeArrowheads="1"/>
              </p:cNvSpPr>
              <p:nvPr/>
            </p:nvSpPr>
            <p:spPr bwMode="auto">
              <a:xfrm>
                <a:off x="1555" y="2456"/>
                <a:ext cx="6" cy="3"/>
              </a:xfrm>
              <a:prstGeom prst="rect">
                <a:avLst/>
              </a:prstGeom>
              <a:solidFill>
                <a:srgbClr val="C0C0C0"/>
              </a:solidFill>
              <a:ln w="9525">
                <a:noFill/>
                <a:miter lim="800000"/>
                <a:headEnd/>
                <a:tailEnd/>
              </a:ln>
            </p:spPr>
            <p:txBody>
              <a:bodyPr/>
              <a:lstStyle/>
              <a:p>
                <a:endParaRPr lang="zh-CN" altLang="en-US"/>
              </a:p>
            </p:txBody>
          </p:sp>
          <p:sp>
            <p:nvSpPr>
              <p:cNvPr id="128326" name="Rectangle 278"/>
              <p:cNvSpPr>
                <a:spLocks noChangeArrowheads="1"/>
              </p:cNvSpPr>
              <p:nvPr/>
            </p:nvSpPr>
            <p:spPr bwMode="auto">
              <a:xfrm>
                <a:off x="1555" y="2462"/>
                <a:ext cx="6" cy="3"/>
              </a:xfrm>
              <a:prstGeom prst="rect">
                <a:avLst/>
              </a:prstGeom>
              <a:solidFill>
                <a:srgbClr val="C0C0C0"/>
              </a:solidFill>
              <a:ln w="9525">
                <a:noFill/>
                <a:miter lim="800000"/>
                <a:headEnd/>
                <a:tailEnd/>
              </a:ln>
            </p:spPr>
            <p:txBody>
              <a:bodyPr/>
              <a:lstStyle/>
              <a:p>
                <a:endParaRPr lang="zh-CN" altLang="en-US"/>
              </a:p>
            </p:txBody>
          </p:sp>
          <p:sp>
            <p:nvSpPr>
              <p:cNvPr id="128327" name="Rectangle 279"/>
              <p:cNvSpPr>
                <a:spLocks noChangeArrowheads="1"/>
              </p:cNvSpPr>
              <p:nvPr/>
            </p:nvSpPr>
            <p:spPr bwMode="auto">
              <a:xfrm>
                <a:off x="1555" y="2467"/>
                <a:ext cx="6" cy="4"/>
              </a:xfrm>
              <a:prstGeom prst="rect">
                <a:avLst/>
              </a:prstGeom>
              <a:solidFill>
                <a:srgbClr val="C0C0C0"/>
              </a:solidFill>
              <a:ln w="9525">
                <a:noFill/>
                <a:miter lim="800000"/>
                <a:headEnd/>
                <a:tailEnd/>
              </a:ln>
            </p:spPr>
            <p:txBody>
              <a:bodyPr/>
              <a:lstStyle/>
              <a:p>
                <a:endParaRPr lang="zh-CN" altLang="en-US"/>
              </a:p>
            </p:txBody>
          </p:sp>
        </p:grpSp>
        <p:grpSp>
          <p:nvGrpSpPr>
            <p:cNvPr id="128104" name="Group 280"/>
            <p:cNvGrpSpPr>
              <a:grpSpLocks/>
            </p:cNvGrpSpPr>
            <p:nvPr/>
          </p:nvGrpSpPr>
          <p:grpSpPr bwMode="auto">
            <a:xfrm>
              <a:off x="1572" y="2393"/>
              <a:ext cx="5" cy="79"/>
              <a:chOff x="1572" y="2393"/>
              <a:chExt cx="5" cy="79"/>
            </a:xfrm>
          </p:grpSpPr>
          <p:sp>
            <p:nvSpPr>
              <p:cNvPr id="128300" name="Rectangle 281"/>
              <p:cNvSpPr>
                <a:spLocks noChangeArrowheads="1"/>
              </p:cNvSpPr>
              <p:nvPr/>
            </p:nvSpPr>
            <p:spPr bwMode="auto">
              <a:xfrm>
                <a:off x="1573" y="2393"/>
                <a:ext cx="4" cy="79"/>
              </a:xfrm>
              <a:prstGeom prst="rect">
                <a:avLst/>
              </a:prstGeom>
              <a:solidFill>
                <a:srgbClr val="808080"/>
              </a:solidFill>
              <a:ln w="9525">
                <a:noFill/>
                <a:miter lim="800000"/>
                <a:headEnd/>
                <a:tailEnd/>
              </a:ln>
            </p:spPr>
            <p:txBody>
              <a:bodyPr/>
              <a:lstStyle/>
              <a:p>
                <a:endParaRPr lang="zh-CN" altLang="en-US"/>
              </a:p>
            </p:txBody>
          </p:sp>
          <p:sp>
            <p:nvSpPr>
              <p:cNvPr id="128301" name="Rectangle 282"/>
              <p:cNvSpPr>
                <a:spLocks noChangeArrowheads="1"/>
              </p:cNvSpPr>
              <p:nvPr/>
            </p:nvSpPr>
            <p:spPr bwMode="auto">
              <a:xfrm>
                <a:off x="1572" y="2395"/>
                <a:ext cx="5" cy="4"/>
              </a:xfrm>
              <a:prstGeom prst="rect">
                <a:avLst/>
              </a:prstGeom>
              <a:solidFill>
                <a:srgbClr val="C0C0C0"/>
              </a:solidFill>
              <a:ln w="9525">
                <a:noFill/>
                <a:miter lim="800000"/>
                <a:headEnd/>
                <a:tailEnd/>
              </a:ln>
            </p:spPr>
            <p:txBody>
              <a:bodyPr/>
              <a:lstStyle/>
              <a:p>
                <a:endParaRPr lang="zh-CN" altLang="en-US"/>
              </a:p>
            </p:txBody>
          </p:sp>
          <p:sp>
            <p:nvSpPr>
              <p:cNvPr id="128302" name="Rectangle 283"/>
              <p:cNvSpPr>
                <a:spLocks noChangeArrowheads="1"/>
              </p:cNvSpPr>
              <p:nvPr/>
            </p:nvSpPr>
            <p:spPr bwMode="auto">
              <a:xfrm>
                <a:off x="1572" y="2401"/>
                <a:ext cx="5" cy="4"/>
              </a:xfrm>
              <a:prstGeom prst="rect">
                <a:avLst/>
              </a:prstGeom>
              <a:solidFill>
                <a:srgbClr val="C0C0C0"/>
              </a:solidFill>
              <a:ln w="9525">
                <a:noFill/>
                <a:miter lim="800000"/>
                <a:headEnd/>
                <a:tailEnd/>
              </a:ln>
            </p:spPr>
            <p:txBody>
              <a:bodyPr/>
              <a:lstStyle/>
              <a:p>
                <a:endParaRPr lang="zh-CN" altLang="en-US"/>
              </a:p>
            </p:txBody>
          </p:sp>
          <p:sp>
            <p:nvSpPr>
              <p:cNvPr id="128303" name="Rectangle 284"/>
              <p:cNvSpPr>
                <a:spLocks noChangeArrowheads="1"/>
              </p:cNvSpPr>
              <p:nvPr/>
            </p:nvSpPr>
            <p:spPr bwMode="auto">
              <a:xfrm>
                <a:off x="1572" y="2407"/>
                <a:ext cx="5" cy="4"/>
              </a:xfrm>
              <a:prstGeom prst="rect">
                <a:avLst/>
              </a:prstGeom>
              <a:solidFill>
                <a:srgbClr val="C0C0C0"/>
              </a:solidFill>
              <a:ln w="9525">
                <a:noFill/>
                <a:miter lim="800000"/>
                <a:headEnd/>
                <a:tailEnd/>
              </a:ln>
            </p:spPr>
            <p:txBody>
              <a:bodyPr/>
              <a:lstStyle/>
              <a:p>
                <a:endParaRPr lang="zh-CN" altLang="en-US"/>
              </a:p>
            </p:txBody>
          </p:sp>
          <p:sp>
            <p:nvSpPr>
              <p:cNvPr id="128304" name="Rectangle 285"/>
              <p:cNvSpPr>
                <a:spLocks noChangeArrowheads="1"/>
              </p:cNvSpPr>
              <p:nvPr/>
            </p:nvSpPr>
            <p:spPr bwMode="auto">
              <a:xfrm>
                <a:off x="1572" y="2413"/>
                <a:ext cx="5" cy="4"/>
              </a:xfrm>
              <a:prstGeom prst="rect">
                <a:avLst/>
              </a:prstGeom>
              <a:solidFill>
                <a:srgbClr val="C0C0C0"/>
              </a:solidFill>
              <a:ln w="9525">
                <a:noFill/>
                <a:miter lim="800000"/>
                <a:headEnd/>
                <a:tailEnd/>
              </a:ln>
            </p:spPr>
            <p:txBody>
              <a:bodyPr/>
              <a:lstStyle/>
              <a:p>
                <a:endParaRPr lang="zh-CN" altLang="en-US"/>
              </a:p>
            </p:txBody>
          </p:sp>
          <p:sp>
            <p:nvSpPr>
              <p:cNvPr id="128305" name="Rectangle 286"/>
              <p:cNvSpPr>
                <a:spLocks noChangeArrowheads="1"/>
              </p:cNvSpPr>
              <p:nvPr/>
            </p:nvSpPr>
            <p:spPr bwMode="auto">
              <a:xfrm>
                <a:off x="1572" y="2419"/>
                <a:ext cx="5" cy="3"/>
              </a:xfrm>
              <a:prstGeom prst="rect">
                <a:avLst/>
              </a:prstGeom>
              <a:solidFill>
                <a:srgbClr val="C0C0C0"/>
              </a:solidFill>
              <a:ln w="9525">
                <a:noFill/>
                <a:miter lim="800000"/>
                <a:headEnd/>
                <a:tailEnd/>
              </a:ln>
            </p:spPr>
            <p:txBody>
              <a:bodyPr/>
              <a:lstStyle/>
              <a:p>
                <a:endParaRPr lang="zh-CN" altLang="en-US"/>
              </a:p>
            </p:txBody>
          </p:sp>
          <p:sp>
            <p:nvSpPr>
              <p:cNvPr id="128306" name="Rectangle 287"/>
              <p:cNvSpPr>
                <a:spLocks noChangeArrowheads="1"/>
              </p:cNvSpPr>
              <p:nvPr/>
            </p:nvSpPr>
            <p:spPr bwMode="auto">
              <a:xfrm>
                <a:off x="1572" y="2425"/>
                <a:ext cx="5" cy="3"/>
              </a:xfrm>
              <a:prstGeom prst="rect">
                <a:avLst/>
              </a:prstGeom>
              <a:solidFill>
                <a:srgbClr val="C0C0C0"/>
              </a:solidFill>
              <a:ln w="9525">
                <a:noFill/>
                <a:miter lim="800000"/>
                <a:headEnd/>
                <a:tailEnd/>
              </a:ln>
            </p:spPr>
            <p:txBody>
              <a:bodyPr/>
              <a:lstStyle/>
              <a:p>
                <a:endParaRPr lang="zh-CN" altLang="en-US"/>
              </a:p>
            </p:txBody>
          </p:sp>
          <p:sp>
            <p:nvSpPr>
              <p:cNvPr id="128307" name="Rectangle 288"/>
              <p:cNvSpPr>
                <a:spLocks noChangeArrowheads="1"/>
              </p:cNvSpPr>
              <p:nvPr/>
            </p:nvSpPr>
            <p:spPr bwMode="auto">
              <a:xfrm>
                <a:off x="1572" y="2431"/>
                <a:ext cx="5" cy="4"/>
              </a:xfrm>
              <a:prstGeom prst="rect">
                <a:avLst/>
              </a:prstGeom>
              <a:solidFill>
                <a:srgbClr val="C0C0C0"/>
              </a:solidFill>
              <a:ln w="9525">
                <a:noFill/>
                <a:miter lim="800000"/>
                <a:headEnd/>
                <a:tailEnd/>
              </a:ln>
            </p:spPr>
            <p:txBody>
              <a:bodyPr/>
              <a:lstStyle/>
              <a:p>
                <a:endParaRPr lang="zh-CN" altLang="en-US"/>
              </a:p>
            </p:txBody>
          </p:sp>
          <p:sp>
            <p:nvSpPr>
              <p:cNvPr id="128308" name="Rectangle 289"/>
              <p:cNvSpPr>
                <a:spLocks noChangeArrowheads="1"/>
              </p:cNvSpPr>
              <p:nvPr/>
            </p:nvSpPr>
            <p:spPr bwMode="auto">
              <a:xfrm>
                <a:off x="1572" y="2437"/>
                <a:ext cx="5" cy="4"/>
              </a:xfrm>
              <a:prstGeom prst="rect">
                <a:avLst/>
              </a:prstGeom>
              <a:solidFill>
                <a:srgbClr val="C0C0C0"/>
              </a:solidFill>
              <a:ln w="9525">
                <a:noFill/>
                <a:miter lim="800000"/>
                <a:headEnd/>
                <a:tailEnd/>
              </a:ln>
            </p:spPr>
            <p:txBody>
              <a:bodyPr/>
              <a:lstStyle/>
              <a:p>
                <a:endParaRPr lang="zh-CN" altLang="en-US"/>
              </a:p>
            </p:txBody>
          </p:sp>
          <p:sp>
            <p:nvSpPr>
              <p:cNvPr id="128309" name="Rectangle 290"/>
              <p:cNvSpPr>
                <a:spLocks noChangeArrowheads="1"/>
              </p:cNvSpPr>
              <p:nvPr/>
            </p:nvSpPr>
            <p:spPr bwMode="auto">
              <a:xfrm>
                <a:off x="1572" y="2443"/>
                <a:ext cx="5" cy="3"/>
              </a:xfrm>
              <a:prstGeom prst="rect">
                <a:avLst/>
              </a:prstGeom>
              <a:solidFill>
                <a:srgbClr val="C0C0C0"/>
              </a:solidFill>
              <a:ln w="9525">
                <a:noFill/>
                <a:miter lim="800000"/>
                <a:headEnd/>
                <a:tailEnd/>
              </a:ln>
            </p:spPr>
            <p:txBody>
              <a:bodyPr/>
              <a:lstStyle/>
              <a:p>
                <a:endParaRPr lang="zh-CN" altLang="en-US"/>
              </a:p>
            </p:txBody>
          </p:sp>
          <p:sp>
            <p:nvSpPr>
              <p:cNvPr id="128310" name="Rectangle 291"/>
              <p:cNvSpPr>
                <a:spLocks noChangeArrowheads="1"/>
              </p:cNvSpPr>
              <p:nvPr/>
            </p:nvSpPr>
            <p:spPr bwMode="auto">
              <a:xfrm>
                <a:off x="1572" y="2449"/>
                <a:ext cx="5" cy="3"/>
              </a:xfrm>
              <a:prstGeom prst="rect">
                <a:avLst/>
              </a:prstGeom>
              <a:solidFill>
                <a:srgbClr val="C0C0C0"/>
              </a:solidFill>
              <a:ln w="9525">
                <a:noFill/>
                <a:miter lim="800000"/>
                <a:headEnd/>
                <a:tailEnd/>
              </a:ln>
            </p:spPr>
            <p:txBody>
              <a:bodyPr/>
              <a:lstStyle/>
              <a:p>
                <a:endParaRPr lang="zh-CN" altLang="en-US"/>
              </a:p>
            </p:txBody>
          </p:sp>
          <p:sp>
            <p:nvSpPr>
              <p:cNvPr id="128311" name="Rectangle 292"/>
              <p:cNvSpPr>
                <a:spLocks noChangeArrowheads="1"/>
              </p:cNvSpPr>
              <p:nvPr/>
            </p:nvSpPr>
            <p:spPr bwMode="auto">
              <a:xfrm>
                <a:off x="1572" y="2454"/>
                <a:ext cx="5" cy="4"/>
              </a:xfrm>
              <a:prstGeom prst="rect">
                <a:avLst/>
              </a:prstGeom>
              <a:solidFill>
                <a:srgbClr val="C0C0C0"/>
              </a:solidFill>
              <a:ln w="9525">
                <a:noFill/>
                <a:miter lim="800000"/>
                <a:headEnd/>
                <a:tailEnd/>
              </a:ln>
            </p:spPr>
            <p:txBody>
              <a:bodyPr/>
              <a:lstStyle/>
              <a:p>
                <a:endParaRPr lang="zh-CN" altLang="en-US"/>
              </a:p>
            </p:txBody>
          </p:sp>
          <p:sp>
            <p:nvSpPr>
              <p:cNvPr id="128312" name="Rectangle 293"/>
              <p:cNvSpPr>
                <a:spLocks noChangeArrowheads="1"/>
              </p:cNvSpPr>
              <p:nvPr/>
            </p:nvSpPr>
            <p:spPr bwMode="auto">
              <a:xfrm>
                <a:off x="1572" y="2460"/>
                <a:ext cx="5" cy="4"/>
              </a:xfrm>
              <a:prstGeom prst="rect">
                <a:avLst/>
              </a:prstGeom>
              <a:solidFill>
                <a:srgbClr val="C0C0C0"/>
              </a:solidFill>
              <a:ln w="9525">
                <a:noFill/>
                <a:miter lim="800000"/>
                <a:headEnd/>
                <a:tailEnd/>
              </a:ln>
            </p:spPr>
            <p:txBody>
              <a:bodyPr/>
              <a:lstStyle/>
              <a:p>
                <a:endParaRPr lang="zh-CN" altLang="en-US"/>
              </a:p>
            </p:txBody>
          </p:sp>
          <p:sp>
            <p:nvSpPr>
              <p:cNvPr id="128313" name="Rectangle 294"/>
              <p:cNvSpPr>
                <a:spLocks noChangeArrowheads="1"/>
              </p:cNvSpPr>
              <p:nvPr/>
            </p:nvSpPr>
            <p:spPr bwMode="auto">
              <a:xfrm>
                <a:off x="1572" y="2466"/>
                <a:ext cx="5" cy="4"/>
              </a:xfrm>
              <a:prstGeom prst="rect">
                <a:avLst/>
              </a:prstGeom>
              <a:solidFill>
                <a:srgbClr val="C0C0C0"/>
              </a:solidFill>
              <a:ln w="9525">
                <a:noFill/>
                <a:miter lim="800000"/>
                <a:headEnd/>
                <a:tailEnd/>
              </a:ln>
            </p:spPr>
            <p:txBody>
              <a:bodyPr/>
              <a:lstStyle/>
              <a:p>
                <a:endParaRPr lang="zh-CN" altLang="en-US"/>
              </a:p>
            </p:txBody>
          </p:sp>
        </p:grpSp>
        <p:grpSp>
          <p:nvGrpSpPr>
            <p:cNvPr id="128105" name="Group 295"/>
            <p:cNvGrpSpPr>
              <a:grpSpLocks/>
            </p:cNvGrpSpPr>
            <p:nvPr/>
          </p:nvGrpSpPr>
          <p:grpSpPr bwMode="auto">
            <a:xfrm>
              <a:off x="1600" y="2393"/>
              <a:ext cx="6" cy="78"/>
              <a:chOff x="1600" y="2393"/>
              <a:chExt cx="6" cy="78"/>
            </a:xfrm>
          </p:grpSpPr>
          <p:sp>
            <p:nvSpPr>
              <p:cNvPr id="128286" name="Rectangle 296"/>
              <p:cNvSpPr>
                <a:spLocks noChangeArrowheads="1"/>
              </p:cNvSpPr>
              <p:nvPr/>
            </p:nvSpPr>
            <p:spPr bwMode="auto">
              <a:xfrm>
                <a:off x="1602" y="2393"/>
                <a:ext cx="3" cy="78"/>
              </a:xfrm>
              <a:prstGeom prst="rect">
                <a:avLst/>
              </a:prstGeom>
              <a:solidFill>
                <a:srgbClr val="808080"/>
              </a:solidFill>
              <a:ln w="9525">
                <a:noFill/>
                <a:miter lim="800000"/>
                <a:headEnd/>
                <a:tailEnd/>
              </a:ln>
            </p:spPr>
            <p:txBody>
              <a:bodyPr/>
              <a:lstStyle/>
              <a:p>
                <a:endParaRPr lang="zh-CN" altLang="en-US"/>
              </a:p>
            </p:txBody>
          </p:sp>
          <p:sp>
            <p:nvSpPr>
              <p:cNvPr id="128287" name="Rectangle 297"/>
              <p:cNvSpPr>
                <a:spLocks noChangeArrowheads="1"/>
              </p:cNvSpPr>
              <p:nvPr/>
            </p:nvSpPr>
            <p:spPr bwMode="auto">
              <a:xfrm>
                <a:off x="1601" y="2395"/>
                <a:ext cx="5" cy="3"/>
              </a:xfrm>
              <a:prstGeom prst="rect">
                <a:avLst/>
              </a:prstGeom>
              <a:solidFill>
                <a:srgbClr val="C0C0C0"/>
              </a:solidFill>
              <a:ln w="9525">
                <a:noFill/>
                <a:miter lim="800000"/>
                <a:headEnd/>
                <a:tailEnd/>
              </a:ln>
            </p:spPr>
            <p:txBody>
              <a:bodyPr/>
              <a:lstStyle/>
              <a:p>
                <a:endParaRPr lang="zh-CN" altLang="en-US"/>
              </a:p>
            </p:txBody>
          </p:sp>
          <p:sp>
            <p:nvSpPr>
              <p:cNvPr id="128288" name="Rectangle 298"/>
              <p:cNvSpPr>
                <a:spLocks noChangeArrowheads="1"/>
              </p:cNvSpPr>
              <p:nvPr/>
            </p:nvSpPr>
            <p:spPr bwMode="auto">
              <a:xfrm>
                <a:off x="1600" y="2400"/>
                <a:ext cx="6" cy="4"/>
              </a:xfrm>
              <a:prstGeom prst="rect">
                <a:avLst/>
              </a:prstGeom>
              <a:solidFill>
                <a:srgbClr val="C0C0C0"/>
              </a:solidFill>
              <a:ln w="9525">
                <a:noFill/>
                <a:miter lim="800000"/>
                <a:headEnd/>
                <a:tailEnd/>
              </a:ln>
            </p:spPr>
            <p:txBody>
              <a:bodyPr/>
              <a:lstStyle/>
              <a:p>
                <a:endParaRPr lang="zh-CN" altLang="en-US"/>
              </a:p>
            </p:txBody>
          </p:sp>
          <p:sp>
            <p:nvSpPr>
              <p:cNvPr id="128289" name="Rectangle 299"/>
              <p:cNvSpPr>
                <a:spLocks noChangeArrowheads="1"/>
              </p:cNvSpPr>
              <p:nvPr/>
            </p:nvSpPr>
            <p:spPr bwMode="auto">
              <a:xfrm>
                <a:off x="1601" y="2406"/>
                <a:ext cx="5" cy="4"/>
              </a:xfrm>
              <a:prstGeom prst="rect">
                <a:avLst/>
              </a:prstGeom>
              <a:solidFill>
                <a:srgbClr val="C0C0C0"/>
              </a:solidFill>
              <a:ln w="9525">
                <a:noFill/>
                <a:miter lim="800000"/>
                <a:headEnd/>
                <a:tailEnd/>
              </a:ln>
            </p:spPr>
            <p:txBody>
              <a:bodyPr/>
              <a:lstStyle/>
              <a:p>
                <a:endParaRPr lang="zh-CN" altLang="en-US"/>
              </a:p>
            </p:txBody>
          </p:sp>
          <p:sp>
            <p:nvSpPr>
              <p:cNvPr id="128290" name="Rectangle 300"/>
              <p:cNvSpPr>
                <a:spLocks noChangeArrowheads="1"/>
              </p:cNvSpPr>
              <p:nvPr/>
            </p:nvSpPr>
            <p:spPr bwMode="auto">
              <a:xfrm>
                <a:off x="1601" y="2412"/>
                <a:ext cx="5" cy="4"/>
              </a:xfrm>
              <a:prstGeom prst="rect">
                <a:avLst/>
              </a:prstGeom>
              <a:solidFill>
                <a:srgbClr val="C0C0C0"/>
              </a:solidFill>
              <a:ln w="9525">
                <a:noFill/>
                <a:miter lim="800000"/>
                <a:headEnd/>
                <a:tailEnd/>
              </a:ln>
            </p:spPr>
            <p:txBody>
              <a:bodyPr/>
              <a:lstStyle/>
              <a:p>
                <a:endParaRPr lang="zh-CN" altLang="en-US"/>
              </a:p>
            </p:txBody>
          </p:sp>
          <p:sp>
            <p:nvSpPr>
              <p:cNvPr id="128291" name="Rectangle 301"/>
              <p:cNvSpPr>
                <a:spLocks noChangeArrowheads="1"/>
              </p:cNvSpPr>
              <p:nvPr/>
            </p:nvSpPr>
            <p:spPr bwMode="auto">
              <a:xfrm>
                <a:off x="1601" y="2418"/>
                <a:ext cx="5" cy="4"/>
              </a:xfrm>
              <a:prstGeom prst="rect">
                <a:avLst/>
              </a:prstGeom>
              <a:solidFill>
                <a:srgbClr val="C0C0C0"/>
              </a:solidFill>
              <a:ln w="9525">
                <a:noFill/>
                <a:miter lim="800000"/>
                <a:headEnd/>
                <a:tailEnd/>
              </a:ln>
            </p:spPr>
            <p:txBody>
              <a:bodyPr/>
              <a:lstStyle/>
              <a:p>
                <a:endParaRPr lang="zh-CN" altLang="en-US"/>
              </a:p>
            </p:txBody>
          </p:sp>
          <p:sp>
            <p:nvSpPr>
              <p:cNvPr id="128292" name="Rectangle 302"/>
              <p:cNvSpPr>
                <a:spLocks noChangeArrowheads="1"/>
              </p:cNvSpPr>
              <p:nvPr/>
            </p:nvSpPr>
            <p:spPr bwMode="auto">
              <a:xfrm>
                <a:off x="1600" y="2424"/>
                <a:ext cx="6" cy="4"/>
              </a:xfrm>
              <a:prstGeom prst="rect">
                <a:avLst/>
              </a:prstGeom>
              <a:solidFill>
                <a:srgbClr val="C0C0C0"/>
              </a:solidFill>
              <a:ln w="9525">
                <a:noFill/>
                <a:miter lim="800000"/>
                <a:headEnd/>
                <a:tailEnd/>
              </a:ln>
            </p:spPr>
            <p:txBody>
              <a:bodyPr/>
              <a:lstStyle/>
              <a:p>
                <a:endParaRPr lang="zh-CN" altLang="en-US"/>
              </a:p>
            </p:txBody>
          </p:sp>
          <p:sp>
            <p:nvSpPr>
              <p:cNvPr id="128293" name="Rectangle 303"/>
              <p:cNvSpPr>
                <a:spLocks noChangeArrowheads="1"/>
              </p:cNvSpPr>
              <p:nvPr/>
            </p:nvSpPr>
            <p:spPr bwMode="auto">
              <a:xfrm>
                <a:off x="1601" y="2430"/>
                <a:ext cx="5" cy="4"/>
              </a:xfrm>
              <a:prstGeom prst="rect">
                <a:avLst/>
              </a:prstGeom>
              <a:solidFill>
                <a:srgbClr val="C0C0C0"/>
              </a:solidFill>
              <a:ln w="9525">
                <a:noFill/>
                <a:miter lim="800000"/>
                <a:headEnd/>
                <a:tailEnd/>
              </a:ln>
            </p:spPr>
            <p:txBody>
              <a:bodyPr/>
              <a:lstStyle/>
              <a:p>
                <a:endParaRPr lang="zh-CN" altLang="en-US"/>
              </a:p>
            </p:txBody>
          </p:sp>
          <p:sp>
            <p:nvSpPr>
              <p:cNvPr id="128294" name="Rectangle 304"/>
              <p:cNvSpPr>
                <a:spLocks noChangeArrowheads="1"/>
              </p:cNvSpPr>
              <p:nvPr/>
            </p:nvSpPr>
            <p:spPr bwMode="auto">
              <a:xfrm>
                <a:off x="1601" y="2436"/>
                <a:ext cx="5" cy="4"/>
              </a:xfrm>
              <a:prstGeom prst="rect">
                <a:avLst/>
              </a:prstGeom>
              <a:solidFill>
                <a:srgbClr val="C0C0C0"/>
              </a:solidFill>
              <a:ln w="9525">
                <a:noFill/>
                <a:miter lim="800000"/>
                <a:headEnd/>
                <a:tailEnd/>
              </a:ln>
            </p:spPr>
            <p:txBody>
              <a:bodyPr/>
              <a:lstStyle/>
              <a:p>
                <a:endParaRPr lang="zh-CN" altLang="en-US"/>
              </a:p>
            </p:txBody>
          </p:sp>
          <p:sp>
            <p:nvSpPr>
              <p:cNvPr id="128295" name="Rectangle 305"/>
              <p:cNvSpPr>
                <a:spLocks noChangeArrowheads="1"/>
              </p:cNvSpPr>
              <p:nvPr/>
            </p:nvSpPr>
            <p:spPr bwMode="auto">
              <a:xfrm>
                <a:off x="1601" y="2442"/>
                <a:ext cx="5" cy="4"/>
              </a:xfrm>
              <a:prstGeom prst="rect">
                <a:avLst/>
              </a:prstGeom>
              <a:solidFill>
                <a:srgbClr val="C0C0C0"/>
              </a:solidFill>
              <a:ln w="9525">
                <a:noFill/>
                <a:miter lim="800000"/>
                <a:headEnd/>
                <a:tailEnd/>
              </a:ln>
            </p:spPr>
            <p:txBody>
              <a:bodyPr/>
              <a:lstStyle/>
              <a:p>
                <a:endParaRPr lang="zh-CN" altLang="en-US"/>
              </a:p>
            </p:txBody>
          </p:sp>
          <p:sp>
            <p:nvSpPr>
              <p:cNvPr id="128296" name="Rectangle 306"/>
              <p:cNvSpPr>
                <a:spLocks noChangeArrowheads="1"/>
              </p:cNvSpPr>
              <p:nvPr/>
            </p:nvSpPr>
            <p:spPr bwMode="auto">
              <a:xfrm>
                <a:off x="1601" y="2448"/>
                <a:ext cx="5" cy="4"/>
              </a:xfrm>
              <a:prstGeom prst="rect">
                <a:avLst/>
              </a:prstGeom>
              <a:solidFill>
                <a:srgbClr val="C0C0C0"/>
              </a:solidFill>
              <a:ln w="9525">
                <a:noFill/>
                <a:miter lim="800000"/>
                <a:headEnd/>
                <a:tailEnd/>
              </a:ln>
            </p:spPr>
            <p:txBody>
              <a:bodyPr/>
              <a:lstStyle/>
              <a:p>
                <a:endParaRPr lang="zh-CN" altLang="en-US"/>
              </a:p>
            </p:txBody>
          </p:sp>
          <p:sp>
            <p:nvSpPr>
              <p:cNvPr id="128297" name="Rectangle 307"/>
              <p:cNvSpPr>
                <a:spLocks noChangeArrowheads="1"/>
              </p:cNvSpPr>
              <p:nvPr/>
            </p:nvSpPr>
            <p:spPr bwMode="auto">
              <a:xfrm>
                <a:off x="1600" y="2454"/>
                <a:ext cx="6" cy="3"/>
              </a:xfrm>
              <a:prstGeom prst="rect">
                <a:avLst/>
              </a:prstGeom>
              <a:solidFill>
                <a:srgbClr val="C0C0C0"/>
              </a:solidFill>
              <a:ln w="9525">
                <a:noFill/>
                <a:miter lim="800000"/>
                <a:headEnd/>
                <a:tailEnd/>
              </a:ln>
            </p:spPr>
            <p:txBody>
              <a:bodyPr/>
              <a:lstStyle/>
              <a:p>
                <a:endParaRPr lang="zh-CN" altLang="en-US"/>
              </a:p>
            </p:txBody>
          </p:sp>
          <p:sp>
            <p:nvSpPr>
              <p:cNvPr id="128298" name="Rectangle 308"/>
              <p:cNvSpPr>
                <a:spLocks noChangeArrowheads="1"/>
              </p:cNvSpPr>
              <p:nvPr/>
            </p:nvSpPr>
            <p:spPr bwMode="auto">
              <a:xfrm>
                <a:off x="1600" y="2460"/>
                <a:ext cx="6" cy="3"/>
              </a:xfrm>
              <a:prstGeom prst="rect">
                <a:avLst/>
              </a:prstGeom>
              <a:solidFill>
                <a:srgbClr val="C0C0C0"/>
              </a:solidFill>
              <a:ln w="9525">
                <a:noFill/>
                <a:miter lim="800000"/>
                <a:headEnd/>
                <a:tailEnd/>
              </a:ln>
            </p:spPr>
            <p:txBody>
              <a:bodyPr/>
              <a:lstStyle/>
              <a:p>
                <a:endParaRPr lang="zh-CN" altLang="en-US"/>
              </a:p>
            </p:txBody>
          </p:sp>
          <p:sp>
            <p:nvSpPr>
              <p:cNvPr id="128299" name="Rectangle 309"/>
              <p:cNvSpPr>
                <a:spLocks noChangeArrowheads="1"/>
              </p:cNvSpPr>
              <p:nvPr/>
            </p:nvSpPr>
            <p:spPr bwMode="auto">
              <a:xfrm>
                <a:off x="1600" y="2465"/>
                <a:ext cx="6" cy="4"/>
              </a:xfrm>
              <a:prstGeom prst="rect">
                <a:avLst/>
              </a:prstGeom>
              <a:solidFill>
                <a:srgbClr val="C0C0C0"/>
              </a:solidFill>
              <a:ln w="9525">
                <a:noFill/>
                <a:miter lim="800000"/>
                <a:headEnd/>
                <a:tailEnd/>
              </a:ln>
            </p:spPr>
            <p:txBody>
              <a:bodyPr/>
              <a:lstStyle/>
              <a:p>
                <a:endParaRPr lang="zh-CN" altLang="en-US"/>
              </a:p>
            </p:txBody>
          </p:sp>
        </p:grpSp>
        <p:grpSp>
          <p:nvGrpSpPr>
            <p:cNvPr id="128106" name="Group 310"/>
            <p:cNvGrpSpPr>
              <a:grpSpLocks/>
            </p:cNvGrpSpPr>
            <p:nvPr/>
          </p:nvGrpSpPr>
          <p:grpSpPr bwMode="auto">
            <a:xfrm>
              <a:off x="1642" y="2510"/>
              <a:ext cx="19" cy="21"/>
              <a:chOff x="1642" y="2510"/>
              <a:chExt cx="19" cy="21"/>
            </a:xfrm>
          </p:grpSpPr>
          <p:sp>
            <p:nvSpPr>
              <p:cNvPr id="128282" name="Freeform 311"/>
              <p:cNvSpPr>
                <a:spLocks/>
              </p:cNvSpPr>
              <p:nvPr/>
            </p:nvSpPr>
            <p:spPr bwMode="auto">
              <a:xfrm>
                <a:off x="1642" y="2510"/>
                <a:ext cx="19" cy="21"/>
              </a:xfrm>
              <a:custGeom>
                <a:avLst/>
                <a:gdLst>
                  <a:gd name="T0" fmla="*/ 19 w 147"/>
                  <a:gd name="T1" fmla="*/ 0 h 163"/>
                  <a:gd name="T2" fmla="*/ 0 w 147"/>
                  <a:gd name="T3" fmla="*/ 1 h 163"/>
                  <a:gd name="T4" fmla="*/ 0 w 147"/>
                  <a:gd name="T5" fmla="*/ 21 h 163"/>
                  <a:gd name="T6" fmla="*/ 19 w 147"/>
                  <a:gd name="T7" fmla="*/ 20 h 163"/>
                  <a:gd name="T8" fmla="*/ 19 w 147"/>
                  <a:gd name="T9" fmla="*/ 0 h 163"/>
                  <a:gd name="T10" fmla="*/ 0 60000 65536"/>
                  <a:gd name="T11" fmla="*/ 0 60000 65536"/>
                  <a:gd name="T12" fmla="*/ 0 60000 65536"/>
                  <a:gd name="T13" fmla="*/ 0 60000 65536"/>
                  <a:gd name="T14" fmla="*/ 0 60000 65536"/>
                  <a:gd name="T15" fmla="*/ 0 w 147"/>
                  <a:gd name="T16" fmla="*/ 0 h 163"/>
                  <a:gd name="T17" fmla="*/ 147 w 147"/>
                  <a:gd name="T18" fmla="*/ 163 h 163"/>
                </a:gdLst>
                <a:ahLst/>
                <a:cxnLst>
                  <a:cxn ang="T10">
                    <a:pos x="T0" y="T1"/>
                  </a:cxn>
                  <a:cxn ang="T11">
                    <a:pos x="T2" y="T3"/>
                  </a:cxn>
                  <a:cxn ang="T12">
                    <a:pos x="T4" y="T5"/>
                  </a:cxn>
                  <a:cxn ang="T13">
                    <a:pos x="T6" y="T7"/>
                  </a:cxn>
                  <a:cxn ang="T14">
                    <a:pos x="T8" y="T9"/>
                  </a:cxn>
                </a:cxnLst>
                <a:rect l="T15" t="T16" r="T17" b="T18"/>
                <a:pathLst>
                  <a:path w="147" h="163">
                    <a:moveTo>
                      <a:pt x="147" y="0"/>
                    </a:moveTo>
                    <a:lnTo>
                      <a:pt x="0" y="10"/>
                    </a:lnTo>
                    <a:lnTo>
                      <a:pt x="0" y="163"/>
                    </a:lnTo>
                    <a:lnTo>
                      <a:pt x="147" y="153"/>
                    </a:lnTo>
                    <a:lnTo>
                      <a:pt x="147" y="0"/>
                    </a:lnTo>
                    <a:close/>
                  </a:path>
                </a:pathLst>
              </a:custGeom>
              <a:solidFill>
                <a:srgbClr val="404040"/>
              </a:solidFill>
              <a:ln w="1588">
                <a:solidFill>
                  <a:srgbClr val="808080"/>
                </a:solidFill>
                <a:round/>
                <a:headEnd/>
                <a:tailEnd/>
              </a:ln>
            </p:spPr>
            <p:txBody>
              <a:bodyPr/>
              <a:lstStyle/>
              <a:p>
                <a:endParaRPr lang="zh-CN" altLang="en-US"/>
              </a:p>
            </p:txBody>
          </p:sp>
          <p:sp>
            <p:nvSpPr>
              <p:cNvPr id="128283" name="Freeform 312"/>
              <p:cNvSpPr>
                <a:spLocks/>
              </p:cNvSpPr>
              <p:nvPr/>
            </p:nvSpPr>
            <p:spPr bwMode="auto">
              <a:xfrm>
                <a:off x="1646" y="2513"/>
                <a:ext cx="12" cy="15"/>
              </a:xfrm>
              <a:custGeom>
                <a:avLst/>
                <a:gdLst>
                  <a:gd name="T0" fmla="*/ 12 w 95"/>
                  <a:gd name="T1" fmla="*/ 0 h 123"/>
                  <a:gd name="T2" fmla="*/ 0 w 95"/>
                  <a:gd name="T3" fmla="*/ 1 h 123"/>
                  <a:gd name="T4" fmla="*/ 0 w 95"/>
                  <a:gd name="T5" fmla="*/ 15 h 123"/>
                  <a:gd name="T6" fmla="*/ 12 w 95"/>
                  <a:gd name="T7" fmla="*/ 14 h 123"/>
                  <a:gd name="T8" fmla="*/ 12 w 95"/>
                  <a:gd name="T9" fmla="*/ 0 h 123"/>
                  <a:gd name="T10" fmla="*/ 0 60000 65536"/>
                  <a:gd name="T11" fmla="*/ 0 60000 65536"/>
                  <a:gd name="T12" fmla="*/ 0 60000 65536"/>
                  <a:gd name="T13" fmla="*/ 0 60000 65536"/>
                  <a:gd name="T14" fmla="*/ 0 60000 65536"/>
                  <a:gd name="T15" fmla="*/ 0 w 95"/>
                  <a:gd name="T16" fmla="*/ 0 h 123"/>
                  <a:gd name="T17" fmla="*/ 95 w 95"/>
                  <a:gd name="T18" fmla="*/ 123 h 123"/>
                </a:gdLst>
                <a:ahLst/>
                <a:cxnLst>
                  <a:cxn ang="T10">
                    <a:pos x="T0" y="T1"/>
                  </a:cxn>
                  <a:cxn ang="T11">
                    <a:pos x="T2" y="T3"/>
                  </a:cxn>
                  <a:cxn ang="T12">
                    <a:pos x="T4" y="T5"/>
                  </a:cxn>
                  <a:cxn ang="T13">
                    <a:pos x="T6" y="T7"/>
                  </a:cxn>
                  <a:cxn ang="T14">
                    <a:pos x="T8" y="T9"/>
                  </a:cxn>
                </a:cxnLst>
                <a:rect l="T15" t="T16" r="T17" b="T18"/>
                <a:pathLst>
                  <a:path w="95" h="123">
                    <a:moveTo>
                      <a:pt x="95" y="0"/>
                    </a:moveTo>
                    <a:lnTo>
                      <a:pt x="0" y="7"/>
                    </a:lnTo>
                    <a:lnTo>
                      <a:pt x="0" y="123"/>
                    </a:lnTo>
                    <a:lnTo>
                      <a:pt x="95" y="115"/>
                    </a:lnTo>
                    <a:lnTo>
                      <a:pt x="95" y="0"/>
                    </a:lnTo>
                    <a:close/>
                  </a:path>
                </a:pathLst>
              </a:custGeom>
              <a:solidFill>
                <a:srgbClr val="800000"/>
              </a:solidFill>
              <a:ln w="9525">
                <a:noFill/>
                <a:round/>
                <a:headEnd/>
                <a:tailEnd/>
              </a:ln>
            </p:spPr>
            <p:txBody>
              <a:bodyPr/>
              <a:lstStyle/>
              <a:p>
                <a:endParaRPr lang="zh-CN" altLang="en-US"/>
              </a:p>
            </p:txBody>
          </p:sp>
          <p:sp>
            <p:nvSpPr>
              <p:cNvPr id="128284" name="Rectangle 313"/>
              <p:cNvSpPr>
                <a:spLocks noChangeArrowheads="1"/>
              </p:cNvSpPr>
              <p:nvPr/>
            </p:nvSpPr>
            <p:spPr bwMode="auto">
              <a:xfrm>
                <a:off x="1650" y="2515"/>
                <a:ext cx="4" cy="5"/>
              </a:xfrm>
              <a:prstGeom prst="rect">
                <a:avLst/>
              </a:prstGeom>
              <a:solidFill>
                <a:srgbClr val="404040"/>
              </a:solidFill>
              <a:ln w="9525">
                <a:noFill/>
                <a:miter lim="800000"/>
                <a:headEnd/>
                <a:tailEnd/>
              </a:ln>
            </p:spPr>
            <p:txBody>
              <a:bodyPr/>
              <a:lstStyle/>
              <a:p>
                <a:endParaRPr lang="zh-CN" altLang="en-US"/>
              </a:p>
            </p:txBody>
          </p:sp>
          <p:sp>
            <p:nvSpPr>
              <p:cNvPr id="128285" name="Rectangle 314"/>
              <p:cNvSpPr>
                <a:spLocks noChangeArrowheads="1"/>
              </p:cNvSpPr>
              <p:nvPr/>
            </p:nvSpPr>
            <p:spPr bwMode="auto">
              <a:xfrm>
                <a:off x="1651" y="2522"/>
                <a:ext cx="3" cy="4"/>
              </a:xfrm>
              <a:prstGeom prst="rect">
                <a:avLst/>
              </a:prstGeom>
              <a:solidFill>
                <a:srgbClr val="404040"/>
              </a:solidFill>
              <a:ln w="9525">
                <a:noFill/>
                <a:miter lim="800000"/>
                <a:headEnd/>
                <a:tailEnd/>
              </a:ln>
            </p:spPr>
            <p:txBody>
              <a:bodyPr/>
              <a:lstStyle/>
              <a:p>
                <a:endParaRPr lang="zh-CN" altLang="en-US"/>
              </a:p>
            </p:txBody>
          </p:sp>
        </p:grpSp>
        <p:grpSp>
          <p:nvGrpSpPr>
            <p:cNvPr id="128107" name="Group 315"/>
            <p:cNvGrpSpPr>
              <a:grpSpLocks/>
            </p:cNvGrpSpPr>
            <p:nvPr/>
          </p:nvGrpSpPr>
          <p:grpSpPr bwMode="auto">
            <a:xfrm>
              <a:off x="1425" y="2600"/>
              <a:ext cx="202" cy="47"/>
              <a:chOff x="1425" y="2600"/>
              <a:chExt cx="202" cy="47"/>
            </a:xfrm>
          </p:grpSpPr>
          <p:sp>
            <p:nvSpPr>
              <p:cNvPr id="128271" name="Freeform 316"/>
              <p:cNvSpPr>
                <a:spLocks/>
              </p:cNvSpPr>
              <p:nvPr/>
            </p:nvSpPr>
            <p:spPr bwMode="auto">
              <a:xfrm>
                <a:off x="1622" y="2600"/>
                <a:ext cx="5" cy="18"/>
              </a:xfrm>
              <a:custGeom>
                <a:avLst/>
                <a:gdLst>
                  <a:gd name="T0" fmla="*/ 5 w 38"/>
                  <a:gd name="T1" fmla="*/ 0 h 141"/>
                  <a:gd name="T2" fmla="*/ 0 w 38"/>
                  <a:gd name="T3" fmla="*/ 0 h 141"/>
                  <a:gd name="T4" fmla="*/ 0 w 38"/>
                  <a:gd name="T5" fmla="*/ 18 h 141"/>
                  <a:gd name="T6" fmla="*/ 5 w 38"/>
                  <a:gd name="T7" fmla="*/ 17 h 141"/>
                  <a:gd name="T8" fmla="*/ 5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72" name="Freeform 317"/>
              <p:cNvSpPr>
                <a:spLocks/>
              </p:cNvSpPr>
              <p:nvPr/>
            </p:nvSpPr>
            <p:spPr bwMode="auto">
              <a:xfrm>
                <a:off x="1601" y="2603"/>
                <a:ext cx="5" cy="17"/>
              </a:xfrm>
              <a:custGeom>
                <a:avLst/>
                <a:gdLst>
                  <a:gd name="T0" fmla="*/ 5 w 38"/>
                  <a:gd name="T1" fmla="*/ 0 h 140"/>
                  <a:gd name="T2" fmla="*/ 0 w 38"/>
                  <a:gd name="T3" fmla="*/ 0 h 140"/>
                  <a:gd name="T4" fmla="*/ 0 w 38"/>
                  <a:gd name="T5" fmla="*/ 17 h 140"/>
                  <a:gd name="T6" fmla="*/ 5 w 38"/>
                  <a:gd name="T7" fmla="*/ 16 h 140"/>
                  <a:gd name="T8" fmla="*/ 5 w 38"/>
                  <a:gd name="T9" fmla="*/ 0 h 140"/>
                  <a:gd name="T10" fmla="*/ 0 60000 65536"/>
                  <a:gd name="T11" fmla="*/ 0 60000 65536"/>
                  <a:gd name="T12" fmla="*/ 0 60000 65536"/>
                  <a:gd name="T13" fmla="*/ 0 60000 65536"/>
                  <a:gd name="T14" fmla="*/ 0 60000 65536"/>
                  <a:gd name="T15" fmla="*/ 0 w 38"/>
                  <a:gd name="T16" fmla="*/ 0 h 140"/>
                  <a:gd name="T17" fmla="*/ 38 w 38"/>
                  <a:gd name="T18" fmla="*/ 140 h 140"/>
                </a:gdLst>
                <a:ahLst/>
                <a:cxnLst>
                  <a:cxn ang="T10">
                    <a:pos x="T0" y="T1"/>
                  </a:cxn>
                  <a:cxn ang="T11">
                    <a:pos x="T2" y="T3"/>
                  </a:cxn>
                  <a:cxn ang="T12">
                    <a:pos x="T4" y="T5"/>
                  </a:cxn>
                  <a:cxn ang="T13">
                    <a:pos x="T6" y="T7"/>
                  </a:cxn>
                  <a:cxn ang="T14">
                    <a:pos x="T8" y="T9"/>
                  </a:cxn>
                </a:cxnLst>
                <a:rect l="T15" t="T16" r="T17" b="T18"/>
                <a:pathLst>
                  <a:path w="38" h="140">
                    <a:moveTo>
                      <a:pt x="38" y="0"/>
                    </a:moveTo>
                    <a:lnTo>
                      <a:pt x="0" y="3"/>
                    </a:lnTo>
                    <a:lnTo>
                      <a:pt x="0" y="140"/>
                    </a:lnTo>
                    <a:lnTo>
                      <a:pt x="38" y="130"/>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73" name="Freeform 318"/>
              <p:cNvSpPr>
                <a:spLocks/>
              </p:cNvSpPr>
              <p:nvPr/>
            </p:nvSpPr>
            <p:spPr bwMode="auto">
              <a:xfrm>
                <a:off x="1573" y="2607"/>
                <a:ext cx="4" cy="18"/>
              </a:xfrm>
              <a:custGeom>
                <a:avLst/>
                <a:gdLst>
                  <a:gd name="T0" fmla="*/ 4 w 37"/>
                  <a:gd name="T1" fmla="*/ 0 h 141"/>
                  <a:gd name="T2" fmla="*/ 0 w 37"/>
                  <a:gd name="T3" fmla="*/ 1 h 141"/>
                  <a:gd name="T4" fmla="*/ 0 w 37"/>
                  <a:gd name="T5" fmla="*/ 18 h 141"/>
                  <a:gd name="T6" fmla="*/ 4 w 37"/>
                  <a:gd name="T7" fmla="*/ 17 h 141"/>
                  <a:gd name="T8" fmla="*/ 4 w 37"/>
                  <a:gd name="T9" fmla="*/ 0 h 141"/>
                  <a:gd name="T10" fmla="*/ 0 60000 65536"/>
                  <a:gd name="T11" fmla="*/ 0 60000 65536"/>
                  <a:gd name="T12" fmla="*/ 0 60000 65536"/>
                  <a:gd name="T13" fmla="*/ 0 60000 65536"/>
                  <a:gd name="T14" fmla="*/ 0 60000 65536"/>
                  <a:gd name="T15" fmla="*/ 0 w 37"/>
                  <a:gd name="T16" fmla="*/ 0 h 141"/>
                  <a:gd name="T17" fmla="*/ 37 w 37"/>
                  <a:gd name="T18" fmla="*/ 141 h 141"/>
                </a:gdLst>
                <a:ahLst/>
                <a:cxnLst>
                  <a:cxn ang="T10">
                    <a:pos x="T0" y="T1"/>
                  </a:cxn>
                  <a:cxn ang="T11">
                    <a:pos x="T2" y="T3"/>
                  </a:cxn>
                  <a:cxn ang="T12">
                    <a:pos x="T4" y="T5"/>
                  </a:cxn>
                  <a:cxn ang="T13">
                    <a:pos x="T6" y="T7"/>
                  </a:cxn>
                  <a:cxn ang="T14">
                    <a:pos x="T8" y="T9"/>
                  </a:cxn>
                </a:cxnLst>
                <a:rect l="T15" t="T16" r="T17" b="T18"/>
                <a:pathLst>
                  <a:path w="37" h="141">
                    <a:moveTo>
                      <a:pt x="37" y="0"/>
                    </a:moveTo>
                    <a:lnTo>
                      <a:pt x="0" y="4"/>
                    </a:lnTo>
                    <a:lnTo>
                      <a:pt x="0" y="141"/>
                    </a:lnTo>
                    <a:lnTo>
                      <a:pt x="37" y="132"/>
                    </a:lnTo>
                    <a:lnTo>
                      <a:pt x="37" y="0"/>
                    </a:lnTo>
                    <a:close/>
                  </a:path>
                </a:pathLst>
              </a:custGeom>
              <a:solidFill>
                <a:srgbClr val="E0E0E0"/>
              </a:solidFill>
              <a:ln w="1588">
                <a:solidFill>
                  <a:srgbClr val="808080"/>
                </a:solidFill>
                <a:round/>
                <a:headEnd/>
                <a:tailEnd/>
              </a:ln>
            </p:spPr>
            <p:txBody>
              <a:bodyPr/>
              <a:lstStyle/>
              <a:p>
                <a:endParaRPr lang="zh-CN" altLang="en-US"/>
              </a:p>
            </p:txBody>
          </p:sp>
          <p:sp>
            <p:nvSpPr>
              <p:cNvPr id="128274" name="Freeform 319"/>
              <p:cNvSpPr>
                <a:spLocks/>
              </p:cNvSpPr>
              <p:nvPr/>
            </p:nvSpPr>
            <p:spPr bwMode="auto">
              <a:xfrm>
                <a:off x="1556" y="2609"/>
                <a:ext cx="5" cy="18"/>
              </a:xfrm>
              <a:custGeom>
                <a:avLst/>
                <a:gdLst>
                  <a:gd name="T0" fmla="*/ 5 w 38"/>
                  <a:gd name="T1" fmla="*/ 0 h 139"/>
                  <a:gd name="T2" fmla="*/ 0 w 38"/>
                  <a:gd name="T3" fmla="*/ 0 h 139"/>
                  <a:gd name="T4" fmla="*/ 0 w 38"/>
                  <a:gd name="T5" fmla="*/ 18 h 139"/>
                  <a:gd name="T6" fmla="*/ 5 w 38"/>
                  <a:gd name="T7" fmla="*/ 17 h 139"/>
                  <a:gd name="T8" fmla="*/ 5 w 38"/>
                  <a:gd name="T9" fmla="*/ 0 h 139"/>
                  <a:gd name="T10" fmla="*/ 0 60000 65536"/>
                  <a:gd name="T11" fmla="*/ 0 60000 65536"/>
                  <a:gd name="T12" fmla="*/ 0 60000 65536"/>
                  <a:gd name="T13" fmla="*/ 0 60000 65536"/>
                  <a:gd name="T14" fmla="*/ 0 60000 65536"/>
                  <a:gd name="T15" fmla="*/ 0 w 38"/>
                  <a:gd name="T16" fmla="*/ 0 h 139"/>
                  <a:gd name="T17" fmla="*/ 38 w 38"/>
                  <a:gd name="T18" fmla="*/ 139 h 139"/>
                </a:gdLst>
                <a:ahLst/>
                <a:cxnLst>
                  <a:cxn ang="T10">
                    <a:pos x="T0" y="T1"/>
                  </a:cxn>
                  <a:cxn ang="T11">
                    <a:pos x="T2" y="T3"/>
                  </a:cxn>
                  <a:cxn ang="T12">
                    <a:pos x="T4" y="T5"/>
                  </a:cxn>
                  <a:cxn ang="T13">
                    <a:pos x="T6" y="T7"/>
                  </a:cxn>
                  <a:cxn ang="T14">
                    <a:pos x="T8" y="T9"/>
                  </a:cxn>
                </a:cxnLst>
                <a:rect l="T15" t="T16" r="T17" b="T18"/>
                <a:pathLst>
                  <a:path w="38" h="139">
                    <a:moveTo>
                      <a:pt x="38" y="0"/>
                    </a:moveTo>
                    <a:lnTo>
                      <a:pt x="0" y="3"/>
                    </a:lnTo>
                    <a:lnTo>
                      <a:pt x="0" y="139"/>
                    </a:lnTo>
                    <a:lnTo>
                      <a:pt x="38" y="130"/>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75" name="Freeform 320"/>
              <p:cNvSpPr>
                <a:spLocks/>
              </p:cNvSpPr>
              <p:nvPr/>
            </p:nvSpPr>
            <p:spPr bwMode="auto">
              <a:xfrm>
                <a:off x="1539" y="2612"/>
                <a:ext cx="4" cy="18"/>
              </a:xfrm>
              <a:custGeom>
                <a:avLst/>
                <a:gdLst>
                  <a:gd name="T0" fmla="*/ 4 w 38"/>
                  <a:gd name="T1" fmla="*/ 0 h 141"/>
                  <a:gd name="T2" fmla="*/ 0 w 38"/>
                  <a:gd name="T3" fmla="*/ 0 h 141"/>
                  <a:gd name="T4" fmla="*/ 0 w 38"/>
                  <a:gd name="T5" fmla="*/ 18 h 141"/>
                  <a:gd name="T6" fmla="*/ 4 w 38"/>
                  <a:gd name="T7" fmla="*/ 17 h 141"/>
                  <a:gd name="T8" fmla="*/ 4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76" name="Freeform 321"/>
              <p:cNvSpPr>
                <a:spLocks/>
              </p:cNvSpPr>
              <p:nvPr/>
            </p:nvSpPr>
            <p:spPr bwMode="auto">
              <a:xfrm>
                <a:off x="1521" y="2616"/>
                <a:ext cx="4" cy="17"/>
              </a:xfrm>
              <a:custGeom>
                <a:avLst/>
                <a:gdLst>
                  <a:gd name="T0" fmla="*/ 4 w 38"/>
                  <a:gd name="T1" fmla="*/ 0 h 139"/>
                  <a:gd name="T2" fmla="*/ 0 w 38"/>
                  <a:gd name="T3" fmla="*/ 0 h 139"/>
                  <a:gd name="T4" fmla="*/ 0 w 38"/>
                  <a:gd name="T5" fmla="*/ 17 h 139"/>
                  <a:gd name="T6" fmla="*/ 4 w 38"/>
                  <a:gd name="T7" fmla="*/ 16 h 139"/>
                  <a:gd name="T8" fmla="*/ 4 w 38"/>
                  <a:gd name="T9" fmla="*/ 0 h 139"/>
                  <a:gd name="T10" fmla="*/ 0 60000 65536"/>
                  <a:gd name="T11" fmla="*/ 0 60000 65536"/>
                  <a:gd name="T12" fmla="*/ 0 60000 65536"/>
                  <a:gd name="T13" fmla="*/ 0 60000 65536"/>
                  <a:gd name="T14" fmla="*/ 0 60000 65536"/>
                  <a:gd name="T15" fmla="*/ 0 w 38"/>
                  <a:gd name="T16" fmla="*/ 0 h 139"/>
                  <a:gd name="T17" fmla="*/ 38 w 38"/>
                  <a:gd name="T18" fmla="*/ 139 h 139"/>
                </a:gdLst>
                <a:ahLst/>
                <a:cxnLst>
                  <a:cxn ang="T10">
                    <a:pos x="T0" y="T1"/>
                  </a:cxn>
                  <a:cxn ang="T11">
                    <a:pos x="T2" y="T3"/>
                  </a:cxn>
                  <a:cxn ang="T12">
                    <a:pos x="T4" y="T5"/>
                  </a:cxn>
                  <a:cxn ang="T13">
                    <a:pos x="T6" y="T7"/>
                  </a:cxn>
                  <a:cxn ang="T14">
                    <a:pos x="T8" y="T9"/>
                  </a:cxn>
                </a:cxnLst>
                <a:rect l="T15" t="T16" r="T17" b="T18"/>
                <a:pathLst>
                  <a:path w="38" h="139">
                    <a:moveTo>
                      <a:pt x="38" y="0"/>
                    </a:moveTo>
                    <a:lnTo>
                      <a:pt x="0" y="3"/>
                    </a:lnTo>
                    <a:lnTo>
                      <a:pt x="0" y="139"/>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77" name="Freeform 322"/>
              <p:cNvSpPr>
                <a:spLocks/>
              </p:cNvSpPr>
              <p:nvPr/>
            </p:nvSpPr>
            <p:spPr bwMode="auto">
              <a:xfrm>
                <a:off x="1503" y="2618"/>
                <a:ext cx="5" cy="18"/>
              </a:xfrm>
              <a:custGeom>
                <a:avLst/>
                <a:gdLst>
                  <a:gd name="T0" fmla="*/ 5 w 39"/>
                  <a:gd name="T1" fmla="*/ 0 h 141"/>
                  <a:gd name="T2" fmla="*/ 0 w 39"/>
                  <a:gd name="T3" fmla="*/ 0 h 141"/>
                  <a:gd name="T4" fmla="*/ 0 w 39"/>
                  <a:gd name="T5" fmla="*/ 18 h 141"/>
                  <a:gd name="T6" fmla="*/ 5 w 39"/>
                  <a:gd name="T7" fmla="*/ 17 h 141"/>
                  <a:gd name="T8" fmla="*/ 5 w 39"/>
                  <a:gd name="T9" fmla="*/ 0 h 141"/>
                  <a:gd name="T10" fmla="*/ 0 60000 65536"/>
                  <a:gd name="T11" fmla="*/ 0 60000 65536"/>
                  <a:gd name="T12" fmla="*/ 0 60000 65536"/>
                  <a:gd name="T13" fmla="*/ 0 60000 65536"/>
                  <a:gd name="T14" fmla="*/ 0 60000 65536"/>
                  <a:gd name="T15" fmla="*/ 0 w 39"/>
                  <a:gd name="T16" fmla="*/ 0 h 141"/>
                  <a:gd name="T17" fmla="*/ 39 w 39"/>
                  <a:gd name="T18" fmla="*/ 141 h 141"/>
                </a:gdLst>
                <a:ahLst/>
                <a:cxnLst>
                  <a:cxn ang="T10">
                    <a:pos x="T0" y="T1"/>
                  </a:cxn>
                  <a:cxn ang="T11">
                    <a:pos x="T2" y="T3"/>
                  </a:cxn>
                  <a:cxn ang="T12">
                    <a:pos x="T4" y="T5"/>
                  </a:cxn>
                  <a:cxn ang="T13">
                    <a:pos x="T6" y="T7"/>
                  </a:cxn>
                  <a:cxn ang="T14">
                    <a:pos x="T8" y="T9"/>
                  </a:cxn>
                </a:cxnLst>
                <a:rect l="T15" t="T16" r="T17" b="T18"/>
                <a:pathLst>
                  <a:path w="39" h="141">
                    <a:moveTo>
                      <a:pt x="39" y="0"/>
                    </a:moveTo>
                    <a:lnTo>
                      <a:pt x="0" y="3"/>
                    </a:lnTo>
                    <a:lnTo>
                      <a:pt x="0" y="141"/>
                    </a:lnTo>
                    <a:lnTo>
                      <a:pt x="39" y="131"/>
                    </a:lnTo>
                    <a:lnTo>
                      <a:pt x="39" y="0"/>
                    </a:lnTo>
                    <a:close/>
                  </a:path>
                </a:pathLst>
              </a:custGeom>
              <a:solidFill>
                <a:srgbClr val="E0E0E0"/>
              </a:solidFill>
              <a:ln w="1588">
                <a:solidFill>
                  <a:srgbClr val="808080"/>
                </a:solidFill>
                <a:round/>
                <a:headEnd/>
                <a:tailEnd/>
              </a:ln>
            </p:spPr>
            <p:txBody>
              <a:bodyPr/>
              <a:lstStyle/>
              <a:p>
                <a:endParaRPr lang="zh-CN" altLang="en-US"/>
              </a:p>
            </p:txBody>
          </p:sp>
          <p:sp>
            <p:nvSpPr>
              <p:cNvPr id="128278" name="Freeform 323"/>
              <p:cNvSpPr>
                <a:spLocks/>
              </p:cNvSpPr>
              <p:nvPr/>
            </p:nvSpPr>
            <p:spPr bwMode="auto">
              <a:xfrm>
                <a:off x="1483" y="2621"/>
                <a:ext cx="5" cy="17"/>
              </a:xfrm>
              <a:custGeom>
                <a:avLst/>
                <a:gdLst>
                  <a:gd name="T0" fmla="*/ 5 w 38"/>
                  <a:gd name="T1" fmla="*/ 0 h 141"/>
                  <a:gd name="T2" fmla="*/ 0 w 38"/>
                  <a:gd name="T3" fmla="*/ 0 h 141"/>
                  <a:gd name="T4" fmla="*/ 0 w 38"/>
                  <a:gd name="T5" fmla="*/ 17 h 141"/>
                  <a:gd name="T6" fmla="*/ 5 w 38"/>
                  <a:gd name="T7" fmla="*/ 16 h 141"/>
                  <a:gd name="T8" fmla="*/ 5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79" name="Freeform 324"/>
              <p:cNvSpPr>
                <a:spLocks/>
              </p:cNvSpPr>
              <p:nvPr/>
            </p:nvSpPr>
            <p:spPr bwMode="auto">
              <a:xfrm>
                <a:off x="1464" y="2624"/>
                <a:ext cx="5" cy="17"/>
              </a:xfrm>
              <a:custGeom>
                <a:avLst/>
                <a:gdLst>
                  <a:gd name="T0" fmla="*/ 5 w 39"/>
                  <a:gd name="T1" fmla="*/ 0 h 140"/>
                  <a:gd name="T2" fmla="*/ 0 w 39"/>
                  <a:gd name="T3" fmla="*/ 0 h 140"/>
                  <a:gd name="T4" fmla="*/ 0 w 39"/>
                  <a:gd name="T5" fmla="*/ 17 h 140"/>
                  <a:gd name="T6" fmla="*/ 5 w 39"/>
                  <a:gd name="T7" fmla="*/ 16 h 140"/>
                  <a:gd name="T8" fmla="*/ 5 w 39"/>
                  <a:gd name="T9" fmla="*/ 0 h 140"/>
                  <a:gd name="T10" fmla="*/ 0 60000 65536"/>
                  <a:gd name="T11" fmla="*/ 0 60000 65536"/>
                  <a:gd name="T12" fmla="*/ 0 60000 65536"/>
                  <a:gd name="T13" fmla="*/ 0 60000 65536"/>
                  <a:gd name="T14" fmla="*/ 0 60000 65536"/>
                  <a:gd name="T15" fmla="*/ 0 w 39"/>
                  <a:gd name="T16" fmla="*/ 0 h 140"/>
                  <a:gd name="T17" fmla="*/ 39 w 39"/>
                  <a:gd name="T18" fmla="*/ 140 h 140"/>
                </a:gdLst>
                <a:ahLst/>
                <a:cxnLst>
                  <a:cxn ang="T10">
                    <a:pos x="T0" y="T1"/>
                  </a:cxn>
                  <a:cxn ang="T11">
                    <a:pos x="T2" y="T3"/>
                  </a:cxn>
                  <a:cxn ang="T12">
                    <a:pos x="T4" y="T5"/>
                  </a:cxn>
                  <a:cxn ang="T13">
                    <a:pos x="T6" y="T7"/>
                  </a:cxn>
                  <a:cxn ang="T14">
                    <a:pos x="T8" y="T9"/>
                  </a:cxn>
                </a:cxnLst>
                <a:rect l="T15" t="T16" r="T17" b="T18"/>
                <a:pathLst>
                  <a:path w="39" h="140">
                    <a:moveTo>
                      <a:pt x="39" y="0"/>
                    </a:moveTo>
                    <a:lnTo>
                      <a:pt x="0" y="3"/>
                    </a:lnTo>
                    <a:lnTo>
                      <a:pt x="0" y="140"/>
                    </a:lnTo>
                    <a:lnTo>
                      <a:pt x="39" y="130"/>
                    </a:lnTo>
                    <a:lnTo>
                      <a:pt x="39" y="0"/>
                    </a:lnTo>
                    <a:close/>
                  </a:path>
                </a:pathLst>
              </a:custGeom>
              <a:solidFill>
                <a:srgbClr val="E0E0E0"/>
              </a:solidFill>
              <a:ln w="1588">
                <a:solidFill>
                  <a:srgbClr val="808080"/>
                </a:solidFill>
                <a:round/>
                <a:headEnd/>
                <a:tailEnd/>
              </a:ln>
            </p:spPr>
            <p:txBody>
              <a:bodyPr/>
              <a:lstStyle/>
              <a:p>
                <a:endParaRPr lang="zh-CN" altLang="en-US"/>
              </a:p>
            </p:txBody>
          </p:sp>
          <p:sp>
            <p:nvSpPr>
              <p:cNvPr id="128280" name="Freeform 325"/>
              <p:cNvSpPr>
                <a:spLocks/>
              </p:cNvSpPr>
              <p:nvPr/>
            </p:nvSpPr>
            <p:spPr bwMode="auto">
              <a:xfrm>
                <a:off x="1445" y="2626"/>
                <a:ext cx="5" cy="18"/>
              </a:xfrm>
              <a:custGeom>
                <a:avLst/>
                <a:gdLst>
                  <a:gd name="T0" fmla="*/ 5 w 38"/>
                  <a:gd name="T1" fmla="*/ 0 h 141"/>
                  <a:gd name="T2" fmla="*/ 0 w 38"/>
                  <a:gd name="T3" fmla="*/ 0 h 141"/>
                  <a:gd name="T4" fmla="*/ 0 w 38"/>
                  <a:gd name="T5" fmla="*/ 18 h 141"/>
                  <a:gd name="T6" fmla="*/ 5 w 38"/>
                  <a:gd name="T7" fmla="*/ 17 h 141"/>
                  <a:gd name="T8" fmla="*/ 5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128281" name="Freeform 326"/>
              <p:cNvSpPr>
                <a:spLocks/>
              </p:cNvSpPr>
              <p:nvPr/>
            </p:nvSpPr>
            <p:spPr bwMode="auto">
              <a:xfrm>
                <a:off x="1425" y="2630"/>
                <a:ext cx="5" cy="17"/>
              </a:xfrm>
              <a:custGeom>
                <a:avLst/>
                <a:gdLst>
                  <a:gd name="T0" fmla="*/ 5 w 39"/>
                  <a:gd name="T1" fmla="*/ 0 h 139"/>
                  <a:gd name="T2" fmla="*/ 0 w 39"/>
                  <a:gd name="T3" fmla="*/ 0 h 139"/>
                  <a:gd name="T4" fmla="*/ 0 w 39"/>
                  <a:gd name="T5" fmla="*/ 17 h 139"/>
                  <a:gd name="T6" fmla="*/ 5 w 39"/>
                  <a:gd name="T7" fmla="*/ 16 h 139"/>
                  <a:gd name="T8" fmla="*/ 5 w 39"/>
                  <a:gd name="T9" fmla="*/ 0 h 139"/>
                  <a:gd name="T10" fmla="*/ 0 60000 65536"/>
                  <a:gd name="T11" fmla="*/ 0 60000 65536"/>
                  <a:gd name="T12" fmla="*/ 0 60000 65536"/>
                  <a:gd name="T13" fmla="*/ 0 60000 65536"/>
                  <a:gd name="T14" fmla="*/ 0 60000 65536"/>
                  <a:gd name="T15" fmla="*/ 0 w 39"/>
                  <a:gd name="T16" fmla="*/ 0 h 139"/>
                  <a:gd name="T17" fmla="*/ 39 w 39"/>
                  <a:gd name="T18" fmla="*/ 139 h 139"/>
                </a:gdLst>
                <a:ahLst/>
                <a:cxnLst>
                  <a:cxn ang="T10">
                    <a:pos x="T0" y="T1"/>
                  </a:cxn>
                  <a:cxn ang="T11">
                    <a:pos x="T2" y="T3"/>
                  </a:cxn>
                  <a:cxn ang="T12">
                    <a:pos x="T4" y="T5"/>
                  </a:cxn>
                  <a:cxn ang="T13">
                    <a:pos x="T6" y="T7"/>
                  </a:cxn>
                  <a:cxn ang="T14">
                    <a:pos x="T8" y="T9"/>
                  </a:cxn>
                </a:cxnLst>
                <a:rect l="T15" t="T16" r="T17" b="T18"/>
                <a:pathLst>
                  <a:path w="39" h="139">
                    <a:moveTo>
                      <a:pt x="39" y="0"/>
                    </a:moveTo>
                    <a:lnTo>
                      <a:pt x="0" y="3"/>
                    </a:lnTo>
                    <a:lnTo>
                      <a:pt x="0" y="139"/>
                    </a:lnTo>
                    <a:lnTo>
                      <a:pt x="39" y="130"/>
                    </a:lnTo>
                    <a:lnTo>
                      <a:pt x="39" y="0"/>
                    </a:lnTo>
                    <a:close/>
                  </a:path>
                </a:pathLst>
              </a:custGeom>
              <a:solidFill>
                <a:srgbClr val="E0E0E0"/>
              </a:solidFill>
              <a:ln w="1588">
                <a:solidFill>
                  <a:srgbClr val="808080"/>
                </a:solidFill>
                <a:round/>
                <a:headEnd/>
                <a:tailEnd/>
              </a:ln>
            </p:spPr>
            <p:txBody>
              <a:bodyPr/>
              <a:lstStyle/>
              <a:p>
                <a:endParaRPr lang="zh-CN" altLang="en-US"/>
              </a:p>
            </p:txBody>
          </p:sp>
        </p:grpSp>
        <p:grpSp>
          <p:nvGrpSpPr>
            <p:cNvPr id="128108" name="Group 327"/>
            <p:cNvGrpSpPr>
              <a:grpSpLocks/>
            </p:cNvGrpSpPr>
            <p:nvPr/>
          </p:nvGrpSpPr>
          <p:grpSpPr bwMode="auto">
            <a:xfrm>
              <a:off x="1428" y="2620"/>
              <a:ext cx="226" cy="72"/>
              <a:chOff x="1428" y="2620"/>
              <a:chExt cx="226" cy="72"/>
            </a:xfrm>
          </p:grpSpPr>
          <p:sp>
            <p:nvSpPr>
              <p:cNvPr id="128241" name="Freeform 328"/>
              <p:cNvSpPr>
                <a:spLocks/>
              </p:cNvSpPr>
              <p:nvPr/>
            </p:nvSpPr>
            <p:spPr bwMode="auto">
              <a:xfrm>
                <a:off x="1431" y="2629"/>
                <a:ext cx="222" cy="53"/>
              </a:xfrm>
              <a:custGeom>
                <a:avLst/>
                <a:gdLst>
                  <a:gd name="T0" fmla="*/ 0 w 1772"/>
                  <a:gd name="T1" fmla="*/ 32 h 425"/>
                  <a:gd name="T2" fmla="*/ 0 w 1772"/>
                  <a:gd name="T3" fmla="*/ 53 h 425"/>
                  <a:gd name="T4" fmla="*/ 222 w 1772"/>
                  <a:gd name="T5" fmla="*/ 17 h 425"/>
                  <a:gd name="T6" fmla="*/ 222 w 1772"/>
                  <a:gd name="T7" fmla="*/ 0 h 425"/>
                  <a:gd name="T8" fmla="*/ 0 w 1772"/>
                  <a:gd name="T9" fmla="*/ 32 h 425"/>
                  <a:gd name="T10" fmla="*/ 0 60000 65536"/>
                  <a:gd name="T11" fmla="*/ 0 60000 65536"/>
                  <a:gd name="T12" fmla="*/ 0 60000 65536"/>
                  <a:gd name="T13" fmla="*/ 0 60000 65536"/>
                  <a:gd name="T14" fmla="*/ 0 60000 65536"/>
                  <a:gd name="T15" fmla="*/ 0 w 1772"/>
                  <a:gd name="T16" fmla="*/ 0 h 425"/>
                  <a:gd name="T17" fmla="*/ 1772 w 1772"/>
                  <a:gd name="T18" fmla="*/ 425 h 425"/>
                </a:gdLst>
                <a:ahLst/>
                <a:cxnLst>
                  <a:cxn ang="T10">
                    <a:pos x="T0" y="T1"/>
                  </a:cxn>
                  <a:cxn ang="T11">
                    <a:pos x="T2" y="T3"/>
                  </a:cxn>
                  <a:cxn ang="T12">
                    <a:pos x="T4" y="T5"/>
                  </a:cxn>
                  <a:cxn ang="T13">
                    <a:pos x="T6" y="T7"/>
                  </a:cxn>
                  <a:cxn ang="T14">
                    <a:pos x="T8" y="T9"/>
                  </a:cxn>
                </a:cxnLst>
                <a:rect l="T15" t="T16" r="T17" b="T18"/>
                <a:pathLst>
                  <a:path w="1772" h="425">
                    <a:moveTo>
                      <a:pt x="0" y="260"/>
                    </a:moveTo>
                    <a:lnTo>
                      <a:pt x="0" y="425"/>
                    </a:lnTo>
                    <a:lnTo>
                      <a:pt x="1772" y="139"/>
                    </a:lnTo>
                    <a:lnTo>
                      <a:pt x="1772" y="0"/>
                    </a:lnTo>
                    <a:lnTo>
                      <a:pt x="0" y="260"/>
                    </a:lnTo>
                    <a:close/>
                  </a:path>
                </a:pathLst>
              </a:custGeom>
              <a:solidFill>
                <a:srgbClr val="404040"/>
              </a:solidFill>
              <a:ln w="9525">
                <a:noFill/>
                <a:round/>
                <a:headEnd/>
                <a:tailEnd/>
              </a:ln>
            </p:spPr>
            <p:txBody>
              <a:bodyPr/>
              <a:lstStyle/>
              <a:p>
                <a:endParaRPr lang="zh-CN" altLang="en-US"/>
              </a:p>
            </p:txBody>
          </p:sp>
          <p:sp>
            <p:nvSpPr>
              <p:cNvPr id="128242" name="Rectangle 329"/>
              <p:cNvSpPr>
                <a:spLocks noChangeArrowheads="1"/>
              </p:cNvSpPr>
              <p:nvPr/>
            </p:nvSpPr>
            <p:spPr bwMode="auto">
              <a:xfrm>
                <a:off x="1439" y="2652"/>
                <a:ext cx="3" cy="38"/>
              </a:xfrm>
              <a:prstGeom prst="rect">
                <a:avLst/>
              </a:prstGeom>
              <a:solidFill>
                <a:srgbClr val="C0C0C0"/>
              </a:solidFill>
              <a:ln w="9525">
                <a:noFill/>
                <a:miter lim="800000"/>
                <a:headEnd/>
                <a:tailEnd/>
              </a:ln>
            </p:spPr>
            <p:txBody>
              <a:bodyPr/>
              <a:lstStyle/>
              <a:p>
                <a:endParaRPr lang="zh-CN" altLang="en-US"/>
              </a:p>
            </p:txBody>
          </p:sp>
          <p:sp>
            <p:nvSpPr>
              <p:cNvPr id="128243" name="Rectangle 330"/>
              <p:cNvSpPr>
                <a:spLocks noChangeArrowheads="1"/>
              </p:cNvSpPr>
              <p:nvPr/>
            </p:nvSpPr>
            <p:spPr bwMode="auto">
              <a:xfrm>
                <a:off x="1447" y="2652"/>
                <a:ext cx="2" cy="38"/>
              </a:xfrm>
              <a:prstGeom prst="rect">
                <a:avLst/>
              </a:prstGeom>
              <a:solidFill>
                <a:srgbClr val="C0C0C0"/>
              </a:solidFill>
              <a:ln w="9525">
                <a:noFill/>
                <a:miter lim="800000"/>
                <a:headEnd/>
                <a:tailEnd/>
              </a:ln>
            </p:spPr>
            <p:txBody>
              <a:bodyPr/>
              <a:lstStyle/>
              <a:p>
                <a:endParaRPr lang="zh-CN" altLang="en-US"/>
              </a:p>
            </p:txBody>
          </p:sp>
          <p:sp>
            <p:nvSpPr>
              <p:cNvPr id="128244" name="Rectangle 331"/>
              <p:cNvSpPr>
                <a:spLocks noChangeArrowheads="1"/>
              </p:cNvSpPr>
              <p:nvPr/>
            </p:nvSpPr>
            <p:spPr bwMode="auto">
              <a:xfrm>
                <a:off x="1454" y="2651"/>
                <a:ext cx="3" cy="37"/>
              </a:xfrm>
              <a:prstGeom prst="rect">
                <a:avLst/>
              </a:prstGeom>
              <a:solidFill>
                <a:srgbClr val="C0C0C0"/>
              </a:solidFill>
              <a:ln w="9525">
                <a:noFill/>
                <a:miter lim="800000"/>
                <a:headEnd/>
                <a:tailEnd/>
              </a:ln>
            </p:spPr>
            <p:txBody>
              <a:bodyPr/>
              <a:lstStyle/>
              <a:p>
                <a:endParaRPr lang="zh-CN" altLang="en-US"/>
              </a:p>
            </p:txBody>
          </p:sp>
          <p:sp>
            <p:nvSpPr>
              <p:cNvPr id="128245" name="Rectangle 332"/>
              <p:cNvSpPr>
                <a:spLocks noChangeArrowheads="1"/>
              </p:cNvSpPr>
              <p:nvPr/>
            </p:nvSpPr>
            <p:spPr bwMode="auto">
              <a:xfrm>
                <a:off x="1463" y="2649"/>
                <a:ext cx="2" cy="37"/>
              </a:xfrm>
              <a:prstGeom prst="rect">
                <a:avLst/>
              </a:prstGeom>
              <a:solidFill>
                <a:srgbClr val="C0C0C0"/>
              </a:solidFill>
              <a:ln w="9525">
                <a:noFill/>
                <a:miter lim="800000"/>
                <a:headEnd/>
                <a:tailEnd/>
              </a:ln>
            </p:spPr>
            <p:txBody>
              <a:bodyPr/>
              <a:lstStyle/>
              <a:p>
                <a:endParaRPr lang="zh-CN" altLang="en-US"/>
              </a:p>
            </p:txBody>
          </p:sp>
          <p:sp>
            <p:nvSpPr>
              <p:cNvPr id="128246" name="Rectangle 333"/>
              <p:cNvSpPr>
                <a:spLocks noChangeArrowheads="1"/>
              </p:cNvSpPr>
              <p:nvPr/>
            </p:nvSpPr>
            <p:spPr bwMode="auto">
              <a:xfrm>
                <a:off x="1471" y="2650"/>
                <a:ext cx="2" cy="37"/>
              </a:xfrm>
              <a:prstGeom prst="rect">
                <a:avLst/>
              </a:prstGeom>
              <a:solidFill>
                <a:srgbClr val="C0C0C0"/>
              </a:solidFill>
              <a:ln w="9525">
                <a:noFill/>
                <a:miter lim="800000"/>
                <a:headEnd/>
                <a:tailEnd/>
              </a:ln>
            </p:spPr>
            <p:txBody>
              <a:bodyPr/>
              <a:lstStyle/>
              <a:p>
                <a:endParaRPr lang="zh-CN" altLang="en-US"/>
              </a:p>
            </p:txBody>
          </p:sp>
          <p:sp>
            <p:nvSpPr>
              <p:cNvPr id="128247" name="Rectangle 334"/>
              <p:cNvSpPr>
                <a:spLocks noChangeArrowheads="1"/>
              </p:cNvSpPr>
              <p:nvPr/>
            </p:nvSpPr>
            <p:spPr bwMode="auto">
              <a:xfrm>
                <a:off x="1480" y="2647"/>
                <a:ext cx="3" cy="37"/>
              </a:xfrm>
              <a:prstGeom prst="rect">
                <a:avLst/>
              </a:prstGeom>
              <a:solidFill>
                <a:srgbClr val="C0C0C0"/>
              </a:solidFill>
              <a:ln w="9525">
                <a:noFill/>
                <a:miter lim="800000"/>
                <a:headEnd/>
                <a:tailEnd/>
              </a:ln>
            </p:spPr>
            <p:txBody>
              <a:bodyPr/>
              <a:lstStyle/>
              <a:p>
                <a:endParaRPr lang="zh-CN" altLang="en-US"/>
              </a:p>
            </p:txBody>
          </p:sp>
          <p:sp>
            <p:nvSpPr>
              <p:cNvPr id="128248" name="Rectangle 335"/>
              <p:cNvSpPr>
                <a:spLocks noChangeArrowheads="1"/>
              </p:cNvSpPr>
              <p:nvPr/>
            </p:nvSpPr>
            <p:spPr bwMode="auto">
              <a:xfrm>
                <a:off x="1488" y="2645"/>
                <a:ext cx="3" cy="38"/>
              </a:xfrm>
              <a:prstGeom prst="rect">
                <a:avLst/>
              </a:prstGeom>
              <a:solidFill>
                <a:srgbClr val="C0C0C0"/>
              </a:solidFill>
              <a:ln w="9525">
                <a:noFill/>
                <a:miter lim="800000"/>
                <a:headEnd/>
                <a:tailEnd/>
              </a:ln>
            </p:spPr>
            <p:txBody>
              <a:bodyPr/>
              <a:lstStyle/>
              <a:p>
                <a:endParaRPr lang="zh-CN" altLang="en-US"/>
              </a:p>
            </p:txBody>
          </p:sp>
          <p:sp>
            <p:nvSpPr>
              <p:cNvPr id="128249" name="Rectangle 336"/>
              <p:cNvSpPr>
                <a:spLocks noChangeArrowheads="1"/>
              </p:cNvSpPr>
              <p:nvPr/>
            </p:nvSpPr>
            <p:spPr bwMode="auto">
              <a:xfrm>
                <a:off x="1496" y="2644"/>
                <a:ext cx="3" cy="37"/>
              </a:xfrm>
              <a:prstGeom prst="rect">
                <a:avLst/>
              </a:prstGeom>
              <a:solidFill>
                <a:srgbClr val="C0C0C0"/>
              </a:solidFill>
              <a:ln w="9525">
                <a:noFill/>
                <a:miter lim="800000"/>
                <a:headEnd/>
                <a:tailEnd/>
              </a:ln>
            </p:spPr>
            <p:txBody>
              <a:bodyPr/>
              <a:lstStyle/>
              <a:p>
                <a:endParaRPr lang="zh-CN" altLang="en-US"/>
              </a:p>
            </p:txBody>
          </p:sp>
          <p:sp>
            <p:nvSpPr>
              <p:cNvPr id="128250" name="Rectangle 337"/>
              <p:cNvSpPr>
                <a:spLocks noChangeArrowheads="1"/>
              </p:cNvSpPr>
              <p:nvPr/>
            </p:nvSpPr>
            <p:spPr bwMode="auto">
              <a:xfrm>
                <a:off x="1505" y="2643"/>
                <a:ext cx="3" cy="38"/>
              </a:xfrm>
              <a:prstGeom prst="rect">
                <a:avLst/>
              </a:prstGeom>
              <a:solidFill>
                <a:srgbClr val="C0C0C0"/>
              </a:solidFill>
              <a:ln w="9525">
                <a:noFill/>
                <a:miter lim="800000"/>
                <a:headEnd/>
                <a:tailEnd/>
              </a:ln>
            </p:spPr>
            <p:txBody>
              <a:bodyPr/>
              <a:lstStyle/>
              <a:p>
                <a:endParaRPr lang="zh-CN" altLang="en-US"/>
              </a:p>
            </p:txBody>
          </p:sp>
          <p:sp>
            <p:nvSpPr>
              <p:cNvPr id="128251" name="Rectangle 338"/>
              <p:cNvSpPr>
                <a:spLocks noChangeArrowheads="1"/>
              </p:cNvSpPr>
              <p:nvPr/>
            </p:nvSpPr>
            <p:spPr bwMode="auto">
              <a:xfrm>
                <a:off x="1512" y="2639"/>
                <a:ext cx="3" cy="38"/>
              </a:xfrm>
              <a:prstGeom prst="rect">
                <a:avLst/>
              </a:prstGeom>
              <a:solidFill>
                <a:srgbClr val="C0C0C0"/>
              </a:solidFill>
              <a:ln w="9525">
                <a:noFill/>
                <a:miter lim="800000"/>
                <a:headEnd/>
                <a:tailEnd/>
              </a:ln>
            </p:spPr>
            <p:txBody>
              <a:bodyPr/>
              <a:lstStyle/>
              <a:p>
                <a:endParaRPr lang="zh-CN" altLang="en-US"/>
              </a:p>
            </p:txBody>
          </p:sp>
          <p:sp>
            <p:nvSpPr>
              <p:cNvPr id="128252" name="Rectangle 339"/>
              <p:cNvSpPr>
                <a:spLocks noChangeArrowheads="1"/>
              </p:cNvSpPr>
              <p:nvPr/>
            </p:nvSpPr>
            <p:spPr bwMode="auto">
              <a:xfrm>
                <a:off x="1521" y="2641"/>
                <a:ext cx="3" cy="38"/>
              </a:xfrm>
              <a:prstGeom prst="rect">
                <a:avLst/>
              </a:prstGeom>
              <a:solidFill>
                <a:srgbClr val="C0C0C0"/>
              </a:solidFill>
              <a:ln w="9525">
                <a:noFill/>
                <a:miter lim="800000"/>
                <a:headEnd/>
                <a:tailEnd/>
              </a:ln>
            </p:spPr>
            <p:txBody>
              <a:bodyPr/>
              <a:lstStyle/>
              <a:p>
                <a:endParaRPr lang="zh-CN" altLang="en-US"/>
              </a:p>
            </p:txBody>
          </p:sp>
          <p:sp>
            <p:nvSpPr>
              <p:cNvPr id="128253" name="Rectangle 340"/>
              <p:cNvSpPr>
                <a:spLocks noChangeArrowheads="1"/>
              </p:cNvSpPr>
              <p:nvPr/>
            </p:nvSpPr>
            <p:spPr bwMode="auto">
              <a:xfrm>
                <a:off x="1529" y="2639"/>
                <a:ext cx="2" cy="38"/>
              </a:xfrm>
              <a:prstGeom prst="rect">
                <a:avLst/>
              </a:prstGeom>
              <a:solidFill>
                <a:srgbClr val="C0C0C0"/>
              </a:solidFill>
              <a:ln w="9525">
                <a:noFill/>
                <a:miter lim="800000"/>
                <a:headEnd/>
                <a:tailEnd/>
              </a:ln>
            </p:spPr>
            <p:txBody>
              <a:bodyPr/>
              <a:lstStyle/>
              <a:p>
                <a:endParaRPr lang="zh-CN" altLang="en-US"/>
              </a:p>
            </p:txBody>
          </p:sp>
          <p:sp>
            <p:nvSpPr>
              <p:cNvPr id="128254" name="Rectangle 341"/>
              <p:cNvSpPr>
                <a:spLocks noChangeArrowheads="1"/>
              </p:cNvSpPr>
              <p:nvPr/>
            </p:nvSpPr>
            <p:spPr bwMode="auto">
              <a:xfrm>
                <a:off x="1536" y="2639"/>
                <a:ext cx="3" cy="37"/>
              </a:xfrm>
              <a:prstGeom prst="rect">
                <a:avLst/>
              </a:prstGeom>
              <a:solidFill>
                <a:srgbClr val="C0C0C0"/>
              </a:solidFill>
              <a:ln w="9525">
                <a:noFill/>
                <a:miter lim="800000"/>
                <a:headEnd/>
                <a:tailEnd/>
              </a:ln>
            </p:spPr>
            <p:txBody>
              <a:bodyPr/>
              <a:lstStyle/>
              <a:p>
                <a:endParaRPr lang="zh-CN" altLang="en-US"/>
              </a:p>
            </p:txBody>
          </p:sp>
          <p:sp>
            <p:nvSpPr>
              <p:cNvPr id="128255" name="Rectangle 342"/>
              <p:cNvSpPr>
                <a:spLocks noChangeArrowheads="1"/>
              </p:cNvSpPr>
              <p:nvPr/>
            </p:nvSpPr>
            <p:spPr bwMode="auto">
              <a:xfrm>
                <a:off x="1545" y="2637"/>
                <a:ext cx="3" cy="38"/>
              </a:xfrm>
              <a:prstGeom prst="rect">
                <a:avLst/>
              </a:prstGeom>
              <a:solidFill>
                <a:srgbClr val="C0C0C0"/>
              </a:solidFill>
              <a:ln w="9525">
                <a:noFill/>
                <a:miter lim="800000"/>
                <a:headEnd/>
                <a:tailEnd/>
              </a:ln>
            </p:spPr>
            <p:txBody>
              <a:bodyPr/>
              <a:lstStyle/>
              <a:p>
                <a:endParaRPr lang="zh-CN" altLang="en-US"/>
              </a:p>
            </p:txBody>
          </p:sp>
          <p:sp>
            <p:nvSpPr>
              <p:cNvPr id="128256" name="Rectangle 343"/>
              <p:cNvSpPr>
                <a:spLocks noChangeArrowheads="1"/>
              </p:cNvSpPr>
              <p:nvPr/>
            </p:nvSpPr>
            <p:spPr bwMode="auto">
              <a:xfrm>
                <a:off x="1553" y="2638"/>
                <a:ext cx="3" cy="37"/>
              </a:xfrm>
              <a:prstGeom prst="rect">
                <a:avLst/>
              </a:prstGeom>
              <a:solidFill>
                <a:srgbClr val="C0C0C0"/>
              </a:solidFill>
              <a:ln w="9525">
                <a:noFill/>
                <a:miter lim="800000"/>
                <a:headEnd/>
                <a:tailEnd/>
              </a:ln>
            </p:spPr>
            <p:txBody>
              <a:bodyPr/>
              <a:lstStyle/>
              <a:p>
                <a:endParaRPr lang="zh-CN" altLang="en-US"/>
              </a:p>
            </p:txBody>
          </p:sp>
          <p:sp>
            <p:nvSpPr>
              <p:cNvPr id="128257" name="Rectangle 344"/>
              <p:cNvSpPr>
                <a:spLocks noChangeArrowheads="1"/>
              </p:cNvSpPr>
              <p:nvPr/>
            </p:nvSpPr>
            <p:spPr bwMode="auto">
              <a:xfrm>
                <a:off x="1561" y="2634"/>
                <a:ext cx="3" cy="38"/>
              </a:xfrm>
              <a:prstGeom prst="rect">
                <a:avLst/>
              </a:prstGeom>
              <a:solidFill>
                <a:srgbClr val="C0C0C0"/>
              </a:solidFill>
              <a:ln w="9525">
                <a:noFill/>
                <a:miter lim="800000"/>
                <a:headEnd/>
                <a:tailEnd/>
              </a:ln>
            </p:spPr>
            <p:txBody>
              <a:bodyPr/>
              <a:lstStyle/>
              <a:p>
                <a:endParaRPr lang="zh-CN" altLang="en-US"/>
              </a:p>
            </p:txBody>
          </p:sp>
          <p:sp>
            <p:nvSpPr>
              <p:cNvPr id="128258" name="Rectangle 345"/>
              <p:cNvSpPr>
                <a:spLocks noChangeArrowheads="1"/>
              </p:cNvSpPr>
              <p:nvPr/>
            </p:nvSpPr>
            <p:spPr bwMode="auto">
              <a:xfrm>
                <a:off x="1569" y="2634"/>
                <a:ext cx="3" cy="38"/>
              </a:xfrm>
              <a:prstGeom prst="rect">
                <a:avLst/>
              </a:prstGeom>
              <a:solidFill>
                <a:srgbClr val="C0C0C0"/>
              </a:solidFill>
              <a:ln w="9525">
                <a:noFill/>
                <a:miter lim="800000"/>
                <a:headEnd/>
                <a:tailEnd/>
              </a:ln>
            </p:spPr>
            <p:txBody>
              <a:bodyPr/>
              <a:lstStyle/>
              <a:p>
                <a:endParaRPr lang="zh-CN" altLang="en-US"/>
              </a:p>
            </p:txBody>
          </p:sp>
          <p:sp>
            <p:nvSpPr>
              <p:cNvPr id="128259" name="Rectangle 346"/>
              <p:cNvSpPr>
                <a:spLocks noChangeArrowheads="1"/>
              </p:cNvSpPr>
              <p:nvPr/>
            </p:nvSpPr>
            <p:spPr bwMode="auto">
              <a:xfrm>
                <a:off x="1577" y="2632"/>
                <a:ext cx="3" cy="38"/>
              </a:xfrm>
              <a:prstGeom prst="rect">
                <a:avLst/>
              </a:prstGeom>
              <a:solidFill>
                <a:srgbClr val="C0C0C0"/>
              </a:solidFill>
              <a:ln w="9525">
                <a:noFill/>
                <a:miter lim="800000"/>
                <a:headEnd/>
                <a:tailEnd/>
              </a:ln>
            </p:spPr>
            <p:txBody>
              <a:bodyPr/>
              <a:lstStyle/>
              <a:p>
                <a:endParaRPr lang="zh-CN" altLang="en-US"/>
              </a:p>
            </p:txBody>
          </p:sp>
          <p:sp>
            <p:nvSpPr>
              <p:cNvPr id="128260" name="Rectangle 347"/>
              <p:cNvSpPr>
                <a:spLocks noChangeArrowheads="1"/>
              </p:cNvSpPr>
              <p:nvPr/>
            </p:nvSpPr>
            <p:spPr bwMode="auto">
              <a:xfrm>
                <a:off x="1585" y="2632"/>
                <a:ext cx="3" cy="38"/>
              </a:xfrm>
              <a:prstGeom prst="rect">
                <a:avLst/>
              </a:prstGeom>
              <a:solidFill>
                <a:srgbClr val="C0C0C0"/>
              </a:solidFill>
              <a:ln w="9525">
                <a:noFill/>
                <a:miter lim="800000"/>
                <a:headEnd/>
                <a:tailEnd/>
              </a:ln>
            </p:spPr>
            <p:txBody>
              <a:bodyPr/>
              <a:lstStyle/>
              <a:p>
                <a:endParaRPr lang="zh-CN" altLang="en-US"/>
              </a:p>
            </p:txBody>
          </p:sp>
          <p:sp>
            <p:nvSpPr>
              <p:cNvPr id="128261" name="Rectangle 348"/>
              <p:cNvSpPr>
                <a:spLocks noChangeArrowheads="1"/>
              </p:cNvSpPr>
              <p:nvPr/>
            </p:nvSpPr>
            <p:spPr bwMode="auto">
              <a:xfrm>
                <a:off x="1592" y="2631"/>
                <a:ext cx="3" cy="38"/>
              </a:xfrm>
              <a:prstGeom prst="rect">
                <a:avLst/>
              </a:prstGeom>
              <a:solidFill>
                <a:srgbClr val="C0C0C0"/>
              </a:solidFill>
              <a:ln w="9525">
                <a:noFill/>
                <a:miter lim="800000"/>
                <a:headEnd/>
                <a:tailEnd/>
              </a:ln>
            </p:spPr>
            <p:txBody>
              <a:bodyPr/>
              <a:lstStyle/>
              <a:p>
                <a:endParaRPr lang="zh-CN" altLang="en-US"/>
              </a:p>
            </p:txBody>
          </p:sp>
          <p:sp>
            <p:nvSpPr>
              <p:cNvPr id="128262" name="Rectangle 349"/>
              <p:cNvSpPr>
                <a:spLocks noChangeArrowheads="1"/>
              </p:cNvSpPr>
              <p:nvPr/>
            </p:nvSpPr>
            <p:spPr bwMode="auto">
              <a:xfrm>
                <a:off x="1600" y="2628"/>
                <a:ext cx="3" cy="38"/>
              </a:xfrm>
              <a:prstGeom prst="rect">
                <a:avLst/>
              </a:prstGeom>
              <a:solidFill>
                <a:srgbClr val="C0C0C0"/>
              </a:solidFill>
              <a:ln w="9525">
                <a:noFill/>
                <a:miter lim="800000"/>
                <a:headEnd/>
                <a:tailEnd/>
              </a:ln>
            </p:spPr>
            <p:txBody>
              <a:bodyPr/>
              <a:lstStyle/>
              <a:p>
                <a:endParaRPr lang="zh-CN" altLang="en-US"/>
              </a:p>
            </p:txBody>
          </p:sp>
          <p:sp>
            <p:nvSpPr>
              <p:cNvPr id="128263" name="Rectangle 350"/>
              <p:cNvSpPr>
                <a:spLocks noChangeArrowheads="1"/>
              </p:cNvSpPr>
              <p:nvPr/>
            </p:nvSpPr>
            <p:spPr bwMode="auto">
              <a:xfrm>
                <a:off x="1608" y="2628"/>
                <a:ext cx="3" cy="38"/>
              </a:xfrm>
              <a:prstGeom prst="rect">
                <a:avLst/>
              </a:prstGeom>
              <a:solidFill>
                <a:srgbClr val="C0C0C0"/>
              </a:solidFill>
              <a:ln w="9525">
                <a:noFill/>
                <a:miter lim="800000"/>
                <a:headEnd/>
                <a:tailEnd/>
              </a:ln>
            </p:spPr>
            <p:txBody>
              <a:bodyPr/>
              <a:lstStyle/>
              <a:p>
                <a:endParaRPr lang="zh-CN" altLang="en-US"/>
              </a:p>
            </p:txBody>
          </p:sp>
          <p:sp>
            <p:nvSpPr>
              <p:cNvPr id="128264" name="Rectangle 351"/>
              <p:cNvSpPr>
                <a:spLocks noChangeArrowheads="1"/>
              </p:cNvSpPr>
              <p:nvPr/>
            </p:nvSpPr>
            <p:spPr bwMode="auto">
              <a:xfrm>
                <a:off x="1616" y="2629"/>
                <a:ext cx="3" cy="38"/>
              </a:xfrm>
              <a:prstGeom prst="rect">
                <a:avLst/>
              </a:prstGeom>
              <a:solidFill>
                <a:srgbClr val="C0C0C0"/>
              </a:solidFill>
              <a:ln w="9525">
                <a:noFill/>
                <a:miter lim="800000"/>
                <a:headEnd/>
                <a:tailEnd/>
              </a:ln>
            </p:spPr>
            <p:txBody>
              <a:bodyPr/>
              <a:lstStyle/>
              <a:p>
                <a:endParaRPr lang="zh-CN" altLang="en-US"/>
              </a:p>
            </p:txBody>
          </p:sp>
          <p:sp>
            <p:nvSpPr>
              <p:cNvPr id="128265" name="Rectangle 352"/>
              <p:cNvSpPr>
                <a:spLocks noChangeArrowheads="1"/>
              </p:cNvSpPr>
              <p:nvPr/>
            </p:nvSpPr>
            <p:spPr bwMode="auto">
              <a:xfrm>
                <a:off x="1623" y="2626"/>
                <a:ext cx="3" cy="38"/>
              </a:xfrm>
              <a:prstGeom prst="rect">
                <a:avLst/>
              </a:prstGeom>
              <a:solidFill>
                <a:srgbClr val="C0C0C0"/>
              </a:solidFill>
              <a:ln w="9525">
                <a:noFill/>
                <a:miter lim="800000"/>
                <a:headEnd/>
                <a:tailEnd/>
              </a:ln>
            </p:spPr>
            <p:txBody>
              <a:bodyPr/>
              <a:lstStyle/>
              <a:p>
                <a:endParaRPr lang="zh-CN" altLang="en-US"/>
              </a:p>
            </p:txBody>
          </p:sp>
          <p:sp>
            <p:nvSpPr>
              <p:cNvPr id="128266" name="Rectangle 353"/>
              <p:cNvSpPr>
                <a:spLocks noChangeArrowheads="1"/>
              </p:cNvSpPr>
              <p:nvPr/>
            </p:nvSpPr>
            <p:spPr bwMode="auto">
              <a:xfrm>
                <a:off x="1630" y="2625"/>
                <a:ext cx="3" cy="38"/>
              </a:xfrm>
              <a:prstGeom prst="rect">
                <a:avLst/>
              </a:prstGeom>
              <a:solidFill>
                <a:srgbClr val="C0C0C0"/>
              </a:solidFill>
              <a:ln w="9525">
                <a:noFill/>
                <a:miter lim="800000"/>
                <a:headEnd/>
                <a:tailEnd/>
              </a:ln>
            </p:spPr>
            <p:txBody>
              <a:bodyPr/>
              <a:lstStyle/>
              <a:p>
                <a:endParaRPr lang="zh-CN" altLang="en-US"/>
              </a:p>
            </p:txBody>
          </p:sp>
          <p:sp>
            <p:nvSpPr>
              <p:cNvPr id="128267" name="Rectangle 354"/>
              <p:cNvSpPr>
                <a:spLocks noChangeArrowheads="1"/>
              </p:cNvSpPr>
              <p:nvPr/>
            </p:nvSpPr>
            <p:spPr bwMode="auto">
              <a:xfrm>
                <a:off x="1638" y="2621"/>
                <a:ext cx="2" cy="37"/>
              </a:xfrm>
              <a:prstGeom prst="rect">
                <a:avLst/>
              </a:prstGeom>
              <a:solidFill>
                <a:srgbClr val="C0C0C0"/>
              </a:solidFill>
              <a:ln w="9525">
                <a:noFill/>
                <a:miter lim="800000"/>
                <a:headEnd/>
                <a:tailEnd/>
              </a:ln>
            </p:spPr>
            <p:txBody>
              <a:bodyPr/>
              <a:lstStyle/>
              <a:p>
                <a:endParaRPr lang="zh-CN" altLang="en-US"/>
              </a:p>
            </p:txBody>
          </p:sp>
          <p:sp>
            <p:nvSpPr>
              <p:cNvPr id="128268" name="Rectangle 355"/>
              <p:cNvSpPr>
                <a:spLocks noChangeArrowheads="1"/>
              </p:cNvSpPr>
              <p:nvPr/>
            </p:nvSpPr>
            <p:spPr bwMode="auto">
              <a:xfrm>
                <a:off x="1644" y="2622"/>
                <a:ext cx="3" cy="38"/>
              </a:xfrm>
              <a:prstGeom prst="rect">
                <a:avLst/>
              </a:prstGeom>
              <a:solidFill>
                <a:srgbClr val="C0C0C0"/>
              </a:solidFill>
              <a:ln w="9525">
                <a:noFill/>
                <a:miter lim="800000"/>
                <a:headEnd/>
                <a:tailEnd/>
              </a:ln>
            </p:spPr>
            <p:txBody>
              <a:bodyPr/>
              <a:lstStyle/>
              <a:p>
                <a:endParaRPr lang="zh-CN" altLang="en-US"/>
              </a:p>
            </p:txBody>
          </p:sp>
          <p:sp>
            <p:nvSpPr>
              <p:cNvPr id="128269" name="Rectangle 356"/>
              <p:cNvSpPr>
                <a:spLocks noChangeArrowheads="1"/>
              </p:cNvSpPr>
              <p:nvPr/>
            </p:nvSpPr>
            <p:spPr bwMode="auto">
              <a:xfrm>
                <a:off x="1651" y="2620"/>
                <a:ext cx="3" cy="38"/>
              </a:xfrm>
              <a:prstGeom prst="rect">
                <a:avLst/>
              </a:prstGeom>
              <a:solidFill>
                <a:srgbClr val="C0C0C0"/>
              </a:solidFill>
              <a:ln w="9525">
                <a:noFill/>
                <a:miter lim="800000"/>
                <a:headEnd/>
                <a:tailEnd/>
              </a:ln>
            </p:spPr>
            <p:txBody>
              <a:bodyPr/>
              <a:lstStyle/>
              <a:p>
                <a:endParaRPr lang="zh-CN" altLang="en-US"/>
              </a:p>
            </p:txBody>
          </p:sp>
          <p:sp>
            <p:nvSpPr>
              <p:cNvPr id="128270" name="Rectangle 357"/>
              <p:cNvSpPr>
                <a:spLocks noChangeArrowheads="1"/>
              </p:cNvSpPr>
              <p:nvPr/>
            </p:nvSpPr>
            <p:spPr bwMode="auto">
              <a:xfrm>
                <a:off x="1428" y="2655"/>
                <a:ext cx="7" cy="37"/>
              </a:xfrm>
              <a:prstGeom prst="rect">
                <a:avLst/>
              </a:prstGeom>
              <a:solidFill>
                <a:srgbClr val="C0C0C0"/>
              </a:solidFill>
              <a:ln w="9525">
                <a:noFill/>
                <a:miter lim="800000"/>
                <a:headEnd/>
                <a:tailEnd/>
              </a:ln>
            </p:spPr>
            <p:txBody>
              <a:bodyPr/>
              <a:lstStyle/>
              <a:p>
                <a:endParaRPr lang="zh-CN" altLang="en-US"/>
              </a:p>
            </p:txBody>
          </p:sp>
        </p:grpSp>
        <p:sp>
          <p:nvSpPr>
            <p:cNvPr id="128109" name="Freeform 358"/>
            <p:cNvSpPr>
              <a:spLocks/>
            </p:cNvSpPr>
            <p:nvPr/>
          </p:nvSpPr>
          <p:spPr bwMode="auto">
            <a:xfrm>
              <a:off x="1430" y="2661"/>
              <a:ext cx="9" cy="23"/>
            </a:xfrm>
            <a:custGeom>
              <a:avLst/>
              <a:gdLst>
                <a:gd name="T0" fmla="*/ 1 w 69"/>
                <a:gd name="T1" fmla="*/ 0 h 187"/>
                <a:gd name="T2" fmla="*/ 9 w 69"/>
                <a:gd name="T3" fmla="*/ 3 h 187"/>
                <a:gd name="T4" fmla="*/ 9 w 69"/>
                <a:gd name="T5" fmla="*/ 23 h 187"/>
                <a:gd name="T6" fmla="*/ 0 w 69"/>
                <a:gd name="T7" fmla="*/ 19 h 187"/>
                <a:gd name="T8" fmla="*/ 0 60000 65536"/>
                <a:gd name="T9" fmla="*/ 0 60000 65536"/>
                <a:gd name="T10" fmla="*/ 0 60000 65536"/>
                <a:gd name="T11" fmla="*/ 0 60000 65536"/>
                <a:gd name="T12" fmla="*/ 0 w 69"/>
                <a:gd name="T13" fmla="*/ 0 h 187"/>
                <a:gd name="T14" fmla="*/ 69 w 69"/>
                <a:gd name="T15" fmla="*/ 187 h 187"/>
              </a:gdLst>
              <a:ahLst/>
              <a:cxnLst>
                <a:cxn ang="T8">
                  <a:pos x="T0" y="T1"/>
                </a:cxn>
                <a:cxn ang="T9">
                  <a:pos x="T2" y="T3"/>
                </a:cxn>
                <a:cxn ang="T10">
                  <a:pos x="T4" y="T5"/>
                </a:cxn>
                <a:cxn ang="T11">
                  <a:pos x="T6" y="T7"/>
                </a:cxn>
              </a:cxnLst>
              <a:rect l="T12" t="T13" r="T14" b="T15"/>
              <a:pathLst>
                <a:path w="69" h="187">
                  <a:moveTo>
                    <a:pt x="10" y="0"/>
                  </a:moveTo>
                  <a:lnTo>
                    <a:pt x="69" y="26"/>
                  </a:lnTo>
                  <a:lnTo>
                    <a:pt x="69" y="187"/>
                  </a:lnTo>
                  <a:lnTo>
                    <a:pt x="0" y="158"/>
                  </a:lnTo>
                </a:path>
              </a:pathLst>
            </a:custGeom>
            <a:noFill/>
            <a:ln w="3175">
              <a:solidFill>
                <a:srgbClr val="808080"/>
              </a:solidFill>
              <a:round/>
              <a:headEnd/>
              <a:tailEnd/>
            </a:ln>
          </p:spPr>
          <p:txBody>
            <a:bodyPr/>
            <a:lstStyle/>
            <a:p>
              <a:endParaRPr lang="zh-CN" altLang="en-US"/>
            </a:p>
          </p:txBody>
        </p:sp>
        <p:grpSp>
          <p:nvGrpSpPr>
            <p:cNvPr id="128110" name="Group 359"/>
            <p:cNvGrpSpPr>
              <a:grpSpLocks/>
            </p:cNvGrpSpPr>
            <p:nvPr/>
          </p:nvGrpSpPr>
          <p:grpSpPr bwMode="auto">
            <a:xfrm>
              <a:off x="1421" y="2389"/>
              <a:ext cx="8" cy="7"/>
              <a:chOff x="1421" y="2389"/>
              <a:chExt cx="8" cy="7"/>
            </a:xfrm>
          </p:grpSpPr>
          <p:sp>
            <p:nvSpPr>
              <p:cNvPr id="128237" name="Oval 360"/>
              <p:cNvSpPr>
                <a:spLocks noChangeArrowheads="1"/>
              </p:cNvSpPr>
              <p:nvPr/>
            </p:nvSpPr>
            <p:spPr bwMode="auto">
              <a:xfrm>
                <a:off x="1421" y="238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238" name="Rectangle 361"/>
              <p:cNvSpPr>
                <a:spLocks noChangeArrowheads="1"/>
              </p:cNvSpPr>
              <p:nvPr/>
            </p:nvSpPr>
            <p:spPr bwMode="auto">
              <a:xfrm>
                <a:off x="1423" y="2389"/>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39" name="Oval 362"/>
              <p:cNvSpPr>
                <a:spLocks noChangeArrowheads="1"/>
              </p:cNvSpPr>
              <p:nvPr/>
            </p:nvSpPr>
            <p:spPr bwMode="auto">
              <a:xfrm>
                <a:off x="1425" y="2389"/>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240" name="Oval 363"/>
              <p:cNvSpPr>
                <a:spLocks noChangeArrowheads="1"/>
              </p:cNvSpPr>
              <p:nvPr/>
            </p:nvSpPr>
            <p:spPr bwMode="auto">
              <a:xfrm>
                <a:off x="1422" y="2390"/>
                <a:ext cx="2" cy="5"/>
              </a:xfrm>
              <a:prstGeom prst="ellipse">
                <a:avLst/>
              </a:prstGeom>
              <a:solidFill>
                <a:srgbClr val="E0E0E0"/>
              </a:solidFill>
              <a:ln w="9525">
                <a:noFill/>
                <a:round/>
                <a:headEnd/>
                <a:tailEnd/>
              </a:ln>
            </p:spPr>
            <p:txBody>
              <a:bodyPr/>
              <a:lstStyle/>
              <a:p>
                <a:endParaRPr lang="zh-CN" altLang="en-US"/>
              </a:p>
            </p:txBody>
          </p:sp>
        </p:grpSp>
        <p:grpSp>
          <p:nvGrpSpPr>
            <p:cNvPr id="128111" name="Group 364"/>
            <p:cNvGrpSpPr>
              <a:grpSpLocks/>
            </p:cNvGrpSpPr>
            <p:nvPr/>
          </p:nvGrpSpPr>
          <p:grpSpPr bwMode="auto">
            <a:xfrm>
              <a:off x="1441" y="2388"/>
              <a:ext cx="8" cy="7"/>
              <a:chOff x="1441" y="2388"/>
              <a:chExt cx="8" cy="7"/>
            </a:xfrm>
          </p:grpSpPr>
          <p:sp>
            <p:nvSpPr>
              <p:cNvPr id="128233" name="Oval 365"/>
              <p:cNvSpPr>
                <a:spLocks noChangeArrowheads="1"/>
              </p:cNvSpPr>
              <p:nvPr/>
            </p:nvSpPr>
            <p:spPr bwMode="auto">
              <a:xfrm>
                <a:off x="1441" y="2388"/>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234" name="Rectangle 366"/>
              <p:cNvSpPr>
                <a:spLocks noChangeArrowheads="1"/>
              </p:cNvSpPr>
              <p:nvPr/>
            </p:nvSpPr>
            <p:spPr bwMode="auto">
              <a:xfrm>
                <a:off x="1443" y="2388"/>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35" name="Oval 367"/>
              <p:cNvSpPr>
                <a:spLocks noChangeArrowheads="1"/>
              </p:cNvSpPr>
              <p:nvPr/>
            </p:nvSpPr>
            <p:spPr bwMode="auto">
              <a:xfrm>
                <a:off x="1445" y="2388"/>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236" name="Oval 368"/>
              <p:cNvSpPr>
                <a:spLocks noChangeArrowheads="1"/>
              </p:cNvSpPr>
              <p:nvPr/>
            </p:nvSpPr>
            <p:spPr bwMode="auto">
              <a:xfrm>
                <a:off x="1442" y="2389"/>
                <a:ext cx="3" cy="5"/>
              </a:xfrm>
              <a:prstGeom prst="ellipse">
                <a:avLst/>
              </a:prstGeom>
              <a:solidFill>
                <a:srgbClr val="E0E0E0"/>
              </a:solidFill>
              <a:ln w="9525">
                <a:noFill/>
                <a:round/>
                <a:headEnd/>
                <a:tailEnd/>
              </a:ln>
            </p:spPr>
            <p:txBody>
              <a:bodyPr/>
              <a:lstStyle/>
              <a:p>
                <a:endParaRPr lang="zh-CN" altLang="en-US"/>
              </a:p>
            </p:txBody>
          </p:sp>
        </p:grpSp>
        <p:grpSp>
          <p:nvGrpSpPr>
            <p:cNvPr id="128112" name="Group 369"/>
            <p:cNvGrpSpPr>
              <a:grpSpLocks/>
            </p:cNvGrpSpPr>
            <p:nvPr/>
          </p:nvGrpSpPr>
          <p:grpSpPr bwMode="auto">
            <a:xfrm>
              <a:off x="1461" y="2388"/>
              <a:ext cx="8" cy="6"/>
              <a:chOff x="1461" y="2388"/>
              <a:chExt cx="8" cy="6"/>
            </a:xfrm>
          </p:grpSpPr>
          <p:sp>
            <p:nvSpPr>
              <p:cNvPr id="128229" name="Oval 370"/>
              <p:cNvSpPr>
                <a:spLocks noChangeArrowheads="1"/>
              </p:cNvSpPr>
              <p:nvPr/>
            </p:nvSpPr>
            <p:spPr bwMode="auto">
              <a:xfrm>
                <a:off x="1461" y="2388"/>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230" name="Rectangle 371"/>
              <p:cNvSpPr>
                <a:spLocks noChangeArrowheads="1"/>
              </p:cNvSpPr>
              <p:nvPr/>
            </p:nvSpPr>
            <p:spPr bwMode="auto">
              <a:xfrm>
                <a:off x="1463" y="2388"/>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31" name="Oval 372"/>
              <p:cNvSpPr>
                <a:spLocks noChangeArrowheads="1"/>
              </p:cNvSpPr>
              <p:nvPr/>
            </p:nvSpPr>
            <p:spPr bwMode="auto">
              <a:xfrm>
                <a:off x="1465" y="2388"/>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232" name="Oval 373"/>
              <p:cNvSpPr>
                <a:spLocks noChangeArrowheads="1"/>
              </p:cNvSpPr>
              <p:nvPr/>
            </p:nvSpPr>
            <p:spPr bwMode="auto">
              <a:xfrm>
                <a:off x="1462" y="2388"/>
                <a:ext cx="3" cy="6"/>
              </a:xfrm>
              <a:prstGeom prst="ellipse">
                <a:avLst/>
              </a:prstGeom>
              <a:solidFill>
                <a:srgbClr val="E0E0E0"/>
              </a:solidFill>
              <a:ln w="9525">
                <a:noFill/>
                <a:round/>
                <a:headEnd/>
                <a:tailEnd/>
              </a:ln>
            </p:spPr>
            <p:txBody>
              <a:bodyPr/>
              <a:lstStyle/>
              <a:p>
                <a:endParaRPr lang="zh-CN" altLang="en-US"/>
              </a:p>
            </p:txBody>
          </p:sp>
        </p:grpSp>
        <p:grpSp>
          <p:nvGrpSpPr>
            <p:cNvPr id="128113" name="Group 374"/>
            <p:cNvGrpSpPr>
              <a:grpSpLocks/>
            </p:cNvGrpSpPr>
            <p:nvPr/>
          </p:nvGrpSpPr>
          <p:grpSpPr bwMode="auto">
            <a:xfrm>
              <a:off x="1480" y="2387"/>
              <a:ext cx="8" cy="6"/>
              <a:chOff x="1480" y="2387"/>
              <a:chExt cx="8" cy="6"/>
            </a:xfrm>
          </p:grpSpPr>
          <p:sp>
            <p:nvSpPr>
              <p:cNvPr id="128225" name="Oval 375"/>
              <p:cNvSpPr>
                <a:spLocks noChangeArrowheads="1"/>
              </p:cNvSpPr>
              <p:nvPr/>
            </p:nvSpPr>
            <p:spPr bwMode="auto">
              <a:xfrm>
                <a:off x="1480" y="238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226" name="Rectangle 376"/>
              <p:cNvSpPr>
                <a:spLocks noChangeArrowheads="1"/>
              </p:cNvSpPr>
              <p:nvPr/>
            </p:nvSpPr>
            <p:spPr bwMode="auto">
              <a:xfrm>
                <a:off x="1482" y="2387"/>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27" name="Oval 377"/>
              <p:cNvSpPr>
                <a:spLocks noChangeArrowheads="1"/>
              </p:cNvSpPr>
              <p:nvPr/>
            </p:nvSpPr>
            <p:spPr bwMode="auto">
              <a:xfrm>
                <a:off x="1484" y="238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228" name="Oval 378"/>
              <p:cNvSpPr>
                <a:spLocks noChangeArrowheads="1"/>
              </p:cNvSpPr>
              <p:nvPr/>
            </p:nvSpPr>
            <p:spPr bwMode="auto">
              <a:xfrm>
                <a:off x="1481" y="2387"/>
                <a:ext cx="3" cy="6"/>
              </a:xfrm>
              <a:prstGeom prst="ellipse">
                <a:avLst/>
              </a:prstGeom>
              <a:solidFill>
                <a:srgbClr val="E0E0E0"/>
              </a:solidFill>
              <a:ln w="9525">
                <a:noFill/>
                <a:round/>
                <a:headEnd/>
                <a:tailEnd/>
              </a:ln>
            </p:spPr>
            <p:txBody>
              <a:bodyPr/>
              <a:lstStyle/>
              <a:p>
                <a:endParaRPr lang="zh-CN" altLang="en-US"/>
              </a:p>
            </p:txBody>
          </p:sp>
        </p:grpSp>
        <p:grpSp>
          <p:nvGrpSpPr>
            <p:cNvPr id="128114" name="Group 379"/>
            <p:cNvGrpSpPr>
              <a:grpSpLocks/>
            </p:cNvGrpSpPr>
            <p:nvPr/>
          </p:nvGrpSpPr>
          <p:grpSpPr bwMode="auto">
            <a:xfrm>
              <a:off x="1499" y="2385"/>
              <a:ext cx="8" cy="7"/>
              <a:chOff x="1499" y="2385"/>
              <a:chExt cx="8" cy="7"/>
            </a:xfrm>
          </p:grpSpPr>
          <p:sp>
            <p:nvSpPr>
              <p:cNvPr id="128221" name="Oval 380"/>
              <p:cNvSpPr>
                <a:spLocks noChangeArrowheads="1"/>
              </p:cNvSpPr>
              <p:nvPr/>
            </p:nvSpPr>
            <p:spPr bwMode="auto">
              <a:xfrm>
                <a:off x="1499" y="2385"/>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222" name="Rectangle 381"/>
              <p:cNvSpPr>
                <a:spLocks noChangeArrowheads="1"/>
              </p:cNvSpPr>
              <p:nvPr/>
            </p:nvSpPr>
            <p:spPr bwMode="auto">
              <a:xfrm>
                <a:off x="1501" y="2385"/>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23" name="Oval 382"/>
              <p:cNvSpPr>
                <a:spLocks noChangeArrowheads="1"/>
              </p:cNvSpPr>
              <p:nvPr/>
            </p:nvSpPr>
            <p:spPr bwMode="auto">
              <a:xfrm>
                <a:off x="1503" y="2385"/>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224" name="Oval 383"/>
              <p:cNvSpPr>
                <a:spLocks noChangeArrowheads="1"/>
              </p:cNvSpPr>
              <p:nvPr/>
            </p:nvSpPr>
            <p:spPr bwMode="auto">
              <a:xfrm>
                <a:off x="1500" y="2386"/>
                <a:ext cx="3" cy="5"/>
              </a:xfrm>
              <a:prstGeom prst="ellipse">
                <a:avLst/>
              </a:prstGeom>
              <a:solidFill>
                <a:srgbClr val="E0E0E0"/>
              </a:solidFill>
              <a:ln w="9525">
                <a:noFill/>
                <a:round/>
                <a:headEnd/>
                <a:tailEnd/>
              </a:ln>
            </p:spPr>
            <p:txBody>
              <a:bodyPr/>
              <a:lstStyle/>
              <a:p>
                <a:endParaRPr lang="zh-CN" altLang="en-US"/>
              </a:p>
            </p:txBody>
          </p:sp>
        </p:grpSp>
        <p:grpSp>
          <p:nvGrpSpPr>
            <p:cNvPr id="128115" name="Group 384"/>
            <p:cNvGrpSpPr>
              <a:grpSpLocks/>
            </p:cNvGrpSpPr>
            <p:nvPr/>
          </p:nvGrpSpPr>
          <p:grpSpPr bwMode="auto">
            <a:xfrm>
              <a:off x="1518" y="2385"/>
              <a:ext cx="7" cy="6"/>
              <a:chOff x="1518" y="2385"/>
              <a:chExt cx="7" cy="6"/>
            </a:xfrm>
          </p:grpSpPr>
          <p:sp>
            <p:nvSpPr>
              <p:cNvPr id="128217" name="Oval 385"/>
              <p:cNvSpPr>
                <a:spLocks noChangeArrowheads="1"/>
              </p:cNvSpPr>
              <p:nvPr/>
            </p:nvSpPr>
            <p:spPr bwMode="auto">
              <a:xfrm>
                <a:off x="1518" y="2385"/>
                <a:ext cx="3" cy="6"/>
              </a:xfrm>
              <a:prstGeom prst="ellipse">
                <a:avLst/>
              </a:prstGeom>
              <a:solidFill>
                <a:srgbClr val="E0E0E0"/>
              </a:solidFill>
              <a:ln w="1588">
                <a:solidFill>
                  <a:srgbClr val="808080"/>
                </a:solidFill>
                <a:round/>
                <a:headEnd/>
                <a:tailEnd/>
              </a:ln>
            </p:spPr>
            <p:txBody>
              <a:bodyPr/>
              <a:lstStyle/>
              <a:p>
                <a:endParaRPr lang="zh-CN" altLang="en-US"/>
              </a:p>
            </p:txBody>
          </p:sp>
          <p:sp>
            <p:nvSpPr>
              <p:cNvPr id="128218" name="Rectangle 386"/>
              <p:cNvSpPr>
                <a:spLocks noChangeArrowheads="1"/>
              </p:cNvSpPr>
              <p:nvPr/>
            </p:nvSpPr>
            <p:spPr bwMode="auto">
              <a:xfrm>
                <a:off x="1519" y="2385"/>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19" name="Oval 387"/>
              <p:cNvSpPr>
                <a:spLocks noChangeArrowheads="1"/>
              </p:cNvSpPr>
              <p:nvPr/>
            </p:nvSpPr>
            <p:spPr bwMode="auto">
              <a:xfrm>
                <a:off x="1521" y="2385"/>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220" name="Oval 388"/>
              <p:cNvSpPr>
                <a:spLocks noChangeArrowheads="1"/>
              </p:cNvSpPr>
              <p:nvPr/>
            </p:nvSpPr>
            <p:spPr bwMode="auto">
              <a:xfrm>
                <a:off x="1519" y="2385"/>
                <a:ext cx="2" cy="6"/>
              </a:xfrm>
              <a:prstGeom prst="ellipse">
                <a:avLst/>
              </a:prstGeom>
              <a:solidFill>
                <a:srgbClr val="E0E0E0"/>
              </a:solidFill>
              <a:ln w="9525">
                <a:noFill/>
                <a:round/>
                <a:headEnd/>
                <a:tailEnd/>
              </a:ln>
            </p:spPr>
            <p:txBody>
              <a:bodyPr/>
              <a:lstStyle/>
              <a:p>
                <a:endParaRPr lang="zh-CN" altLang="en-US"/>
              </a:p>
            </p:txBody>
          </p:sp>
        </p:grpSp>
        <p:grpSp>
          <p:nvGrpSpPr>
            <p:cNvPr id="128116" name="Group 389"/>
            <p:cNvGrpSpPr>
              <a:grpSpLocks/>
            </p:cNvGrpSpPr>
            <p:nvPr/>
          </p:nvGrpSpPr>
          <p:grpSpPr bwMode="auto">
            <a:xfrm>
              <a:off x="1536" y="2384"/>
              <a:ext cx="8" cy="6"/>
              <a:chOff x="1536" y="2384"/>
              <a:chExt cx="8" cy="6"/>
            </a:xfrm>
          </p:grpSpPr>
          <p:sp>
            <p:nvSpPr>
              <p:cNvPr id="128213" name="Oval 390"/>
              <p:cNvSpPr>
                <a:spLocks noChangeArrowheads="1"/>
              </p:cNvSpPr>
              <p:nvPr/>
            </p:nvSpPr>
            <p:spPr bwMode="auto">
              <a:xfrm>
                <a:off x="1536" y="238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214" name="Rectangle 391"/>
              <p:cNvSpPr>
                <a:spLocks noChangeArrowheads="1"/>
              </p:cNvSpPr>
              <p:nvPr/>
            </p:nvSpPr>
            <p:spPr bwMode="auto">
              <a:xfrm>
                <a:off x="1538" y="2384"/>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15" name="Oval 392"/>
              <p:cNvSpPr>
                <a:spLocks noChangeArrowheads="1"/>
              </p:cNvSpPr>
              <p:nvPr/>
            </p:nvSpPr>
            <p:spPr bwMode="auto">
              <a:xfrm>
                <a:off x="1540" y="238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216" name="Oval 393"/>
              <p:cNvSpPr>
                <a:spLocks noChangeArrowheads="1"/>
              </p:cNvSpPr>
              <p:nvPr/>
            </p:nvSpPr>
            <p:spPr bwMode="auto">
              <a:xfrm>
                <a:off x="1537" y="2384"/>
                <a:ext cx="3" cy="6"/>
              </a:xfrm>
              <a:prstGeom prst="ellipse">
                <a:avLst/>
              </a:prstGeom>
              <a:solidFill>
                <a:srgbClr val="E0E0E0"/>
              </a:solidFill>
              <a:ln w="9525">
                <a:noFill/>
                <a:round/>
                <a:headEnd/>
                <a:tailEnd/>
              </a:ln>
            </p:spPr>
            <p:txBody>
              <a:bodyPr/>
              <a:lstStyle/>
              <a:p>
                <a:endParaRPr lang="zh-CN" altLang="en-US"/>
              </a:p>
            </p:txBody>
          </p:sp>
        </p:grpSp>
        <p:grpSp>
          <p:nvGrpSpPr>
            <p:cNvPr id="128117" name="Group 394"/>
            <p:cNvGrpSpPr>
              <a:grpSpLocks/>
            </p:cNvGrpSpPr>
            <p:nvPr/>
          </p:nvGrpSpPr>
          <p:grpSpPr bwMode="auto">
            <a:xfrm>
              <a:off x="1553" y="2383"/>
              <a:ext cx="8" cy="7"/>
              <a:chOff x="1553" y="2383"/>
              <a:chExt cx="8" cy="7"/>
            </a:xfrm>
          </p:grpSpPr>
          <p:sp>
            <p:nvSpPr>
              <p:cNvPr id="128209" name="Oval 395"/>
              <p:cNvSpPr>
                <a:spLocks noChangeArrowheads="1"/>
              </p:cNvSpPr>
              <p:nvPr/>
            </p:nvSpPr>
            <p:spPr bwMode="auto">
              <a:xfrm>
                <a:off x="1553" y="2383"/>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210" name="Rectangle 396"/>
              <p:cNvSpPr>
                <a:spLocks noChangeArrowheads="1"/>
              </p:cNvSpPr>
              <p:nvPr/>
            </p:nvSpPr>
            <p:spPr bwMode="auto">
              <a:xfrm>
                <a:off x="1554" y="2383"/>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11" name="Oval 397"/>
              <p:cNvSpPr>
                <a:spLocks noChangeArrowheads="1"/>
              </p:cNvSpPr>
              <p:nvPr/>
            </p:nvSpPr>
            <p:spPr bwMode="auto">
              <a:xfrm>
                <a:off x="1557" y="2383"/>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212" name="Oval 398"/>
              <p:cNvSpPr>
                <a:spLocks noChangeArrowheads="1"/>
              </p:cNvSpPr>
              <p:nvPr/>
            </p:nvSpPr>
            <p:spPr bwMode="auto">
              <a:xfrm>
                <a:off x="1554" y="2384"/>
                <a:ext cx="2" cy="5"/>
              </a:xfrm>
              <a:prstGeom prst="ellipse">
                <a:avLst/>
              </a:prstGeom>
              <a:solidFill>
                <a:srgbClr val="E0E0E0"/>
              </a:solidFill>
              <a:ln w="9525">
                <a:noFill/>
                <a:round/>
                <a:headEnd/>
                <a:tailEnd/>
              </a:ln>
            </p:spPr>
            <p:txBody>
              <a:bodyPr/>
              <a:lstStyle/>
              <a:p>
                <a:endParaRPr lang="zh-CN" altLang="en-US"/>
              </a:p>
            </p:txBody>
          </p:sp>
        </p:grpSp>
        <p:grpSp>
          <p:nvGrpSpPr>
            <p:cNvPr id="128118" name="Group 399"/>
            <p:cNvGrpSpPr>
              <a:grpSpLocks/>
            </p:cNvGrpSpPr>
            <p:nvPr/>
          </p:nvGrpSpPr>
          <p:grpSpPr bwMode="auto">
            <a:xfrm>
              <a:off x="1569" y="2382"/>
              <a:ext cx="8" cy="7"/>
              <a:chOff x="1569" y="2382"/>
              <a:chExt cx="8" cy="7"/>
            </a:xfrm>
          </p:grpSpPr>
          <p:sp>
            <p:nvSpPr>
              <p:cNvPr id="128205" name="Oval 400"/>
              <p:cNvSpPr>
                <a:spLocks noChangeArrowheads="1"/>
              </p:cNvSpPr>
              <p:nvPr/>
            </p:nvSpPr>
            <p:spPr bwMode="auto">
              <a:xfrm>
                <a:off x="1569" y="2382"/>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206" name="Rectangle 401"/>
              <p:cNvSpPr>
                <a:spLocks noChangeArrowheads="1"/>
              </p:cNvSpPr>
              <p:nvPr/>
            </p:nvSpPr>
            <p:spPr bwMode="auto">
              <a:xfrm>
                <a:off x="1571" y="2382"/>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07" name="Oval 402"/>
              <p:cNvSpPr>
                <a:spLocks noChangeArrowheads="1"/>
              </p:cNvSpPr>
              <p:nvPr/>
            </p:nvSpPr>
            <p:spPr bwMode="auto">
              <a:xfrm>
                <a:off x="1573" y="2382"/>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208" name="Oval 403"/>
              <p:cNvSpPr>
                <a:spLocks noChangeArrowheads="1"/>
              </p:cNvSpPr>
              <p:nvPr/>
            </p:nvSpPr>
            <p:spPr bwMode="auto">
              <a:xfrm>
                <a:off x="1570" y="2383"/>
                <a:ext cx="3" cy="5"/>
              </a:xfrm>
              <a:prstGeom prst="ellipse">
                <a:avLst/>
              </a:prstGeom>
              <a:solidFill>
                <a:srgbClr val="E0E0E0"/>
              </a:solidFill>
              <a:ln w="9525">
                <a:noFill/>
                <a:round/>
                <a:headEnd/>
                <a:tailEnd/>
              </a:ln>
            </p:spPr>
            <p:txBody>
              <a:bodyPr/>
              <a:lstStyle/>
              <a:p>
                <a:endParaRPr lang="zh-CN" altLang="en-US"/>
              </a:p>
            </p:txBody>
          </p:sp>
        </p:grpSp>
        <p:grpSp>
          <p:nvGrpSpPr>
            <p:cNvPr id="128119" name="Group 404"/>
            <p:cNvGrpSpPr>
              <a:grpSpLocks/>
            </p:cNvGrpSpPr>
            <p:nvPr/>
          </p:nvGrpSpPr>
          <p:grpSpPr bwMode="auto">
            <a:xfrm>
              <a:off x="1598" y="2381"/>
              <a:ext cx="8" cy="7"/>
              <a:chOff x="1598" y="2381"/>
              <a:chExt cx="8" cy="7"/>
            </a:xfrm>
          </p:grpSpPr>
          <p:sp>
            <p:nvSpPr>
              <p:cNvPr id="128201" name="Oval 405"/>
              <p:cNvSpPr>
                <a:spLocks noChangeArrowheads="1"/>
              </p:cNvSpPr>
              <p:nvPr/>
            </p:nvSpPr>
            <p:spPr bwMode="auto">
              <a:xfrm>
                <a:off x="1598" y="2381"/>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202" name="Rectangle 406"/>
              <p:cNvSpPr>
                <a:spLocks noChangeArrowheads="1"/>
              </p:cNvSpPr>
              <p:nvPr/>
            </p:nvSpPr>
            <p:spPr bwMode="auto">
              <a:xfrm>
                <a:off x="1600" y="2381"/>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203" name="Oval 407"/>
              <p:cNvSpPr>
                <a:spLocks noChangeArrowheads="1"/>
              </p:cNvSpPr>
              <p:nvPr/>
            </p:nvSpPr>
            <p:spPr bwMode="auto">
              <a:xfrm>
                <a:off x="1602" y="2381"/>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204" name="Oval 408"/>
              <p:cNvSpPr>
                <a:spLocks noChangeArrowheads="1"/>
              </p:cNvSpPr>
              <p:nvPr/>
            </p:nvSpPr>
            <p:spPr bwMode="auto">
              <a:xfrm>
                <a:off x="1599" y="2382"/>
                <a:ext cx="3" cy="5"/>
              </a:xfrm>
              <a:prstGeom prst="ellipse">
                <a:avLst/>
              </a:prstGeom>
              <a:solidFill>
                <a:srgbClr val="E0E0E0"/>
              </a:solidFill>
              <a:ln w="9525">
                <a:noFill/>
                <a:round/>
                <a:headEnd/>
                <a:tailEnd/>
              </a:ln>
            </p:spPr>
            <p:txBody>
              <a:bodyPr/>
              <a:lstStyle/>
              <a:p>
                <a:endParaRPr lang="zh-CN" altLang="en-US"/>
              </a:p>
            </p:txBody>
          </p:sp>
        </p:grpSp>
        <p:grpSp>
          <p:nvGrpSpPr>
            <p:cNvPr id="128120" name="Group 409"/>
            <p:cNvGrpSpPr>
              <a:grpSpLocks/>
            </p:cNvGrpSpPr>
            <p:nvPr/>
          </p:nvGrpSpPr>
          <p:grpSpPr bwMode="auto">
            <a:xfrm>
              <a:off x="1618" y="2380"/>
              <a:ext cx="8" cy="6"/>
              <a:chOff x="1618" y="2380"/>
              <a:chExt cx="8" cy="6"/>
            </a:xfrm>
          </p:grpSpPr>
          <p:sp>
            <p:nvSpPr>
              <p:cNvPr id="128197" name="Oval 410"/>
              <p:cNvSpPr>
                <a:spLocks noChangeArrowheads="1"/>
              </p:cNvSpPr>
              <p:nvPr/>
            </p:nvSpPr>
            <p:spPr bwMode="auto">
              <a:xfrm>
                <a:off x="1618" y="238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98" name="Rectangle 411"/>
              <p:cNvSpPr>
                <a:spLocks noChangeArrowheads="1"/>
              </p:cNvSpPr>
              <p:nvPr/>
            </p:nvSpPr>
            <p:spPr bwMode="auto">
              <a:xfrm>
                <a:off x="1620" y="2380"/>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99" name="Oval 412"/>
              <p:cNvSpPr>
                <a:spLocks noChangeArrowheads="1"/>
              </p:cNvSpPr>
              <p:nvPr/>
            </p:nvSpPr>
            <p:spPr bwMode="auto">
              <a:xfrm>
                <a:off x="1622" y="2380"/>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200" name="Oval 413"/>
              <p:cNvSpPr>
                <a:spLocks noChangeArrowheads="1"/>
              </p:cNvSpPr>
              <p:nvPr/>
            </p:nvSpPr>
            <p:spPr bwMode="auto">
              <a:xfrm>
                <a:off x="1619" y="2380"/>
                <a:ext cx="3" cy="6"/>
              </a:xfrm>
              <a:prstGeom prst="ellipse">
                <a:avLst/>
              </a:prstGeom>
              <a:solidFill>
                <a:srgbClr val="E0E0E0"/>
              </a:solidFill>
              <a:ln w="9525">
                <a:noFill/>
                <a:round/>
                <a:headEnd/>
                <a:tailEnd/>
              </a:ln>
            </p:spPr>
            <p:txBody>
              <a:bodyPr/>
              <a:lstStyle/>
              <a:p>
                <a:endParaRPr lang="zh-CN" altLang="en-US"/>
              </a:p>
            </p:txBody>
          </p:sp>
        </p:grpSp>
        <p:grpSp>
          <p:nvGrpSpPr>
            <p:cNvPr id="128121" name="Group 414"/>
            <p:cNvGrpSpPr>
              <a:grpSpLocks/>
            </p:cNvGrpSpPr>
            <p:nvPr/>
          </p:nvGrpSpPr>
          <p:grpSpPr bwMode="auto">
            <a:xfrm>
              <a:off x="1637" y="2380"/>
              <a:ext cx="8" cy="6"/>
              <a:chOff x="1637" y="2380"/>
              <a:chExt cx="8" cy="6"/>
            </a:xfrm>
          </p:grpSpPr>
          <p:sp>
            <p:nvSpPr>
              <p:cNvPr id="128193" name="Oval 415"/>
              <p:cNvSpPr>
                <a:spLocks noChangeArrowheads="1"/>
              </p:cNvSpPr>
              <p:nvPr/>
            </p:nvSpPr>
            <p:spPr bwMode="auto">
              <a:xfrm>
                <a:off x="1637" y="238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94" name="Rectangle 416"/>
              <p:cNvSpPr>
                <a:spLocks noChangeArrowheads="1"/>
              </p:cNvSpPr>
              <p:nvPr/>
            </p:nvSpPr>
            <p:spPr bwMode="auto">
              <a:xfrm>
                <a:off x="1639" y="2380"/>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95" name="Oval 417"/>
              <p:cNvSpPr>
                <a:spLocks noChangeArrowheads="1"/>
              </p:cNvSpPr>
              <p:nvPr/>
            </p:nvSpPr>
            <p:spPr bwMode="auto">
              <a:xfrm>
                <a:off x="1641" y="2380"/>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96" name="Oval 418"/>
              <p:cNvSpPr>
                <a:spLocks noChangeArrowheads="1"/>
              </p:cNvSpPr>
              <p:nvPr/>
            </p:nvSpPr>
            <p:spPr bwMode="auto">
              <a:xfrm>
                <a:off x="1638" y="2380"/>
                <a:ext cx="2" cy="6"/>
              </a:xfrm>
              <a:prstGeom prst="ellipse">
                <a:avLst/>
              </a:prstGeom>
              <a:solidFill>
                <a:srgbClr val="E0E0E0"/>
              </a:solidFill>
              <a:ln w="9525">
                <a:noFill/>
                <a:round/>
                <a:headEnd/>
                <a:tailEnd/>
              </a:ln>
            </p:spPr>
            <p:txBody>
              <a:bodyPr/>
              <a:lstStyle/>
              <a:p>
                <a:endParaRPr lang="zh-CN" altLang="en-US"/>
              </a:p>
            </p:txBody>
          </p:sp>
        </p:grpSp>
        <p:grpSp>
          <p:nvGrpSpPr>
            <p:cNvPr id="128122" name="Group 419"/>
            <p:cNvGrpSpPr>
              <a:grpSpLocks/>
            </p:cNvGrpSpPr>
            <p:nvPr/>
          </p:nvGrpSpPr>
          <p:grpSpPr bwMode="auto">
            <a:xfrm>
              <a:off x="1656" y="2379"/>
              <a:ext cx="8" cy="6"/>
              <a:chOff x="1656" y="2379"/>
              <a:chExt cx="8" cy="6"/>
            </a:xfrm>
          </p:grpSpPr>
          <p:sp>
            <p:nvSpPr>
              <p:cNvPr id="128189" name="Oval 420"/>
              <p:cNvSpPr>
                <a:spLocks noChangeArrowheads="1"/>
              </p:cNvSpPr>
              <p:nvPr/>
            </p:nvSpPr>
            <p:spPr bwMode="auto">
              <a:xfrm>
                <a:off x="1656" y="237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90" name="Rectangle 421"/>
              <p:cNvSpPr>
                <a:spLocks noChangeArrowheads="1"/>
              </p:cNvSpPr>
              <p:nvPr/>
            </p:nvSpPr>
            <p:spPr bwMode="auto">
              <a:xfrm>
                <a:off x="1658" y="2379"/>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91" name="Oval 422"/>
              <p:cNvSpPr>
                <a:spLocks noChangeArrowheads="1"/>
              </p:cNvSpPr>
              <p:nvPr/>
            </p:nvSpPr>
            <p:spPr bwMode="auto">
              <a:xfrm>
                <a:off x="1660" y="2379"/>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92" name="Oval 423"/>
              <p:cNvSpPr>
                <a:spLocks noChangeArrowheads="1"/>
              </p:cNvSpPr>
              <p:nvPr/>
            </p:nvSpPr>
            <p:spPr bwMode="auto">
              <a:xfrm>
                <a:off x="1657" y="2380"/>
                <a:ext cx="3" cy="5"/>
              </a:xfrm>
              <a:prstGeom prst="ellipse">
                <a:avLst/>
              </a:prstGeom>
              <a:solidFill>
                <a:srgbClr val="E0E0E0"/>
              </a:solidFill>
              <a:ln w="9525">
                <a:noFill/>
                <a:round/>
                <a:headEnd/>
                <a:tailEnd/>
              </a:ln>
            </p:spPr>
            <p:txBody>
              <a:bodyPr/>
              <a:lstStyle/>
              <a:p>
                <a:endParaRPr lang="zh-CN" altLang="en-US"/>
              </a:p>
            </p:txBody>
          </p:sp>
        </p:grpSp>
        <p:sp>
          <p:nvSpPr>
            <p:cNvPr id="128123" name="Freeform 424"/>
            <p:cNvSpPr>
              <a:spLocks/>
            </p:cNvSpPr>
            <p:nvPr/>
          </p:nvSpPr>
          <p:spPr bwMode="auto">
            <a:xfrm>
              <a:off x="1586" y="2377"/>
              <a:ext cx="10" cy="13"/>
            </a:xfrm>
            <a:custGeom>
              <a:avLst/>
              <a:gdLst>
                <a:gd name="T0" fmla="*/ 0 w 77"/>
                <a:gd name="T1" fmla="*/ 13 h 110"/>
                <a:gd name="T2" fmla="*/ 0 w 77"/>
                <a:gd name="T3" fmla="*/ 0 h 110"/>
                <a:gd name="T4" fmla="*/ 10 w 77"/>
                <a:gd name="T5" fmla="*/ 0 h 110"/>
                <a:gd name="T6" fmla="*/ 10 w 77"/>
                <a:gd name="T7" fmla="*/ 12 h 110"/>
                <a:gd name="T8" fmla="*/ 0 w 77"/>
                <a:gd name="T9" fmla="*/ 13 h 110"/>
                <a:gd name="T10" fmla="*/ 0 60000 65536"/>
                <a:gd name="T11" fmla="*/ 0 60000 65536"/>
                <a:gd name="T12" fmla="*/ 0 60000 65536"/>
                <a:gd name="T13" fmla="*/ 0 60000 65536"/>
                <a:gd name="T14" fmla="*/ 0 60000 65536"/>
                <a:gd name="T15" fmla="*/ 0 w 77"/>
                <a:gd name="T16" fmla="*/ 0 h 110"/>
                <a:gd name="T17" fmla="*/ 77 w 77"/>
                <a:gd name="T18" fmla="*/ 110 h 110"/>
              </a:gdLst>
              <a:ahLst/>
              <a:cxnLst>
                <a:cxn ang="T10">
                  <a:pos x="T0" y="T1"/>
                </a:cxn>
                <a:cxn ang="T11">
                  <a:pos x="T2" y="T3"/>
                </a:cxn>
                <a:cxn ang="T12">
                  <a:pos x="T4" y="T5"/>
                </a:cxn>
                <a:cxn ang="T13">
                  <a:pos x="T6" y="T7"/>
                </a:cxn>
                <a:cxn ang="T14">
                  <a:pos x="T8" y="T9"/>
                </a:cxn>
              </a:cxnLst>
              <a:rect l="T15" t="T16" r="T17" b="T18"/>
              <a:pathLst>
                <a:path w="77" h="110">
                  <a:moveTo>
                    <a:pt x="0" y="110"/>
                  </a:moveTo>
                  <a:lnTo>
                    <a:pt x="0" y="0"/>
                  </a:lnTo>
                  <a:lnTo>
                    <a:pt x="77" y="0"/>
                  </a:lnTo>
                  <a:lnTo>
                    <a:pt x="77" y="103"/>
                  </a:lnTo>
                  <a:lnTo>
                    <a:pt x="0" y="110"/>
                  </a:lnTo>
                  <a:close/>
                </a:path>
              </a:pathLst>
            </a:custGeom>
            <a:solidFill>
              <a:srgbClr val="C0C0C0"/>
            </a:solidFill>
            <a:ln w="1588">
              <a:solidFill>
                <a:srgbClr val="808080"/>
              </a:solidFill>
              <a:round/>
              <a:headEnd/>
              <a:tailEnd/>
            </a:ln>
          </p:spPr>
          <p:txBody>
            <a:bodyPr/>
            <a:lstStyle/>
            <a:p>
              <a:endParaRPr lang="zh-CN" altLang="en-US"/>
            </a:p>
          </p:txBody>
        </p:sp>
        <p:grpSp>
          <p:nvGrpSpPr>
            <p:cNvPr id="128124" name="Group 425"/>
            <p:cNvGrpSpPr>
              <a:grpSpLocks/>
            </p:cNvGrpSpPr>
            <p:nvPr/>
          </p:nvGrpSpPr>
          <p:grpSpPr bwMode="auto">
            <a:xfrm>
              <a:off x="1420" y="2642"/>
              <a:ext cx="8" cy="7"/>
              <a:chOff x="1420" y="2642"/>
              <a:chExt cx="8" cy="7"/>
            </a:xfrm>
          </p:grpSpPr>
          <p:sp>
            <p:nvSpPr>
              <p:cNvPr id="128185" name="Oval 426"/>
              <p:cNvSpPr>
                <a:spLocks noChangeArrowheads="1"/>
              </p:cNvSpPr>
              <p:nvPr/>
            </p:nvSpPr>
            <p:spPr bwMode="auto">
              <a:xfrm>
                <a:off x="1420" y="2642"/>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186" name="Rectangle 427"/>
              <p:cNvSpPr>
                <a:spLocks noChangeArrowheads="1"/>
              </p:cNvSpPr>
              <p:nvPr/>
            </p:nvSpPr>
            <p:spPr bwMode="auto">
              <a:xfrm>
                <a:off x="1422" y="2642"/>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87" name="Oval 428"/>
              <p:cNvSpPr>
                <a:spLocks noChangeArrowheads="1"/>
              </p:cNvSpPr>
              <p:nvPr/>
            </p:nvSpPr>
            <p:spPr bwMode="auto">
              <a:xfrm>
                <a:off x="1424" y="2642"/>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188" name="Oval 429"/>
              <p:cNvSpPr>
                <a:spLocks noChangeArrowheads="1"/>
              </p:cNvSpPr>
              <p:nvPr/>
            </p:nvSpPr>
            <p:spPr bwMode="auto">
              <a:xfrm>
                <a:off x="1421" y="2643"/>
                <a:ext cx="2" cy="5"/>
              </a:xfrm>
              <a:prstGeom prst="ellipse">
                <a:avLst/>
              </a:prstGeom>
              <a:solidFill>
                <a:srgbClr val="E0E0E0"/>
              </a:solidFill>
              <a:ln w="9525">
                <a:noFill/>
                <a:round/>
                <a:headEnd/>
                <a:tailEnd/>
              </a:ln>
            </p:spPr>
            <p:txBody>
              <a:bodyPr/>
              <a:lstStyle/>
              <a:p>
                <a:endParaRPr lang="zh-CN" altLang="en-US"/>
              </a:p>
            </p:txBody>
          </p:sp>
        </p:grpSp>
        <p:grpSp>
          <p:nvGrpSpPr>
            <p:cNvPr id="128125" name="Group 430"/>
            <p:cNvGrpSpPr>
              <a:grpSpLocks/>
            </p:cNvGrpSpPr>
            <p:nvPr/>
          </p:nvGrpSpPr>
          <p:grpSpPr bwMode="auto">
            <a:xfrm>
              <a:off x="1438" y="2639"/>
              <a:ext cx="8" cy="7"/>
              <a:chOff x="1438" y="2639"/>
              <a:chExt cx="8" cy="7"/>
            </a:xfrm>
          </p:grpSpPr>
          <p:sp>
            <p:nvSpPr>
              <p:cNvPr id="128181" name="Oval 431"/>
              <p:cNvSpPr>
                <a:spLocks noChangeArrowheads="1"/>
              </p:cNvSpPr>
              <p:nvPr/>
            </p:nvSpPr>
            <p:spPr bwMode="auto">
              <a:xfrm>
                <a:off x="1438" y="2639"/>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182" name="Rectangle 432"/>
              <p:cNvSpPr>
                <a:spLocks noChangeArrowheads="1"/>
              </p:cNvSpPr>
              <p:nvPr/>
            </p:nvSpPr>
            <p:spPr bwMode="auto">
              <a:xfrm>
                <a:off x="1439" y="2639"/>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83" name="Oval 433"/>
              <p:cNvSpPr>
                <a:spLocks noChangeArrowheads="1"/>
              </p:cNvSpPr>
              <p:nvPr/>
            </p:nvSpPr>
            <p:spPr bwMode="auto">
              <a:xfrm>
                <a:off x="1441" y="2639"/>
                <a:ext cx="5" cy="7"/>
              </a:xfrm>
              <a:prstGeom prst="ellipse">
                <a:avLst/>
              </a:prstGeom>
              <a:solidFill>
                <a:srgbClr val="A0A0A0"/>
              </a:solidFill>
              <a:ln w="1588">
                <a:solidFill>
                  <a:srgbClr val="808080"/>
                </a:solidFill>
                <a:round/>
                <a:headEnd/>
                <a:tailEnd/>
              </a:ln>
            </p:spPr>
            <p:txBody>
              <a:bodyPr/>
              <a:lstStyle/>
              <a:p>
                <a:endParaRPr lang="zh-CN" altLang="en-US"/>
              </a:p>
            </p:txBody>
          </p:sp>
          <p:sp>
            <p:nvSpPr>
              <p:cNvPr id="128184" name="Oval 434"/>
              <p:cNvSpPr>
                <a:spLocks noChangeArrowheads="1"/>
              </p:cNvSpPr>
              <p:nvPr/>
            </p:nvSpPr>
            <p:spPr bwMode="auto">
              <a:xfrm>
                <a:off x="1439" y="2640"/>
                <a:ext cx="2" cy="6"/>
              </a:xfrm>
              <a:prstGeom prst="ellipse">
                <a:avLst/>
              </a:prstGeom>
              <a:solidFill>
                <a:srgbClr val="E0E0E0"/>
              </a:solidFill>
              <a:ln w="9525">
                <a:noFill/>
                <a:round/>
                <a:headEnd/>
                <a:tailEnd/>
              </a:ln>
            </p:spPr>
            <p:txBody>
              <a:bodyPr/>
              <a:lstStyle/>
              <a:p>
                <a:endParaRPr lang="zh-CN" altLang="en-US"/>
              </a:p>
            </p:txBody>
          </p:sp>
        </p:grpSp>
        <p:grpSp>
          <p:nvGrpSpPr>
            <p:cNvPr id="128126" name="Group 435"/>
            <p:cNvGrpSpPr>
              <a:grpSpLocks/>
            </p:cNvGrpSpPr>
            <p:nvPr/>
          </p:nvGrpSpPr>
          <p:grpSpPr bwMode="auto">
            <a:xfrm>
              <a:off x="1459" y="2637"/>
              <a:ext cx="8" cy="6"/>
              <a:chOff x="1459" y="2637"/>
              <a:chExt cx="8" cy="6"/>
            </a:xfrm>
          </p:grpSpPr>
          <p:sp>
            <p:nvSpPr>
              <p:cNvPr id="128177" name="Oval 436"/>
              <p:cNvSpPr>
                <a:spLocks noChangeArrowheads="1"/>
              </p:cNvSpPr>
              <p:nvPr/>
            </p:nvSpPr>
            <p:spPr bwMode="auto">
              <a:xfrm>
                <a:off x="1459" y="263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78" name="Rectangle 437"/>
              <p:cNvSpPr>
                <a:spLocks noChangeArrowheads="1"/>
              </p:cNvSpPr>
              <p:nvPr/>
            </p:nvSpPr>
            <p:spPr bwMode="auto">
              <a:xfrm>
                <a:off x="1460" y="2637"/>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79" name="Oval 438"/>
              <p:cNvSpPr>
                <a:spLocks noChangeArrowheads="1"/>
              </p:cNvSpPr>
              <p:nvPr/>
            </p:nvSpPr>
            <p:spPr bwMode="auto">
              <a:xfrm>
                <a:off x="1463" y="263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80" name="Oval 439"/>
              <p:cNvSpPr>
                <a:spLocks noChangeArrowheads="1"/>
              </p:cNvSpPr>
              <p:nvPr/>
            </p:nvSpPr>
            <p:spPr bwMode="auto">
              <a:xfrm>
                <a:off x="1460" y="2637"/>
                <a:ext cx="2" cy="6"/>
              </a:xfrm>
              <a:prstGeom prst="ellipse">
                <a:avLst/>
              </a:prstGeom>
              <a:solidFill>
                <a:srgbClr val="E0E0E0"/>
              </a:solidFill>
              <a:ln w="9525">
                <a:noFill/>
                <a:round/>
                <a:headEnd/>
                <a:tailEnd/>
              </a:ln>
            </p:spPr>
            <p:txBody>
              <a:bodyPr/>
              <a:lstStyle/>
              <a:p>
                <a:endParaRPr lang="zh-CN" altLang="en-US"/>
              </a:p>
            </p:txBody>
          </p:sp>
        </p:grpSp>
        <p:grpSp>
          <p:nvGrpSpPr>
            <p:cNvPr id="128127" name="Group 440"/>
            <p:cNvGrpSpPr>
              <a:grpSpLocks/>
            </p:cNvGrpSpPr>
            <p:nvPr/>
          </p:nvGrpSpPr>
          <p:grpSpPr bwMode="auto">
            <a:xfrm>
              <a:off x="1477" y="2634"/>
              <a:ext cx="8" cy="6"/>
              <a:chOff x="1477" y="2634"/>
              <a:chExt cx="8" cy="6"/>
            </a:xfrm>
          </p:grpSpPr>
          <p:sp>
            <p:nvSpPr>
              <p:cNvPr id="128173" name="Oval 441"/>
              <p:cNvSpPr>
                <a:spLocks noChangeArrowheads="1"/>
              </p:cNvSpPr>
              <p:nvPr/>
            </p:nvSpPr>
            <p:spPr bwMode="auto">
              <a:xfrm>
                <a:off x="1477" y="263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74" name="Rectangle 442"/>
              <p:cNvSpPr>
                <a:spLocks noChangeArrowheads="1"/>
              </p:cNvSpPr>
              <p:nvPr/>
            </p:nvSpPr>
            <p:spPr bwMode="auto">
              <a:xfrm>
                <a:off x="1479" y="2634"/>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75" name="Oval 443"/>
              <p:cNvSpPr>
                <a:spLocks noChangeArrowheads="1"/>
              </p:cNvSpPr>
              <p:nvPr/>
            </p:nvSpPr>
            <p:spPr bwMode="auto">
              <a:xfrm>
                <a:off x="1481" y="263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76" name="Oval 444"/>
              <p:cNvSpPr>
                <a:spLocks noChangeArrowheads="1"/>
              </p:cNvSpPr>
              <p:nvPr/>
            </p:nvSpPr>
            <p:spPr bwMode="auto">
              <a:xfrm>
                <a:off x="1478" y="2635"/>
                <a:ext cx="2" cy="5"/>
              </a:xfrm>
              <a:prstGeom prst="ellipse">
                <a:avLst/>
              </a:prstGeom>
              <a:solidFill>
                <a:srgbClr val="E0E0E0"/>
              </a:solidFill>
              <a:ln w="9525">
                <a:noFill/>
                <a:round/>
                <a:headEnd/>
                <a:tailEnd/>
              </a:ln>
            </p:spPr>
            <p:txBody>
              <a:bodyPr/>
              <a:lstStyle/>
              <a:p>
                <a:endParaRPr lang="zh-CN" altLang="en-US"/>
              </a:p>
            </p:txBody>
          </p:sp>
        </p:grpSp>
        <p:grpSp>
          <p:nvGrpSpPr>
            <p:cNvPr id="128128" name="Group 445"/>
            <p:cNvGrpSpPr>
              <a:grpSpLocks/>
            </p:cNvGrpSpPr>
            <p:nvPr/>
          </p:nvGrpSpPr>
          <p:grpSpPr bwMode="auto">
            <a:xfrm>
              <a:off x="1496" y="2632"/>
              <a:ext cx="8" cy="6"/>
              <a:chOff x="1496" y="2632"/>
              <a:chExt cx="8" cy="6"/>
            </a:xfrm>
          </p:grpSpPr>
          <p:sp>
            <p:nvSpPr>
              <p:cNvPr id="128169" name="Oval 446"/>
              <p:cNvSpPr>
                <a:spLocks noChangeArrowheads="1"/>
              </p:cNvSpPr>
              <p:nvPr/>
            </p:nvSpPr>
            <p:spPr bwMode="auto">
              <a:xfrm>
                <a:off x="1496" y="2632"/>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70" name="Rectangle 447"/>
              <p:cNvSpPr>
                <a:spLocks noChangeArrowheads="1"/>
              </p:cNvSpPr>
              <p:nvPr/>
            </p:nvSpPr>
            <p:spPr bwMode="auto">
              <a:xfrm>
                <a:off x="1498" y="2632"/>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71" name="Oval 448"/>
              <p:cNvSpPr>
                <a:spLocks noChangeArrowheads="1"/>
              </p:cNvSpPr>
              <p:nvPr/>
            </p:nvSpPr>
            <p:spPr bwMode="auto">
              <a:xfrm>
                <a:off x="1500" y="2632"/>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72" name="Oval 449"/>
              <p:cNvSpPr>
                <a:spLocks noChangeArrowheads="1"/>
              </p:cNvSpPr>
              <p:nvPr/>
            </p:nvSpPr>
            <p:spPr bwMode="auto">
              <a:xfrm>
                <a:off x="1497" y="2632"/>
                <a:ext cx="2" cy="6"/>
              </a:xfrm>
              <a:prstGeom prst="ellipse">
                <a:avLst/>
              </a:prstGeom>
              <a:solidFill>
                <a:srgbClr val="E0E0E0"/>
              </a:solidFill>
              <a:ln w="9525">
                <a:noFill/>
                <a:round/>
                <a:headEnd/>
                <a:tailEnd/>
              </a:ln>
            </p:spPr>
            <p:txBody>
              <a:bodyPr/>
              <a:lstStyle/>
              <a:p>
                <a:endParaRPr lang="zh-CN" altLang="en-US"/>
              </a:p>
            </p:txBody>
          </p:sp>
        </p:grpSp>
        <p:grpSp>
          <p:nvGrpSpPr>
            <p:cNvPr id="128129" name="Group 450"/>
            <p:cNvGrpSpPr>
              <a:grpSpLocks/>
            </p:cNvGrpSpPr>
            <p:nvPr/>
          </p:nvGrpSpPr>
          <p:grpSpPr bwMode="auto">
            <a:xfrm>
              <a:off x="1515" y="2629"/>
              <a:ext cx="8" cy="6"/>
              <a:chOff x="1515" y="2629"/>
              <a:chExt cx="8" cy="6"/>
            </a:xfrm>
          </p:grpSpPr>
          <p:sp>
            <p:nvSpPr>
              <p:cNvPr id="128165" name="Oval 451"/>
              <p:cNvSpPr>
                <a:spLocks noChangeArrowheads="1"/>
              </p:cNvSpPr>
              <p:nvPr/>
            </p:nvSpPr>
            <p:spPr bwMode="auto">
              <a:xfrm>
                <a:off x="1515" y="262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66" name="Rectangle 452"/>
              <p:cNvSpPr>
                <a:spLocks noChangeArrowheads="1"/>
              </p:cNvSpPr>
              <p:nvPr/>
            </p:nvSpPr>
            <p:spPr bwMode="auto">
              <a:xfrm>
                <a:off x="1517" y="2629"/>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67" name="Oval 453"/>
              <p:cNvSpPr>
                <a:spLocks noChangeArrowheads="1"/>
              </p:cNvSpPr>
              <p:nvPr/>
            </p:nvSpPr>
            <p:spPr bwMode="auto">
              <a:xfrm>
                <a:off x="1519" y="2629"/>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68" name="Oval 454"/>
              <p:cNvSpPr>
                <a:spLocks noChangeArrowheads="1"/>
              </p:cNvSpPr>
              <p:nvPr/>
            </p:nvSpPr>
            <p:spPr bwMode="auto">
              <a:xfrm>
                <a:off x="1516" y="2629"/>
                <a:ext cx="3" cy="6"/>
              </a:xfrm>
              <a:prstGeom prst="ellipse">
                <a:avLst/>
              </a:prstGeom>
              <a:solidFill>
                <a:srgbClr val="E0E0E0"/>
              </a:solidFill>
              <a:ln w="9525">
                <a:noFill/>
                <a:round/>
                <a:headEnd/>
                <a:tailEnd/>
              </a:ln>
            </p:spPr>
            <p:txBody>
              <a:bodyPr/>
              <a:lstStyle/>
              <a:p>
                <a:endParaRPr lang="zh-CN" altLang="en-US"/>
              </a:p>
            </p:txBody>
          </p:sp>
        </p:grpSp>
        <p:grpSp>
          <p:nvGrpSpPr>
            <p:cNvPr id="128130" name="Group 455"/>
            <p:cNvGrpSpPr>
              <a:grpSpLocks/>
            </p:cNvGrpSpPr>
            <p:nvPr/>
          </p:nvGrpSpPr>
          <p:grpSpPr bwMode="auto">
            <a:xfrm>
              <a:off x="1534" y="2626"/>
              <a:ext cx="7" cy="6"/>
              <a:chOff x="1534" y="2626"/>
              <a:chExt cx="7" cy="6"/>
            </a:xfrm>
          </p:grpSpPr>
          <p:sp>
            <p:nvSpPr>
              <p:cNvPr id="128161" name="Oval 456"/>
              <p:cNvSpPr>
                <a:spLocks noChangeArrowheads="1"/>
              </p:cNvSpPr>
              <p:nvPr/>
            </p:nvSpPr>
            <p:spPr bwMode="auto">
              <a:xfrm>
                <a:off x="1534" y="2626"/>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62" name="Rectangle 457"/>
              <p:cNvSpPr>
                <a:spLocks noChangeArrowheads="1"/>
              </p:cNvSpPr>
              <p:nvPr/>
            </p:nvSpPr>
            <p:spPr bwMode="auto">
              <a:xfrm>
                <a:off x="1535" y="2626"/>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63" name="Oval 458"/>
              <p:cNvSpPr>
                <a:spLocks noChangeArrowheads="1"/>
              </p:cNvSpPr>
              <p:nvPr/>
            </p:nvSpPr>
            <p:spPr bwMode="auto">
              <a:xfrm>
                <a:off x="1537" y="2626"/>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64" name="Oval 459"/>
              <p:cNvSpPr>
                <a:spLocks noChangeArrowheads="1"/>
              </p:cNvSpPr>
              <p:nvPr/>
            </p:nvSpPr>
            <p:spPr bwMode="auto">
              <a:xfrm>
                <a:off x="1535" y="2627"/>
                <a:ext cx="2" cy="5"/>
              </a:xfrm>
              <a:prstGeom prst="ellipse">
                <a:avLst/>
              </a:prstGeom>
              <a:solidFill>
                <a:srgbClr val="E0E0E0"/>
              </a:solidFill>
              <a:ln w="9525">
                <a:noFill/>
                <a:round/>
                <a:headEnd/>
                <a:tailEnd/>
              </a:ln>
            </p:spPr>
            <p:txBody>
              <a:bodyPr/>
              <a:lstStyle/>
              <a:p>
                <a:endParaRPr lang="zh-CN" altLang="en-US"/>
              </a:p>
            </p:txBody>
          </p:sp>
        </p:grpSp>
        <p:grpSp>
          <p:nvGrpSpPr>
            <p:cNvPr id="128131" name="Group 460"/>
            <p:cNvGrpSpPr>
              <a:grpSpLocks/>
            </p:cNvGrpSpPr>
            <p:nvPr/>
          </p:nvGrpSpPr>
          <p:grpSpPr bwMode="auto">
            <a:xfrm>
              <a:off x="1551" y="2623"/>
              <a:ext cx="8" cy="7"/>
              <a:chOff x="1551" y="2623"/>
              <a:chExt cx="8" cy="7"/>
            </a:xfrm>
          </p:grpSpPr>
          <p:sp>
            <p:nvSpPr>
              <p:cNvPr id="128157" name="Oval 461"/>
              <p:cNvSpPr>
                <a:spLocks noChangeArrowheads="1"/>
              </p:cNvSpPr>
              <p:nvPr/>
            </p:nvSpPr>
            <p:spPr bwMode="auto">
              <a:xfrm>
                <a:off x="1551" y="2623"/>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158" name="Rectangle 462"/>
              <p:cNvSpPr>
                <a:spLocks noChangeArrowheads="1"/>
              </p:cNvSpPr>
              <p:nvPr/>
            </p:nvSpPr>
            <p:spPr bwMode="auto">
              <a:xfrm>
                <a:off x="1553" y="2623"/>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59" name="Oval 463"/>
              <p:cNvSpPr>
                <a:spLocks noChangeArrowheads="1"/>
              </p:cNvSpPr>
              <p:nvPr/>
            </p:nvSpPr>
            <p:spPr bwMode="auto">
              <a:xfrm>
                <a:off x="1555" y="2623"/>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160" name="Oval 464"/>
              <p:cNvSpPr>
                <a:spLocks noChangeArrowheads="1"/>
              </p:cNvSpPr>
              <p:nvPr/>
            </p:nvSpPr>
            <p:spPr bwMode="auto">
              <a:xfrm>
                <a:off x="1552" y="2624"/>
                <a:ext cx="3" cy="5"/>
              </a:xfrm>
              <a:prstGeom prst="ellipse">
                <a:avLst/>
              </a:prstGeom>
              <a:solidFill>
                <a:srgbClr val="E0E0E0"/>
              </a:solidFill>
              <a:ln w="9525">
                <a:noFill/>
                <a:round/>
                <a:headEnd/>
                <a:tailEnd/>
              </a:ln>
            </p:spPr>
            <p:txBody>
              <a:bodyPr/>
              <a:lstStyle/>
              <a:p>
                <a:endParaRPr lang="zh-CN" altLang="en-US"/>
              </a:p>
            </p:txBody>
          </p:sp>
        </p:grpSp>
        <p:grpSp>
          <p:nvGrpSpPr>
            <p:cNvPr id="128132" name="Group 465"/>
            <p:cNvGrpSpPr>
              <a:grpSpLocks/>
            </p:cNvGrpSpPr>
            <p:nvPr/>
          </p:nvGrpSpPr>
          <p:grpSpPr bwMode="auto">
            <a:xfrm>
              <a:off x="1569" y="2620"/>
              <a:ext cx="7" cy="7"/>
              <a:chOff x="1569" y="2620"/>
              <a:chExt cx="7" cy="7"/>
            </a:xfrm>
          </p:grpSpPr>
          <p:sp>
            <p:nvSpPr>
              <p:cNvPr id="128153" name="Oval 466"/>
              <p:cNvSpPr>
                <a:spLocks noChangeArrowheads="1"/>
              </p:cNvSpPr>
              <p:nvPr/>
            </p:nvSpPr>
            <p:spPr bwMode="auto">
              <a:xfrm>
                <a:off x="1569" y="2620"/>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154" name="Rectangle 467"/>
              <p:cNvSpPr>
                <a:spLocks noChangeArrowheads="1"/>
              </p:cNvSpPr>
              <p:nvPr/>
            </p:nvSpPr>
            <p:spPr bwMode="auto">
              <a:xfrm>
                <a:off x="1570" y="2620"/>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55" name="Oval 468"/>
              <p:cNvSpPr>
                <a:spLocks noChangeArrowheads="1"/>
              </p:cNvSpPr>
              <p:nvPr/>
            </p:nvSpPr>
            <p:spPr bwMode="auto">
              <a:xfrm>
                <a:off x="1572" y="2620"/>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156" name="Oval 469"/>
              <p:cNvSpPr>
                <a:spLocks noChangeArrowheads="1"/>
              </p:cNvSpPr>
              <p:nvPr/>
            </p:nvSpPr>
            <p:spPr bwMode="auto">
              <a:xfrm>
                <a:off x="1570" y="2621"/>
                <a:ext cx="2" cy="5"/>
              </a:xfrm>
              <a:prstGeom prst="ellipse">
                <a:avLst/>
              </a:prstGeom>
              <a:solidFill>
                <a:srgbClr val="E0E0E0"/>
              </a:solidFill>
              <a:ln w="9525">
                <a:noFill/>
                <a:round/>
                <a:headEnd/>
                <a:tailEnd/>
              </a:ln>
            </p:spPr>
            <p:txBody>
              <a:bodyPr/>
              <a:lstStyle/>
              <a:p>
                <a:endParaRPr lang="zh-CN" altLang="en-US"/>
              </a:p>
            </p:txBody>
          </p:sp>
        </p:grpSp>
        <p:grpSp>
          <p:nvGrpSpPr>
            <p:cNvPr id="128133" name="Group 470"/>
            <p:cNvGrpSpPr>
              <a:grpSpLocks/>
            </p:cNvGrpSpPr>
            <p:nvPr/>
          </p:nvGrpSpPr>
          <p:grpSpPr bwMode="auto">
            <a:xfrm>
              <a:off x="1598" y="2617"/>
              <a:ext cx="7" cy="6"/>
              <a:chOff x="1598" y="2617"/>
              <a:chExt cx="7" cy="6"/>
            </a:xfrm>
          </p:grpSpPr>
          <p:sp>
            <p:nvSpPr>
              <p:cNvPr id="128149" name="Oval 471"/>
              <p:cNvSpPr>
                <a:spLocks noChangeArrowheads="1"/>
              </p:cNvSpPr>
              <p:nvPr/>
            </p:nvSpPr>
            <p:spPr bwMode="auto">
              <a:xfrm>
                <a:off x="1598" y="261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50" name="Rectangle 472"/>
              <p:cNvSpPr>
                <a:spLocks noChangeArrowheads="1"/>
              </p:cNvSpPr>
              <p:nvPr/>
            </p:nvSpPr>
            <p:spPr bwMode="auto">
              <a:xfrm>
                <a:off x="1599" y="2617"/>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51" name="Oval 473"/>
              <p:cNvSpPr>
                <a:spLocks noChangeArrowheads="1"/>
              </p:cNvSpPr>
              <p:nvPr/>
            </p:nvSpPr>
            <p:spPr bwMode="auto">
              <a:xfrm>
                <a:off x="1601" y="261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52" name="Oval 474"/>
              <p:cNvSpPr>
                <a:spLocks noChangeArrowheads="1"/>
              </p:cNvSpPr>
              <p:nvPr/>
            </p:nvSpPr>
            <p:spPr bwMode="auto">
              <a:xfrm>
                <a:off x="1599" y="2617"/>
                <a:ext cx="2" cy="6"/>
              </a:xfrm>
              <a:prstGeom prst="ellipse">
                <a:avLst/>
              </a:prstGeom>
              <a:solidFill>
                <a:srgbClr val="E0E0E0"/>
              </a:solidFill>
              <a:ln w="9525">
                <a:noFill/>
                <a:round/>
                <a:headEnd/>
                <a:tailEnd/>
              </a:ln>
            </p:spPr>
            <p:txBody>
              <a:bodyPr/>
              <a:lstStyle/>
              <a:p>
                <a:endParaRPr lang="zh-CN" altLang="en-US"/>
              </a:p>
            </p:txBody>
          </p:sp>
        </p:grpSp>
        <p:grpSp>
          <p:nvGrpSpPr>
            <p:cNvPr id="128134" name="Group 475"/>
            <p:cNvGrpSpPr>
              <a:grpSpLocks/>
            </p:cNvGrpSpPr>
            <p:nvPr/>
          </p:nvGrpSpPr>
          <p:grpSpPr bwMode="auto">
            <a:xfrm>
              <a:off x="1613" y="2614"/>
              <a:ext cx="8" cy="6"/>
              <a:chOff x="1613" y="2614"/>
              <a:chExt cx="8" cy="6"/>
            </a:xfrm>
          </p:grpSpPr>
          <p:sp>
            <p:nvSpPr>
              <p:cNvPr id="128145" name="Oval 476"/>
              <p:cNvSpPr>
                <a:spLocks noChangeArrowheads="1"/>
              </p:cNvSpPr>
              <p:nvPr/>
            </p:nvSpPr>
            <p:spPr bwMode="auto">
              <a:xfrm>
                <a:off x="1613" y="261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46" name="Rectangle 477"/>
              <p:cNvSpPr>
                <a:spLocks noChangeArrowheads="1"/>
              </p:cNvSpPr>
              <p:nvPr/>
            </p:nvSpPr>
            <p:spPr bwMode="auto">
              <a:xfrm>
                <a:off x="1615" y="2614"/>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47" name="Oval 478"/>
              <p:cNvSpPr>
                <a:spLocks noChangeArrowheads="1"/>
              </p:cNvSpPr>
              <p:nvPr/>
            </p:nvSpPr>
            <p:spPr bwMode="auto">
              <a:xfrm>
                <a:off x="1617" y="261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128148" name="Oval 479"/>
              <p:cNvSpPr>
                <a:spLocks noChangeArrowheads="1"/>
              </p:cNvSpPr>
              <p:nvPr/>
            </p:nvSpPr>
            <p:spPr bwMode="auto">
              <a:xfrm>
                <a:off x="1614" y="2614"/>
                <a:ext cx="3" cy="5"/>
              </a:xfrm>
              <a:prstGeom prst="ellipse">
                <a:avLst/>
              </a:prstGeom>
              <a:solidFill>
                <a:srgbClr val="E0E0E0"/>
              </a:solidFill>
              <a:ln w="9525">
                <a:noFill/>
                <a:round/>
                <a:headEnd/>
                <a:tailEnd/>
              </a:ln>
            </p:spPr>
            <p:txBody>
              <a:bodyPr/>
              <a:lstStyle/>
              <a:p>
                <a:endParaRPr lang="zh-CN" altLang="en-US"/>
              </a:p>
            </p:txBody>
          </p:sp>
        </p:grpSp>
        <p:grpSp>
          <p:nvGrpSpPr>
            <p:cNvPr id="128135" name="Group 480"/>
            <p:cNvGrpSpPr>
              <a:grpSpLocks/>
            </p:cNvGrpSpPr>
            <p:nvPr/>
          </p:nvGrpSpPr>
          <p:grpSpPr bwMode="auto">
            <a:xfrm>
              <a:off x="1636" y="2610"/>
              <a:ext cx="8" cy="7"/>
              <a:chOff x="1636" y="2610"/>
              <a:chExt cx="8" cy="7"/>
            </a:xfrm>
          </p:grpSpPr>
          <p:sp>
            <p:nvSpPr>
              <p:cNvPr id="128141" name="Oval 481"/>
              <p:cNvSpPr>
                <a:spLocks noChangeArrowheads="1"/>
              </p:cNvSpPr>
              <p:nvPr/>
            </p:nvSpPr>
            <p:spPr bwMode="auto">
              <a:xfrm>
                <a:off x="1636" y="261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128142" name="Rectangle 482"/>
              <p:cNvSpPr>
                <a:spLocks noChangeArrowheads="1"/>
              </p:cNvSpPr>
              <p:nvPr/>
            </p:nvSpPr>
            <p:spPr bwMode="auto">
              <a:xfrm>
                <a:off x="1638" y="2610"/>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43" name="Oval 483"/>
              <p:cNvSpPr>
                <a:spLocks noChangeArrowheads="1"/>
              </p:cNvSpPr>
              <p:nvPr/>
            </p:nvSpPr>
            <p:spPr bwMode="auto">
              <a:xfrm>
                <a:off x="1640" y="2610"/>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144" name="Oval 484"/>
              <p:cNvSpPr>
                <a:spLocks noChangeArrowheads="1"/>
              </p:cNvSpPr>
              <p:nvPr/>
            </p:nvSpPr>
            <p:spPr bwMode="auto">
              <a:xfrm>
                <a:off x="1637" y="2611"/>
                <a:ext cx="3" cy="5"/>
              </a:xfrm>
              <a:prstGeom prst="ellipse">
                <a:avLst/>
              </a:prstGeom>
              <a:solidFill>
                <a:srgbClr val="E0E0E0"/>
              </a:solidFill>
              <a:ln w="9525">
                <a:noFill/>
                <a:round/>
                <a:headEnd/>
                <a:tailEnd/>
              </a:ln>
            </p:spPr>
            <p:txBody>
              <a:bodyPr/>
              <a:lstStyle/>
              <a:p>
                <a:endParaRPr lang="zh-CN" altLang="en-US"/>
              </a:p>
            </p:txBody>
          </p:sp>
        </p:grpSp>
        <p:grpSp>
          <p:nvGrpSpPr>
            <p:cNvPr id="128136" name="Group 485"/>
            <p:cNvGrpSpPr>
              <a:grpSpLocks/>
            </p:cNvGrpSpPr>
            <p:nvPr/>
          </p:nvGrpSpPr>
          <p:grpSpPr bwMode="auto">
            <a:xfrm>
              <a:off x="1657" y="2607"/>
              <a:ext cx="7" cy="7"/>
              <a:chOff x="1657" y="2607"/>
              <a:chExt cx="7" cy="7"/>
            </a:xfrm>
          </p:grpSpPr>
          <p:sp>
            <p:nvSpPr>
              <p:cNvPr id="128137" name="Oval 486"/>
              <p:cNvSpPr>
                <a:spLocks noChangeArrowheads="1"/>
              </p:cNvSpPr>
              <p:nvPr/>
            </p:nvSpPr>
            <p:spPr bwMode="auto">
              <a:xfrm>
                <a:off x="1657" y="2607"/>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128138" name="Rectangle 487"/>
              <p:cNvSpPr>
                <a:spLocks noChangeArrowheads="1"/>
              </p:cNvSpPr>
              <p:nvPr/>
            </p:nvSpPr>
            <p:spPr bwMode="auto">
              <a:xfrm>
                <a:off x="1658" y="2607"/>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128139" name="Oval 488"/>
              <p:cNvSpPr>
                <a:spLocks noChangeArrowheads="1"/>
              </p:cNvSpPr>
              <p:nvPr/>
            </p:nvSpPr>
            <p:spPr bwMode="auto">
              <a:xfrm>
                <a:off x="1660" y="2607"/>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128140" name="Oval 489"/>
              <p:cNvSpPr>
                <a:spLocks noChangeArrowheads="1"/>
              </p:cNvSpPr>
              <p:nvPr/>
            </p:nvSpPr>
            <p:spPr bwMode="auto">
              <a:xfrm>
                <a:off x="1658" y="2608"/>
                <a:ext cx="2" cy="5"/>
              </a:xfrm>
              <a:prstGeom prst="ellipse">
                <a:avLst/>
              </a:prstGeom>
              <a:solidFill>
                <a:srgbClr val="E0E0E0"/>
              </a:solidFill>
              <a:ln w="9525">
                <a:noFill/>
                <a:round/>
                <a:headEnd/>
                <a:tailEnd/>
              </a:ln>
            </p:spPr>
            <p:txBody>
              <a:bodyPr/>
              <a:lstStyle/>
              <a:p>
                <a:endParaRPr lang="zh-CN" altLang="en-US"/>
              </a:p>
            </p:txBody>
          </p:sp>
        </p:grpSp>
      </p:grpSp>
      <p:grpSp>
        <p:nvGrpSpPr>
          <p:cNvPr id="128013" name="Group 490"/>
          <p:cNvGrpSpPr>
            <a:grpSpLocks/>
          </p:cNvGrpSpPr>
          <p:nvPr/>
        </p:nvGrpSpPr>
        <p:grpSpPr bwMode="auto">
          <a:xfrm rot="-2041161">
            <a:off x="1727200" y="1943100"/>
            <a:ext cx="304800" cy="304800"/>
            <a:chOff x="1697" y="1685"/>
            <a:chExt cx="364" cy="349"/>
          </a:xfrm>
        </p:grpSpPr>
        <p:grpSp>
          <p:nvGrpSpPr>
            <p:cNvPr id="128036" name="Group 491"/>
            <p:cNvGrpSpPr>
              <a:grpSpLocks/>
            </p:cNvGrpSpPr>
            <p:nvPr/>
          </p:nvGrpSpPr>
          <p:grpSpPr bwMode="auto">
            <a:xfrm>
              <a:off x="1884" y="1685"/>
              <a:ext cx="177" cy="349"/>
              <a:chOff x="1884" y="1685"/>
              <a:chExt cx="177" cy="349"/>
            </a:xfrm>
          </p:grpSpPr>
          <p:sp>
            <p:nvSpPr>
              <p:cNvPr id="128045" name="Arc 492"/>
              <p:cNvSpPr>
                <a:spLocks/>
              </p:cNvSpPr>
              <p:nvPr/>
            </p:nvSpPr>
            <p:spPr bwMode="auto">
              <a:xfrm>
                <a:off x="1952" y="1685"/>
                <a:ext cx="109" cy="349"/>
              </a:xfrm>
              <a:custGeom>
                <a:avLst/>
                <a:gdLst>
                  <a:gd name="T0" fmla="*/ 0 w 21600"/>
                  <a:gd name="T1" fmla="*/ 0 h 41996"/>
                  <a:gd name="T2" fmla="*/ 0 w 21600"/>
                  <a:gd name="T3" fmla="*/ 3 h 41996"/>
                  <a:gd name="T4" fmla="*/ 0 w 21600"/>
                  <a:gd name="T5" fmla="*/ 1 h 41996"/>
                  <a:gd name="T6" fmla="*/ 0 60000 65536"/>
                  <a:gd name="T7" fmla="*/ 0 60000 65536"/>
                  <a:gd name="T8" fmla="*/ 0 60000 65536"/>
                  <a:gd name="T9" fmla="*/ 0 w 21600"/>
                  <a:gd name="T10" fmla="*/ 0 h 41996"/>
                  <a:gd name="T11" fmla="*/ 21600 w 21600"/>
                  <a:gd name="T12" fmla="*/ 41996 h 41996"/>
                </a:gdLst>
                <a:ahLst/>
                <a:cxnLst>
                  <a:cxn ang="T6">
                    <a:pos x="T0" y="T1"/>
                  </a:cxn>
                  <a:cxn ang="T7">
                    <a:pos x="T2" y="T3"/>
                  </a:cxn>
                  <a:cxn ang="T8">
                    <a:pos x="T4" y="T5"/>
                  </a:cxn>
                </a:cxnLst>
                <a:rect l="T9" t="T10" r="T11" b="T12"/>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close/>
                  </a:path>
                </a:pathLst>
              </a:custGeom>
              <a:noFill/>
              <a:ln w="12700">
                <a:solidFill>
                  <a:srgbClr val="FF0000"/>
                </a:solidFill>
                <a:round/>
                <a:headEnd/>
                <a:tailEnd/>
              </a:ln>
            </p:spPr>
            <p:txBody>
              <a:bodyPr/>
              <a:lstStyle/>
              <a:p>
                <a:endParaRPr lang="zh-CN" altLang="en-US"/>
              </a:p>
            </p:txBody>
          </p:sp>
          <p:sp>
            <p:nvSpPr>
              <p:cNvPr id="128046" name="Arc 493"/>
              <p:cNvSpPr>
                <a:spLocks/>
              </p:cNvSpPr>
              <p:nvPr/>
            </p:nvSpPr>
            <p:spPr bwMode="auto">
              <a:xfrm>
                <a:off x="1921" y="1708"/>
                <a:ext cx="94" cy="300"/>
              </a:xfrm>
              <a:custGeom>
                <a:avLst/>
                <a:gdLst>
                  <a:gd name="T0" fmla="*/ 0 w 21600"/>
                  <a:gd name="T1" fmla="*/ 0 h 41987"/>
                  <a:gd name="T2" fmla="*/ 0 w 21600"/>
                  <a:gd name="T3" fmla="*/ 2 h 41987"/>
                  <a:gd name="T4" fmla="*/ 0 w 21600"/>
                  <a:gd name="T5" fmla="*/ 1 h 41987"/>
                  <a:gd name="T6" fmla="*/ 0 60000 65536"/>
                  <a:gd name="T7" fmla="*/ 0 60000 65536"/>
                  <a:gd name="T8" fmla="*/ 0 60000 65536"/>
                  <a:gd name="T9" fmla="*/ 0 w 21600"/>
                  <a:gd name="T10" fmla="*/ 0 h 41987"/>
                  <a:gd name="T11" fmla="*/ 21600 w 21600"/>
                  <a:gd name="T12" fmla="*/ 41987 h 41987"/>
                </a:gdLst>
                <a:ahLst/>
                <a:cxnLst>
                  <a:cxn ang="T6">
                    <a:pos x="T0" y="T1"/>
                  </a:cxn>
                  <a:cxn ang="T7">
                    <a:pos x="T2" y="T3"/>
                  </a:cxn>
                  <a:cxn ang="T8">
                    <a:pos x="T4" y="T5"/>
                  </a:cxn>
                </a:cxnLst>
                <a:rect l="T9" t="T10" r="T11" b="T12"/>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close/>
                  </a:path>
                </a:pathLst>
              </a:custGeom>
              <a:noFill/>
              <a:ln w="12700">
                <a:solidFill>
                  <a:srgbClr val="FF0000"/>
                </a:solidFill>
                <a:round/>
                <a:headEnd/>
                <a:tailEnd/>
              </a:ln>
            </p:spPr>
            <p:txBody>
              <a:bodyPr/>
              <a:lstStyle/>
              <a:p>
                <a:endParaRPr lang="zh-CN" altLang="en-US"/>
              </a:p>
            </p:txBody>
          </p:sp>
          <p:sp>
            <p:nvSpPr>
              <p:cNvPr id="128047" name="Arc 494"/>
              <p:cNvSpPr>
                <a:spLocks/>
              </p:cNvSpPr>
              <p:nvPr/>
            </p:nvSpPr>
            <p:spPr bwMode="auto">
              <a:xfrm>
                <a:off x="1884" y="1733"/>
                <a:ext cx="88" cy="253"/>
              </a:xfrm>
              <a:custGeom>
                <a:avLst/>
                <a:gdLst>
                  <a:gd name="T0" fmla="*/ 0 w 21600"/>
                  <a:gd name="T1" fmla="*/ 0 h 42045"/>
                  <a:gd name="T2" fmla="*/ 0 w 21600"/>
                  <a:gd name="T3" fmla="*/ 2 h 42045"/>
                  <a:gd name="T4" fmla="*/ 0 w 21600"/>
                  <a:gd name="T5" fmla="*/ 1 h 42045"/>
                  <a:gd name="T6" fmla="*/ 0 60000 65536"/>
                  <a:gd name="T7" fmla="*/ 0 60000 65536"/>
                  <a:gd name="T8" fmla="*/ 0 60000 65536"/>
                  <a:gd name="T9" fmla="*/ 0 w 21600"/>
                  <a:gd name="T10" fmla="*/ 0 h 42045"/>
                  <a:gd name="T11" fmla="*/ 21600 w 21600"/>
                  <a:gd name="T12" fmla="*/ 42045 h 42045"/>
                </a:gdLst>
                <a:ahLst/>
                <a:cxnLst>
                  <a:cxn ang="T6">
                    <a:pos x="T0" y="T1"/>
                  </a:cxn>
                  <a:cxn ang="T7">
                    <a:pos x="T2" y="T3"/>
                  </a:cxn>
                  <a:cxn ang="T8">
                    <a:pos x="T4" y="T5"/>
                  </a:cxn>
                </a:cxnLst>
                <a:rect l="T9" t="T10" r="T11" b="T12"/>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close/>
                  </a:path>
                </a:pathLst>
              </a:custGeom>
              <a:noFill/>
              <a:ln w="12700">
                <a:solidFill>
                  <a:srgbClr val="FF0000"/>
                </a:solidFill>
                <a:round/>
                <a:headEnd/>
                <a:tailEnd/>
              </a:ln>
            </p:spPr>
            <p:txBody>
              <a:bodyPr/>
              <a:lstStyle/>
              <a:p>
                <a:endParaRPr lang="zh-CN" altLang="en-US"/>
              </a:p>
            </p:txBody>
          </p:sp>
        </p:grpSp>
        <p:grpSp>
          <p:nvGrpSpPr>
            <p:cNvPr id="128037" name="Group 495"/>
            <p:cNvGrpSpPr>
              <a:grpSpLocks/>
            </p:cNvGrpSpPr>
            <p:nvPr/>
          </p:nvGrpSpPr>
          <p:grpSpPr bwMode="auto">
            <a:xfrm>
              <a:off x="1782" y="1750"/>
              <a:ext cx="150" cy="232"/>
              <a:chOff x="1782" y="1750"/>
              <a:chExt cx="150" cy="232"/>
            </a:xfrm>
          </p:grpSpPr>
          <p:sp>
            <p:nvSpPr>
              <p:cNvPr id="128042" name="Arc 496"/>
              <p:cNvSpPr>
                <a:spLocks/>
              </p:cNvSpPr>
              <p:nvPr/>
            </p:nvSpPr>
            <p:spPr bwMode="auto">
              <a:xfrm>
                <a:off x="1840" y="1750"/>
                <a:ext cx="92" cy="232"/>
              </a:xfrm>
              <a:custGeom>
                <a:avLst/>
                <a:gdLst>
                  <a:gd name="T0" fmla="*/ 0 w 21600"/>
                  <a:gd name="T1" fmla="*/ 0 h 42051"/>
                  <a:gd name="T2" fmla="*/ 0 w 21600"/>
                  <a:gd name="T3" fmla="*/ 1 h 42051"/>
                  <a:gd name="T4" fmla="*/ 0 w 21600"/>
                  <a:gd name="T5" fmla="*/ 1 h 42051"/>
                  <a:gd name="T6" fmla="*/ 0 60000 65536"/>
                  <a:gd name="T7" fmla="*/ 0 60000 65536"/>
                  <a:gd name="T8" fmla="*/ 0 60000 65536"/>
                  <a:gd name="T9" fmla="*/ 0 w 21600"/>
                  <a:gd name="T10" fmla="*/ 0 h 42051"/>
                  <a:gd name="T11" fmla="*/ 21600 w 21600"/>
                  <a:gd name="T12" fmla="*/ 42051 h 42051"/>
                </a:gdLst>
                <a:ahLst/>
                <a:cxnLst>
                  <a:cxn ang="T6">
                    <a:pos x="T0" y="T1"/>
                  </a:cxn>
                  <a:cxn ang="T7">
                    <a:pos x="T2" y="T3"/>
                  </a:cxn>
                  <a:cxn ang="T8">
                    <a:pos x="T4" y="T5"/>
                  </a:cxn>
                </a:cxnLst>
                <a:rect l="T9" t="T10" r="T11" b="T12"/>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close/>
                  </a:path>
                </a:pathLst>
              </a:custGeom>
              <a:noFill/>
              <a:ln w="12700">
                <a:solidFill>
                  <a:srgbClr val="FF0000"/>
                </a:solidFill>
                <a:round/>
                <a:headEnd/>
                <a:tailEnd/>
              </a:ln>
            </p:spPr>
            <p:txBody>
              <a:bodyPr/>
              <a:lstStyle/>
              <a:p>
                <a:endParaRPr lang="zh-CN" altLang="en-US"/>
              </a:p>
            </p:txBody>
          </p:sp>
          <p:sp>
            <p:nvSpPr>
              <p:cNvPr id="128043" name="Arc 497"/>
              <p:cNvSpPr>
                <a:spLocks/>
              </p:cNvSpPr>
              <p:nvPr/>
            </p:nvSpPr>
            <p:spPr bwMode="auto">
              <a:xfrm>
                <a:off x="1814" y="1766"/>
                <a:ext cx="79" cy="199"/>
              </a:xfrm>
              <a:custGeom>
                <a:avLst/>
                <a:gdLst>
                  <a:gd name="T0" fmla="*/ 0 w 21600"/>
                  <a:gd name="T1" fmla="*/ 0 h 42128"/>
                  <a:gd name="T2" fmla="*/ 0 w 21600"/>
                  <a:gd name="T3" fmla="*/ 1 h 42128"/>
                  <a:gd name="T4" fmla="*/ 0 w 21600"/>
                  <a:gd name="T5" fmla="*/ 0 h 42128"/>
                  <a:gd name="T6" fmla="*/ 0 60000 65536"/>
                  <a:gd name="T7" fmla="*/ 0 60000 65536"/>
                  <a:gd name="T8" fmla="*/ 0 60000 65536"/>
                  <a:gd name="T9" fmla="*/ 0 w 21600"/>
                  <a:gd name="T10" fmla="*/ 0 h 42128"/>
                  <a:gd name="T11" fmla="*/ 21600 w 21600"/>
                  <a:gd name="T12" fmla="*/ 42128 h 42128"/>
                </a:gdLst>
                <a:ahLst/>
                <a:cxnLst>
                  <a:cxn ang="T6">
                    <a:pos x="T0" y="T1"/>
                  </a:cxn>
                  <a:cxn ang="T7">
                    <a:pos x="T2" y="T3"/>
                  </a:cxn>
                  <a:cxn ang="T8">
                    <a:pos x="T4" y="T5"/>
                  </a:cxn>
                </a:cxnLst>
                <a:rect l="T9" t="T10" r="T11" b="T12"/>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close/>
                  </a:path>
                </a:pathLst>
              </a:custGeom>
              <a:noFill/>
              <a:ln w="12700">
                <a:solidFill>
                  <a:srgbClr val="FF0000"/>
                </a:solidFill>
                <a:round/>
                <a:headEnd/>
                <a:tailEnd/>
              </a:ln>
            </p:spPr>
            <p:txBody>
              <a:bodyPr/>
              <a:lstStyle/>
              <a:p>
                <a:endParaRPr lang="zh-CN" altLang="en-US"/>
              </a:p>
            </p:txBody>
          </p:sp>
          <p:sp>
            <p:nvSpPr>
              <p:cNvPr id="128044" name="Arc 498"/>
              <p:cNvSpPr>
                <a:spLocks/>
              </p:cNvSpPr>
              <p:nvPr/>
            </p:nvSpPr>
            <p:spPr bwMode="auto">
              <a:xfrm>
                <a:off x="1782" y="1783"/>
                <a:ext cx="74" cy="168"/>
              </a:xfrm>
              <a:custGeom>
                <a:avLst/>
                <a:gdLst>
                  <a:gd name="T0" fmla="*/ 0 w 21600"/>
                  <a:gd name="T1" fmla="*/ 0 h 41974"/>
                  <a:gd name="T2" fmla="*/ 0 w 21600"/>
                  <a:gd name="T3" fmla="*/ 1 h 41974"/>
                  <a:gd name="T4" fmla="*/ 0 w 21600"/>
                  <a:gd name="T5" fmla="*/ 0 h 41974"/>
                  <a:gd name="T6" fmla="*/ 0 60000 65536"/>
                  <a:gd name="T7" fmla="*/ 0 60000 65536"/>
                  <a:gd name="T8" fmla="*/ 0 60000 65536"/>
                  <a:gd name="T9" fmla="*/ 0 w 21600"/>
                  <a:gd name="T10" fmla="*/ 0 h 41974"/>
                  <a:gd name="T11" fmla="*/ 21600 w 21600"/>
                  <a:gd name="T12" fmla="*/ 41974 h 41974"/>
                </a:gdLst>
                <a:ahLst/>
                <a:cxnLst>
                  <a:cxn ang="T6">
                    <a:pos x="T0" y="T1"/>
                  </a:cxn>
                  <a:cxn ang="T7">
                    <a:pos x="T2" y="T3"/>
                  </a:cxn>
                  <a:cxn ang="T8">
                    <a:pos x="T4" y="T5"/>
                  </a:cxn>
                </a:cxnLst>
                <a:rect l="T9" t="T10" r="T11" b="T12"/>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close/>
                  </a:path>
                </a:pathLst>
              </a:custGeom>
              <a:noFill/>
              <a:ln w="12700">
                <a:solidFill>
                  <a:srgbClr val="FF0000"/>
                </a:solidFill>
                <a:round/>
                <a:headEnd/>
                <a:tailEnd/>
              </a:ln>
            </p:spPr>
            <p:txBody>
              <a:bodyPr/>
              <a:lstStyle/>
              <a:p>
                <a:endParaRPr lang="zh-CN" altLang="en-US"/>
              </a:p>
            </p:txBody>
          </p:sp>
        </p:grpSp>
        <p:sp>
          <p:nvSpPr>
            <p:cNvPr id="128038" name="Arc 499"/>
            <p:cNvSpPr>
              <a:spLocks/>
            </p:cNvSpPr>
            <p:nvPr/>
          </p:nvSpPr>
          <p:spPr bwMode="auto">
            <a:xfrm>
              <a:off x="1757" y="1797"/>
              <a:ext cx="67" cy="147"/>
            </a:xfrm>
            <a:custGeom>
              <a:avLst/>
              <a:gdLst>
                <a:gd name="T0" fmla="*/ 0 w 21600"/>
                <a:gd name="T1" fmla="*/ 0 h 42217"/>
                <a:gd name="T2" fmla="*/ 0 w 21600"/>
                <a:gd name="T3" fmla="*/ 1 h 42217"/>
                <a:gd name="T4" fmla="*/ 0 w 21600"/>
                <a:gd name="T5" fmla="*/ 0 h 42217"/>
                <a:gd name="T6" fmla="*/ 0 60000 65536"/>
                <a:gd name="T7" fmla="*/ 0 60000 65536"/>
                <a:gd name="T8" fmla="*/ 0 60000 65536"/>
                <a:gd name="T9" fmla="*/ 0 w 21600"/>
                <a:gd name="T10" fmla="*/ 0 h 42217"/>
                <a:gd name="T11" fmla="*/ 21600 w 21600"/>
                <a:gd name="T12" fmla="*/ 42217 h 42217"/>
              </a:gdLst>
              <a:ahLst/>
              <a:cxnLst>
                <a:cxn ang="T6">
                  <a:pos x="T0" y="T1"/>
                </a:cxn>
                <a:cxn ang="T7">
                  <a:pos x="T2" y="T3"/>
                </a:cxn>
                <a:cxn ang="T8">
                  <a:pos x="T4" y="T5"/>
                </a:cxn>
              </a:cxnLst>
              <a:rect l="T9" t="T10" r="T11" b="T12"/>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close/>
                </a:path>
              </a:pathLst>
            </a:custGeom>
            <a:noFill/>
            <a:ln w="12700">
              <a:solidFill>
                <a:srgbClr val="FF0000"/>
              </a:solidFill>
              <a:round/>
              <a:headEnd/>
              <a:tailEnd/>
            </a:ln>
          </p:spPr>
          <p:txBody>
            <a:bodyPr/>
            <a:lstStyle/>
            <a:p>
              <a:endParaRPr lang="zh-CN" altLang="en-US"/>
            </a:p>
          </p:txBody>
        </p:sp>
        <p:sp>
          <p:nvSpPr>
            <p:cNvPr id="128039" name="Arc 500"/>
            <p:cNvSpPr>
              <a:spLocks/>
            </p:cNvSpPr>
            <p:nvPr/>
          </p:nvSpPr>
          <p:spPr bwMode="auto">
            <a:xfrm>
              <a:off x="1729" y="1808"/>
              <a:ext cx="58" cy="126"/>
            </a:xfrm>
            <a:custGeom>
              <a:avLst/>
              <a:gdLst>
                <a:gd name="T0" fmla="*/ 0 w 21600"/>
                <a:gd name="T1" fmla="*/ 0 h 42160"/>
                <a:gd name="T2" fmla="*/ 0 w 21600"/>
                <a:gd name="T3" fmla="*/ 0 h 42160"/>
                <a:gd name="T4" fmla="*/ 0 w 21600"/>
                <a:gd name="T5" fmla="*/ 0 h 42160"/>
                <a:gd name="T6" fmla="*/ 0 60000 65536"/>
                <a:gd name="T7" fmla="*/ 0 60000 65536"/>
                <a:gd name="T8" fmla="*/ 0 60000 65536"/>
                <a:gd name="T9" fmla="*/ 0 w 21600"/>
                <a:gd name="T10" fmla="*/ 0 h 42160"/>
                <a:gd name="T11" fmla="*/ 21600 w 21600"/>
                <a:gd name="T12" fmla="*/ 42160 h 42160"/>
              </a:gdLst>
              <a:ahLst/>
              <a:cxnLst>
                <a:cxn ang="T6">
                  <a:pos x="T0" y="T1"/>
                </a:cxn>
                <a:cxn ang="T7">
                  <a:pos x="T2" y="T3"/>
                </a:cxn>
                <a:cxn ang="T8">
                  <a:pos x="T4" y="T5"/>
                </a:cxn>
              </a:cxnLst>
              <a:rect l="T9" t="T10" r="T11" b="T12"/>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close/>
                </a:path>
              </a:pathLst>
            </a:custGeom>
            <a:noFill/>
            <a:ln w="12700">
              <a:solidFill>
                <a:srgbClr val="FF0000"/>
              </a:solidFill>
              <a:round/>
              <a:headEnd/>
              <a:tailEnd/>
            </a:ln>
          </p:spPr>
          <p:txBody>
            <a:bodyPr/>
            <a:lstStyle/>
            <a:p>
              <a:endParaRPr lang="zh-CN" altLang="en-US"/>
            </a:p>
          </p:txBody>
        </p:sp>
        <p:sp>
          <p:nvSpPr>
            <p:cNvPr id="128040" name="Arc 501"/>
            <p:cNvSpPr>
              <a:spLocks/>
            </p:cNvSpPr>
            <p:nvPr/>
          </p:nvSpPr>
          <p:spPr bwMode="auto">
            <a:xfrm>
              <a:off x="1706" y="1824"/>
              <a:ext cx="50" cy="98"/>
            </a:xfrm>
            <a:custGeom>
              <a:avLst/>
              <a:gdLst>
                <a:gd name="T0" fmla="*/ 0 w 21600"/>
                <a:gd name="T1" fmla="*/ 0 h 42030"/>
                <a:gd name="T2" fmla="*/ 0 w 21600"/>
                <a:gd name="T3" fmla="*/ 0 h 42030"/>
                <a:gd name="T4" fmla="*/ 0 w 21600"/>
                <a:gd name="T5" fmla="*/ 0 h 42030"/>
                <a:gd name="T6" fmla="*/ 0 60000 65536"/>
                <a:gd name="T7" fmla="*/ 0 60000 65536"/>
                <a:gd name="T8" fmla="*/ 0 60000 65536"/>
                <a:gd name="T9" fmla="*/ 0 w 21600"/>
                <a:gd name="T10" fmla="*/ 0 h 42030"/>
                <a:gd name="T11" fmla="*/ 21600 w 21600"/>
                <a:gd name="T12" fmla="*/ 42030 h 42030"/>
              </a:gdLst>
              <a:ahLst/>
              <a:cxnLst>
                <a:cxn ang="T6">
                  <a:pos x="T0" y="T1"/>
                </a:cxn>
                <a:cxn ang="T7">
                  <a:pos x="T2" y="T3"/>
                </a:cxn>
                <a:cxn ang="T8">
                  <a:pos x="T4" y="T5"/>
                </a:cxn>
              </a:cxnLst>
              <a:rect l="T9" t="T10" r="T11" b="T12"/>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close/>
                </a:path>
              </a:pathLst>
            </a:custGeom>
            <a:noFill/>
            <a:ln w="12700">
              <a:solidFill>
                <a:srgbClr val="FF0000"/>
              </a:solidFill>
              <a:round/>
              <a:headEnd/>
              <a:tailEnd/>
            </a:ln>
          </p:spPr>
          <p:txBody>
            <a:bodyPr/>
            <a:lstStyle/>
            <a:p>
              <a:endParaRPr lang="zh-CN" altLang="en-US"/>
            </a:p>
          </p:txBody>
        </p:sp>
        <p:sp>
          <p:nvSpPr>
            <p:cNvPr id="128041" name="Arc 502"/>
            <p:cNvSpPr>
              <a:spLocks/>
            </p:cNvSpPr>
            <p:nvPr/>
          </p:nvSpPr>
          <p:spPr bwMode="auto">
            <a:xfrm>
              <a:off x="1697" y="1839"/>
              <a:ext cx="30" cy="74"/>
            </a:xfrm>
            <a:custGeom>
              <a:avLst/>
              <a:gdLst>
                <a:gd name="T0" fmla="*/ 0 w 21600"/>
                <a:gd name="T1" fmla="*/ 0 h 42282"/>
                <a:gd name="T2" fmla="*/ 0 w 21600"/>
                <a:gd name="T3" fmla="*/ 0 h 42282"/>
                <a:gd name="T4" fmla="*/ 0 w 21600"/>
                <a:gd name="T5" fmla="*/ 0 h 42282"/>
                <a:gd name="T6" fmla="*/ 0 60000 65536"/>
                <a:gd name="T7" fmla="*/ 0 60000 65536"/>
                <a:gd name="T8" fmla="*/ 0 60000 65536"/>
                <a:gd name="T9" fmla="*/ 0 w 21600"/>
                <a:gd name="T10" fmla="*/ 0 h 42282"/>
                <a:gd name="T11" fmla="*/ 21600 w 21600"/>
                <a:gd name="T12" fmla="*/ 42282 h 42282"/>
              </a:gdLst>
              <a:ahLst/>
              <a:cxnLst>
                <a:cxn ang="T6">
                  <a:pos x="T0" y="T1"/>
                </a:cxn>
                <a:cxn ang="T7">
                  <a:pos x="T2" y="T3"/>
                </a:cxn>
                <a:cxn ang="T8">
                  <a:pos x="T4" y="T5"/>
                </a:cxn>
              </a:cxnLst>
              <a:rect l="T9" t="T10" r="T11" b="T12"/>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close/>
                </a:path>
              </a:pathLst>
            </a:custGeom>
            <a:noFill/>
            <a:ln w="12700">
              <a:solidFill>
                <a:srgbClr val="FF0000"/>
              </a:solidFill>
              <a:round/>
              <a:headEnd/>
              <a:tailEnd/>
            </a:ln>
          </p:spPr>
          <p:txBody>
            <a:bodyPr/>
            <a:lstStyle/>
            <a:p>
              <a:endParaRPr lang="zh-CN" altLang="en-US"/>
            </a:p>
          </p:txBody>
        </p:sp>
      </p:grpSp>
      <p:sp>
        <p:nvSpPr>
          <p:cNvPr id="128014" name="Rectangle 503"/>
          <p:cNvSpPr>
            <a:spLocks noChangeArrowheads="1"/>
          </p:cNvSpPr>
          <p:nvPr/>
        </p:nvSpPr>
        <p:spPr bwMode="auto">
          <a:xfrm>
            <a:off x="2819400" y="43434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Data Link</a:t>
            </a:r>
          </a:p>
        </p:txBody>
      </p:sp>
      <p:sp>
        <p:nvSpPr>
          <p:cNvPr id="128015" name="Rectangle 504"/>
          <p:cNvSpPr>
            <a:spLocks noChangeArrowheads="1"/>
          </p:cNvSpPr>
          <p:nvPr/>
        </p:nvSpPr>
        <p:spPr bwMode="auto">
          <a:xfrm>
            <a:off x="2819400" y="48006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dirty="0">
                <a:latin typeface="Arial" charset="0"/>
              </a:rPr>
              <a:t>Physical</a:t>
            </a:r>
          </a:p>
        </p:txBody>
      </p:sp>
      <p:sp>
        <p:nvSpPr>
          <p:cNvPr id="128016" name="Rectangle 505"/>
          <p:cNvSpPr>
            <a:spLocks noChangeArrowheads="1"/>
          </p:cNvSpPr>
          <p:nvPr/>
        </p:nvSpPr>
        <p:spPr bwMode="auto">
          <a:xfrm>
            <a:off x="6096000" y="29718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Application</a:t>
            </a:r>
          </a:p>
        </p:txBody>
      </p:sp>
      <p:sp>
        <p:nvSpPr>
          <p:cNvPr id="128017" name="Rectangle 506"/>
          <p:cNvSpPr>
            <a:spLocks noChangeArrowheads="1"/>
          </p:cNvSpPr>
          <p:nvPr/>
        </p:nvSpPr>
        <p:spPr bwMode="auto">
          <a:xfrm>
            <a:off x="6096000" y="34290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Transport</a:t>
            </a:r>
          </a:p>
        </p:txBody>
      </p:sp>
      <p:sp>
        <p:nvSpPr>
          <p:cNvPr id="128018" name="Rectangle 507"/>
          <p:cNvSpPr>
            <a:spLocks noChangeArrowheads="1"/>
          </p:cNvSpPr>
          <p:nvPr/>
        </p:nvSpPr>
        <p:spPr bwMode="auto">
          <a:xfrm>
            <a:off x="6096000" y="38862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Network</a:t>
            </a:r>
          </a:p>
        </p:txBody>
      </p:sp>
      <p:sp>
        <p:nvSpPr>
          <p:cNvPr id="128019" name="Rectangle 508"/>
          <p:cNvSpPr>
            <a:spLocks noChangeArrowheads="1"/>
          </p:cNvSpPr>
          <p:nvPr/>
        </p:nvSpPr>
        <p:spPr bwMode="auto">
          <a:xfrm>
            <a:off x="6096000" y="43434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Data Link</a:t>
            </a:r>
          </a:p>
        </p:txBody>
      </p:sp>
      <p:sp>
        <p:nvSpPr>
          <p:cNvPr id="128020" name="Rectangle 509"/>
          <p:cNvSpPr>
            <a:spLocks noChangeArrowheads="1"/>
          </p:cNvSpPr>
          <p:nvPr/>
        </p:nvSpPr>
        <p:spPr bwMode="auto">
          <a:xfrm>
            <a:off x="6096000" y="48006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Physical</a:t>
            </a:r>
          </a:p>
        </p:txBody>
      </p:sp>
      <p:sp>
        <p:nvSpPr>
          <p:cNvPr id="128021" name="Rectangle 510"/>
          <p:cNvSpPr>
            <a:spLocks noChangeArrowheads="1"/>
          </p:cNvSpPr>
          <p:nvPr/>
        </p:nvSpPr>
        <p:spPr bwMode="auto">
          <a:xfrm>
            <a:off x="4114800" y="43434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Data Link</a:t>
            </a:r>
          </a:p>
        </p:txBody>
      </p:sp>
      <p:sp>
        <p:nvSpPr>
          <p:cNvPr id="128022" name="Rectangle 511"/>
          <p:cNvSpPr>
            <a:spLocks noChangeArrowheads="1"/>
          </p:cNvSpPr>
          <p:nvPr/>
        </p:nvSpPr>
        <p:spPr bwMode="auto">
          <a:xfrm>
            <a:off x="4114800" y="4800600"/>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CN" sz="1600">
                <a:latin typeface="Arial" charset="0"/>
              </a:rPr>
              <a:t>Physical</a:t>
            </a:r>
          </a:p>
        </p:txBody>
      </p:sp>
      <p:grpSp>
        <p:nvGrpSpPr>
          <p:cNvPr id="128023" name="Group 512"/>
          <p:cNvGrpSpPr>
            <a:grpSpLocks/>
          </p:cNvGrpSpPr>
          <p:nvPr/>
        </p:nvGrpSpPr>
        <p:grpSpPr bwMode="auto">
          <a:xfrm>
            <a:off x="2819400" y="3886200"/>
            <a:ext cx="1295400" cy="457200"/>
            <a:chOff x="1776" y="1824"/>
            <a:chExt cx="816" cy="288"/>
          </a:xfrm>
        </p:grpSpPr>
        <p:sp>
          <p:nvSpPr>
            <p:cNvPr id="128034" name="Freeform 513"/>
            <p:cNvSpPr>
              <a:spLocks/>
            </p:cNvSpPr>
            <p:nvPr/>
          </p:nvSpPr>
          <p:spPr bwMode="auto">
            <a:xfrm>
              <a:off x="1776" y="1824"/>
              <a:ext cx="816" cy="288"/>
            </a:xfrm>
            <a:custGeom>
              <a:avLst/>
              <a:gdLst>
                <a:gd name="T0" fmla="*/ 0 w 816"/>
                <a:gd name="T1" fmla="*/ 288 h 288"/>
                <a:gd name="T2" fmla="*/ 0 w 816"/>
                <a:gd name="T3" fmla="*/ 0 h 288"/>
                <a:gd name="T4" fmla="*/ 576 w 816"/>
                <a:gd name="T5" fmla="*/ 0 h 288"/>
                <a:gd name="T6" fmla="*/ 816 w 816"/>
                <a:gd name="T7" fmla="*/ 288 h 288"/>
                <a:gd name="T8" fmla="*/ 0 w 816"/>
                <a:gd name="T9" fmla="*/ 288 h 288"/>
                <a:gd name="T10" fmla="*/ 0 60000 65536"/>
                <a:gd name="T11" fmla="*/ 0 60000 65536"/>
                <a:gd name="T12" fmla="*/ 0 60000 65536"/>
                <a:gd name="T13" fmla="*/ 0 60000 65536"/>
                <a:gd name="T14" fmla="*/ 0 60000 65536"/>
                <a:gd name="T15" fmla="*/ 0 w 816"/>
                <a:gd name="T16" fmla="*/ 0 h 288"/>
                <a:gd name="T17" fmla="*/ 816 w 816"/>
                <a:gd name="T18" fmla="*/ 288 h 288"/>
              </a:gdLst>
              <a:ahLst/>
              <a:cxnLst>
                <a:cxn ang="T10">
                  <a:pos x="T0" y="T1"/>
                </a:cxn>
                <a:cxn ang="T11">
                  <a:pos x="T2" y="T3"/>
                </a:cxn>
                <a:cxn ang="T12">
                  <a:pos x="T4" y="T5"/>
                </a:cxn>
                <a:cxn ang="T13">
                  <a:pos x="T6" y="T7"/>
                </a:cxn>
                <a:cxn ang="T14">
                  <a:pos x="T8" y="T9"/>
                </a:cxn>
              </a:cxnLst>
              <a:rect l="T15" t="T16" r="T17" b="T18"/>
              <a:pathLst>
                <a:path w="816" h="288">
                  <a:moveTo>
                    <a:pt x="0" y="288"/>
                  </a:moveTo>
                  <a:lnTo>
                    <a:pt x="0" y="0"/>
                  </a:lnTo>
                  <a:lnTo>
                    <a:pt x="576" y="0"/>
                  </a:lnTo>
                  <a:lnTo>
                    <a:pt x="816" y="288"/>
                  </a:lnTo>
                  <a:lnTo>
                    <a:pt x="0" y="288"/>
                  </a:lnTo>
                  <a:close/>
                </a:path>
              </a:pathLst>
            </a:custGeom>
            <a:solidFill>
              <a:srgbClr val="DADAF6"/>
            </a:solidFill>
            <a:ln w="9525">
              <a:solidFill>
                <a:schemeClr val="tx1"/>
              </a:solidFill>
              <a:round/>
              <a:headEnd/>
              <a:tailEnd/>
            </a:ln>
          </p:spPr>
          <p:txBody>
            <a:bodyPr wrap="none" anchor="ctr"/>
            <a:lstStyle/>
            <a:p>
              <a:endParaRPr lang="zh-CN" altLang="en-US"/>
            </a:p>
          </p:txBody>
        </p:sp>
        <p:sp>
          <p:nvSpPr>
            <p:cNvPr id="128035" name="Rectangle 514"/>
            <p:cNvSpPr>
              <a:spLocks noChangeArrowheads="1"/>
            </p:cNvSpPr>
            <p:nvPr/>
          </p:nvSpPr>
          <p:spPr bwMode="auto">
            <a:xfrm>
              <a:off x="1824" y="1872"/>
              <a:ext cx="585" cy="212"/>
            </a:xfrm>
            <a:prstGeom prst="rect">
              <a:avLst/>
            </a:prstGeom>
            <a:noFill/>
            <a:ln w="9525">
              <a:noFill/>
              <a:miter lim="800000"/>
              <a:headEnd/>
              <a:tailEnd/>
            </a:ln>
          </p:spPr>
          <p:txBody>
            <a:bodyPr wrap="none">
              <a:spAutoFit/>
            </a:bodyPr>
            <a:lstStyle/>
            <a:p>
              <a:r>
                <a:rPr lang="en-US" altLang="zh-CN" sz="1600">
                  <a:latin typeface="Arial" charset="0"/>
                </a:rPr>
                <a:t>Network</a:t>
              </a:r>
            </a:p>
          </p:txBody>
        </p:sp>
      </p:grpSp>
      <p:grpSp>
        <p:nvGrpSpPr>
          <p:cNvPr id="128024" name="Group 515"/>
          <p:cNvGrpSpPr>
            <a:grpSpLocks/>
          </p:cNvGrpSpPr>
          <p:nvPr/>
        </p:nvGrpSpPr>
        <p:grpSpPr bwMode="auto">
          <a:xfrm flipH="1">
            <a:off x="4114800" y="3886200"/>
            <a:ext cx="1295400" cy="457200"/>
            <a:chOff x="1776" y="1824"/>
            <a:chExt cx="816" cy="288"/>
          </a:xfrm>
        </p:grpSpPr>
        <p:sp>
          <p:nvSpPr>
            <p:cNvPr id="128032" name="Freeform 516"/>
            <p:cNvSpPr>
              <a:spLocks/>
            </p:cNvSpPr>
            <p:nvPr/>
          </p:nvSpPr>
          <p:spPr bwMode="auto">
            <a:xfrm>
              <a:off x="1776" y="1824"/>
              <a:ext cx="816" cy="288"/>
            </a:xfrm>
            <a:custGeom>
              <a:avLst/>
              <a:gdLst>
                <a:gd name="T0" fmla="*/ 0 w 816"/>
                <a:gd name="T1" fmla="*/ 288 h 288"/>
                <a:gd name="T2" fmla="*/ 0 w 816"/>
                <a:gd name="T3" fmla="*/ 0 h 288"/>
                <a:gd name="T4" fmla="*/ 576 w 816"/>
                <a:gd name="T5" fmla="*/ 0 h 288"/>
                <a:gd name="T6" fmla="*/ 816 w 816"/>
                <a:gd name="T7" fmla="*/ 288 h 288"/>
                <a:gd name="T8" fmla="*/ 0 w 816"/>
                <a:gd name="T9" fmla="*/ 288 h 288"/>
                <a:gd name="T10" fmla="*/ 0 60000 65536"/>
                <a:gd name="T11" fmla="*/ 0 60000 65536"/>
                <a:gd name="T12" fmla="*/ 0 60000 65536"/>
                <a:gd name="T13" fmla="*/ 0 60000 65536"/>
                <a:gd name="T14" fmla="*/ 0 60000 65536"/>
                <a:gd name="T15" fmla="*/ 0 w 816"/>
                <a:gd name="T16" fmla="*/ 0 h 288"/>
                <a:gd name="T17" fmla="*/ 816 w 816"/>
                <a:gd name="T18" fmla="*/ 288 h 288"/>
              </a:gdLst>
              <a:ahLst/>
              <a:cxnLst>
                <a:cxn ang="T10">
                  <a:pos x="T0" y="T1"/>
                </a:cxn>
                <a:cxn ang="T11">
                  <a:pos x="T2" y="T3"/>
                </a:cxn>
                <a:cxn ang="T12">
                  <a:pos x="T4" y="T5"/>
                </a:cxn>
                <a:cxn ang="T13">
                  <a:pos x="T6" y="T7"/>
                </a:cxn>
                <a:cxn ang="T14">
                  <a:pos x="T8" y="T9"/>
                </a:cxn>
              </a:cxnLst>
              <a:rect l="T15" t="T16" r="T17" b="T18"/>
              <a:pathLst>
                <a:path w="816" h="288">
                  <a:moveTo>
                    <a:pt x="0" y="288"/>
                  </a:moveTo>
                  <a:lnTo>
                    <a:pt x="0" y="0"/>
                  </a:lnTo>
                  <a:lnTo>
                    <a:pt x="576" y="0"/>
                  </a:lnTo>
                  <a:lnTo>
                    <a:pt x="816" y="288"/>
                  </a:lnTo>
                  <a:lnTo>
                    <a:pt x="0" y="288"/>
                  </a:lnTo>
                  <a:close/>
                </a:path>
              </a:pathLst>
            </a:custGeom>
            <a:solidFill>
              <a:srgbClr val="DADAF6"/>
            </a:solidFill>
            <a:ln w="9525">
              <a:solidFill>
                <a:schemeClr val="tx1"/>
              </a:solidFill>
              <a:round/>
              <a:headEnd/>
              <a:tailEnd/>
            </a:ln>
          </p:spPr>
          <p:txBody>
            <a:bodyPr wrap="none" anchor="ctr"/>
            <a:lstStyle/>
            <a:p>
              <a:endParaRPr lang="zh-CN" altLang="en-US"/>
            </a:p>
          </p:txBody>
        </p:sp>
        <p:sp>
          <p:nvSpPr>
            <p:cNvPr id="128033" name="Rectangle 517"/>
            <p:cNvSpPr>
              <a:spLocks noChangeArrowheads="1"/>
            </p:cNvSpPr>
            <p:nvPr/>
          </p:nvSpPr>
          <p:spPr bwMode="auto">
            <a:xfrm>
              <a:off x="1824" y="1872"/>
              <a:ext cx="585" cy="212"/>
            </a:xfrm>
            <a:prstGeom prst="rect">
              <a:avLst/>
            </a:prstGeom>
            <a:noFill/>
            <a:ln w="9525">
              <a:noFill/>
              <a:miter lim="800000"/>
              <a:headEnd/>
              <a:tailEnd/>
            </a:ln>
          </p:spPr>
          <p:txBody>
            <a:bodyPr wrap="none">
              <a:spAutoFit/>
            </a:bodyPr>
            <a:lstStyle/>
            <a:p>
              <a:r>
                <a:rPr lang="en-US" altLang="zh-CN" sz="1600">
                  <a:latin typeface="Arial" charset="0"/>
                </a:rPr>
                <a:t>Network</a:t>
              </a:r>
            </a:p>
          </p:txBody>
        </p:sp>
      </p:grpSp>
      <p:sp>
        <p:nvSpPr>
          <p:cNvPr id="128025" name="Freeform 518"/>
          <p:cNvSpPr>
            <a:spLocks/>
          </p:cNvSpPr>
          <p:nvPr/>
        </p:nvSpPr>
        <p:spPr bwMode="auto">
          <a:xfrm>
            <a:off x="3733800" y="3886200"/>
            <a:ext cx="762000" cy="457200"/>
          </a:xfrm>
          <a:custGeom>
            <a:avLst/>
            <a:gdLst>
              <a:gd name="T0" fmla="*/ 0 w 480"/>
              <a:gd name="T1" fmla="*/ 0 h 288"/>
              <a:gd name="T2" fmla="*/ 762000 w 480"/>
              <a:gd name="T3" fmla="*/ 0 h 288"/>
              <a:gd name="T4" fmla="*/ 381000 w 480"/>
              <a:gd name="T5" fmla="*/ 457200 h 288"/>
              <a:gd name="T6" fmla="*/ 0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0" y="0"/>
                </a:moveTo>
                <a:lnTo>
                  <a:pt x="480" y="0"/>
                </a:lnTo>
                <a:lnTo>
                  <a:pt x="240" y="288"/>
                </a:lnTo>
                <a:lnTo>
                  <a:pt x="0" y="0"/>
                </a:lnTo>
                <a:close/>
              </a:path>
            </a:pathLst>
          </a:custGeom>
          <a:solidFill>
            <a:srgbClr val="DADAF6"/>
          </a:solidFill>
          <a:ln w="9525">
            <a:solidFill>
              <a:schemeClr val="tx1"/>
            </a:solidFill>
            <a:round/>
            <a:headEnd/>
            <a:tailEnd/>
          </a:ln>
        </p:spPr>
        <p:txBody>
          <a:bodyPr wrap="none" anchor="ctr"/>
          <a:lstStyle/>
          <a:p>
            <a:endParaRPr lang="zh-CN" altLang="en-US"/>
          </a:p>
        </p:txBody>
      </p:sp>
      <p:cxnSp>
        <p:nvCxnSpPr>
          <p:cNvPr id="128026" name="AutoShape 519"/>
          <p:cNvCxnSpPr>
            <a:cxnSpLocks noChangeShapeType="1"/>
            <a:stCxn id="128007" idx="2"/>
          </p:cNvCxnSpPr>
          <p:nvPr/>
        </p:nvCxnSpPr>
        <p:spPr bwMode="auto">
          <a:xfrm rot="16200000" flipH="1">
            <a:off x="1695450" y="5048250"/>
            <a:ext cx="228600" cy="647700"/>
          </a:xfrm>
          <a:prstGeom prst="bentConnector2">
            <a:avLst/>
          </a:prstGeom>
          <a:noFill/>
          <a:ln w="38100">
            <a:solidFill>
              <a:schemeClr val="tx1"/>
            </a:solidFill>
            <a:miter lim="800000"/>
            <a:headEnd/>
            <a:tailEnd type="arrow" w="med" len="med"/>
          </a:ln>
        </p:spPr>
      </p:cxnSp>
      <p:cxnSp>
        <p:nvCxnSpPr>
          <p:cNvPr id="128027" name="AutoShape 520"/>
          <p:cNvCxnSpPr>
            <a:cxnSpLocks noChangeShapeType="1"/>
            <a:stCxn id="128015" idx="2"/>
          </p:cNvCxnSpPr>
          <p:nvPr/>
        </p:nvCxnSpPr>
        <p:spPr bwMode="auto">
          <a:xfrm rot="5400000">
            <a:off x="3028950" y="5048250"/>
            <a:ext cx="228600" cy="647700"/>
          </a:xfrm>
          <a:prstGeom prst="bentConnector2">
            <a:avLst/>
          </a:prstGeom>
          <a:noFill/>
          <a:ln w="38100">
            <a:solidFill>
              <a:schemeClr val="tx1"/>
            </a:solidFill>
            <a:miter lim="800000"/>
            <a:headEnd/>
            <a:tailEnd type="arrow" w="med" len="med"/>
          </a:ln>
        </p:spPr>
      </p:cxnSp>
      <p:cxnSp>
        <p:nvCxnSpPr>
          <p:cNvPr id="128028" name="AutoShape 521"/>
          <p:cNvCxnSpPr>
            <a:cxnSpLocks noChangeShapeType="1"/>
            <a:stCxn id="128509" idx="1"/>
            <a:endCxn id="128050" idx="3"/>
          </p:cNvCxnSpPr>
          <p:nvPr/>
        </p:nvCxnSpPr>
        <p:spPr bwMode="auto">
          <a:xfrm>
            <a:off x="3397250" y="3059113"/>
            <a:ext cx="336550" cy="565150"/>
          </a:xfrm>
          <a:prstGeom prst="straightConnector1">
            <a:avLst/>
          </a:prstGeom>
          <a:noFill/>
          <a:ln w="9525">
            <a:solidFill>
              <a:schemeClr val="tx1"/>
            </a:solidFill>
            <a:round/>
            <a:headEnd/>
            <a:tailEnd/>
          </a:ln>
        </p:spPr>
      </p:cxnSp>
      <p:cxnSp>
        <p:nvCxnSpPr>
          <p:cNvPr id="128029" name="AutoShape 522"/>
          <p:cNvCxnSpPr>
            <a:cxnSpLocks noChangeShapeType="1"/>
            <a:stCxn id="128417" idx="6"/>
            <a:endCxn id="128435" idx="24"/>
          </p:cNvCxnSpPr>
          <p:nvPr/>
        </p:nvCxnSpPr>
        <p:spPr bwMode="auto">
          <a:xfrm flipV="1">
            <a:off x="4564063" y="2720975"/>
            <a:ext cx="1844675" cy="882650"/>
          </a:xfrm>
          <a:prstGeom prst="straightConnector1">
            <a:avLst/>
          </a:prstGeom>
          <a:noFill/>
          <a:ln w="9525">
            <a:solidFill>
              <a:schemeClr val="tx1"/>
            </a:solidFill>
            <a:round/>
            <a:headEnd/>
            <a:tailEnd/>
          </a:ln>
        </p:spPr>
      </p:cxnSp>
      <p:sp>
        <p:nvSpPr>
          <p:cNvPr id="128030" name="Text Box 523"/>
          <p:cNvSpPr txBox="1">
            <a:spLocks noChangeArrowheads="1"/>
          </p:cNvSpPr>
          <p:nvPr/>
        </p:nvSpPr>
        <p:spPr bwMode="auto">
          <a:xfrm>
            <a:off x="2133600" y="5562600"/>
            <a:ext cx="712788" cy="336550"/>
          </a:xfrm>
          <a:prstGeom prst="rect">
            <a:avLst/>
          </a:prstGeom>
          <a:noFill/>
          <a:ln w="9525">
            <a:noFill/>
            <a:miter lim="800000"/>
            <a:headEnd/>
            <a:tailEnd/>
          </a:ln>
        </p:spPr>
        <p:txBody>
          <a:bodyPr wrap="none">
            <a:spAutoFit/>
          </a:bodyPr>
          <a:lstStyle/>
          <a:p>
            <a:r>
              <a:rPr lang="en-US" altLang="zh-CN" sz="1600" dirty="0">
                <a:latin typeface="Arial" charset="0"/>
              </a:rPr>
              <a:t>Radio</a:t>
            </a:r>
          </a:p>
        </p:txBody>
      </p:sp>
      <p:pic>
        <p:nvPicPr>
          <p:cNvPr id="128031" name="Picture 524" descr="BD09278_"/>
          <p:cNvPicPr>
            <a:picLocks noChangeAspect="1" noChangeArrowheads="1"/>
          </p:cNvPicPr>
          <p:nvPr/>
        </p:nvPicPr>
        <p:blipFill>
          <a:blip r:embed="rId3" cstate="print"/>
          <a:srcRect/>
          <a:stretch>
            <a:fillRect/>
          </a:stretch>
        </p:blipFill>
        <p:spPr bwMode="auto">
          <a:xfrm>
            <a:off x="900113" y="2133600"/>
            <a:ext cx="936625" cy="736600"/>
          </a:xfrm>
          <a:prstGeom prst="rect">
            <a:avLst/>
          </a:prstGeom>
          <a:noFill/>
          <a:ln w="9525">
            <a:noFill/>
            <a:miter lim="800000"/>
            <a:headEnd/>
            <a:tailEnd/>
          </a:ln>
        </p:spPr>
      </p:pic>
      <p:sp>
        <p:nvSpPr>
          <p:cNvPr id="525" name="标题 524"/>
          <p:cNvSpPr>
            <a:spLocks noGrp="1"/>
          </p:cNvSpPr>
          <p:nvPr>
            <p:ph type="title"/>
          </p:nvPr>
        </p:nvSpPr>
        <p:spPr/>
        <p:txBody>
          <a:bodyPr/>
          <a:lstStyle/>
          <a:p>
            <a:r>
              <a:rPr lang="en-US" altLang="zh-CN" dirty="0"/>
              <a:t>2. Air Interface Access Techniques</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t>走向 </a:t>
            </a:r>
            <a:r>
              <a:rPr lang="en-US" altLang="zh-CN" dirty="0" smtClean="0"/>
              <a:t>4G: LTE</a:t>
            </a:r>
            <a:endParaRPr lang="zh-CN" altLang="en-US" dirty="0"/>
          </a:p>
        </p:txBody>
      </p:sp>
      <p:pic>
        <p:nvPicPr>
          <p:cNvPr id="4" name="图片 3"/>
          <p:cNvPicPr>
            <a:picLocks noChangeAspect="1"/>
          </p:cNvPicPr>
          <p:nvPr/>
        </p:nvPicPr>
        <p:blipFill>
          <a:blip r:embed="rId3"/>
          <a:stretch>
            <a:fillRect/>
          </a:stretch>
        </p:blipFill>
        <p:spPr>
          <a:xfrm>
            <a:off x="1087390" y="1083889"/>
            <a:ext cx="6973981" cy="5073229"/>
          </a:xfrm>
          <a:prstGeom prst="rect">
            <a:avLst/>
          </a:prstGeom>
        </p:spPr>
      </p:pic>
    </p:spTree>
    <p:extLst>
      <p:ext uri="{BB962C8B-B14F-4D97-AF65-F5344CB8AC3E}">
        <p14:creationId xmlns:p14="http://schemas.microsoft.com/office/powerpoint/2010/main" val="24563512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143501"/>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solidFill>
                <a:srgbClr val="FF0000"/>
              </a:solidFill>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3633627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317500" y="304800"/>
            <a:ext cx="8513763" cy="563563"/>
          </a:xfrm>
        </p:spPr>
        <p:txBody>
          <a:bodyPr/>
          <a:lstStyle/>
          <a:p>
            <a:pPr eaLnBrk="1" hangingPunct="1"/>
            <a:r>
              <a:rPr lang="en-US" altLang="zh-CN" dirty="0">
                <a:latin typeface="Gill Sans MT" panose="020B0502020104020203" pitchFamily="34" charset="0"/>
              </a:rPr>
              <a:t>What is mobility?</a:t>
            </a:r>
          </a:p>
        </p:txBody>
      </p:sp>
      <p:sp>
        <p:nvSpPr>
          <p:cNvPr id="155651" name="Rectangle 3"/>
          <p:cNvSpPr>
            <a:spLocks noGrp="1" noChangeArrowheads="1"/>
          </p:cNvSpPr>
          <p:nvPr>
            <p:ph type="body" idx="4294967295"/>
          </p:nvPr>
        </p:nvSpPr>
        <p:spPr>
          <a:xfrm>
            <a:off x="317501" y="981074"/>
            <a:ext cx="8513762" cy="5211381"/>
          </a:xfrm>
        </p:spPr>
        <p:txBody>
          <a:bodyPr/>
          <a:lstStyle/>
          <a:p>
            <a:pPr eaLnBrk="1" hangingPunct="1"/>
            <a:r>
              <a:rPr lang="en-US" altLang="zh-CN" dirty="0">
                <a:latin typeface="Gill Sans MT" panose="020B0502020104020203" pitchFamily="34" charset="0"/>
              </a:rPr>
              <a:t>In a broadest sense, a mobile node is one </a:t>
            </a:r>
            <a:r>
              <a:rPr lang="en-US" altLang="zh-CN" i="1" dirty="0">
                <a:latin typeface="Gill Sans MT" panose="020B0502020104020203" pitchFamily="34" charset="0"/>
              </a:rPr>
              <a:t>that changes its</a:t>
            </a:r>
            <a:r>
              <a:rPr lang="en-US" altLang="zh-CN" i="1" dirty="0">
                <a:solidFill>
                  <a:srgbClr val="00B0F0"/>
                </a:solidFill>
                <a:latin typeface="Gill Sans MT" panose="020B0502020104020203" pitchFamily="34" charset="0"/>
              </a:rPr>
              <a:t> </a:t>
            </a:r>
            <a:r>
              <a:rPr lang="en-US" altLang="zh-CN" i="1" dirty="0">
                <a:solidFill>
                  <a:srgbClr val="FF0000"/>
                </a:solidFill>
                <a:latin typeface="Gill Sans MT" panose="020B0502020104020203" pitchFamily="34" charset="0"/>
              </a:rPr>
              <a:t>point of attachment</a:t>
            </a:r>
            <a:r>
              <a:rPr lang="en-US" altLang="zh-CN" i="1" dirty="0">
                <a:solidFill>
                  <a:srgbClr val="00B0F0"/>
                </a:solidFill>
                <a:latin typeface="Gill Sans MT" panose="020B0502020104020203" pitchFamily="34" charset="0"/>
              </a:rPr>
              <a:t> </a:t>
            </a:r>
            <a:r>
              <a:rPr lang="en-US" altLang="zh-CN" i="1" dirty="0">
                <a:latin typeface="Gill Sans MT" panose="020B0502020104020203" pitchFamily="34" charset="0"/>
              </a:rPr>
              <a:t>into the network over time.</a:t>
            </a:r>
          </a:p>
          <a:p>
            <a:pPr eaLnBrk="1" hangingPunct="1"/>
            <a:endParaRPr lang="en-US" altLang="zh-CN" i="1" dirty="0">
              <a:latin typeface="Gill Sans MT" panose="020B0502020104020203" pitchFamily="34" charset="0"/>
            </a:endParaRPr>
          </a:p>
          <a:p>
            <a:pPr eaLnBrk="1" hangingPunct="1"/>
            <a:r>
              <a:rPr lang="en-US" altLang="zh-CN" dirty="0">
                <a:latin typeface="Gill Sans MT" panose="020B0502020104020203" pitchFamily="34" charset="0"/>
              </a:rPr>
              <a:t>Because the term mobility has </a:t>
            </a:r>
            <a:r>
              <a:rPr lang="en-US" altLang="zh-CN" dirty="0">
                <a:solidFill>
                  <a:srgbClr val="FF0000"/>
                </a:solidFill>
                <a:latin typeface="Gill Sans MT" panose="020B0502020104020203" pitchFamily="34" charset="0"/>
              </a:rPr>
              <a:t>taken on</a:t>
            </a:r>
            <a:r>
              <a:rPr lang="en-US" altLang="zh-CN" dirty="0">
                <a:latin typeface="Gill Sans MT" panose="020B0502020104020203" pitchFamily="34" charset="0"/>
              </a:rPr>
              <a:t> many meanings in both the computer and telephony worlds, </a:t>
            </a:r>
            <a:r>
              <a:rPr lang="en-US" altLang="zh-CN" dirty="0">
                <a:solidFill>
                  <a:srgbClr val="FF0000"/>
                </a:solidFill>
                <a:latin typeface="Gill Sans MT" panose="020B0502020104020203" pitchFamily="34" charset="0"/>
              </a:rPr>
              <a:t>it will serve us well </a:t>
            </a:r>
            <a:r>
              <a:rPr lang="en-US" altLang="zh-CN" i="1" dirty="0">
                <a:latin typeface="Gill Sans MT" panose="020B0502020104020203" pitchFamily="34" charset="0"/>
              </a:rPr>
              <a:t>first to consider several dimensions of mobility in some detail.   </a:t>
            </a:r>
          </a:p>
          <a:p>
            <a:pPr eaLnBrk="1" hangingPunct="1"/>
            <a:endParaRPr lang="en-US" altLang="zh-CN" dirty="0">
              <a:latin typeface="Gill Sans MT" panose="020B0502020104020203" pitchFamily="34" charset="0"/>
            </a:endParaRPr>
          </a:p>
          <a:p>
            <a:pPr marL="457200" indent="-457200" eaLnBrk="1" hangingPunct="1">
              <a:buAutoNum type="arabicParenBoth"/>
            </a:pPr>
            <a:r>
              <a:rPr lang="en-US" altLang="zh-CN" dirty="0">
                <a:latin typeface="Gill Sans MT" panose="020B0502020104020203" pitchFamily="34" charset="0"/>
              </a:rPr>
              <a:t>From the network layer's standpoint, how mobile is a user?</a:t>
            </a:r>
          </a:p>
          <a:p>
            <a:pPr marL="457200" indent="-457200" eaLnBrk="1" hangingPunct="1">
              <a:buAutoNum type="arabicParenBoth"/>
            </a:pPr>
            <a:endParaRPr lang="en-US" altLang="zh-CN" dirty="0">
              <a:latin typeface="Gill Sans MT" panose="020B0502020104020203" pitchFamily="34" charset="0"/>
            </a:endParaRPr>
          </a:p>
          <a:p>
            <a:pPr eaLnBrk="1" hangingPunct="1">
              <a:buFontTx/>
              <a:buChar char="•"/>
            </a:pPr>
            <a:r>
              <a:rPr lang="en-US" altLang="zh-CN" dirty="0">
                <a:latin typeface="Gill Sans MT" panose="020B0502020104020203" pitchFamily="34" charset="0"/>
              </a:rPr>
              <a:t>A physically mobile user will </a:t>
            </a:r>
            <a:r>
              <a:rPr lang="en-US" altLang="zh-CN" dirty="0">
                <a:solidFill>
                  <a:srgbClr val="FF0000"/>
                </a:solidFill>
                <a:latin typeface="Gill Sans MT" panose="020B0502020104020203" pitchFamily="34" charset="0"/>
              </a:rPr>
              <a:t>present</a:t>
            </a:r>
            <a:r>
              <a:rPr lang="en-US" altLang="zh-CN" dirty="0">
                <a:latin typeface="Gill Sans MT" panose="020B0502020104020203" pitchFamily="34" charset="0"/>
              </a:rPr>
              <a:t> a very different set of challenges </a:t>
            </a:r>
            <a:r>
              <a:rPr lang="en-US" altLang="zh-CN" dirty="0">
                <a:solidFill>
                  <a:srgbClr val="FF0000"/>
                </a:solidFill>
                <a:latin typeface="Gill Sans MT" panose="020B0502020104020203" pitchFamily="34" charset="0"/>
              </a:rPr>
              <a:t>to</a:t>
            </a:r>
            <a:r>
              <a:rPr lang="en-US" altLang="zh-CN" dirty="0">
                <a:latin typeface="Gill Sans MT" panose="020B0502020104020203" pitchFamily="34" charset="0"/>
              </a:rPr>
              <a:t> the network layer, </a:t>
            </a:r>
            <a:r>
              <a:rPr lang="en-US" altLang="zh-CN" i="1" dirty="0">
                <a:latin typeface="Gill Sans MT" panose="020B0502020104020203" pitchFamily="34" charset="0"/>
              </a:rPr>
              <a:t>depending on how he or she moves between points of attachment to the network. </a:t>
            </a:r>
          </a:p>
          <a:p>
            <a:pPr marL="457200" indent="-457200" eaLnBrk="1" hangingPunct="1">
              <a:buAutoNum type="arabicParenBoth"/>
            </a:pPr>
            <a:endParaRPr lang="en-US" altLang="zh-CN" dirty="0">
              <a:latin typeface="Gill Sans MT" panose="020B05020201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a:spLocks noChangeArrowheads="1"/>
          </p:cNvSpPr>
          <p:nvPr/>
        </p:nvSpPr>
        <p:spPr bwMode="auto">
          <a:xfrm>
            <a:off x="7956550" y="1700213"/>
            <a:ext cx="184150" cy="396875"/>
          </a:xfrm>
          <a:prstGeom prst="rect">
            <a:avLst/>
          </a:prstGeom>
          <a:noFill/>
          <a:ln w="9525">
            <a:noFill/>
            <a:miter lim="800000"/>
            <a:headEnd/>
            <a:tailEnd/>
          </a:ln>
        </p:spPr>
        <p:txBody>
          <a:bodyPr wrap="none">
            <a:spAutoFit/>
          </a:bodyPr>
          <a:lstStyle/>
          <a:p>
            <a:pPr eaLnBrk="1" hangingPunct="1"/>
            <a:endParaRPr lang="zh-CN" altLang="en-US" sz="2000">
              <a:latin typeface="Tahoma" pitchFamily="34" charset="0"/>
            </a:endParaRPr>
          </a:p>
        </p:txBody>
      </p:sp>
      <p:sp>
        <p:nvSpPr>
          <p:cNvPr id="41987" name="Oval 4"/>
          <p:cNvSpPr>
            <a:spLocks noChangeArrowheads="1"/>
          </p:cNvSpPr>
          <p:nvPr/>
        </p:nvSpPr>
        <p:spPr bwMode="auto">
          <a:xfrm>
            <a:off x="1674813" y="2684463"/>
            <a:ext cx="6007100" cy="2506662"/>
          </a:xfrm>
          <a:prstGeom prst="ellipse">
            <a:avLst/>
          </a:prstGeom>
          <a:solidFill>
            <a:srgbClr val="FFCCFF"/>
          </a:solidFill>
          <a:ln w="9525">
            <a:solidFill>
              <a:schemeClr val="tx1"/>
            </a:solidFill>
            <a:round/>
            <a:headEnd/>
            <a:tailEnd/>
          </a:ln>
        </p:spPr>
        <p:txBody>
          <a:bodyPr wrap="none" anchor="ctr"/>
          <a:lstStyle/>
          <a:p>
            <a:endParaRPr lang="zh-CN" altLang="en-US"/>
          </a:p>
        </p:txBody>
      </p:sp>
      <p:sp>
        <p:nvSpPr>
          <p:cNvPr id="41988" name="Text Box 5"/>
          <p:cNvSpPr txBox="1">
            <a:spLocks noChangeArrowheads="1"/>
          </p:cNvSpPr>
          <p:nvPr/>
        </p:nvSpPr>
        <p:spPr bwMode="auto">
          <a:xfrm>
            <a:off x="4305300" y="3584575"/>
            <a:ext cx="1200150" cy="398463"/>
          </a:xfrm>
          <a:prstGeom prst="rect">
            <a:avLst/>
          </a:prstGeom>
          <a:noFill/>
          <a:ln w="9525">
            <a:noFill/>
            <a:miter lim="800000"/>
            <a:headEnd/>
            <a:tailEnd/>
          </a:ln>
        </p:spPr>
        <p:txBody>
          <a:bodyPr wrap="none">
            <a:spAutoFit/>
          </a:bodyPr>
          <a:lstStyle/>
          <a:p>
            <a:pPr eaLnBrk="1" hangingPunct="1"/>
            <a:r>
              <a:rPr kumimoji="1" lang="zh-CN" altLang="en-US" sz="2000">
                <a:solidFill>
                  <a:srgbClr val="333399"/>
                </a:solidFill>
                <a:latin typeface="Arial" charset="0"/>
                <a:ea typeface="黑体" pitchFamily="49" charset="-122"/>
              </a:rPr>
              <a:t>自组网络</a:t>
            </a:r>
          </a:p>
        </p:txBody>
      </p:sp>
      <p:sp>
        <p:nvSpPr>
          <p:cNvPr id="41989" name="Freeform 6"/>
          <p:cNvSpPr>
            <a:spLocks/>
          </p:cNvSpPr>
          <p:nvPr/>
        </p:nvSpPr>
        <p:spPr bwMode="auto">
          <a:xfrm rot="-2939644">
            <a:off x="4124325" y="2628901"/>
            <a:ext cx="352425" cy="57150"/>
          </a:xfrm>
          <a:custGeom>
            <a:avLst/>
            <a:gdLst>
              <a:gd name="T0" fmla="*/ 0 w 168"/>
              <a:gd name="T1" fmla="*/ 0 h 36"/>
              <a:gd name="T2" fmla="*/ 226559 w 168"/>
              <a:gd name="T3" fmla="*/ 0 h 36"/>
              <a:gd name="T4" fmla="*/ 134257 w 168"/>
              <a:gd name="T5" fmla="*/ 57150 h 36"/>
              <a:gd name="T6" fmla="*/ 352425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0" name="Freeform 7"/>
          <p:cNvSpPr>
            <a:spLocks/>
          </p:cNvSpPr>
          <p:nvPr/>
        </p:nvSpPr>
        <p:spPr bwMode="auto">
          <a:xfrm rot="-2939644">
            <a:off x="5226844" y="4490244"/>
            <a:ext cx="350838" cy="57150"/>
          </a:xfrm>
          <a:custGeom>
            <a:avLst/>
            <a:gdLst>
              <a:gd name="T0" fmla="*/ 0 w 168"/>
              <a:gd name="T1" fmla="*/ 0 h 36"/>
              <a:gd name="T2" fmla="*/ 225539 w 168"/>
              <a:gd name="T3" fmla="*/ 0 h 36"/>
              <a:gd name="T4" fmla="*/ 133653 w 168"/>
              <a:gd name="T5" fmla="*/ 57150 h 36"/>
              <a:gd name="T6" fmla="*/ 350838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1" name="Freeform 8"/>
          <p:cNvSpPr>
            <a:spLocks/>
          </p:cNvSpPr>
          <p:nvPr/>
        </p:nvSpPr>
        <p:spPr bwMode="auto">
          <a:xfrm rot="-2939644">
            <a:off x="2378869" y="3031332"/>
            <a:ext cx="350837" cy="57150"/>
          </a:xfrm>
          <a:custGeom>
            <a:avLst/>
            <a:gdLst>
              <a:gd name="T0" fmla="*/ 0 w 168"/>
              <a:gd name="T1" fmla="*/ 0 h 36"/>
              <a:gd name="T2" fmla="*/ 225538 w 168"/>
              <a:gd name="T3" fmla="*/ 0 h 36"/>
              <a:gd name="T4" fmla="*/ 133652 w 168"/>
              <a:gd name="T5" fmla="*/ 57150 h 36"/>
              <a:gd name="T6" fmla="*/ 350837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2" name="Freeform 9"/>
          <p:cNvSpPr>
            <a:spLocks/>
          </p:cNvSpPr>
          <p:nvPr/>
        </p:nvSpPr>
        <p:spPr bwMode="auto">
          <a:xfrm rot="-2939644">
            <a:off x="2973388" y="4260850"/>
            <a:ext cx="350838" cy="58737"/>
          </a:xfrm>
          <a:custGeom>
            <a:avLst/>
            <a:gdLst>
              <a:gd name="T0" fmla="*/ 0 w 168"/>
              <a:gd name="T1" fmla="*/ 0 h 36"/>
              <a:gd name="T2" fmla="*/ 225539 w 168"/>
              <a:gd name="T3" fmla="*/ 0 h 36"/>
              <a:gd name="T4" fmla="*/ 133653 w 168"/>
              <a:gd name="T5" fmla="*/ 58737 h 36"/>
              <a:gd name="T6" fmla="*/ 350838 w 168"/>
              <a:gd name="T7" fmla="*/ 5873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3" name="Freeform 10"/>
          <p:cNvSpPr>
            <a:spLocks/>
          </p:cNvSpPr>
          <p:nvPr/>
        </p:nvSpPr>
        <p:spPr bwMode="auto">
          <a:xfrm rot="2939644" flipH="1">
            <a:off x="2009775" y="3030538"/>
            <a:ext cx="350837" cy="58738"/>
          </a:xfrm>
          <a:custGeom>
            <a:avLst/>
            <a:gdLst>
              <a:gd name="T0" fmla="*/ 0 w 168"/>
              <a:gd name="T1" fmla="*/ 0 h 36"/>
              <a:gd name="T2" fmla="*/ 225538 w 168"/>
              <a:gd name="T3" fmla="*/ 0 h 36"/>
              <a:gd name="T4" fmla="*/ 133652 w 168"/>
              <a:gd name="T5" fmla="*/ 58738 h 36"/>
              <a:gd name="T6" fmla="*/ 350837 w 168"/>
              <a:gd name="T7" fmla="*/ 58738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4" name="Freeform 11"/>
          <p:cNvSpPr>
            <a:spLocks/>
          </p:cNvSpPr>
          <p:nvPr/>
        </p:nvSpPr>
        <p:spPr bwMode="auto">
          <a:xfrm rot="2939644" flipH="1">
            <a:off x="3749675" y="2654301"/>
            <a:ext cx="350837" cy="55562"/>
          </a:xfrm>
          <a:custGeom>
            <a:avLst/>
            <a:gdLst>
              <a:gd name="T0" fmla="*/ 0 w 168"/>
              <a:gd name="T1" fmla="*/ 0 h 36"/>
              <a:gd name="T2" fmla="*/ 225538 w 168"/>
              <a:gd name="T3" fmla="*/ 0 h 36"/>
              <a:gd name="T4" fmla="*/ 133652 w 168"/>
              <a:gd name="T5" fmla="*/ 55562 h 36"/>
              <a:gd name="T6" fmla="*/ 350837 w 168"/>
              <a:gd name="T7" fmla="*/ 55562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5" name="Freeform 12"/>
          <p:cNvSpPr>
            <a:spLocks/>
          </p:cNvSpPr>
          <p:nvPr/>
        </p:nvSpPr>
        <p:spPr bwMode="auto">
          <a:xfrm rot="2939644" flipH="1">
            <a:off x="2673350" y="4249738"/>
            <a:ext cx="350838" cy="55562"/>
          </a:xfrm>
          <a:custGeom>
            <a:avLst/>
            <a:gdLst>
              <a:gd name="T0" fmla="*/ 0 w 168"/>
              <a:gd name="T1" fmla="*/ 0 h 36"/>
              <a:gd name="T2" fmla="*/ 225539 w 168"/>
              <a:gd name="T3" fmla="*/ 0 h 36"/>
              <a:gd name="T4" fmla="*/ 133653 w 168"/>
              <a:gd name="T5" fmla="*/ 55562 h 36"/>
              <a:gd name="T6" fmla="*/ 350838 w 168"/>
              <a:gd name="T7" fmla="*/ 55562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1996" name="Freeform 13"/>
          <p:cNvSpPr>
            <a:spLocks/>
          </p:cNvSpPr>
          <p:nvPr/>
        </p:nvSpPr>
        <p:spPr bwMode="auto">
          <a:xfrm rot="2939644" flipH="1">
            <a:off x="4841081" y="4477544"/>
            <a:ext cx="350838" cy="57150"/>
          </a:xfrm>
          <a:custGeom>
            <a:avLst/>
            <a:gdLst>
              <a:gd name="T0" fmla="*/ 0 w 168"/>
              <a:gd name="T1" fmla="*/ 0 h 36"/>
              <a:gd name="T2" fmla="*/ 225539 w 168"/>
              <a:gd name="T3" fmla="*/ 0 h 36"/>
              <a:gd name="T4" fmla="*/ 133653 w 168"/>
              <a:gd name="T5" fmla="*/ 57150 h 36"/>
              <a:gd name="T6" fmla="*/ 350838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grpSp>
        <p:nvGrpSpPr>
          <p:cNvPr id="41997" name="Group 14"/>
          <p:cNvGrpSpPr>
            <a:grpSpLocks/>
          </p:cNvGrpSpPr>
          <p:nvPr/>
        </p:nvGrpSpPr>
        <p:grpSpPr bwMode="auto">
          <a:xfrm>
            <a:off x="4845050" y="4510088"/>
            <a:ext cx="449263" cy="579437"/>
            <a:chOff x="2352" y="2061"/>
            <a:chExt cx="246" cy="237"/>
          </a:xfrm>
        </p:grpSpPr>
        <p:pic>
          <p:nvPicPr>
            <p:cNvPr id="42033" name="Picture 15"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42034" name="Line 16"/>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41998" name="Group 17"/>
          <p:cNvGrpSpPr>
            <a:grpSpLocks/>
          </p:cNvGrpSpPr>
          <p:nvPr/>
        </p:nvGrpSpPr>
        <p:grpSpPr bwMode="auto">
          <a:xfrm>
            <a:off x="2638425" y="4310063"/>
            <a:ext cx="450850" cy="579437"/>
            <a:chOff x="2352" y="2061"/>
            <a:chExt cx="246" cy="237"/>
          </a:xfrm>
        </p:grpSpPr>
        <p:pic>
          <p:nvPicPr>
            <p:cNvPr id="42031" name="Picture 18"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42032" name="Line 19"/>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41999" name="Group 20"/>
          <p:cNvGrpSpPr>
            <a:grpSpLocks/>
          </p:cNvGrpSpPr>
          <p:nvPr/>
        </p:nvGrpSpPr>
        <p:grpSpPr bwMode="auto">
          <a:xfrm>
            <a:off x="2125663" y="3163888"/>
            <a:ext cx="449262" cy="577850"/>
            <a:chOff x="2352" y="2061"/>
            <a:chExt cx="246" cy="237"/>
          </a:xfrm>
        </p:grpSpPr>
        <p:pic>
          <p:nvPicPr>
            <p:cNvPr id="42029" name="Picture 21"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42030" name="Line 22"/>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42000" name="Group 23"/>
          <p:cNvGrpSpPr>
            <a:grpSpLocks/>
          </p:cNvGrpSpPr>
          <p:nvPr/>
        </p:nvGrpSpPr>
        <p:grpSpPr bwMode="auto">
          <a:xfrm>
            <a:off x="3778250" y="2725738"/>
            <a:ext cx="450850" cy="579437"/>
            <a:chOff x="2352" y="2061"/>
            <a:chExt cx="246" cy="237"/>
          </a:xfrm>
        </p:grpSpPr>
        <p:pic>
          <p:nvPicPr>
            <p:cNvPr id="42027" name="Picture 24"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42028" name="Line 25"/>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42001" name="Freeform 26"/>
          <p:cNvSpPr>
            <a:spLocks/>
          </p:cNvSpPr>
          <p:nvPr/>
        </p:nvSpPr>
        <p:spPr bwMode="auto">
          <a:xfrm rot="-2939644">
            <a:off x="5934075" y="2730501"/>
            <a:ext cx="350837" cy="55562"/>
          </a:xfrm>
          <a:custGeom>
            <a:avLst/>
            <a:gdLst>
              <a:gd name="T0" fmla="*/ 0 w 168"/>
              <a:gd name="T1" fmla="*/ 0 h 36"/>
              <a:gd name="T2" fmla="*/ 225538 w 168"/>
              <a:gd name="T3" fmla="*/ 0 h 36"/>
              <a:gd name="T4" fmla="*/ 133652 w 168"/>
              <a:gd name="T5" fmla="*/ 55562 h 36"/>
              <a:gd name="T6" fmla="*/ 350837 w 168"/>
              <a:gd name="T7" fmla="*/ 55562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2002" name="Freeform 27"/>
          <p:cNvSpPr>
            <a:spLocks/>
          </p:cNvSpPr>
          <p:nvPr/>
        </p:nvSpPr>
        <p:spPr bwMode="auto">
          <a:xfrm rot="2939644" flipH="1">
            <a:off x="5558631" y="2755107"/>
            <a:ext cx="350837" cy="57150"/>
          </a:xfrm>
          <a:custGeom>
            <a:avLst/>
            <a:gdLst>
              <a:gd name="T0" fmla="*/ 0 w 168"/>
              <a:gd name="T1" fmla="*/ 0 h 36"/>
              <a:gd name="T2" fmla="*/ 225538 w 168"/>
              <a:gd name="T3" fmla="*/ 0 h 36"/>
              <a:gd name="T4" fmla="*/ 133652 w 168"/>
              <a:gd name="T5" fmla="*/ 57150 h 36"/>
              <a:gd name="T6" fmla="*/ 350837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grpSp>
        <p:nvGrpSpPr>
          <p:cNvPr id="42003" name="Group 28"/>
          <p:cNvGrpSpPr>
            <a:grpSpLocks/>
          </p:cNvGrpSpPr>
          <p:nvPr/>
        </p:nvGrpSpPr>
        <p:grpSpPr bwMode="auto">
          <a:xfrm>
            <a:off x="5586413" y="2824163"/>
            <a:ext cx="449262" cy="579437"/>
            <a:chOff x="2352" y="2061"/>
            <a:chExt cx="246" cy="237"/>
          </a:xfrm>
        </p:grpSpPr>
        <p:pic>
          <p:nvPicPr>
            <p:cNvPr id="42025" name="Picture 29"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42026" name="Line 30"/>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42004" name="Freeform 31"/>
          <p:cNvSpPr>
            <a:spLocks/>
          </p:cNvSpPr>
          <p:nvPr/>
        </p:nvSpPr>
        <p:spPr bwMode="auto">
          <a:xfrm rot="-2939644">
            <a:off x="7478713" y="3332162"/>
            <a:ext cx="350838" cy="55563"/>
          </a:xfrm>
          <a:custGeom>
            <a:avLst/>
            <a:gdLst>
              <a:gd name="T0" fmla="*/ 0 w 168"/>
              <a:gd name="T1" fmla="*/ 0 h 36"/>
              <a:gd name="T2" fmla="*/ 225539 w 168"/>
              <a:gd name="T3" fmla="*/ 0 h 36"/>
              <a:gd name="T4" fmla="*/ 133653 w 168"/>
              <a:gd name="T5" fmla="*/ 55563 h 36"/>
              <a:gd name="T6" fmla="*/ 350838 w 168"/>
              <a:gd name="T7" fmla="*/ 55563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sp>
        <p:nvSpPr>
          <p:cNvPr id="42005" name="Freeform 32"/>
          <p:cNvSpPr>
            <a:spLocks/>
          </p:cNvSpPr>
          <p:nvPr/>
        </p:nvSpPr>
        <p:spPr bwMode="auto">
          <a:xfrm rot="2939644" flipH="1">
            <a:off x="7103269" y="3331369"/>
            <a:ext cx="350838" cy="57150"/>
          </a:xfrm>
          <a:custGeom>
            <a:avLst/>
            <a:gdLst>
              <a:gd name="T0" fmla="*/ 0 w 168"/>
              <a:gd name="T1" fmla="*/ 0 h 36"/>
              <a:gd name="T2" fmla="*/ 225539 w 168"/>
              <a:gd name="T3" fmla="*/ 0 h 36"/>
              <a:gd name="T4" fmla="*/ 133653 w 168"/>
              <a:gd name="T5" fmla="*/ 57150 h 36"/>
              <a:gd name="T6" fmla="*/ 350838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a:solidFill>
              <a:schemeClr val="tx1"/>
            </a:solidFill>
            <a:round/>
            <a:headEnd/>
            <a:tailEnd/>
          </a:ln>
        </p:spPr>
        <p:txBody>
          <a:bodyPr wrap="none" anchor="ctr"/>
          <a:lstStyle/>
          <a:p>
            <a:endParaRPr lang="zh-CN" altLang="en-US"/>
          </a:p>
        </p:txBody>
      </p:sp>
      <p:grpSp>
        <p:nvGrpSpPr>
          <p:cNvPr id="42006" name="Group 33"/>
          <p:cNvGrpSpPr>
            <a:grpSpLocks/>
          </p:cNvGrpSpPr>
          <p:nvPr/>
        </p:nvGrpSpPr>
        <p:grpSpPr bwMode="auto">
          <a:xfrm>
            <a:off x="7081838" y="3435350"/>
            <a:ext cx="452437" cy="577850"/>
            <a:chOff x="2352" y="2061"/>
            <a:chExt cx="246" cy="237"/>
          </a:xfrm>
        </p:grpSpPr>
        <p:pic>
          <p:nvPicPr>
            <p:cNvPr id="42023" name="Picture 34"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42024" name="Line 35"/>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42007" name="Text Box 36"/>
          <p:cNvSpPr txBox="1">
            <a:spLocks noChangeArrowheads="1"/>
          </p:cNvSpPr>
          <p:nvPr/>
        </p:nvSpPr>
        <p:spPr bwMode="auto">
          <a:xfrm>
            <a:off x="2347913" y="4375150"/>
            <a:ext cx="352425" cy="396875"/>
          </a:xfrm>
          <a:prstGeom prst="rect">
            <a:avLst/>
          </a:prstGeom>
          <a:noFill/>
          <a:ln w="9525">
            <a:noFill/>
            <a:miter lim="800000"/>
            <a:headEnd/>
            <a:tailEnd/>
          </a:ln>
        </p:spPr>
        <p:txBody>
          <a:bodyPr wrap="none">
            <a:spAutoFit/>
          </a:bodyPr>
          <a:lstStyle/>
          <a:p>
            <a:pPr eaLnBrk="1" hangingPunct="1"/>
            <a:r>
              <a:rPr kumimoji="1" lang="en-US" altLang="zh-CN" sz="2000">
                <a:solidFill>
                  <a:srgbClr val="333399"/>
                </a:solidFill>
                <a:latin typeface="Arial" charset="0"/>
                <a:ea typeface="黑体" pitchFamily="49" charset="-122"/>
              </a:rPr>
              <a:t>A</a:t>
            </a:r>
          </a:p>
        </p:txBody>
      </p:sp>
      <p:sp>
        <p:nvSpPr>
          <p:cNvPr id="42008" name="Text Box 37"/>
          <p:cNvSpPr txBox="1">
            <a:spLocks noChangeArrowheads="1"/>
          </p:cNvSpPr>
          <p:nvPr/>
        </p:nvSpPr>
        <p:spPr bwMode="auto">
          <a:xfrm>
            <a:off x="7158038" y="3963988"/>
            <a:ext cx="354012" cy="398462"/>
          </a:xfrm>
          <a:prstGeom prst="rect">
            <a:avLst/>
          </a:prstGeom>
          <a:noFill/>
          <a:ln w="9525">
            <a:noFill/>
            <a:miter lim="800000"/>
            <a:headEnd/>
            <a:tailEnd/>
          </a:ln>
        </p:spPr>
        <p:txBody>
          <a:bodyPr wrap="none">
            <a:spAutoFit/>
          </a:bodyPr>
          <a:lstStyle/>
          <a:p>
            <a:pPr eaLnBrk="1" hangingPunct="1"/>
            <a:r>
              <a:rPr kumimoji="1" lang="en-US" altLang="zh-CN" sz="2000">
                <a:solidFill>
                  <a:srgbClr val="333399"/>
                </a:solidFill>
                <a:latin typeface="Arial" charset="0"/>
                <a:ea typeface="黑体" pitchFamily="49" charset="-122"/>
              </a:rPr>
              <a:t>E</a:t>
            </a:r>
          </a:p>
        </p:txBody>
      </p:sp>
      <p:sp>
        <p:nvSpPr>
          <p:cNvPr id="42009" name="Text Box 38"/>
          <p:cNvSpPr txBox="1">
            <a:spLocks noChangeArrowheads="1"/>
          </p:cNvSpPr>
          <p:nvPr/>
        </p:nvSpPr>
        <p:spPr bwMode="auto">
          <a:xfrm>
            <a:off x="5611813" y="3367088"/>
            <a:ext cx="368300" cy="396875"/>
          </a:xfrm>
          <a:prstGeom prst="rect">
            <a:avLst/>
          </a:prstGeom>
          <a:noFill/>
          <a:ln w="9525">
            <a:noFill/>
            <a:miter lim="800000"/>
            <a:headEnd/>
            <a:tailEnd/>
          </a:ln>
        </p:spPr>
        <p:txBody>
          <a:bodyPr wrap="none">
            <a:spAutoFit/>
          </a:bodyPr>
          <a:lstStyle/>
          <a:p>
            <a:pPr eaLnBrk="1" hangingPunct="1"/>
            <a:r>
              <a:rPr kumimoji="1" lang="en-US" altLang="zh-CN" sz="2000">
                <a:solidFill>
                  <a:srgbClr val="333399"/>
                </a:solidFill>
                <a:latin typeface="Arial" charset="0"/>
                <a:ea typeface="黑体" pitchFamily="49" charset="-122"/>
              </a:rPr>
              <a:t>D</a:t>
            </a:r>
          </a:p>
        </p:txBody>
      </p:sp>
      <p:sp>
        <p:nvSpPr>
          <p:cNvPr id="42010" name="Text Box 39"/>
          <p:cNvSpPr txBox="1">
            <a:spLocks noChangeArrowheads="1"/>
          </p:cNvSpPr>
          <p:nvPr/>
        </p:nvSpPr>
        <p:spPr bwMode="auto">
          <a:xfrm>
            <a:off x="3778250" y="3295650"/>
            <a:ext cx="368300" cy="396875"/>
          </a:xfrm>
          <a:prstGeom prst="rect">
            <a:avLst/>
          </a:prstGeom>
          <a:noFill/>
          <a:ln w="9525">
            <a:noFill/>
            <a:miter lim="800000"/>
            <a:headEnd/>
            <a:tailEnd/>
          </a:ln>
        </p:spPr>
        <p:txBody>
          <a:bodyPr wrap="none">
            <a:spAutoFit/>
          </a:bodyPr>
          <a:lstStyle/>
          <a:p>
            <a:pPr eaLnBrk="1" hangingPunct="1"/>
            <a:r>
              <a:rPr kumimoji="1" lang="en-US" altLang="zh-CN" sz="2000">
                <a:solidFill>
                  <a:srgbClr val="333399"/>
                </a:solidFill>
                <a:latin typeface="Arial" charset="0"/>
                <a:ea typeface="黑体" pitchFamily="49" charset="-122"/>
              </a:rPr>
              <a:t>C</a:t>
            </a:r>
          </a:p>
        </p:txBody>
      </p:sp>
      <p:sp>
        <p:nvSpPr>
          <p:cNvPr id="42011" name="Text Box 40"/>
          <p:cNvSpPr txBox="1">
            <a:spLocks noChangeArrowheads="1"/>
          </p:cNvSpPr>
          <p:nvPr/>
        </p:nvSpPr>
        <p:spPr bwMode="auto">
          <a:xfrm>
            <a:off x="1835150" y="3294063"/>
            <a:ext cx="354013" cy="398462"/>
          </a:xfrm>
          <a:prstGeom prst="rect">
            <a:avLst/>
          </a:prstGeom>
          <a:noFill/>
          <a:ln w="9525">
            <a:noFill/>
            <a:miter lim="800000"/>
            <a:headEnd/>
            <a:tailEnd/>
          </a:ln>
        </p:spPr>
        <p:txBody>
          <a:bodyPr wrap="none">
            <a:spAutoFit/>
          </a:bodyPr>
          <a:lstStyle/>
          <a:p>
            <a:pPr eaLnBrk="1" hangingPunct="1"/>
            <a:r>
              <a:rPr kumimoji="1" lang="en-US" altLang="zh-CN" sz="2000">
                <a:solidFill>
                  <a:srgbClr val="333399"/>
                </a:solidFill>
                <a:latin typeface="Arial" charset="0"/>
                <a:ea typeface="黑体" pitchFamily="49" charset="-122"/>
              </a:rPr>
              <a:t>B</a:t>
            </a:r>
          </a:p>
        </p:txBody>
      </p:sp>
      <p:sp>
        <p:nvSpPr>
          <p:cNvPr id="42012" name="Text Box 41"/>
          <p:cNvSpPr txBox="1">
            <a:spLocks noChangeArrowheads="1"/>
          </p:cNvSpPr>
          <p:nvPr/>
        </p:nvSpPr>
        <p:spPr bwMode="auto">
          <a:xfrm>
            <a:off x="4541838" y="4549775"/>
            <a:ext cx="339725" cy="396875"/>
          </a:xfrm>
          <a:prstGeom prst="rect">
            <a:avLst/>
          </a:prstGeom>
          <a:noFill/>
          <a:ln w="9525">
            <a:noFill/>
            <a:miter lim="800000"/>
            <a:headEnd/>
            <a:tailEnd/>
          </a:ln>
        </p:spPr>
        <p:txBody>
          <a:bodyPr wrap="none">
            <a:spAutoFit/>
          </a:bodyPr>
          <a:lstStyle/>
          <a:p>
            <a:pPr eaLnBrk="1" hangingPunct="1"/>
            <a:r>
              <a:rPr kumimoji="1" lang="en-US" altLang="zh-CN" sz="2000">
                <a:solidFill>
                  <a:srgbClr val="333399"/>
                </a:solidFill>
                <a:latin typeface="Arial" charset="0"/>
                <a:ea typeface="黑体" pitchFamily="49" charset="-122"/>
              </a:rPr>
              <a:t>F</a:t>
            </a:r>
          </a:p>
        </p:txBody>
      </p:sp>
      <p:sp>
        <p:nvSpPr>
          <p:cNvPr id="875562" name="AutoShape 42"/>
          <p:cNvSpPr>
            <a:spLocks noChangeArrowheads="1"/>
          </p:cNvSpPr>
          <p:nvPr/>
        </p:nvSpPr>
        <p:spPr bwMode="auto">
          <a:xfrm rot="114164">
            <a:off x="4211638" y="2971800"/>
            <a:ext cx="1362075" cy="207963"/>
          </a:xfrm>
          <a:prstGeom prst="rightArrow">
            <a:avLst>
              <a:gd name="adj1" fmla="val 50000"/>
              <a:gd name="adj2" fmla="val 133964"/>
            </a:avLst>
          </a:prstGeom>
          <a:solidFill>
            <a:srgbClr val="00CC00"/>
          </a:solidFill>
          <a:ln w="9525">
            <a:solidFill>
              <a:schemeClr val="tx1"/>
            </a:solidFill>
            <a:miter lim="800000"/>
            <a:headEnd/>
            <a:tailEnd/>
          </a:ln>
        </p:spPr>
        <p:txBody>
          <a:bodyPr wrap="none" anchor="ctr"/>
          <a:lstStyle/>
          <a:p>
            <a:endParaRPr lang="zh-CN" altLang="en-US"/>
          </a:p>
        </p:txBody>
      </p:sp>
      <p:sp>
        <p:nvSpPr>
          <p:cNvPr id="875563" name="AutoShape 43"/>
          <p:cNvSpPr>
            <a:spLocks noChangeArrowheads="1"/>
          </p:cNvSpPr>
          <p:nvPr/>
        </p:nvSpPr>
        <p:spPr bwMode="auto">
          <a:xfrm rot="1262345">
            <a:off x="6069013" y="3319463"/>
            <a:ext cx="1047750" cy="247650"/>
          </a:xfrm>
          <a:prstGeom prst="rightArrow">
            <a:avLst>
              <a:gd name="adj1" fmla="val 50000"/>
              <a:gd name="adj2" fmla="val 86535"/>
            </a:avLst>
          </a:prstGeom>
          <a:solidFill>
            <a:srgbClr val="00CC00"/>
          </a:solidFill>
          <a:ln w="9525">
            <a:solidFill>
              <a:schemeClr val="tx1"/>
            </a:solidFill>
            <a:miter lim="800000"/>
            <a:headEnd/>
            <a:tailEnd/>
          </a:ln>
        </p:spPr>
        <p:txBody>
          <a:bodyPr wrap="none" anchor="ctr"/>
          <a:lstStyle/>
          <a:p>
            <a:endParaRPr lang="zh-CN" altLang="en-US"/>
          </a:p>
        </p:txBody>
      </p:sp>
      <p:sp>
        <p:nvSpPr>
          <p:cNvPr id="875564" name="AutoShape 44"/>
          <p:cNvSpPr>
            <a:spLocks noChangeArrowheads="1"/>
          </p:cNvSpPr>
          <p:nvPr/>
        </p:nvSpPr>
        <p:spPr bwMode="auto">
          <a:xfrm rot="-692809">
            <a:off x="2605088" y="3109913"/>
            <a:ext cx="1155700" cy="241300"/>
          </a:xfrm>
          <a:prstGeom prst="rightArrow">
            <a:avLst>
              <a:gd name="adj1" fmla="val 50000"/>
              <a:gd name="adj2" fmla="val 97962"/>
            </a:avLst>
          </a:prstGeom>
          <a:solidFill>
            <a:srgbClr val="00CC00"/>
          </a:solidFill>
          <a:ln w="9525">
            <a:solidFill>
              <a:schemeClr val="tx1"/>
            </a:solidFill>
            <a:miter lim="800000"/>
            <a:headEnd/>
            <a:tailEnd/>
          </a:ln>
        </p:spPr>
        <p:txBody>
          <a:bodyPr wrap="none" anchor="ctr"/>
          <a:lstStyle/>
          <a:p>
            <a:endParaRPr lang="zh-CN" altLang="en-US"/>
          </a:p>
        </p:txBody>
      </p:sp>
      <p:sp>
        <p:nvSpPr>
          <p:cNvPr id="875565" name="AutoShape 45"/>
          <p:cNvSpPr>
            <a:spLocks noChangeArrowheads="1"/>
          </p:cNvSpPr>
          <p:nvPr/>
        </p:nvSpPr>
        <p:spPr bwMode="auto">
          <a:xfrm rot="-7231871">
            <a:off x="2165350" y="3956050"/>
            <a:ext cx="803275" cy="282575"/>
          </a:xfrm>
          <a:prstGeom prst="rightArrow">
            <a:avLst>
              <a:gd name="adj1" fmla="val 50000"/>
              <a:gd name="adj2" fmla="val 58144"/>
            </a:avLst>
          </a:prstGeom>
          <a:solidFill>
            <a:srgbClr val="00CC00"/>
          </a:solidFill>
          <a:ln w="9525">
            <a:solidFill>
              <a:schemeClr val="tx1"/>
            </a:solidFill>
            <a:miter lim="800000"/>
            <a:headEnd/>
            <a:tailEnd/>
          </a:ln>
        </p:spPr>
        <p:txBody>
          <a:bodyPr wrap="none" anchor="ctr"/>
          <a:lstStyle/>
          <a:p>
            <a:endParaRPr lang="zh-CN" altLang="en-US"/>
          </a:p>
        </p:txBody>
      </p:sp>
      <p:sp>
        <p:nvSpPr>
          <p:cNvPr id="875566" name="Text Box 46"/>
          <p:cNvSpPr txBox="1">
            <a:spLocks noChangeArrowheads="1"/>
          </p:cNvSpPr>
          <p:nvPr/>
        </p:nvSpPr>
        <p:spPr bwMode="auto">
          <a:xfrm>
            <a:off x="2351088" y="4951413"/>
            <a:ext cx="947737" cy="396875"/>
          </a:xfrm>
          <a:prstGeom prst="rect">
            <a:avLst/>
          </a:prstGeom>
          <a:noFill/>
          <a:ln w="9525">
            <a:noFill/>
            <a:miter lim="800000"/>
            <a:headEnd/>
            <a:tailEnd/>
          </a:ln>
        </p:spPr>
        <p:txBody>
          <a:bodyPr wrap="none">
            <a:spAutoFit/>
          </a:bodyPr>
          <a:lstStyle/>
          <a:p>
            <a:pPr eaLnBrk="1" hangingPunct="1"/>
            <a:r>
              <a:rPr kumimoji="1" lang="zh-CN" altLang="en-US" sz="2000">
                <a:solidFill>
                  <a:srgbClr val="333399"/>
                </a:solidFill>
                <a:latin typeface="Arial" charset="0"/>
                <a:ea typeface="黑体" pitchFamily="49" charset="-122"/>
              </a:rPr>
              <a:t>源结点</a:t>
            </a:r>
          </a:p>
        </p:txBody>
      </p:sp>
      <p:sp>
        <p:nvSpPr>
          <p:cNvPr id="875567" name="Text Box 47"/>
          <p:cNvSpPr txBox="1">
            <a:spLocks noChangeArrowheads="1"/>
          </p:cNvSpPr>
          <p:nvPr/>
        </p:nvSpPr>
        <p:spPr bwMode="auto">
          <a:xfrm>
            <a:off x="7623175" y="3586163"/>
            <a:ext cx="1200150" cy="395287"/>
          </a:xfrm>
          <a:prstGeom prst="rect">
            <a:avLst/>
          </a:prstGeom>
          <a:noFill/>
          <a:ln w="9525">
            <a:noFill/>
            <a:miter lim="800000"/>
            <a:headEnd/>
            <a:tailEnd/>
          </a:ln>
        </p:spPr>
        <p:txBody>
          <a:bodyPr wrap="none">
            <a:spAutoFit/>
          </a:bodyPr>
          <a:lstStyle/>
          <a:p>
            <a:pPr eaLnBrk="1" hangingPunct="1"/>
            <a:r>
              <a:rPr kumimoji="1" lang="zh-CN" altLang="en-US" sz="2000">
                <a:solidFill>
                  <a:srgbClr val="333399"/>
                </a:solidFill>
                <a:latin typeface="Arial" charset="0"/>
                <a:ea typeface="黑体" pitchFamily="49" charset="-122"/>
              </a:rPr>
              <a:t>目的结点</a:t>
            </a:r>
          </a:p>
        </p:txBody>
      </p:sp>
      <p:sp>
        <p:nvSpPr>
          <p:cNvPr id="42019" name="Text Box 48"/>
          <p:cNvSpPr txBox="1">
            <a:spLocks noChangeArrowheads="1"/>
          </p:cNvSpPr>
          <p:nvPr/>
        </p:nvSpPr>
        <p:spPr bwMode="auto">
          <a:xfrm>
            <a:off x="838200" y="3068638"/>
            <a:ext cx="1200150" cy="395287"/>
          </a:xfrm>
          <a:prstGeom prst="rect">
            <a:avLst/>
          </a:prstGeom>
          <a:noFill/>
          <a:ln w="9525">
            <a:noFill/>
            <a:miter lim="800000"/>
            <a:headEnd/>
            <a:tailEnd/>
          </a:ln>
        </p:spPr>
        <p:txBody>
          <a:bodyPr wrap="none">
            <a:spAutoFit/>
          </a:bodyPr>
          <a:lstStyle/>
          <a:p>
            <a:pPr eaLnBrk="1" hangingPunct="1"/>
            <a:r>
              <a:rPr kumimoji="1" lang="zh-CN" altLang="en-US" sz="2000">
                <a:solidFill>
                  <a:srgbClr val="333399"/>
                </a:solidFill>
                <a:latin typeface="Arial" charset="0"/>
                <a:ea typeface="黑体" pitchFamily="49" charset="-122"/>
              </a:rPr>
              <a:t>转发结点</a:t>
            </a:r>
          </a:p>
        </p:txBody>
      </p:sp>
      <p:sp>
        <p:nvSpPr>
          <p:cNvPr id="42020" name="Text Box 49"/>
          <p:cNvSpPr txBox="1">
            <a:spLocks noChangeArrowheads="1"/>
          </p:cNvSpPr>
          <p:nvPr/>
        </p:nvSpPr>
        <p:spPr bwMode="auto">
          <a:xfrm>
            <a:off x="3492500" y="2073275"/>
            <a:ext cx="1200150" cy="395288"/>
          </a:xfrm>
          <a:prstGeom prst="rect">
            <a:avLst/>
          </a:prstGeom>
          <a:noFill/>
          <a:ln w="9525">
            <a:noFill/>
            <a:miter lim="800000"/>
            <a:headEnd/>
            <a:tailEnd/>
          </a:ln>
        </p:spPr>
        <p:txBody>
          <a:bodyPr wrap="none">
            <a:spAutoFit/>
          </a:bodyPr>
          <a:lstStyle/>
          <a:p>
            <a:pPr eaLnBrk="1" hangingPunct="1"/>
            <a:r>
              <a:rPr kumimoji="1" lang="zh-CN" altLang="en-US" sz="2000">
                <a:solidFill>
                  <a:srgbClr val="333399"/>
                </a:solidFill>
                <a:latin typeface="Arial" charset="0"/>
                <a:ea typeface="黑体" pitchFamily="49" charset="-122"/>
              </a:rPr>
              <a:t>转发结点</a:t>
            </a:r>
          </a:p>
        </p:txBody>
      </p:sp>
      <p:sp>
        <p:nvSpPr>
          <p:cNvPr id="42021" name="Text Box 50"/>
          <p:cNvSpPr txBox="1">
            <a:spLocks noChangeArrowheads="1"/>
          </p:cNvSpPr>
          <p:nvPr/>
        </p:nvSpPr>
        <p:spPr bwMode="auto">
          <a:xfrm>
            <a:off x="5302250" y="2133600"/>
            <a:ext cx="1200150" cy="396875"/>
          </a:xfrm>
          <a:prstGeom prst="rect">
            <a:avLst/>
          </a:prstGeom>
          <a:noFill/>
          <a:ln w="9525">
            <a:noFill/>
            <a:miter lim="800000"/>
            <a:headEnd/>
            <a:tailEnd/>
          </a:ln>
        </p:spPr>
        <p:txBody>
          <a:bodyPr wrap="none">
            <a:spAutoFit/>
          </a:bodyPr>
          <a:lstStyle/>
          <a:p>
            <a:pPr eaLnBrk="1" hangingPunct="1"/>
            <a:r>
              <a:rPr kumimoji="1" lang="zh-CN" altLang="en-US" sz="2000">
                <a:solidFill>
                  <a:srgbClr val="333399"/>
                </a:solidFill>
                <a:latin typeface="Arial" charset="0"/>
                <a:ea typeface="黑体" pitchFamily="49" charset="-122"/>
              </a:rPr>
              <a:t>转发结点</a:t>
            </a:r>
          </a:p>
        </p:txBody>
      </p:sp>
      <p:sp>
        <p:nvSpPr>
          <p:cNvPr id="42022" name="Rectangle 54"/>
          <p:cNvSpPr>
            <a:spLocks noGrp="1" noChangeArrowheads="1"/>
          </p:cNvSpPr>
          <p:nvPr>
            <p:ph type="title"/>
          </p:nvPr>
        </p:nvSpPr>
        <p:spPr/>
        <p:txBody>
          <a:bodyPr/>
          <a:lstStyle/>
          <a:p>
            <a:pPr eaLnBrk="1" hangingPunct="1"/>
            <a:r>
              <a:rPr lang="en-US" altLang="zh-CN" dirty="0">
                <a:solidFill>
                  <a:srgbClr val="FF0000"/>
                </a:solidFill>
              </a:rPr>
              <a:t>Ad hoc </a:t>
            </a:r>
            <a:r>
              <a:rPr lang="zh-CN" altLang="en-US" dirty="0">
                <a:solidFill>
                  <a:srgbClr val="FF0000"/>
                </a:solidFill>
              </a:rPr>
              <a:t>网络</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87556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1000" fill="hold"/>
                                        <p:tgtEl>
                                          <p:spTgt spid="87556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5565"/>
                                        </p:tgtEl>
                                        <p:attrNameLst>
                                          <p:attrName>style.visibility</p:attrName>
                                        </p:attrNameLst>
                                      </p:cBhvr>
                                      <p:to>
                                        <p:strVal val="visible"/>
                                      </p:to>
                                    </p:set>
                                    <p:animEffect transition="in" filter="wipe(down)">
                                      <p:cBhvr>
                                        <p:cTn id="15" dur="500"/>
                                        <p:tgtEl>
                                          <p:spTgt spid="875565"/>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875564"/>
                                        </p:tgtEl>
                                        <p:attrNameLst>
                                          <p:attrName>style.visibility</p:attrName>
                                        </p:attrNameLst>
                                      </p:cBhvr>
                                      <p:to>
                                        <p:strVal val="visible"/>
                                      </p:to>
                                    </p:set>
                                    <p:animEffect transition="in" filter="wipe(left)">
                                      <p:cBhvr>
                                        <p:cTn id="19" dur="500"/>
                                        <p:tgtEl>
                                          <p:spTgt spid="875564"/>
                                        </p:tgtEl>
                                      </p:cBhvr>
                                    </p:animEffect>
                                  </p:childTnLst>
                                </p:cTn>
                              </p:par>
                            </p:childTnLst>
                          </p:cTn>
                        </p:par>
                        <p:par>
                          <p:cTn id="20" fill="hold">
                            <p:stCondLst>
                              <p:cond delay="1500"/>
                            </p:stCondLst>
                            <p:childTnLst>
                              <p:par>
                                <p:cTn id="21" presetID="22" presetClass="entr" presetSubtype="8" fill="hold" grpId="0" nodeType="afterEffect">
                                  <p:stCondLst>
                                    <p:cond delay="500"/>
                                  </p:stCondLst>
                                  <p:childTnLst>
                                    <p:set>
                                      <p:cBhvr>
                                        <p:cTn id="22" dur="1" fill="hold">
                                          <p:stCondLst>
                                            <p:cond delay="0"/>
                                          </p:stCondLst>
                                        </p:cTn>
                                        <p:tgtEl>
                                          <p:spTgt spid="875562"/>
                                        </p:tgtEl>
                                        <p:attrNameLst>
                                          <p:attrName>style.visibility</p:attrName>
                                        </p:attrNameLst>
                                      </p:cBhvr>
                                      <p:to>
                                        <p:strVal val="visible"/>
                                      </p:to>
                                    </p:set>
                                    <p:animEffect transition="in" filter="wipe(left)">
                                      <p:cBhvr>
                                        <p:cTn id="23" dur="500"/>
                                        <p:tgtEl>
                                          <p:spTgt spid="875562"/>
                                        </p:tgtEl>
                                      </p:cBhvr>
                                    </p:animEffect>
                                  </p:childTnLst>
                                </p:cTn>
                              </p:par>
                            </p:childTnLst>
                          </p:cTn>
                        </p:par>
                        <p:par>
                          <p:cTn id="24" fill="hold">
                            <p:stCondLst>
                              <p:cond delay="2500"/>
                            </p:stCondLst>
                            <p:childTnLst>
                              <p:par>
                                <p:cTn id="25" presetID="22" presetClass="entr" presetSubtype="8" fill="hold" grpId="0" nodeType="afterEffect">
                                  <p:stCondLst>
                                    <p:cond delay="500"/>
                                  </p:stCondLst>
                                  <p:childTnLst>
                                    <p:set>
                                      <p:cBhvr>
                                        <p:cTn id="26" dur="1" fill="hold">
                                          <p:stCondLst>
                                            <p:cond delay="0"/>
                                          </p:stCondLst>
                                        </p:cTn>
                                        <p:tgtEl>
                                          <p:spTgt spid="875563"/>
                                        </p:tgtEl>
                                        <p:attrNameLst>
                                          <p:attrName>style.visibility</p:attrName>
                                        </p:attrNameLst>
                                      </p:cBhvr>
                                      <p:to>
                                        <p:strVal val="visible"/>
                                      </p:to>
                                    </p:set>
                                    <p:animEffect transition="in" filter="wipe(left)">
                                      <p:cBhvr>
                                        <p:cTn id="27" dur="500"/>
                                        <p:tgtEl>
                                          <p:spTgt spid="875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62" grpId="0" animBg="1"/>
      <p:bldP spid="875563" grpId="0" animBg="1"/>
      <p:bldP spid="875564" grpId="0" animBg="1"/>
      <p:bldP spid="875565" grpId="0" animBg="1"/>
      <p:bldP spid="875566" grpId="0"/>
      <p:bldP spid="87556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idx="4294967295"/>
          </p:nvPr>
        </p:nvSpPr>
        <p:spPr>
          <a:xfrm>
            <a:off x="381000" y="228599"/>
            <a:ext cx="8420100" cy="649941"/>
          </a:xfrm>
        </p:spPr>
        <p:txBody>
          <a:bodyPr/>
          <a:lstStyle/>
          <a:p>
            <a:pPr eaLnBrk="1" hangingPunct="1"/>
            <a:r>
              <a:rPr lang="en-US" altLang="zh-CN" dirty="0">
                <a:latin typeface="Gill Sans MT" panose="020B0502020104020203" pitchFamily="34" charset="0"/>
              </a:rPr>
              <a:t>What is mobility ?</a:t>
            </a:r>
          </a:p>
        </p:txBody>
      </p:sp>
      <p:grpSp>
        <p:nvGrpSpPr>
          <p:cNvPr id="156675" name="Group 4"/>
          <p:cNvGrpSpPr>
            <a:grpSpLocks/>
          </p:cNvGrpSpPr>
          <p:nvPr/>
        </p:nvGrpSpPr>
        <p:grpSpPr bwMode="auto">
          <a:xfrm>
            <a:off x="539750" y="2486025"/>
            <a:ext cx="8053388" cy="868363"/>
            <a:chOff x="390" y="829"/>
            <a:chExt cx="5073" cy="547"/>
          </a:xfrm>
        </p:grpSpPr>
        <p:sp>
          <p:nvSpPr>
            <p:cNvPr id="156683" name="Rectangle 5"/>
            <p:cNvSpPr>
              <a:spLocks noChangeArrowheads="1"/>
            </p:cNvSpPr>
            <p:nvPr/>
          </p:nvSpPr>
          <p:spPr bwMode="auto">
            <a:xfrm>
              <a:off x="392" y="1120"/>
              <a:ext cx="4800" cy="256"/>
            </a:xfrm>
            <a:prstGeom prst="rect">
              <a:avLst/>
            </a:prstGeom>
            <a:gradFill rotWithShape="1">
              <a:gsLst>
                <a:gs pos="0">
                  <a:srgbClr val="FFFFFF"/>
                </a:gs>
                <a:gs pos="100000">
                  <a:schemeClr val="accent2"/>
                </a:gs>
              </a:gsLst>
              <a:lin ang="0" scaled="1"/>
            </a:gradFill>
            <a:ln w="9525">
              <a:solidFill>
                <a:schemeClr val="accent2"/>
              </a:solidFill>
              <a:miter lim="800000"/>
              <a:headEnd/>
              <a:tailEnd/>
            </a:ln>
          </p:spPr>
          <p:txBody>
            <a:bodyPr wrap="none" anchor="ctr"/>
            <a:lstStyle/>
            <a:p>
              <a:pPr algn="ctr"/>
              <a:endParaRPr lang="zh-CN" altLang="en-US" sz="2000">
                <a:latin typeface="Gill Sans MT" panose="020B0502020104020203" pitchFamily="34" charset="0"/>
              </a:endParaRPr>
            </a:p>
          </p:txBody>
        </p:sp>
        <p:sp>
          <p:nvSpPr>
            <p:cNvPr id="156684" name="Text Box 6"/>
            <p:cNvSpPr txBox="1">
              <a:spLocks noChangeArrowheads="1"/>
            </p:cNvSpPr>
            <p:nvPr/>
          </p:nvSpPr>
          <p:spPr bwMode="auto">
            <a:xfrm>
              <a:off x="390" y="829"/>
              <a:ext cx="1112" cy="291"/>
            </a:xfrm>
            <a:prstGeom prst="rect">
              <a:avLst/>
            </a:prstGeom>
            <a:noFill/>
            <a:ln w="9525">
              <a:noFill/>
              <a:miter lim="800000"/>
              <a:headEnd/>
              <a:tailEnd/>
            </a:ln>
          </p:spPr>
          <p:txBody>
            <a:bodyPr wrap="none">
              <a:spAutoFit/>
            </a:bodyPr>
            <a:lstStyle/>
            <a:p>
              <a:r>
                <a:rPr lang="en-US" altLang="zh-CN" sz="2400">
                  <a:latin typeface="Gill Sans MT" panose="020B0502020104020203" pitchFamily="34" charset="0"/>
                </a:rPr>
                <a:t>No mobility </a:t>
              </a:r>
            </a:p>
          </p:txBody>
        </p:sp>
        <p:sp>
          <p:nvSpPr>
            <p:cNvPr id="156685" name="Text Box 7"/>
            <p:cNvSpPr txBox="1">
              <a:spLocks noChangeArrowheads="1"/>
            </p:cNvSpPr>
            <p:nvPr/>
          </p:nvSpPr>
          <p:spPr bwMode="auto">
            <a:xfrm>
              <a:off x="4246" y="837"/>
              <a:ext cx="1217" cy="291"/>
            </a:xfrm>
            <a:prstGeom prst="rect">
              <a:avLst/>
            </a:prstGeom>
            <a:noFill/>
            <a:ln w="9525">
              <a:noFill/>
              <a:miter lim="800000"/>
              <a:headEnd/>
              <a:tailEnd/>
            </a:ln>
          </p:spPr>
          <p:txBody>
            <a:bodyPr wrap="none">
              <a:spAutoFit/>
            </a:bodyPr>
            <a:lstStyle/>
            <a:p>
              <a:r>
                <a:rPr lang="en-US" altLang="zh-CN" sz="2400">
                  <a:latin typeface="Gill Sans MT" panose="020B0502020104020203" pitchFamily="34" charset="0"/>
                </a:rPr>
                <a:t>High mobility </a:t>
              </a:r>
            </a:p>
          </p:txBody>
        </p:sp>
      </p:grpSp>
      <p:sp>
        <p:nvSpPr>
          <p:cNvPr id="156676" name="Text Box 8"/>
          <p:cNvSpPr txBox="1">
            <a:spLocks noChangeArrowheads="1"/>
          </p:cNvSpPr>
          <p:nvPr/>
        </p:nvSpPr>
        <p:spPr bwMode="auto">
          <a:xfrm>
            <a:off x="250825" y="4141788"/>
            <a:ext cx="2611438" cy="1311275"/>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User moves only within the same wireless access network </a:t>
            </a:r>
          </a:p>
        </p:txBody>
      </p:sp>
      <p:sp>
        <p:nvSpPr>
          <p:cNvPr id="156677" name="Text Box 9"/>
          <p:cNvSpPr txBox="1">
            <a:spLocks noChangeArrowheads="1"/>
          </p:cNvSpPr>
          <p:nvPr/>
        </p:nvSpPr>
        <p:spPr bwMode="auto">
          <a:xfrm>
            <a:off x="5715001" y="4043363"/>
            <a:ext cx="3086100" cy="1311275"/>
          </a:xfrm>
          <a:prstGeom prst="rect">
            <a:avLst/>
          </a:prstGeom>
          <a:noFill/>
          <a:ln w="9525">
            <a:noFill/>
            <a:miter lim="800000"/>
            <a:headEnd/>
            <a:tailEnd/>
          </a:ln>
        </p:spPr>
        <p:txBody>
          <a:bodyPr wrap="square">
            <a:spAutoFit/>
          </a:bodyPr>
          <a:lstStyle/>
          <a:p>
            <a:r>
              <a:rPr lang="en-US" altLang="zh-CN" sz="2000" dirty="0">
                <a:latin typeface="Gill Sans MT" panose="020B0502020104020203" pitchFamily="34" charset="0"/>
              </a:rPr>
              <a:t>Mobile user, maintain an ongoing connection </a:t>
            </a:r>
            <a:r>
              <a:rPr lang="en-US" altLang="zh-CN" sz="2000" i="1" dirty="0">
                <a:latin typeface="Gill Sans MT" panose="020B0502020104020203" pitchFamily="34" charset="0"/>
              </a:rPr>
              <a:t>while passing through multiple wireless access networks. </a:t>
            </a:r>
          </a:p>
        </p:txBody>
      </p:sp>
      <p:sp>
        <p:nvSpPr>
          <p:cNvPr id="156678" name="Text Box 10"/>
          <p:cNvSpPr txBox="1">
            <a:spLocks noChangeArrowheads="1"/>
          </p:cNvSpPr>
          <p:nvPr/>
        </p:nvSpPr>
        <p:spPr bwMode="auto">
          <a:xfrm>
            <a:off x="3017838" y="4044950"/>
            <a:ext cx="2662237" cy="1323439"/>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User moves between access networks, shutdown while moving between networks  </a:t>
            </a:r>
          </a:p>
        </p:txBody>
      </p:sp>
      <p:sp>
        <p:nvSpPr>
          <p:cNvPr id="156679" name="Line 11"/>
          <p:cNvSpPr>
            <a:spLocks noChangeShapeType="1"/>
          </p:cNvSpPr>
          <p:nvPr/>
        </p:nvSpPr>
        <p:spPr bwMode="auto">
          <a:xfrm flipH="1" flipV="1">
            <a:off x="1003300" y="3176588"/>
            <a:ext cx="215900" cy="86360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156680" name="Line 12"/>
          <p:cNvSpPr>
            <a:spLocks noChangeShapeType="1"/>
          </p:cNvSpPr>
          <p:nvPr/>
        </p:nvSpPr>
        <p:spPr bwMode="auto">
          <a:xfrm flipV="1">
            <a:off x="7531100" y="3214688"/>
            <a:ext cx="215900" cy="86360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156681" name="Line 13"/>
          <p:cNvSpPr>
            <a:spLocks noChangeShapeType="1"/>
          </p:cNvSpPr>
          <p:nvPr/>
        </p:nvSpPr>
        <p:spPr bwMode="auto">
          <a:xfrm flipV="1">
            <a:off x="4114800" y="3214688"/>
            <a:ext cx="25400" cy="85090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721933" name="Rectangle 2"/>
          <p:cNvSpPr>
            <a:spLocks noChangeArrowheads="1"/>
          </p:cNvSpPr>
          <p:nvPr/>
        </p:nvSpPr>
        <p:spPr bwMode="auto">
          <a:xfrm>
            <a:off x="366713" y="1036638"/>
            <a:ext cx="8435975" cy="881062"/>
          </a:xfrm>
          <a:prstGeom prst="rect">
            <a:avLst/>
          </a:prstGeom>
          <a:noFill/>
          <a:ln w="9525">
            <a:noFill/>
            <a:miter lim="800000"/>
            <a:headEnd/>
            <a:tailEnd/>
          </a:ln>
          <a:effectLst/>
        </p:spPr>
        <p:txBody>
          <a:bodyPr anchor="ctr"/>
          <a:lstStyle/>
          <a:p>
            <a:pPr eaLnBrk="1" hangingPunct="1">
              <a:buClr>
                <a:srgbClr val="FF3300"/>
              </a:buClr>
              <a:buFont typeface="Arial" pitchFamily="34" charset="0"/>
              <a:buChar char="•"/>
              <a:defRPr/>
            </a:pPr>
            <a:r>
              <a:rPr lang="en-US" altLang="zh-CN" sz="2400" dirty="0">
                <a:latin typeface="Gill Sans MT" panose="020B0502020104020203" pitchFamily="34" charset="0"/>
              </a:rPr>
              <a:t> The spectrum of user mobility</a:t>
            </a:r>
            <a:r>
              <a:rPr lang="en-US" altLang="zh-CN" sz="2400" dirty="0">
                <a:effectLst>
                  <a:outerShdw blurRad="38100" dist="38100" dir="2700000" algn="tl">
                    <a:srgbClr val="C0C0C0"/>
                  </a:outerShdw>
                </a:effectLst>
                <a:latin typeface="Gill Sans MT" panose="020B0502020104020203" pitchFamily="34" charset="0"/>
              </a:rPr>
              <a:t> </a:t>
            </a:r>
            <a:r>
              <a:rPr lang="en-US" altLang="zh-CN" sz="2200" dirty="0">
                <a:solidFill>
                  <a:srgbClr val="FF0000"/>
                </a:solidFill>
                <a:latin typeface="Gill Sans MT" panose="020B0502020104020203" pitchFamily="34" charset="0"/>
              </a:rPr>
              <a:t>from the network layer's perspective</a:t>
            </a:r>
            <a:r>
              <a:rPr lang="en-US" altLang="zh-CN" sz="2400" dirty="0">
                <a:latin typeface="Gill Sans MT" panose="020B0502020104020203" pitchFamily="34" charset="0"/>
              </a:rPr>
              <a:t> is illustrated by the following figure.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a:xfrm>
            <a:off x="317500" y="304800"/>
            <a:ext cx="8513763" cy="563563"/>
          </a:xfrm>
        </p:spPr>
        <p:txBody>
          <a:bodyPr/>
          <a:lstStyle/>
          <a:p>
            <a:pPr eaLnBrk="1" hangingPunct="1"/>
            <a:r>
              <a:rPr lang="en-US" altLang="zh-CN" dirty="0">
                <a:latin typeface="Gill Sans MT" panose="020B0502020104020203" pitchFamily="34" charset="0"/>
              </a:rPr>
              <a:t>What is mobility?</a:t>
            </a:r>
          </a:p>
        </p:txBody>
      </p:sp>
      <p:sp>
        <p:nvSpPr>
          <p:cNvPr id="157699" name="Rectangle 3"/>
          <p:cNvSpPr>
            <a:spLocks noGrp="1" noChangeArrowheads="1"/>
          </p:cNvSpPr>
          <p:nvPr>
            <p:ph type="body" idx="4294967295"/>
          </p:nvPr>
        </p:nvSpPr>
        <p:spPr>
          <a:xfrm>
            <a:off x="355599" y="1017588"/>
            <a:ext cx="8411883" cy="5185988"/>
          </a:xfrm>
        </p:spPr>
        <p:txBody>
          <a:bodyPr/>
          <a:lstStyle/>
          <a:p>
            <a:pPr eaLnBrk="1" hangingPunct="1">
              <a:buNone/>
            </a:pPr>
            <a:r>
              <a:rPr lang="en-US" altLang="zh-CN" dirty="0" smtClean="0">
                <a:latin typeface="Gill Sans MT" panose="020B0502020104020203" pitchFamily="34" charset="0"/>
              </a:rPr>
              <a:t>(2) </a:t>
            </a:r>
            <a:r>
              <a:rPr lang="en-US" altLang="zh-CN" dirty="0">
                <a:latin typeface="Gill Sans MT" panose="020B0502020104020203" pitchFamily="34" charset="0"/>
              </a:rPr>
              <a:t>How important is it </a:t>
            </a:r>
            <a:r>
              <a:rPr lang="en-US" altLang="zh-CN" i="1" dirty="0">
                <a:solidFill>
                  <a:srgbClr val="FF0000"/>
                </a:solidFill>
                <a:latin typeface="Gill Sans MT" panose="020B0502020104020203" pitchFamily="34" charset="0"/>
              </a:rPr>
              <a:t>for </a:t>
            </a:r>
            <a:r>
              <a:rPr lang="en-US" altLang="zh-CN" i="1" dirty="0">
                <a:latin typeface="Gill Sans MT" panose="020B0502020104020203" pitchFamily="34" charset="0"/>
              </a:rPr>
              <a:t>the mobile node's address</a:t>
            </a:r>
            <a:r>
              <a:rPr lang="en-US" altLang="zh-CN" i="1" dirty="0">
                <a:solidFill>
                  <a:srgbClr val="FF0000"/>
                </a:solidFill>
                <a:latin typeface="Gill Sans MT" panose="020B0502020104020203" pitchFamily="34" charset="0"/>
              </a:rPr>
              <a:t> to </a:t>
            </a:r>
            <a:r>
              <a:rPr lang="en-US" altLang="zh-CN" i="1" dirty="0">
                <a:latin typeface="Gill Sans MT" panose="020B0502020104020203" pitchFamily="34" charset="0"/>
              </a:rPr>
              <a:t>always remain the same?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If a mobile entity is able to maintain its IP address as it moves, mobility becomes invisible from the application standpoint.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Mobile IP provides the transparency, allowing a mobile node to maintain </a:t>
            </a:r>
            <a:r>
              <a:rPr lang="en-US" altLang="zh-CN" dirty="0">
                <a:solidFill>
                  <a:srgbClr val="FF0000"/>
                </a:solidFill>
                <a:latin typeface="Gill Sans MT" panose="020B0502020104020203" pitchFamily="34" charset="0"/>
              </a:rPr>
              <a:t>its permanent IP address</a:t>
            </a:r>
            <a:r>
              <a:rPr lang="en-US" altLang="zh-CN" dirty="0">
                <a:latin typeface="Gill Sans MT" panose="020B0502020104020203" pitchFamily="34" charset="0"/>
              </a:rPr>
              <a:t> </a:t>
            </a:r>
            <a:r>
              <a:rPr lang="en-US" altLang="zh-CN" i="1" dirty="0">
                <a:latin typeface="Gill Sans MT" panose="020B0502020104020203" pitchFamily="34" charset="0"/>
              </a:rPr>
              <a:t>while moving among networks.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On the other hand, a </a:t>
            </a:r>
            <a:r>
              <a:rPr lang="en-US" altLang="zh-CN" dirty="0">
                <a:solidFill>
                  <a:srgbClr val="FF0000"/>
                </a:solidFill>
                <a:latin typeface="Gill Sans MT" panose="020B0502020104020203" pitchFamily="34" charset="0"/>
              </a:rPr>
              <a:t>less glamorous </a:t>
            </a:r>
            <a:r>
              <a:rPr lang="en-US" altLang="zh-CN" dirty="0">
                <a:latin typeface="Gill Sans MT" panose="020B0502020104020203" pitchFamily="34" charset="0"/>
              </a:rPr>
              <a:t>mobile user might simply want to turn off an office laptop, bring that laptop home, power up, and work from home.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a:xfrm>
            <a:off x="317500" y="304800"/>
            <a:ext cx="8513763" cy="563563"/>
          </a:xfrm>
        </p:spPr>
        <p:txBody>
          <a:bodyPr/>
          <a:lstStyle/>
          <a:p>
            <a:pPr eaLnBrk="1" hangingPunct="1"/>
            <a:r>
              <a:rPr lang="en-US" altLang="zh-CN" dirty="0">
                <a:latin typeface="Gill Sans MT" panose="020B0502020104020203" pitchFamily="34" charset="0"/>
              </a:rPr>
              <a:t>What is mobility?</a:t>
            </a:r>
          </a:p>
        </p:txBody>
      </p:sp>
      <p:sp>
        <p:nvSpPr>
          <p:cNvPr id="157699" name="Rectangle 3"/>
          <p:cNvSpPr>
            <a:spLocks noGrp="1" noChangeArrowheads="1"/>
          </p:cNvSpPr>
          <p:nvPr>
            <p:ph type="body" idx="4294967295"/>
          </p:nvPr>
        </p:nvSpPr>
        <p:spPr>
          <a:xfrm>
            <a:off x="299803" y="1017588"/>
            <a:ext cx="8544394" cy="5185988"/>
          </a:xfrm>
        </p:spPr>
        <p:txBody>
          <a:bodyPr/>
          <a:lstStyle/>
          <a:p>
            <a:pPr eaLnBrk="1" hangingPunct="1">
              <a:buNone/>
            </a:pPr>
            <a:r>
              <a:rPr lang="en-US" altLang="zh-CN" dirty="0" smtClean="0">
                <a:latin typeface="Gill Sans MT" panose="020B0502020104020203" pitchFamily="34" charset="0"/>
              </a:rPr>
              <a:t>(3) </a:t>
            </a:r>
            <a:r>
              <a:rPr lang="en-US" altLang="zh-CN" dirty="0">
                <a:latin typeface="Gill Sans MT" panose="020B0502020104020203" pitchFamily="34" charset="0"/>
              </a:rPr>
              <a:t>What supporting wired infrastructure is available ?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We're implicitly assumed that there is a fixed infrastructure </a:t>
            </a:r>
            <a:r>
              <a:rPr lang="en-US" altLang="zh-CN" i="1" dirty="0">
                <a:solidFill>
                  <a:srgbClr val="FF0000"/>
                </a:solidFill>
                <a:latin typeface="Gill Sans MT" panose="020B0502020104020203" pitchFamily="34" charset="0"/>
              </a:rPr>
              <a:t>to which </a:t>
            </a:r>
            <a:r>
              <a:rPr lang="en-US" altLang="zh-CN" i="1" dirty="0">
                <a:latin typeface="Gill Sans MT" panose="020B0502020104020203" pitchFamily="34" charset="0"/>
              </a:rPr>
              <a:t>the mobile user can connect </a:t>
            </a:r>
          </a:p>
          <a:p>
            <a:pPr lvl="1" eaLnBrk="1" hangingPunct="1"/>
            <a:r>
              <a:rPr lang="en-US" altLang="zh-CN" dirty="0">
                <a:latin typeface="Gill Sans MT" panose="020B0502020104020203" pitchFamily="34" charset="0"/>
              </a:rPr>
              <a:t>— for example, the home ISP's network, the wireless access network in the office, or the wireless access networks </a:t>
            </a:r>
            <a:r>
              <a:rPr lang="en-US" altLang="zh-CN" i="1" dirty="0">
                <a:latin typeface="Gill Sans MT" panose="020B0502020104020203" pitchFamily="34" charset="0"/>
              </a:rPr>
              <a:t>l</a:t>
            </a:r>
            <a:r>
              <a:rPr lang="en-US" altLang="zh-CN" i="1" dirty="0">
                <a:solidFill>
                  <a:srgbClr val="0070C0"/>
                </a:solidFill>
                <a:latin typeface="Gill Sans MT" panose="020B0502020104020203" pitchFamily="34" charset="0"/>
              </a:rPr>
              <a:t>ining the autobahn</a:t>
            </a:r>
            <a:r>
              <a:rPr lang="en-US" altLang="zh-CN" i="1" dirty="0">
                <a:latin typeface="Gill Sans MT" panose="020B0502020104020203" pitchFamily="34" charset="0"/>
              </a:rPr>
              <a:t>.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If two users are within communication </a:t>
            </a:r>
            <a:r>
              <a:rPr lang="en-US" altLang="zh-CN" dirty="0">
                <a:solidFill>
                  <a:srgbClr val="FF0000"/>
                </a:solidFill>
                <a:latin typeface="Gill Sans MT" panose="020B0502020104020203" pitchFamily="34" charset="0"/>
              </a:rPr>
              <a:t>proximity</a:t>
            </a:r>
            <a:r>
              <a:rPr lang="en-US" altLang="zh-CN" dirty="0">
                <a:latin typeface="Gill Sans MT" panose="020B0502020104020203" pitchFamily="34" charset="0"/>
              </a:rPr>
              <a:t> of each other, can they establish a network connection in the absence of any other network-layer infrastructure?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solidFill>
                  <a:srgbClr val="FF0000"/>
                </a:solidFill>
                <a:latin typeface="Gill Sans MT" panose="020B0502020104020203" pitchFamily="34" charset="0"/>
              </a:rPr>
              <a:t>寻址</a:t>
            </a:r>
            <a:endParaRPr lang="en-US" altLang="zh-CN" sz="1800" i="1" dirty="0">
              <a:solidFill>
                <a:srgbClr val="FF0000"/>
              </a:solidFill>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3355856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Freeform 2"/>
          <p:cNvSpPr>
            <a:spLocks/>
          </p:cNvSpPr>
          <p:nvPr/>
        </p:nvSpPr>
        <p:spPr bwMode="auto">
          <a:xfrm>
            <a:off x="1612900" y="2616200"/>
            <a:ext cx="1866900" cy="1589088"/>
          </a:xfrm>
          <a:custGeom>
            <a:avLst/>
            <a:gdLst>
              <a:gd name="T0" fmla="*/ 766265 w 1340"/>
              <a:gd name="T1" fmla="*/ 56038 h 1191"/>
              <a:gd name="T2" fmla="*/ 114243 w 1340"/>
              <a:gd name="T3" fmla="*/ 80055 h 1191"/>
              <a:gd name="T4" fmla="*/ 80806 w 1340"/>
              <a:gd name="T5" fmla="*/ 536367 h 1191"/>
              <a:gd name="T6" fmla="*/ 39010 w 1340"/>
              <a:gd name="T7" fmla="*/ 960658 h 1191"/>
              <a:gd name="T8" fmla="*/ 156039 w 1340"/>
              <a:gd name="T9" fmla="*/ 1160795 h 1191"/>
              <a:gd name="T10" fmla="*/ 749546 w 1340"/>
              <a:gd name="T11" fmla="*/ 1168800 h 1191"/>
              <a:gd name="T12" fmla="*/ 891654 w 1340"/>
              <a:gd name="T13" fmla="*/ 1505030 h 1191"/>
              <a:gd name="T14" fmla="*/ 1719220 w 1340"/>
              <a:gd name="T15" fmla="*/ 1465003 h 1191"/>
              <a:gd name="T16" fmla="*/ 1777735 w 1340"/>
              <a:gd name="T17" fmla="*/ 760521 h 1191"/>
              <a:gd name="T18" fmla="*/ 1677424 w 1340"/>
              <a:gd name="T19" fmla="*/ 456312 h 1191"/>
              <a:gd name="T20" fmla="*/ 1058839 w 1340"/>
              <a:gd name="T21" fmla="*/ 384263 h 1191"/>
              <a:gd name="T22" fmla="*/ 766265 w 1340"/>
              <a:gd name="T23" fmla="*/ 56038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a:p>
        </p:txBody>
      </p:sp>
      <p:grpSp>
        <p:nvGrpSpPr>
          <p:cNvPr id="20486" name="Group 3"/>
          <p:cNvGrpSpPr>
            <a:grpSpLocks/>
          </p:cNvGrpSpPr>
          <p:nvPr/>
        </p:nvGrpSpPr>
        <p:grpSpPr bwMode="auto">
          <a:xfrm>
            <a:off x="2668588" y="3609975"/>
            <a:ext cx="501650" cy="233363"/>
            <a:chOff x="3600" y="219"/>
            <a:chExt cx="360" cy="175"/>
          </a:xfrm>
        </p:grpSpPr>
        <p:sp>
          <p:nvSpPr>
            <p:cNvPr id="20594" name="Oval 4"/>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0595" name="Line 5"/>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0596" name="Line 6"/>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0597" name="Rectangle 7"/>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0598" name="Oval 8"/>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0599" name="Group 9"/>
            <p:cNvGrpSpPr>
              <a:grpSpLocks/>
            </p:cNvGrpSpPr>
            <p:nvPr/>
          </p:nvGrpSpPr>
          <p:grpSpPr bwMode="auto">
            <a:xfrm>
              <a:off x="3686" y="244"/>
              <a:ext cx="177" cy="66"/>
              <a:chOff x="2848" y="848"/>
              <a:chExt cx="140" cy="98"/>
            </a:xfrm>
          </p:grpSpPr>
          <p:sp>
            <p:nvSpPr>
              <p:cNvPr id="20604" name="Line 10"/>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0605" name="Line 11"/>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0606" name="Line 12"/>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0600" name="Group 13"/>
            <p:cNvGrpSpPr>
              <a:grpSpLocks/>
            </p:cNvGrpSpPr>
            <p:nvPr/>
          </p:nvGrpSpPr>
          <p:grpSpPr bwMode="auto">
            <a:xfrm flipV="1">
              <a:off x="3686" y="243"/>
              <a:ext cx="177" cy="66"/>
              <a:chOff x="2848" y="848"/>
              <a:chExt cx="140" cy="98"/>
            </a:xfrm>
          </p:grpSpPr>
          <p:sp>
            <p:nvSpPr>
              <p:cNvPr id="20601" name="Line 1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0602" name="Line 1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0603" name="Line 1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grpSp>
        <p:nvGrpSpPr>
          <p:cNvPr id="20487" name="Group 17"/>
          <p:cNvGrpSpPr>
            <a:grpSpLocks/>
          </p:cNvGrpSpPr>
          <p:nvPr/>
        </p:nvGrpSpPr>
        <p:grpSpPr bwMode="auto">
          <a:xfrm>
            <a:off x="1771650" y="3263900"/>
            <a:ext cx="1333500" cy="342900"/>
            <a:chOff x="8025" y="5070"/>
            <a:chExt cx="2100" cy="540"/>
          </a:xfrm>
        </p:grpSpPr>
        <p:sp>
          <p:nvSpPr>
            <p:cNvPr id="20591" name="Line 18"/>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a:p>
          </p:txBody>
        </p:sp>
        <p:sp>
          <p:nvSpPr>
            <p:cNvPr id="20592" name="Line 19"/>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a:p>
          </p:txBody>
        </p:sp>
        <p:sp>
          <p:nvSpPr>
            <p:cNvPr id="20593" name="Line 20"/>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a:p>
          </p:txBody>
        </p:sp>
      </p:grpSp>
      <p:sp>
        <p:nvSpPr>
          <p:cNvPr id="20488" name="Rectangle 21"/>
          <p:cNvSpPr>
            <a:spLocks noGrp="1" noChangeArrowheads="1"/>
          </p:cNvSpPr>
          <p:nvPr>
            <p:ph type="title"/>
          </p:nvPr>
        </p:nvSpPr>
        <p:spPr/>
        <p:txBody>
          <a:bodyPr/>
          <a:lstStyle/>
          <a:p>
            <a:pPr eaLnBrk="1" hangingPunct="1"/>
            <a:r>
              <a:rPr lang="en-US" altLang="zh-CN" dirty="0">
                <a:latin typeface="Gill Sans MT" panose="020B0502020104020203" pitchFamily="34" charset="0"/>
              </a:rPr>
              <a:t>Mobility: Vocabulary</a:t>
            </a:r>
          </a:p>
        </p:txBody>
      </p:sp>
      <p:sp>
        <p:nvSpPr>
          <p:cNvPr id="20489" name="Text Box 22"/>
          <p:cNvSpPr txBox="1">
            <a:spLocks noChangeArrowheads="1"/>
          </p:cNvSpPr>
          <p:nvPr/>
        </p:nvSpPr>
        <p:spPr bwMode="auto">
          <a:xfrm>
            <a:off x="593725" y="1350963"/>
            <a:ext cx="3349625" cy="946150"/>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home network:</a:t>
            </a:r>
            <a:r>
              <a:rPr lang="en-US" altLang="zh-CN" sz="2000" dirty="0">
                <a:latin typeface="Gill Sans MT" panose="020B0502020104020203" pitchFamily="34" charset="0"/>
              </a:rPr>
              <a:t> permanent "home" of mobile</a:t>
            </a:r>
          </a:p>
          <a:p>
            <a:r>
              <a:rPr lang="en-US" altLang="zh-CN" sz="1600" dirty="0" smtClean="0">
                <a:latin typeface="Gill Sans MT" panose="020B0502020104020203" pitchFamily="34" charset="0"/>
              </a:rPr>
              <a:t>(e.g</a:t>
            </a:r>
            <a:r>
              <a:rPr lang="en-US" altLang="zh-CN" sz="1600" dirty="0">
                <a:latin typeface="Gill Sans MT" panose="020B0502020104020203" pitchFamily="34" charset="0"/>
              </a:rPr>
              <a:t>., </a:t>
            </a:r>
            <a:r>
              <a:rPr lang="en-US" altLang="zh-CN" sz="1600" dirty="0" smtClean="0">
                <a:latin typeface="Gill Sans MT" panose="020B0502020104020203" pitchFamily="34" charset="0"/>
              </a:rPr>
              <a:t>128.119.40/24)</a:t>
            </a:r>
            <a:endParaRPr lang="en-US" altLang="zh-CN" sz="1600" dirty="0">
              <a:latin typeface="Gill Sans MT" panose="020B0502020104020203" pitchFamily="34" charset="0"/>
            </a:endParaRPr>
          </a:p>
        </p:txBody>
      </p:sp>
      <p:sp>
        <p:nvSpPr>
          <p:cNvPr id="20490" name="Text Box 23"/>
          <p:cNvSpPr txBox="1">
            <a:spLocks noChangeArrowheads="1"/>
          </p:cNvSpPr>
          <p:nvPr/>
        </p:nvSpPr>
        <p:spPr bwMode="auto">
          <a:xfrm>
            <a:off x="320675" y="4257675"/>
            <a:ext cx="2905125" cy="1555750"/>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Permanent address:</a:t>
            </a:r>
            <a:r>
              <a:rPr lang="en-US" altLang="zh-CN" sz="2000" dirty="0">
                <a:latin typeface="Gill Sans MT" panose="020B0502020104020203" pitchFamily="34" charset="0"/>
              </a:rPr>
              <a:t> address in home network, can always be used to reach mobile</a:t>
            </a:r>
          </a:p>
          <a:p>
            <a:r>
              <a:rPr lang="en-US" altLang="zh-CN" sz="1600" dirty="0">
                <a:latin typeface="Gill Sans MT" panose="020B0502020104020203" pitchFamily="34" charset="0"/>
              </a:rPr>
              <a:t>e.g., 128.119.40.186</a:t>
            </a:r>
          </a:p>
        </p:txBody>
      </p:sp>
      <p:sp>
        <p:nvSpPr>
          <p:cNvPr id="20491" name="Text Box 24"/>
          <p:cNvSpPr txBox="1">
            <a:spLocks noChangeArrowheads="1"/>
          </p:cNvSpPr>
          <p:nvPr/>
        </p:nvSpPr>
        <p:spPr bwMode="auto">
          <a:xfrm>
            <a:off x="4232275" y="1423988"/>
            <a:ext cx="3914775" cy="1015663"/>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home agent: </a:t>
            </a:r>
            <a:r>
              <a:rPr lang="en-US" altLang="zh-CN" sz="2000" dirty="0">
                <a:latin typeface="Gill Sans MT" panose="020B0502020104020203" pitchFamily="34" charset="0"/>
              </a:rPr>
              <a:t>entity that will perform mobility functions on behalf of mobile, when mobile is remote</a:t>
            </a:r>
          </a:p>
        </p:txBody>
      </p:sp>
      <p:grpSp>
        <p:nvGrpSpPr>
          <p:cNvPr id="20492" name="Group 25"/>
          <p:cNvGrpSpPr>
            <a:grpSpLocks/>
          </p:cNvGrpSpPr>
          <p:nvPr/>
        </p:nvGrpSpPr>
        <p:grpSpPr bwMode="auto">
          <a:xfrm>
            <a:off x="1520825" y="2822575"/>
            <a:ext cx="914400" cy="590550"/>
            <a:chOff x="10665" y="3225"/>
            <a:chExt cx="1440" cy="930"/>
          </a:xfrm>
        </p:grpSpPr>
        <p:sp>
          <p:nvSpPr>
            <p:cNvPr id="20521" name="Oval 26"/>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p>
          </p:txBody>
        </p:sp>
        <p:grpSp>
          <p:nvGrpSpPr>
            <p:cNvPr id="20522" name="Group 27"/>
            <p:cNvGrpSpPr>
              <a:grpSpLocks/>
            </p:cNvGrpSpPr>
            <p:nvPr/>
          </p:nvGrpSpPr>
          <p:grpSpPr bwMode="auto">
            <a:xfrm>
              <a:off x="11038" y="3281"/>
              <a:ext cx="618" cy="667"/>
              <a:chOff x="8023" y="4451"/>
              <a:chExt cx="618" cy="667"/>
            </a:xfrm>
          </p:grpSpPr>
          <p:sp>
            <p:nvSpPr>
              <p:cNvPr id="20523" name="Freeform 28"/>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p>
            </p:txBody>
          </p:sp>
          <p:sp>
            <p:nvSpPr>
              <p:cNvPr id="20524" name="Freeform 29"/>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p>
            </p:txBody>
          </p:sp>
          <p:sp>
            <p:nvSpPr>
              <p:cNvPr id="20525" name="Freeform 30"/>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p>
            </p:txBody>
          </p:sp>
          <p:sp>
            <p:nvSpPr>
              <p:cNvPr id="20526" name="Freeform 31"/>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p>
            </p:txBody>
          </p:sp>
          <p:sp>
            <p:nvSpPr>
              <p:cNvPr id="20527" name="Freeform 32"/>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p>
            </p:txBody>
          </p:sp>
          <p:sp>
            <p:nvSpPr>
              <p:cNvPr id="20528" name="Freeform 33"/>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p>
            </p:txBody>
          </p:sp>
          <p:sp>
            <p:nvSpPr>
              <p:cNvPr id="20529" name="Freeform 34"/>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p>
            </p:txBody>
          </p:sp>
          <p:sp>
            <p:nvSpPr>
              <p:cNvPr id="20530" name="Freeform 35"/>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p>
            </p:txBody>
          </p:sp>
          <p:sp>
            <p:nvSpPr>
              <p:cNvPr id="20531" name="Freeform 36"/>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p>
            </p:txBody>
          </p:sp>
          <p:sp>
            <p:nvSpPr>
              <p:cNvPr id="20532" name="Freeform 37"/>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p>
            </p:txBody>
          </p:sp>
          <p:sp>
            <p:nvSpPr>
              <p:cNvPr id="20533" name="Freeform 38"/>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p>
            </p:txBody>
          </p:sp>
          <p:sp>
            <p:nvSpPr>
              <p:cNvPr id="20534" name="Freeform 39"/>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p>
            </p:txBody>
          </p:sp>
          <p:sp>
            <p:nvSpPr>
              <p:cNvPr id="20535" name="Freeform 40"/>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p>
            </p:txBody>
          </p:sp>
          <p:sp>
            <p:nvSpPr>
              <p:cNvPr id="20536" name="Freeform 41"/>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p>
            </p:txBody>
          </p:sp>
          <p:sp>
            <p:nvSpPr>
              <p:cNvPr id="20537" name="Freeform 42"/>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p>
            </p:txBody>
          </p:sp>
          <p:sp>
            <p:nvSpPr>
              <p:cNvPr id="20538" name="Freeform 43"/>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p>
            </p:txBody>
          </p:sp>
          <p:sp>
            <p:nvSpPr>
              <p:cNvPr id="20539" name="Freeform 44"/>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p>
            </p:txBody>
          </p:sp>
          <p:sp>
            <p:nvSpPr>
              <p:cNvPr id="20540" name="Freeform 45"/>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p>
            </p:txBody>
          </p:sp>
          <p:sp>
            <p:nvSpPr>
              <p:cNvPr id="20541" name="Freeform 46"/>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p>
            </p:txBody>
          </p:sp>
          <p:sp>
            <p:nvSpPr>
              <p:cNvPr id="20542" name="Freeform 47"/>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p>
            </p:txBody>
          </p:sp>
          <p:sp>
            <p:nvSpPr>
              <p:cNvPr id="20543" name="Freeform 48"/>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p>
            </p:txBody>
          </p:sp>
          <p:sp>
            <p:nvSpPr>
              <p:cNvPr id="20544" name="Freeform 49"/>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p>
            </p:txBody>
          </p:sp>
          <p:sp>
            <p:nvSpPr>
              <p:cNvPr id="20545" name="Freeform 50"/>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p>
            </p:txBody>
          </p:sp>
          <p:sp>
            <p:nvSpPr>
              <p:cNvPr id="20546" name="Freeform 51"/>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p>
            </p:txBody>
          </p:sp>
          <p:sp>
            <p:nvSpPr>
              <p:cNvPr id="20547" name="Freeform 52"/>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p>
            </p:txBody>
          </p:sp>
          <p:sp>
            <p:nvSpPr>
              <p:cNvPr id="20548" name="Freeform 53"/>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p>
            </p:txBody>
          </p:sp>
          <p:sp>
            <p:nvSpPr>
              <p:cNvPr id="20549" name="Freeform 54"/>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0550" name="Freeform 55"/>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p>
            </p:txBody>
          </p:sp>
          <p:sp>
            <p:nvSpPr>
              <p:cNvPr id="20551" name="Freeform 56"/>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0552" name="Freeform 57"/>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0553" name="Freeform 58"/>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0554" name="Freeform 59"/>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p>
            </p:txBody>
          </p:sp>
          <p:sp>
            <p:nvSpPr>
              <p:cNvPr id="20555" name="Freeform 60"/>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p>
            </p:txBody>
          </p:sp>
          <p:sp>
            <p:nvSpPr>
              <p:cNvPr id="20556" name="Freeform 61"/>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0557" name="Freeform 62"/>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p>
            </p:txBody>
          </p:sp>
          <p:sp>
            <p:nvSpPr>
              <p:cNvPr id="20558" name="Freeform 63"/>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p>
            </p:txBody>
          </p:sp>
          <p:sp>
            <p:nvSpPr>
              <p:cNvPr id="20559" name="Freeform 64"/>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p>
            </p:txBody>
          </p:sp>
          <p:sp>
            <p:nvSpPr>
              <p:cNvPr id="20560" name="Freeform 65"/>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0561" name="Freeform 66"/>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p>
            </p:txBody>
          </p:sp>
          <p:sp>
            <p:nvSpPr>
              <p:cNvPr id="20562" name="Freeform 67"/>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p>
            </p:txBody>
          </p:sp>
          <p:sp>
            <p:nvSpPr>
              <p:cNvPr id="20563" name="Freeform 68"/>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p>
            </p:txBody>
          </p:sp>
          <p:sp>
            <p:nvSpPr>
              <p:cNvPr id="20564" name="Freeform 69"/>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p>
            </p:txBody>
          </p:sp>
          <p:sp>
            <p:nvSpPr>
              <p:cNvPr id="20565" name="Freeform 70"/>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p>
            </p:txBody>
          </p:sp>
          <p:sp>
            <p:nvSpPr>
              <p:cNvPr id="20566" name="Freeform 71"/>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p>
            </p:txBody>
          </p:sp>
          <p:sp>
            <p:nvSpPr>
              <p:cNvPr id="20567" name="Freeform 72"/>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p>
            </p:txBody>
          </p:sp>
          <p:sp>
            <p:nvSpPr>
              <p:cNvPr id="20568" name="Freeform 73"/>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p>
            </p:txBody>
          </p:sp>
          <p:sp>
            <p:nvSpPr>
              <p:cNvPr id="20569" name="Freeform 74"/>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p>
            </p:txBody>
          </p:sp>
          <p:sp>
            <p:nvSpPr>
              <p:cNvPr id="20570" name="Freeform 75"/>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p>
            </p:txBody>
          </p:sp>
          <p:sp>
            <p:nvSpPr>
              <p:cNvPr id="20571" name="Freeform 76"/>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p>
            </p:txBody>
          </p:sp>
          <p:sp>
            <p:nvSpPr>
              <p:cNvPr id="20572" name="Freeform 77"/>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p>
            </p:txBody>
          </p:sp>
          <p:sp>
            <p:nvSpPr>
              <p:cNvPr id="20573" name="Freeform 78"/>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p>
            </p:txBody>
          </p:sp>
          <p:sp>
            <p:nvSpPr>
              <p:cNvPr id="20574" name="Freeform 79"/>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p>
            </p:txBody>
          </p:sp>
          <p:sp>
            <p:nvSpPr>
              <p:cNvPr id="20575" name="Freeform 80"/>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p>
            </p:txBody>
          </p:sp>
          <p:sp>
            <p:nvSpPr>
              <p:cNvPr id="20576" name="Freeform 81"/>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p>
            </p:txBody>
          </p:sp>
          <p:sp>
            <p:nvSpPr>
              <p:cNvPr id="20577" name="Freeform 82"/>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p>
            </p:txBody>
          </p:sp>
          <p:sp>
            <p:nvSpPr>
              <p:cNvPr id="20578" name="Freeform 83"/>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p>
            </p:txBody>
          </p:sp>
          <p:sp>
            <p:nvSpPr>
              <p:cNvPr id="20579" name="Freeform 84"/>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p>
            </p:txBody>
          </p:sp>
          <p:sp>
            <p:nvSpPr>
              <p:cNvPr id="20580" name="Freeform 85"/>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p>
            </p:txBody>
          </p:sp>
          <p:sp>
            <p:nvSpPr>
              <p:cNvPr id="20581" name="Freeform 86"/>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p>
            </p:txBody>
          </p:sp>
          <p:sp>
            <p:nvSpPr>
              <p:cNvPr id="20582" name="Freeform 87"/>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p>
            </p:txBody>
          </p:sp>
          <p:sp>
            <p:nvSpPr>
              <p:cNvPr id="20583" name="Freeform 88"/>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p>
            </p:txBody>
          </p:sp>
          <p:sp>
            <p:nvSpPr>
              <p:cNvPr id="20584" name="Freeform 89"/>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p>
            </p:txBody>
          </p:sp>
          <p:sp>
            <p:nvSpPr>
              <p:cNvPr id="20585" name="Freeform 90"/>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p>
            </p:txBody>
          </p:sp>
          <p:sp>
            <p:nvSpPr>
              <p:cNvPr id="20586" name="Freeform 91"/>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p>
            </p:txBody>
          </p:sp>
          <p:sp>
            <p:nvSpPr>
              <p:cNvPr id="20587" name="Freeform 92"/>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p>
            </p:txBody>
          </p:sp>
          <p:sp>
            <p:nvSpPr>
              <p:cNvPr id="20588" name="Freeform 93"/>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p>
            </p:txBody>
          </p:sp>
          <p:sp>
            <p:nvSpPr>
              <p:cNvPr id="20589" name="Freeform 94"/>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p>
            </p:txBody>
          </p:sp>
          <p:sp>
            <p:nvSpPr>
              <p:cNvPr id="20590" name="Freeform 95"/>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p>
            </p:txBody>
          </p:sp>
        </p:grpSp>
      </p:grpSp>
      <p:sp>
        <p:nvSpPr>
          <p:cNvPr id="20493" name="Freeform 96"/>
          <p:cNvSpPr>
            <a:spLocks/>
          </p:cNvSpPr>
          <p:nvPr/>
        </p:nvSpPr>
        <p:spPr bwMode="auto">
          <a:xfrm>
            <a:off x="6413500" y="2486025"/>
            <a:ext cx="1838325" cy="1711325"/>
          </a:xfrm>
          <a:custGeom>
            <a:avLst/>
            <a:gdLst>
              <a:gd name="T0" fmla="*/ 2541 w 2894"/>
              <a:gd name="T1" fmla="*/ 845813 h 2693"/>
              <a:gd name="T2" fmla="*/ 221692 w 2894"/>
              <a:gd name="T3" fmla="*/ 323455 h 2693"/>
              <a:gd name="T4" fmla="*/ 879144 w 2894"/>
              <a:gd name="T5" fmla="*/ 218602 h 2693"/>
              <a:gd name="T6" fmla="*/ 1649030 w 2894"/>
              <a:gd name="T7" fmla="*/ 108030 h 2693"/>
              <a:gd name="T8" fmla="*/ 1831973 w 2894"/>
              <a:gd name="T9" fmla="*/ 866783 h 2693"/>
              <a:gd name="T10" fmla="*/ 1689048 w 2894"/>
              <a:gd name="T11" fmla="*/ 1362451 h 2693"/>
              <a:gd name="T12" fmla="*/ 1336502 w 2894"/>
              <a:gd name="T13" fmla="*/ 1591221 h 2693"/>
              <a:gd name="T14" fmla="*/ 1041125 w 2894"/>
              <a:gd name="T15" fmla="*/ 1638881 h 2693"/>
              <a:gd name="T16" fmla="*/ 663169 w 2894"/>
              <a:gd name="T17" fmla="*/ 1671290 h 2693"/>
              <a:gd name="T18" fmla="*/ 219786 w 2894"/>
              <a:gd name="T19" fmla="*/ 1398673 h 2693"/>
              <a:gd name="T20" fmla="*/ 2541 w 2894"/>
              <a:gd name="T21" fmla="*/ 845813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p>
        </p:txBody>
      </p:sp>
      <p:grpSp>
        <p:nvGrpSpPr>
          <p:cNvPr id="20494" name="Group 97"/>
          <p:cNvGrpSpPr>
            <a:grpSpLocks/>
          </p:cNvGrpSpPr>
          <p:nvPr/>
        </p:nvGrpSpPr>
        <p:grpSpPr bwMode="auto">
          <a:xfrm>
            <a:off x="6705600" y="3724275"/>
            <a:ext cx="501650" cy="233363"/>
            <a:chOff x="3600" y="219"/>
            <a:chExt cx="360" cy="175"/>
          </a:xfrm>
        </p:grpSpPr>
        <p:sp>
          <p:nvSpPr>
            <p:cNvPr id="20508" name="Oval 98"/>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0509" name="Line 99"/>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0510" name="Line 100"/>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0511" name="Rectangle 101"/>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0512" name="Oval 102"/>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0513" name="Group 103"/>
            <p:cNvGrpSpPr>
              <a:grpSpLocks/>
            </p:cNvGrpSpPr>
            <p:nvPr/>
          </p:nvGrpSpPr>
          <p:grpSpPr bwMode="auto">
            <a:xfrm>
              <a:off x="3686" y="244"/>
              <a:ext cx="177" cy="66"/>
              <a:chOff x="2848" y="848"/>
              <a:chExt cx="140" cy="98"/>
            </a:xfrm>
          </p:grpSpPr>
          <p:sp>
            <p:nvSpPr>
              <p:cNvPr id="20518" name="Line 10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0519" name="Line 10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0520" name="Line 10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0514" name="Group 107"/>
            <p:cNvGrpSpPr>
              <a:grpSpLocks/>
            </p:cNvGrpSpPr>
            <p:nvPr/>
          </p:nvGrpSpPr>
          <p:grpSpPr bwMode="auto">
            <a:xfrm flipV="1">
              <a:off x="3686" y="243"/>
              <a:ext cx="177" cy="66"/>
              <a:chOff x="2848" y="848"/>
              <a:chExt cx="140" cy="98"/>
            </a:xfrm>
          </p:grpSpPr>
          <p:sp>
            <p:nvSpPr>
              <p:cNvPr id="20515" name="Line 108"/>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0516" name="Line 109"/>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0517" name="Line 110"/>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sp>
        <p:nvSpPr>
          <p:cNvPr id="20495" name="Line 111"/>
          <p:cNvSpPr>
            <a:spLocks noChangeShapeType="1"/>
          </p:cNvSpPr>
          <p:nvPr/>
        </p:nvSpPr>
        <p:spPr bwMode="auto">
          <a:xfrm>
            <a:off x="6735763" y="3552825"/>
            <a:ext cx="1333500" cy="0"/>
          </a:xfrm>
          <a:prstGeom prst="line">
            <a:avLst/>
          </a:prstGeom>
          <a:noFill/>
          <a:ln w="19050">
            <a:solidFill>
              <a:srgbClr val="000000"/>
            </a:solidFill>
            <a:round/>
            <a:headEnd/>
            <a:tailEnd/>
          </a:ln>
        </p:spPr>
        <p:txBody>
          <a:bodyPr/>
          <a:lstStyle/>
          <a:p>
            <a:endParaRPr lang="zh-CN" altLang="en-US"/>
          </a:p>
        </p:txBody>
      </p:sp>
      <p:sp>
        <p:nvSpPr>
          <p:cNvPr id="20496" name="Line 112"/>
          <p:cNvSpPr>
            <a:spLocks noChangeShapeType="1"/>
          </p:cNvSpPr>
          <p:nvPr/>
        </p:nvSpPr>
        <p:spPr bwMode="auto">
          <a:xfrm>
            <a:off x="6945313" y="3552825"/>
            <a:ext cx="0" cy="171450"/>
          </a:xfrm>
          <a:prstGeom prst="line">
            <a:avLst/>
          </a:prstGeom>
          <a:noFill/>
          <a:ln w="19050">
            <a:solidFill>
              <a:srgbClr val="000000"/>
            </a:solidFill>
            <a:round/>
            <a:headEnd/>
            <a:tailEnd/>
          </a:ln>
        </p:spPr>
        <p:txBody>
          <a:bodyPr/>
          <a:lstStyle/>
          <a:p>
            <a:endParaRPr lang="zh-CN" altLang="en-US"/>
          </a:p>
        </p:txBody>
      </p:sp>
      <p:sp>
        <p:nvSpPr>
          <p:cNvPr id="20497" name="Line 113"/>
          <p:cNvSpPr>
            <a:spLocks noChangeShapeType="1"/>
          </p:cNvSpPr>
          <p:nvPr/>
        </p:nvSpPr>
        <p:spPr bwMode="auto">
          <a:xfrm>
            <a:off x="7797800" y="3386138"/>
            <a:ext cx="0" cy="171450"/>
          </a:xfrm>
          <a:prstGeom prst="line">
            <a:avLst/>
          </a:prstGeom>
          <a:noFill/>
          <a:ln w="19050">
            <a:solidFill>
              <a:srgbClr val="000000"/>
            </a:solidFill>
            <a:round/>
            <a:headEnd/>
            <a:tailEnd/>
          </a:ln>
        </p:spPr>
        <p:txBody>
          <a:bodyPr/>
          <a:lstStyle/>
          <a:p>
            <a:endParaRPr lang="zh-CN" altLang="en-US"/>
          </a:p>
        </p:txBody>
      </p:sp>
      <p:grpSp>
        <p:nvGrpSpPr>
          <p:cNvPr id="20498" name="Group 114"/>
          <p:cNvGrpSpPr>
            <a:grpSpLocks/>
          </p:cNvGrpSpPr>
          <p:nvPr/>
        </p:nvGrpSpPr>
        <p:grpSpPr bwMode="auto">
          <a:xfrm>
            <a:off x="7340600" y="2914650"/>
            <a:ext cx="914400" cy="590550"/>
            <a:chOff x="10665" y="3225"/>
            <a:chExt cx="1440" cy="930"/>
          </a:xfrm>
        </p:grpSpPr>
        <p:sp>
          <p:nvSpPr>
            <p:cNvPr id="20506" name="Oval 115"/>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p>
          </p:txBody>
        </p:sp>
        <p:grpSp>
          <p:nvGrpSpPr>
            <p:cNvPr id="20507" name="Group 116"/>
            <p:cNvGrpSpPr>
              <a:grpSpLocks/>
            </p:cNvGrpSpPr>
            <p:nvPr/>
          </p:nvGrpSpPr>
          <p:grpSpPr bwMode="auto">
            <a:xfrm>
              <a:off x="11031" y="3335"/>
              <a:ext cx="565" cy="643"/>
              <a:chOff x="2870" y="1518"/>
              <a:chExt cx="292" cy="320"/>
            </a:xfrm>
          </p:grpSpPr>
          <p:graphicFrame>
            <p:nvGraphicFramePr>
              <p:cNvPr id="20483" name="Object 1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797" r:id="rId4" imgW="826829" imgH="840406" progId="">
                      <p:embed/>
                    </p:oleObj>
                  </mc:Choice>
                  <mc:Fallback>
                    <p:oleObj r:id="rId4" imgW="826829" imgH="840406" progId="">
                      <p:embed/>
                      <p:pic>
                        <p:nvPicPr>
                          <p:cNvPr id="0" name="Picture 2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1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798" r:id="rId6" imgW="1268295" imgH="1199426" progId="">
                      <p:embed/>
                    </p:oleObj>
                  </mc:Choice>
                  <mc:Fallback>
                    <p:oleObj r:id="rId6" imgW="1268295" imgH="1199426" progId="">
                      <p:embed/>
                      <p:pic>
                        <p:nvPicPr>
                          <p:cNvPr id="0" name="Picture 2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0499" name="Freeform 119"/>
          <p:cNvSpPr>
            <a:spLocks/>
          </p:cNvSpPr>
          <p:nvPr/>
        </p:nvSpPr>
        <p:spPr bwMode="auto">
          <a:xfrm>
            <a:off x="3954463" y="3432175"/>
            <a:ext cx="2109787" cy="1250950"/>
          </a:xfrm>
          <a:custGeom>
            <a:avLst/>
            <a:gdLst>
              <a:gd name="T0" fmla="*/ 378289 w 3324"/>
              <a:gd name="T1" fmla="*/ 9520 h 1971"/>
              <a:gd name="T2" fmla="*/ 94572 w 3324"/>
              <a:gd name="T3" fmla="*/ 209444 h 1971"/>
              <a:gd name="T4" fmla="*/ 1904 w 3324"/>
              <a:gd name="T5" fmla="*/ 676567 h 1971"/>
              <a:gd name="T6" fmla="*/ 106632 w 3324"/>
              <a:gd name="T7" fmla="*/ 1019293 h 1971"/>
              <a:gd name="T8" fmla="*/ 386540 w 3324"/>
              <a:gd name="T9" fmla="*/ 1162095 h 1971"/>
              <a:gd name="T10" fmla="*/ 687395 w 3324"/>
              <a:gd name="T11" fmla="*/ 1095454 h 1971"/>
              <a:gd name="T12" fmla="*/ 982536 w 3324"/>
              <a:gd name="T13" fmla="*/ 1190656 h 1971"/>
              <a:gd name="T14" fmla="*/ 1506175 w 3324"/>
              <a:gd name="T15" fmla="*/ 1219216 h 1971"/>
              <a:gd name="T16" fmla="*/ 2058375 w 3324"/>
              <a:gd name="T17" fmla="*/ 1000252 h 1971"/>
              <a:gd name="T18" fmla="*/ 1814645 w 3324"/>
              <a:gd name="T19" fmla="*/ 593424 h 1971"/>
              <a:gd name="T20" fmla="*/ 1722612 w 3324"/>
              <a:gd name="T21" fmla="*/ 281797 h 1971"/>
              <a:gd name="T22" fmla="*/ 1087899 w 3324"/>
              <a:gd name="T23" fmla="*/ 153592 h 1971"/>
              <a:gd name="T24" fmla="*/ 378289 w 3324"/>
              <a:gd name="T25" fmla="*/ 9520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p>
        </p:txBody>
      </p:sp>
      <p:sp>
        <p:nvSpPr>
          <p:cNvPr id="20500" name="Text Box 120"/>
          <p:cNvSpPr txBox="1">
            <a:spLocks noChangeArrowheads="1"/>
          </p:cNvSpPr>
          <p:nvPr/>
        </p:nvSpPr>
        <p:spPr bwMode="auto">
          <a:xfrm>
            <a:off x="4129088" y="3729038"/>
            <a:ext cx="1447800" cy="581025"/>
          </a:xfrm>
          <a:prstGeom prst="rect">
            <a:avLst/>
          </a:prstGeom>
          <a:noFill/>
          <a:ln w="9525">
            <a:noFill/>
            <a:miter lim="800000"/>
            <a:headEnd/>
            <a:tailEnd/>
          </a:ln>
        </p:spPr>
        <p:txBody>
          <a:bodyPr>
            <a:spAutoFit/>
          </a:bodyPr>
          <a:lstStyle/>
          <a:p>
            <a:pPr algn="ctr"/>
            <a:r>
              <a:rPr lang="en-US" altLang="zh-CN" sz="1600" dirty="0"/>
              <a:t>wide area network</a:t>
            </a:r>
          </a:p>
        </p:txBody>
      </p:sp>
      <p:sp>
        <p:nvSpPr>
          <p:cNvPr id="20501" name="Freeform 121"/>
          <p:cNvSpPr>
            <a:spLocks/>
          </p:cNvSpPr>
          <p:nvPr/>
        </p:nvSpPr>
        <p:spPr bwMode="auto">
          <a:xfrm>
            <a:off x="3259138" y="4995863"/>
            <a:ext cx="2944812" cy="911225"/>
          </a:xfrm>
          <a:custGeom>
            <a:avLst/>
            <a:gdLst>
              <a:gd name="T0" fmla="*/ 215335 w 4636"/>
              <a:gd name="T1" fmla="*/ 9525 h 1435"/>
              <a:gd name="T2" fmla="*/ 120054 w 4636"/>
              <a:gd name="T3" fmla="*/ 409575 h 1435"/>
              <a:gd name="T4" fmla="*/ 510705 w 4636"/>
              <a:gd name="T5" fmla="*/ 800100 h 1435"/>
              <a:gd name="T6" fmla="*/ 1244367 w 4636"/>
              <a:gd name="T7" fmla="*/ 904875 h 1435"/>
              <a:gd name="T8" fmla="*/ 2235287 w 4636"/>
              <a:gd name="T9" fmla="*/ 838200 h 1435"/>
              <a:gd name="T10" fmla="*/ 2492545 w 4636"/>
              <a:gd name="T11" fmla="*/ 619125 h 1435"/>
              <a:gd name="T12" fmla="*/ 2885738 w 4636"/>
              <a:gd name="T13" fmla="*/ 488315 h 1435"/>
              <a:gd name="T14" fmla="*/ 2698988 w 4636"/>
              <a:gd name="T15" fmla="*/ 176530 h 1435"/>
              <a:gd name="T16" fmla="*/ 1411426 w 4636"/>
              <a:gd name="T17" fmla="*/ 48260 h 1435"/>
              <a:gd name="T18" fmla="*/ 215335 w 4636"/>
              <a:gd name="T19" fmla="*/ 9525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a:p>
        </p:txBody>
      </p:sp>
      <p:graphicFrame>
        <p:nvGraphicFramePr>
          <p:cNvPr id="20482" name="Object 122"/>
          <p:cNvGraphicFramePr>
            <a:graphicFrameLocks noChangeAspect="1"/>
          </p:cNvGraphicFramePr>
          <p:nvPr/>
        </p:nvGraphicFramePr>
        <p:xfrm>
          <a:off x="4392613" y="5178425"/>
          <a:ext cx="415925" cy="317500"/>
        </p:xfrm>
        <a:graphic>
          <a:graphicData uri="http://schemas.openxmlformats.org/presentationml/2006/ole">
            <mc:AlternateContent xmlns:mc="http://schemas.openxmlformats.org/markup-compatibility/2006">
              <mc:Choice xmlns:v="urn:schemas-microsoft-com:vml" Requires="v">
                <p:oleObj spid="_x0000_s20799" r:id="rId8" imgW="1307263" imgH="1084139" progId="">
                  <p:embed/>
                </p:oleObj>
              </mc:Choice>
              <mc:Fallback>
                <p:oleObj r:id="rId8" imgW="1307263" imgH="1084139" progId="">
                  <p:embed/>
                  <p:pic>
                    <p:nvPicPr>
                      <p:cNvPr id="0" name="Picture 2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2613" y="5178425"/>
                        <a:ext cx="41592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2" name="Text Box 123"/>
          <p:cNvSpPr txBox="1">
            <a:spLocks noChangeArrowheads="1"/>
          </p:cNvSpPr>
          <p:nvPr/>
        </p:nvSpPr>
        <p:spPr bwMode="auto">
          <a:xfrm>
            <a:off x="3984625" y="5473700"/>
            <a:ext cx="1387475" cy="304800"/>
          </a:xfrm>
          <a:prstGeom prst="rect">
            <a:avLst/>
          </a:prstGeom>
          <a:noFill/>
          <a:ln w="9525">
            <a:noFill/>
            <a:miter lim="800000"/>
            <a:headEnd/>
            <a:tailEnd/>
          </a:ln>
        </p:spPr>
        <p:txBody>
          <a:bodyPr wrap="none">
            <a:spAutoFit/>
          </a:bodyPr>
          <a:lstStyle/>
          <a:p>
            <a:r>
              <a:rPr lang="en-US" altLang="zh-CN" sz="1400"/>
              <a:t>correspondent</a:t>
            </a:r>
            <a:endParaRPr lang="en-US" altLang="zh-CN"/>
          </a:p>
        </p:txBody>
      </p:sp>
      <p:sp>
        <p:nvSpPr>
          <p:cNvPr id="20503" name="Line 124"/>
          <p:cNvSpPr>
            <a:spLocks noChangeShapeType="1"/>
          </p:cNvSpPr>
          <p:nvPr/>
        </p:nvSpPr>
        <p:spPr bwMode="auto">
          <a:xfrm>
            <a:off x="1169988" y="2298700"/>
            <a:ext cx="511175" cy="712788"/>
          </a:xfrm>
          <a:prstGeom prst="line">
            <a:avLst/>
          </a:prstGeom>
          <a:noFill/>
          <a:ln w="28575">
            <a:solidFill>
              <a:srgbClr val="FF0000"/>
            </a:solidFill>
            <a:round/>
            <a:headEnd/>
            <a:tailEnd type="triangle" w="med" len="med"/>
          </a:ln>
        </p:spPr>
        <p:txBody>
          <a:bodyPr wrap="none"/>
          <a:lstStyle/>
          <a:p>
            <a:endParaRPr lang="zh-CN" altLang="en-US"/>
          </a:p>
        </p:txBody>
      </p:sp>
      <p:sp>
        <p:nvSpPr>
          <p:cNvPr id="20504" name="Line 125"/>
          <p:cNvSpPr>
            <a:spLocks noChangeShapeType="1"/>
          </p:cNvSpPr>
          <p:nvPr/>
        </p:nvSpPr>
        <p:spPr bwMode="auto">
          <a:xfrm flipV="1">
            <a:off x="757238" y="3216275"/>
            <a:ext cx="996950" cy="1103313"/>
          </a:xfrm>
          <a:prstGeom prst="line">
            <a:avLst/>
          </a:prstGeom>
          <a:noFill/>
          <a:ln w="28575">
            <a:solidFill>
              <a:srgbClr val="FF0000"/>
            </a:solidFill>
            <a:round/>
            <a:headEnd/>
            <a:tailEnd type="triangle" w="med" len="med"/>
          </a:ln>
        </p:spPr>
        <p:txBody>
          <a:bodyPr wrap="none"/>
          <a:lstStyle/>
          <a:p>
            <a:endParaRPr lang="zh-CN" altLang="en-US"/>
          </a:p>
        </p:txBody>
      </p:sp>
      <p:sp>
        <p:nvSpPr>
          <p:cNvPr id="20505" name="Line 126"/>
          <p:cNvSpPr>
            <a:spLocks noChangeShapeType="1"/>
          </p:cNvSpPr>
          <p:nvPr/>
        </p:nvSpPr>
        <p:spPr bwMode="auto">
          <a:xfrm flipH="1">
            <a:off x="3003550" y="1711325"/>
            <a:ext cx="1263650" cy="1843088"/>
          </a:xfrm>
          <a:prstGeom prst="line">
            <a:avLst/>
          </a:prstGeom>
          <a:noFill/>
          <a:ln w="28575">
            <a:solidFill>
              <a:srgbClr val="FF0000"/>
            </a:solidFill>
            <a:round/>
            <a:headEnd/>
            <a:tailEnd type="triangle" w="med" len="med"/>
          </a:ln>
        </p:spPr>
        <p:txBody>
          <a:bodyPr wrap="none"/>
          <a:lstStyle/>
          <a:p>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Freeform 2"/>
          <p:cNvSpPr>
            <a:spLocks/>
          </p:cNvSpPr>
          <p:nvPr/>
        </p:nvSpPr>
        <p:spPr bwMode="auto">
          <a:xfrm>
            <a:off x="1471613" y="2301875"/>
            <a:ext cx="1866900" cy="1589088"/>
          </a:xfrm>
          <a:custGeom>
            <a:avLst/>
            <a:gdLst>
              <a:gd name="T0" fmla="*/ 766265 w 1340"/>
              <a:gd name="T1" fmla="*/ 56038 h 1191"/>
              <a:gd name="T2" fmla="*/ 114243 w 1340"/>
              <a:gd name="T3" fmla="*/ 80055 h 1191"/>
              <a:gd name="T4" fmla="*/ 80806 w 1340"/>
              <a:gd name="T5" fmla="*/ 536367 h 1191"/>
              <a:gd name="T6" fmla="*/ 39010 w 1340"/>
              <a:gd name="T7" fmla="*/ 960658 h 1191"/>
              <a:gd name="T8" fmla="*/ 156039 w 1340"/>
              <a:gd name="T9" fmla="*/ 1160795 h 1191"/>
              <a:gd name="T10" fmla="*/ 749546 w 1340"/>
              <a:gd name="T11" fmla="*/ 1168800 h 1191"/>
              <a:gd name="T12" fmla="*/ 891654 w 1340"/>
              <a:gd name="T13" fmla="*/ 1505030 h 1191"/>
              <a:gd name="T14" fmla="*/ 1719220 w 1340"/>
              <a:gd name="T15" fmla="*/ 1465003 h 1191"/>
              <a:gd name="T16" fmla="*/ 1777735 w 1340"/>
              <a:gd name="T17" fmla="*/ 760521 h 1191"/>
              <a:gd name="T18" fmla="*/ 1677424 w 1340"/>
              <a:gd name="T19" fmla="*/ 456312 h 1191"/>
              <a:gd name="T20" fmla="*/ 1058839 w 1340"/>
              <a:gd name="T21" fmla="*/ 384263 h 1191"/>
              <a:gd name="T22" fmla="*/ 766265 w 1340"/>
              <a:gd name="T23" fmla="*/ 56038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1510" name="Group 3"/>
          <p:cNvGrpSpPr>
            <a:grpSpLocks/>
          </p:cNvGrpSpPr>
          <p:nvPr/>
        </p:nvGrpSpPr>
        <p:grpSpPr bwMode="auto">
          <a:xfrm>
            <a:off x="2527300" y="3295650"/>
            <a:ext cx="501650" cy="233363"/>
            <a:chOff x="3600" y="219"/>
            <a:chExt cx="360" cy="175"/>
          </a:xfrm>
        </p:grpSpPr>
        <p:sp>
          <p:nvSpPr>
            <p:cNvPr id="21621" name="Oval 4"/>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22" name="Line 5"/>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23" name="Line 6"/>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24" name="Rectangle 7"/>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1625" name="Oval 8"/>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1626" name="Group 9"/>
            <p:cNvGrpSpPr>
              <a:grpSpLocks/>
            </p:cNvGrpSpPr>
            <p:nvPr/>
          </p:nvGrpSpPr>
          <p:grpSpPr bwMode="auto">
            <a:xfrm>
              <a:off x="3686" y="244"/>
              <a:ext cx="177" cy="66"/>
              <a:chOff x="2848" y="848"/>
              <a:chExt cx="140" cy="98"/>
            </a:xfrm>
          </p:grpSpPr>
          <p:sp>
            <p:nvSpPr>
              <p:cNvPr id="21631" name="Line 10"/>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32" name="Line 11"/>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33" name="Line 12"/>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1627" name="Group 13"/>
            <p:cNvGrpSpPr>
              <a:grpSpLocks/>
            </p:cNvGrpSpPr>
            <p:nvPr/>
          </p:nvGrpSpPr>
          <p:grpSpPr bwMode="auto">
            <a:xfrm flipV="1">
              <a:off x="3686" y="243"/>
              <a:ext cx="177" cy="66"/>
              <a:chOff x="2848" y="848"/>
              <a:chExt cx="140" cy="98"/>
            </a:xfrm>
          </p:grpSpPr>
          <p:sp>
            <p:nvSpPr>
              <p:cNvPr id="21628" name="Line 1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29" name="Line 1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630" name="Line 1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grpSp>
        <p:nvGrpSpPr>
          <p:cNvPr id="21511" name="Group 17"/>
          <p:cNvGrpSpPr>
            <a:grpSpLocks/>
          </p:cNvGrpSpPr>
          <p:nvPr/>
        </p:nvGrpSpPr>
        <p:grpSpPr bwMode="auto">
          <a:xfrm>
            <a:off x="1630363" y="2949575"/>
            <a:ext cx="1333500" cy="342900"/>
            <a:chOff x="8025" y="5070"/>
            <a:chExt cx="2100" cy="540"/>
          </a:xfrm>
        </p:grpSpPr>
        <p:sp>
          <p:nvSpPr>
            <p:cNvPr id="21618" name="Line 18"/>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1619" name="Line 19"/>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1620" name="Line 20"/>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sp>
        <p:nvSpPr>
          <p:cNvPr id="21512" name="Rectangle 21"/>
          <p:cNvSpPr>
            <a:spLocks noGrp="1" noChangeArrowheads="1"/>
          </p:cNvSpPr>
          <p:nvPr>
            <p:ph type="title"/>
          </p:nvPr>
        </p:nvSpPr>
        <p:spPr>
          <a:xfrm>
            <a:off x="365761" y="201975"/>
            <a:ext cx="8477794" cy="673236"/>
          </a:xfrm>
        </p:spPr>
        <p:txBody>
          <a:bodyPr/>
          <a:lstStyle/>
          <a:p>
            <a:pPr eaLnBrk="1" hangingPunct="1"/>
            <a:r>
              <a:rPr lang="en-US" altLang="zh-CN" dirty="0">
                <a:latin typeface="Gill Sans MT" panose="020B0502020104020203" pitchFamily="34" charset="0"/>
              </a:rPr>
              <a:t>Mobility: more vocabulary</a:t>
            </a:r>
          </a:p>
        </p:txBody>
      </p:sp>
      <p:sp>
        <p:nvSpPr>
          <p:cNvPr id="21513" name="Text Box 22"/>
          <p:cNvSpPr txBox="1">
            <a:spLocks noChangeArrowheads="1"/>
          </p:cNvSpPr>
          <p:nvPr/>
        </p:nvSpPr>
        <p:spPr bwMode="auto">
          <a:xfrm>
            <a:off x="2870276" y="2087564"/>
            <a:ext cx="3335338" cy="946150"/>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care-of-address:</a:t>
            </a:r>
            <a:r>
              <a:rPr lang="en-US" altLang="zh-CN" sz="2000" dirty="0">
                <a:latin typeface="Gill Sans MT" panose="020B0502020104020203" pitchFamily="34" charset="0"/>
              </a:rPr>
              <a:t> address in visited network.</a:t>
            </a:r>
          </a:p>
          <a:p>
            <a:r>
              <a:rPr lang="en-US" altLang="zh-CN" sz="1600" dirty="0" smtClean="0">
                <a:latin typeface="Gill Sans MT" panose="020B0502020104020203" pitchFamily="34" charset="0"/>
              </a:rPr>
              <a:t>(e.g</a:t>
            </a:r>
            <a:r>
              <a:rPr lang="en-US" altLang="zh-CN" sz="1600" dirty="0">
                <a:latin typeface="Gill Sans MT" panose="020B0502020104020203" pitchFamily="34" charset="0"/>
              </a:rPr>
              <a:t>., </a:t>
            </a:r>
            <a:r>
              <a:rPr lang="en-US" altLang="zh-CN" sz="1600" dirty="0" smtClean="0">
                <a:latin typeface="Gill Sans MT" panose="020B0502020104020203" pitchFamily="34" charset="0"/>
              </a:rPr>
              <a:t>79,129.13.2) </a:t>
            </a:r>
            <a:endParaRPr lang="en-US" altLang="zh-CN" sz="1600" dirty="0">
              <a:latin typeface="Gill Sans MT" panose="020B0502020104020203" pitchFamily="34" charset="0"/>
            </a:endParaRPr>
          </a:p>
        </p:txBody>
      </p:sp>
      <p:grpSp>
        <p:nvGrpSpPr>
          <p:cNvPr id="21514" name="Group 23"/>
          <p:cNvGrpSpPr>
            <a:grpSpLocks/>
          </p:cNvGrpSpPr>
          <p:nvPr/>
        </p:nvGrpSpPr>
        <p:grpSpPr bwMode="auto">
          <a:xfrm>
            <a:off x="1379538" y="2508250"/>
            <a:ext cx="914400" cy="590550"/>
            <a:chOff x="10665" y="3225"/>
            <a:chExt cx="1440" cy="930"/>
          </a:xfrm>
        </p:grpSpPr>
        <p:sp>
          <p:nvSpPr>
            <p:cNvPr id="21548" name="Oval 24"/>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1549" name="Group 25"/>
            <p:cNvGrpSpPr>
              <a:grpSpLocks/>
            </p:cNvGrpSpPr>
            <p:nvPr/>
          </p:nvGrpSpPr>
          <p:grpSpPr bwMode="auto">
            <a:xfrm>
              <a:off x="11038" y="3281"/>
              <a:ext cx="618" cy="667"/>
              <a:chOff x="8023" y="4451"/>
              <a:chExt cx="618" cy="667"/>
            </a:xfrm>
          </p:grpSpPr>
          <p:sp>
            <p:nvSpPr>
              <p:cNvPr id="21550" name="Freeform 26"/>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1" name="Freeform 27"/>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2" name="Freeform 28"/>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3" name="Freeform 29"/>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4" name="Freeform 30"/>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5" name="Freeform 31"/>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6" name="Freeform 32"/>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7" name="Freeform 33"/>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8" name="Freeform 34"/>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59" name="Freeform 35"/>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60" name="Freeform 36"/>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61" name="Freeform 37"/>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62" name="Freeform 38"/>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63" name="Freeform 39"/>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64" name="Freeform 40"/>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65" name="Freeform 41"/>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1566" name="Freeform 42"/>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1567" name="Freeform 43"/>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1568" name="Freeform 44"/>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latin typeface="Gill Sans MT" panose="020B0502020104020203" pitchFamily="34" charset="0"/>
                </a:endParaRPr>
              </a:p>
            </p:txBody>
          </p:sp>
          <p:sp>
            <p:nvSpPr>
              <p:cNvPr id="21569" name="Freeform 45"/>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1570" name="Freeform 46"/>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1571" name="Freeform 47"/>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2" name="Freeform 48"/>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3" name="Freeform 49"/>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4" name="Freeform 50"/>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5" name="Freeform 51"/>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6" name="Freeform 52"/>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7" name="Freeform 53"/>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8" name="Freeform 54"/>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79" name="Freeform 55"/>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0" name="Freeform 56"/>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1" name="Freeform 57"/>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2" name="Freeform 58"/>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3" name="Freeform 59"/>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4" name="Freeform 60"/>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5" name="Freeform 61"/>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6" name="Freeform 62"/>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7" name="Freeform 63"/>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8" name="Freeform 64"/>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89" name="Freeform 65"/>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0" name="Freeform 66"/>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1" name="Freeform 67"/>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2" name="Freeform 68"/>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3" name="Freeform 69"/>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4" name="Freeform 70"/>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5" name="Freeform 71"/>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6" name="Freeform 72"/>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7" name="Freeform 73"/>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8" name="Freeform 74"/>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599" name="Freeform 75"/>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600" name="Freeform 76"/>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601" name="Freeform 77"/>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1602" name="Freeform 78"/>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latin typeface="Gill Sans MT" panose="020B0502020104020203" pitchFamily="34" charset="0"/>
                </a:endParaRPr>
              </a:p>
            </p:txBody>
          </p:sp>
          <p:sp>
            <p:nvSpPr>
              <p:cNvPr id="21603" name="Freeform 79"/>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latin typeface="Gill Sans MT" panose="020B0502020104020203" pitchFamily="34" charset="0"/>
                </a:endParaRPr>
              </a:p>
            </p:txBody>
          </p:sp>
          <p:sp>
            <p:nvSpPr>
              <p:cNvPr id="21604" name="Freeform 80"/>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latin typeface="Gill Sans MT" panose="020B0502020104020203" pitchFamily="34" charset="0"/>
                </a:endParaRPr>
              </a:p>
            </p:txBody>
          </p:sp>
          <p:sp>
            <p:nvSpPr>
              <p:cNvPr id="21605" name="Freeform 81"/>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1606" name="Freeform 82"/>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1607" name="Freeform 83"/>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1608" name="Freeform 84"/>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1609" name="Freeform 85"/>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1610" name="Freeform 86"/>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1" name="Freeform 87"/>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2" name="Freeform 88"/>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3" name="Freeform 89"/>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4" name="Freeform 90"/>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5" name="Freeform 91"/>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6" name="Freeform 92"/>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1617" name="Freeform 93"/>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grpSp>
      </p:grpSp>
      <p:sp>
        <p:nvSpPr>
          <p:cNvPr id="21515" name="Freeform 94"/>
          <p:cNvSpPr>
            <a:spLocks/>
          </p:cNvSpPr>
          <p:nvPr/>
        </p:nvSpPr>
        <p:spPr bwMode="auto">
          <a:xfrm>
            <a:off x="6272213" y="2171700"/>
            <a:ext cx="1838325" cy="1711325"/>
          </a:xfrm>
          <a:custGeom>
            <a:avLst/>
            <a:gdLst>
              <a:gd name="T0" fmla="*/ 2541 w 2894"/>
              <a:gd name="T1" fmla="*/ 845813 h 2693"/>
              <a:gd name="T2" fmla="*/ 221692 w 2894"/>
              <a:gd name="T3" fmla="*/ 323455 h 2693"/>
              <a:gd name="T4" fmla="*/ 879144 w 2894"/>
              <a:gd name="T5" fmla="*/ 218602 h 2693"/>
              <a:gd name="T6" fmla="*/ 1649030 w 2894"/>
              <a:gd name="T7" fmla="*/ 108030 h 2693"/>
              <a:gd name="T8" fmla="*/ 1831973 w 2894"/>
              <a:gd name="T9" fmla="*/ 866783 h 2693"/>
              <a:gd name="T10" fmla="*/ 1689048 w 2894"/>
              <a:gd name="T11" fmla="*/ 1362451 h 2693"/>
              <a:gd name="T12" fmla="*/ 1336502 w 2894"/>
              <a:gd name="T13" fmla="*/ 1591221 h 2693"/>
              <a:gd name="T14" fmla="*/ 1041125 w 2894"/>
              <a:gd name="T15" fmla="*/ 1638881 h 2693"/>
              <a:gd name="T16" fmla="*/ 663169 w 2894"/>
              <a:gd name="T17" fmla="*/ 1671290 h 2693"/>
              <a:gd name="T18" fmla="*/ 219786 w 2894"/>
              <a:gd name="T19" fmla="*/ 1398673 h 2693"/>
              <a:gd name="T20" fmla="*/ 2541 w 2894"/>
              <a:gd name="T21" fmla="*/ 845813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1516" name="Group 95"/>
          <p:cNvGrpSpPr>
            <a:grpSpLocks/>
          </p:cNvGrpSpPr>
          <p:nvPr/>
        </p:nvGrpSpPr>
        <p:grpSpPr bwMode="auto">
          <a:xfrm>
            <a:off x="6564313" y="3409950"/>
            <a:ext cx="501650" cy="233363"/>
            <a:chOff x="3600" y="219"/>
            <a:chExt cx="360" cy="175"/>
          </a:xfrm>
        </p:grpSpPr>
        <p:sp>
          <p:nvSpPr>
            <p:cNvPr id="21535" name="Oval 96"/>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36" name="Line 97"/>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37" name="Line 98"/>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38" name="Rectangle 99"/>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1539" name="Oval 100"/>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1540" name="Group 101"/>
            <p:cNvGrpSpPr>
              <a:grpSpLocks/>
            </p:cNvGrpSpPr>
            <p:nvPr/>
          </p:nvGrpSpPr>
          <p:grpSpPr bwMode="auto">
            <a:xfrm>
              <a:off x="3686" y="244"/>
              <a:ext cx="177" cy="66"/>
              <a:chOff x="2848" y="848"/>
              <a:chExt cx="140" cy="98"/>
            </a:xfrm>
          </p:grpSpPr>
          <p:sp>
            <p:nvSpPr>
              <p:cNvPr id="21545" name="Line 102"/>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46" name="Line 103"/>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47" name="Line 104"/>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1541" name="Group 105"/>
            <p:cNvGrpSpPr>
              <a:grpSpLocks/>
            </p:cNvGrpSpPr>
            <p:nvPr/>
          </p:nvGrpSpPr>
          <p:grpSpPr bwMode="auto">
            <a:xfrm flipV="1">
              <a:off x="3686" y="243"/>
              <a:ext cx="177" cy="66"/>
              <a:chOff x="2848" y="848"/>
              <a:chExt cx="140" cy="98"/>
            </a:xfrm>
          </p:grpSpPr>
          <p:sp>
            <p:nvSpPr>
              <p:cNvPr id="21542" name="Line 106"/>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43" name="Line 107"/>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1544" name="Line 108"/>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sp>
        <p:nvSpPr>
          <p:cNvPr id="21517" name="Line 109"/>
          <p:cNvSpPr>
            <a:spLocks noChangeShapeType="1"/>
          </p:cNvSpPr>
          <p:nvPr/>
        </p:nvSpPr>
        <p:spPr bwMode="auto">
          <a:xfrm>
            <a:off x="6594475" y="3238500"/>
            <a:ext cx="133350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1518" name="Line 110"/>
          <p:cNvSpPr>
            <a:spLocks noChangeShapeType="1"/>
          </p:cNvSpPr>
          <p:nvPr/>
        </p:nvSpPr>
        <p:spPr bwMode="auto">
          <a:xfrm>
            <a:off x="6804025" y="3238500"/>
            <a:ext cx="0" cy="17145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1519" name="Line 111"/>
          <p:cNvSpPr>
            <a:spLocks noChangeShapeType="1"/>
          </p:cNvSpPr>
          <p:nvPr/>
        </p:nvSpPr>
        <p:spPr bwMode="auto">
          <a:xfrm>
            <a:off x="7656513" y="3071813"/>
            <a:ext cx="0" cy="17145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nvGrpSpPr>
          <p:cNvPr id="21520" name="Group 112"/>
          <p:cNvGrpSpPr>
            <a:grpSpLocks/>
          </p:cNvGrpSpPr>
          <p:nvPr/>
        </p:nvGrpSpPr>
        <p:grpSpPr bwMode="auto">
          <a:xfrm>
            <a:off x="7199313" y="2600325"/>
            <a:ext cx="914400" cy="590550"/>
            <a:chOff x="10665" y="3225"/>
            <a:chExt cx="1440" cy="930"/>
          </a:xfrm>
        </p:grpSpPr>
        <p:sp>
          <p:nvSpPr>
            <p:cNvPr id="21533" name="Oval 113"/>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1534" name="Group 114"/>
            <p:cNvGrpSpPr>
              <a:grpSpLocks/>
            </p:cNvGrpSpPr>
            <p:nvPr/>
          </p:nvGrpSpPr>
          <p:grpSpPr bwMode="auto">
            <a:xfrm>
              <a:off x="11031" y="3335"/>
              <a:ext cx="565" cy="643"/>
              <a:chOff x="2870" y="1518"/>
              <a:chExt cx="292" cy="320"/>
            </a:xfrm>
          </p:grpSpPr>
          <p:graphicFrame>
            <p:nvGraphicFramePr>
              <p:cNvPr id="21507" name="Object 1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809" r:id="rId4" imgW="826829" imgH="840406" progId="">
                      <p:embed/>
                    </p:oleObj>
                  </mc:Choice>
                  <mc:Fallback>
                    <p:oleObj r:id="rId4" imgW="826829" imgH="840406" progId="">
                      <p:embed/>
                      <p:pic>
                        <p:nvPicPr>
                          <p:cNvPr id="0" name="Picture 2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1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810" r:id="rId6" imgW="1268295" imgH="1199426" progId="">
                      <p:embed/>
                    </p:oleObj>
                  </mc:Choice>
                  <mc:Fallback>
                    <p:oleObj r:id="rId6" imgW="1268295" imgH="1199426" progId="">
                      <p:embed/>
                      <p:pic>
                        <p:nvPicPr>
                          <p:cNvPr id="0" name="Picture 2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1521" name="Freeform 117"/>
          <p:cNvSpPr>
            <a:spLocks/>
          </p:cNvSpPr>
          <p:nvPr/>
        </p:nvSpPr>
        <p:spPr bwMode="auto">
          <a:xfrm>
            <a:off x="3813175" y="3117850"/>
            <a:ext cx="2109788" cy="1250950"/>
          </a:xfrm>
          <a:custGeom>
            <a:avLst/>
            <a:gdLst>
              <a:gd name="T0" fmla="*/ 378289 w 3324"/>
              <a:gd name="T1" fmla="*/ 9520 h 1971"/>
              <a:gd name="T2" fmla="*/ 94572 w 3324"/>
              <a:gd name="T3" fmla="*/ 209444 h 1971"/>
              <a:gd name="T4" fmla="*/ 1904 w 3324"/>
              <a:gd name="T5" fmla="*/ 676567 h 1971"/>
              <a:gd name="T6" fmla="*/ 106632 w 3324"/>
              <a:gd name="T7" fmla="*/ 1019293 h 1971"/>
              <a:gd name="T8" fmla="*/ 386541 w 3324"/>
              <a:gd name="T9" fmla="*/ 1162095 h 1971"/>
              <a:gd name="T10" fmla="*/ 687395 w 3324"/>
              <a:gd name="T11" fmla="*/ 1095454 h 1971"/>
              <a:gd name="T12" fmla="*/ 982537 w 3324"/>
              <a:gd name="T13" fmla="*/ 1190656 h 1971"/>
              <a:gd name="T14" fmla="*/ 1506176 w 3324"/>
              <a:gd name="T15" fmla="*/ 1219216 h 1971"/>
              <a:gd name="T16" fmla="*/ 2058376 w 3324"/>
              <a:gd name="T17" fmla="*/ 1000252 h 1971"/>
              <a:gd name="T18" fmla="*/ 1814646 w 3324"/>
              <a:gd name="T19" fmla="*/ 593424 h 1971"/>
              <a:gd name="T20" fmla="*/ 1722613 w 3324"/>
              <a:gd name="T21" fmla="*/ 281797 h 1971"/>
              <a:gd name="T22" fmla="*/ 1087899 w 3324"/>
              <a:gd name="T23" fmla="*/ 153592 h 1971"/>
              <a:gd name="T24" fmla="*/ 378289 w 3324"/>
              <a:gd name="T25" fmla="*/ 9520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sp>
        <p:nvSpPr>
          <p:cNvPr id="21522" name="Text Box 118"/>
          <p:cNvSpPr txBox="1">
            <a:spLocks noChangeArrowheads="1"/>
          </p:cNvSpPr>
          <p:nvPr/>
        </p:nvSpPr>
        <p:spPr bwMode="auto">
          <a:xfrm>
            <a:off x="3987800" y="3414713"/>
            <a:ext cx="1447800" cy="581025"/>
          </a:xfrm>
          <a:prstGeom prst="rect">
            <a:avLst/>
          </a:prstGeom>
          <a:noFill/>
          <a:ln w="9525">
            <a:noFill/>
            <a:miter lim="800000"/>
            <a:headEnd/>
            <a:tailEnd/>
          </a:ln>
        </p:spPr>
        <p:txBody>
          <a:bodyPr>
            <a:spAutoFit/>
          </a:bodyPr>
          <a:lstStyle/>
          <a:p>
            <a:pPr algn="ctr"/>
            <a:r>
              <a:rPr lang="en-US" altLang="zh-CN" sz="1600">
                <a:solidFill>
                  <a:schemeClr val="bg1"/>
                </a:solidFill>
                <a:latin typeface="Gill Sans MT" panose="020B0502020104020203" pitchFamily="34" charset="0"/>
              </a:rPr>
              <a:t>wide area network</a:t>
            </a:r>
          </a:p>
        </p:txBody>
      </p:sp>
      <p:sp>
        <p:nvSpPr>
          <p:cNvPr id="21523" name="Freeform 119"/>
          <p:cNvSpPr>
            <a:spLocks/>
          </p:cNvSpPr>
          <p:nvPr/>
        </p:nvSpPr>
        <p:spPr bwMode="auto">
          <a:xfrm>
            <a:off x="3117850" y="4681538"/>
            <a:ext cx="2944813" cy="911225"/>
          </a:xfrm>
          <a:custGeom>
            <a:avLst/>
            <a:gdLst>
              <a:gd name="T0" fmla="*/ 215335 w 4636"/>
              <a:gd name="T1" fmla="*/ 9525 h 1435"/>
              <a:gd name="T2" fmla="*/ 120054 w 4636"/>
              <a:gd name="T3" fmla="*/ 409575 h 1435"/>
              <a:gd name="T4" fmla="*/ 510705 w 4636"/>
              <a:gd name="T5" fmla="*/ 800100 h 1435"/>
              <a:gd name="T6" fmla="*/ 1244367 w 4636"/>
              <a:gd name="T7" fmla="*/ 904875 h 1435"/>
              <a:gd name="T8" fmla="*/ 2235288 w 4636"/>
              <a:gd name="T9" fmla="*/ 838200 h 1435"/>
              <a:gd name="T10" fmla="*/ 2492546 w 4636"/>
              <a:gd name="T11" fmla="*/ 619125 h 1435"/>
              <a:gd name="T12" fmla="*/ 2885739 w 4636"/>
              <a:gd name="T13" fmla="*/ 488315 h 1435"/>
              <a:gd name="T14" fmla="*/ 2698989 w 4636"/>
              <a:gd name="T15" fmla="*/ 176530 h 1435"/>
              <a:gd name="T16" fmla="*/ 1411427 w 4636"/>
              <a:gd name="T17" fmla="*/ 48260 h 1435"/>
              <a:gd name="T18" fmla="*/ 215335 w 4636"/>
              <a:gd name="T19" fmla="*/ 9525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aphicFrame>
        <p:nvGraphicFramePr>
          <p:cNvPr id="21506" name="Object 120"/>
          <p:cNvGraphicFramePr>
            <a:graphicFrameLocks noChangeAspect="1"/>
          </p:cNvGraphicFramePr>
          <p:nvPr>
            <p:extLst>
              <p:ext uri="{D42A27DB-BD31-4B8C-83A1-F6EECF244321}">
                <p14:modId xmlns:p14="http://schemas.microsoft.com/office/powerpoint/2010/main" val="3882649545"/>
              </p:ext>
            </p:extLst>
          </p:nvPr>
        </p:nvGraphicFramePr>
        <p:xfrm>
          <a:off x="4251325" y="4864100"/>
          <a:ext cx="415925" cy="317500"/>
        </p:xfrm>
        <a:graphic>
          <a:graphicData uri="http://schemas.openxmlformats.org/presentationml/2006/ole">
            <mc:AlternateContent xmlns:mc="http://schemas.openxmlformats.org/markup-compatibility/2006">
              <mc:Choice xmlns:v="urn:schemas-microsoft-com:vml" Requires="v">
                <p:oleObj spid="_x0000_s21811" r:id="rId8" imgW="1307263" imgH="1084139" progId="">
                  <p:embed/>
                </p:oleObj>
              </mc:Choice>
              <mc:Fallback>
                <p:oleObj r:id="rId8" imgW="1307263" imgH="1084139" progId="">
                  <p:embed/>
                  <p:pic>
                    <p:nvPicPr>
                      <p:cNvPr id="0" name="Picture 2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1325" y="4864100"/>
                        <a:ext cx="41592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24" name="Line 121"/>
          <p:cNvSpPr>
            <a:spLocks noChangeShapeType="1"/>
          </p:cNvSpPr>
          <p:nvPr/>
        </p:nvSpPr>
        <p:spPr bwMode="auto">
          <a:xfrm>
            <a:off x="4752975" y="1701800"/>
            <a:ext cx="2528888" cy="1087438"/>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21525" name="Line 122"/>
          <p:cNvSpPr>
            <a:spLocks noChangeShapeType="1"/>
          </p:cNvSpPr>
          <p:nvPr/>
        </p:nvSpPr>
        <p:spPr bwMode="auto">
          <a:xfrm flipH="1" flipV="1">
            <a:off x="6775450" y="3708400"/>
            <a:ext cx="255588" cy="53975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21526" name="Line 123"/>
          <p:cNvSpPr>
            <a:spLocks noChangeShapeType="1"/>
          </p:cNvSpPr>
          <p:nvPr/>
        </p:nvSpPr>
        <p:spPr bwMode="auto">
          <a:xfrm flipH="1">
            <a:off x="7810500" y="1706563"/>
            <a:ext cx="215900" cy="779462"/>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21527" name="Text Box 124"/>
          <p:cNvSpPr txBox="1">
            <a:spLocks noChangeArrowheads="1"/>
          </p:cNvSpPr>
          <p:nvPr/>
        </p:nvSpPr>
        <p:spPr bwMode="auto">
          <a:xfrm>
            <a:off x="5346337" y="1015819"/>
            <a:ext cx="3349625" cy="954107"/>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visited network:</a:t>
            </a:r>
            <a:r>
              <a:rPr lang="en-US" altLang="zh-CN" sz="2000" dirty="0">
                <a:latin typeface="Gill Sans MT" panose="020B0502020104020203" pitchFamily="34" charset="0"/>
              </a:rPr>
              <a:t> network in which mobile currently resides </a:t>
            </a:r>
            <a:r>
              <a:rPr lang="en-US" altLang="zh-CN" sz="1600" dirty="0" smtClean="0">
                <a:latin typeface="Gill Sans MT" panose="020B0502020104020203" pitchFamily="34" charset="0"/>
              </a:rPr>
              <a:t>(e.g</a:t>
            </a:r>
            <a:r>
              <a:rPr lang="en-US" altLang="zh-CN" sz="1600" dirty="0">
                <a:latin typeface="Gill Sans MT" panose="020B0502020104020203" pitchFamily="34" charset="0"/>
              </a:rPr>
              <a:t>., </a:t>
            </a:r>
            <a:r>
              <a:rPr lang="en-US" altLang="zh-CN" sz="1600" dirty="0" smtClean="0">
                <a:latin typeface="Gill Sans MT" panose="020B0502020104020203" pitchFamily="34" charset="0"/>
              </a:rPr>
              <a:t>79.129.13/24)</a:t>
            </a:r>
            <a:endParaRPr lang="en-US" altLang="zh-CN" sz="1600" dirty="0">
              <a:latin typeface="Gill Sans MT" panose="020B0502020104020203" pitchFamily="34" charset="0"/>
            </a:endParaRPr>
          </a:p>
        </p:txBody>
      </p:sp>
      <p:sp>
        <p:nvSpPr>
          <p:cNvPr id="21528" name="Text Box 125"/>
          <p:cNvSpPr txBox="1">
            <a:spLocks noChangeArrowheads="1"/>
          </p:cNvSpPr>
          <p:nvPr/>
        </p:nvSpPr>
        <p:spPr bwMode="auto">
          <a:xfrm>
            <a:off x="1543050" y="1163638"/>
            <a:ext cx="3671888" cy="701675"/>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permanent address:</a:t>
            </a:r>
            <a:r>
              <a:rPr lang="en-US" altLang="zh-CN" sz="2000" dirty="0">
                <a:latin typeface="Gill Sans MT" panose="020B0502020104020203" pitchFamily="34" charset="0"/>
              </a:rPr>
              <a:t> remains constant </a:t>
            </a:r>
            <a:r>
              <a:rPr lang="en-US" altLang="zh-CN" sz="2000" dirty="0" smtClean="0">
                <a:latin typeface="Gill Sans MT" panose="020B0502020104020203" pitchFamily="34" charset="0"/>
              </a:rPr>
              <a:t>(</a:t>
            </a:r>
            <a:r>
              <a:rPr lang="en-US" altLang="zh-CN" sz="1600" dirty="0" smtClean="0">
                <a:latin typeface="Gill Sans MT" panose="020B0502020104020203" pitchFamily="34" charset="0"/>
              </a:rPr>
              <a:t>e.g</a:t>
            </a:r>
            <a:r>
              <a:rPr lang="en-US" altLang="zh-CN" sz="1600" dirty="0">
                <a:latin typeface="Gill Sans MT" panose="020B0502020104020203" pitchFamily="34" charset="0"/>
              </a:rPr>
              <a:t>., </a:t>
            </a:r>
            <a:r>
              <a:rPr lang="en-US" altLang="zh-CN" sz="1600" dirty="0" smtClean="0">
                <a:latin typeface="Gill Sans MT" panose="020B0502020104020203" pitchFamily="34" charset="0"/>
              </a:rPr>
              <a:t>128.119.40.186)</a:t>
            </a:r>
            <a:endParaRPr lang="en-US" altLang="zh-CN" sz="1600" dirty="0">
              <a:latin typeface="Gill Sans MT" panose="020B0502020104020203" pitchFamily="34" charset="0"/>
            </a:endParaRPr>
          </a:p>
        </p:txBody>
      </p:sp>
      <p:sp>
        <p:nvSpPr>
          <p:cNvPr id="21529" name="Text Box 126"/>
          <p:cNvSpPr txBox="1">
            <a:spLocks noChangeArrowheads="1"/>
          </p:cNvSpPr>
          <p:nvPr/>
        </p:nvSpPr>
        <p:spPr bwMode="auto">
          <a:xfrm>
            <a:off x="6254750" y="4203700"/>
            <a:ext cx="2588805" cy="1616075"/>
          </a:xfrm>
          <a:prstGeom prst="rect">
            <a:avLst/>
          </a:prstGeom>
          <a:noFill/>
          <a:ln w="9525">
            <a:noFill/>
            <a:miter lim="800000"/>
            <a:headEnd/>
            <a:tailEnd/>
          </a:ln>
        </p:spPr>
        <p:txBody>
          <a:bodyPr wrap="square">
            <a:spAutoFit/>
          </a:bodyPr>
          <a:lstStyle/>
          <a:p>
            <a:r>
              <a:rPr lang="en-US" altLang="zh-CN" sz="2000" dirty="0">
                <a:solidFill>
                  <a:srgbClr val="FF0000"/>
                </a:solidFill>
                <a:latin typeface="Gill Sans MT" panose="020B0502020104020203" pitchFamily="34" charset="0"/>
              </a:rPr>
              <a:t>foreign agent: </a:t>
            </a:r>
            <a:r>
              <a:rPr lang="en-US" altLang="zh-CN" sz="2000" dirty="0">
                <a:latin typeface="Gill Sans MT" panose="020B0502020104020203" pitchFamily="34" charset="0"/>
              </a:rPr>
              <a:t>entity in visited network that performs mobility functions on behalf of mobile. </a:t>
            </a:r>
          </a:p>
        </p:txBody>
      </p:sp>
      <p:sp>
        <p:nvSpPr>
          <p:cNvPr id="21530" name="Line 127"/>
          <p:cNvSpPr>
            <a:spLocks noChangeShapeType="1"/>
          </p:cNvSpPr>
          <p:nvPr/>
        </p:nvSpPr>
        <p:spPr bwMode="auto">
          <a:xfrm>
            <a:off x="4932363" y="2593975"/>
            <a:ext cx="2393950" cy="347663"/>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
        <p:nvSpPr>
          <p:cNvPr id="21531" name="Text Box 128"/>
          <p:cNvSpPr txBox="1">
            <a:spLocks noChangeArrowheads="1"/>
          </p:cNvSpPr>
          <p:nvPr/>
        </p:nvSpPr>
        <p:spPr bwMode="auto">
          <a:xfrm>
            <a:off x="355600" y="5068888"/>
            <a:ext cx="2747963" cy="1006475"/>
          </a:xfrm>
          <a:prstGeom prst="rect">
            <a:avLst/>
          </a:prstGeom>
          <a:noFill/>
          <a:ln w="9525">
            <a:noFill/>
            <a:miter lim="800000"/>
            <a:headEnd/>
            <a:tailEnd/>
          </a:ln>
        </p:spPr>
        <p:txBody>
          <a:bodyPr>
            <a:spAutoFit/>
          </a:bodyPr>
          <a:lstStyle/>
          <a:p>
            <a:r>
              <a:rPr lang="en-US" altLang="zh-CN" sz="2000" dirty="0">
                <a:solidFill>
                  <a:srgbClr val="FF0000"/>
                </a:solidFill>
                <a:latin typeface="Gill Sans MT" panose="020B0502020104020203" pitchFamily="34" charset="0"/>
              </a:rPr>
              <a:t>correspondent: </a:t>
            </a:r>
            <a:r>
              <a:rPr lang="en-US" altLang="zh-CN" sz="2000" dirty="0">
                <a:latin typeface="Gill Sans MT" panose="020B0502020104020203" pitchFamily="34" charset="0"/>
              </a:rPr>
              <a:t>wants to communicate with mobile</a:t>
            </a:r>
          </a:p>
        </p:txBody>
      </p:sp>
      <p:sp>
        <p:nvSpPr>
          <p:cNvPr id="21532" name="Line 129"/>
          <p:cNvSpPr>
            <a:spLocks noChangeShapeType="1"/>
          </p:cNvSpPr>
          <p:nvPr/>
        </p:nvSpPr>
        <p:spPr bwMode="auto">
          <a:xfrm flipV="1">
            <a:off x="3068638" y="5084763"/>
            <a:ext cx="1169987" cy="31115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US" altLang="zh-CN" dirty="0">
                <a:latin typeface="Gill Sans MT" panose="020B0502020104020203" pitchFamily="34" charset="0"/>
              </a:rPr>
              <a:t>How do you contact a mobile friend:</a:t>
            </a:r>
          </a:p>
        </p:txBody>
      </p:sp>
      <p:sp>
        <p:nvSpPr>
          <p:cNvPr id="158723" name="Rectangle 3"/>
          <p:cNvSpPr>
            <a:spLocks noGrp="1" noChangeArrowheads="1"/>
          </p:cNvSpPr>
          <p:nvPr>
            <p:ph type="body" sz="half" idx="1"/>
          </p:nvPr>
        </p:nvSpPr>
        <p:spPr>
          <a:xfrm>
            <a:off x="323849" y="2852738"/>
            <a:ext cx="4308111" cy="2473325"/>
          </a:xfrm>
        </p:spPr>
        <p:txBody>
          <a:bodyPr/>
          <a:lstStyle/>
          <a:p>
            <a:pPr eaLnBrk="1" hangingPunct="1"/>
            <a:r>
              <a:rPr lang="en-US" altLang="zh-CN" dirty="0">
                <a:latin typeface="Gill Sans MT" panose="020B0502020104020203" pitchFamily="34" charset="0"/>
              </a:rPr>
              <a:t>search all phone books?</a:t>
            </a:r>
          </a:p>
          <a:p>
            <a:pPr eaLnBrk="1" hangingPunct="1"/>
            <a:r>
              <a:rPr lang="en-US" altLang="zh-CN" dirty="0">
                <a:latin typeface="Gill Sans MT" panose="020B0502020104020203" pitchFamily="34" charset="0"/>
              </a:rPr>
              <a:t>call her parents?</a:t>
            </a:r>
          </a:p>
          <a:p>
            <a:pPr eaLnBrk="1" hangingPunct="1"/>
            <a:r>
              <a:rPr lang="en-US" altLang="zh-CN" dirty="0">
                <a:latin typeface="Gill Sans MT" panose="020B0502020104020203" pitchFamily="34" charset="0"/>
              </a:rPr>
              <a:t>expect her to let you know where he/she is?</a:t>
            </a:r>
          </a:p>
        </p:txBody>
      </p:sp>
      <p:pic>
        <p:nvPicPr>
          <p:cNvPr id="158724" name="Picture 4" descr="worldf"/>
          <p:cNvPicPr>
            <a:picLocks noGrp="1" noChangeAspect="1" noChangeArrowheads="1"/>
          </p:cNvPicPr>
          <p:nvPr>
            <p:ph sz="half" idx="2"/>
          </p:nvPr>
        </p:nvPicPr>
        <p:blipFill>
          <a:blip r:embed="rId3" cstate="print"/>
          <a:srcRect/>
          <a:stretch>
            <a:fillRect/>
          </a:stretch>
        </p:blipFill>
        <p:spPr>
          <a:xfrm>
            <a:off x="4060825" y="3729038"/>
            <a:ext cx="4813300" cy="2489200"/>
          </a:xfrm>
          <a:noFill/>
        </p:spPr>
      </p:pic>
      <p:pic>
        <p:nvPicPr>
          <p:cNvPr id="158725" name="Picture 5" descr="Alice"/>
          <p:cNvPicPr>
            <a:picLocks noChangeAspect="1" noChangeArrowheads="1"/>
          </p:cNvPicPr>
          <p:nvPr/>
        </p:nvPicPr>
        <p:blipFill>
          <a:blip r:embed="rId4" cstate="print"/>
          <a:srcRect/>
          <a:stretch>
            <a:fillRect/>
          </a:stretch>
        </p:blipFill>
        <p:spPr bwMode="auto">
          <a:xfrm>
            <a:off x="5627688" y="5354638"/>
            <a:ext cx="561975" cy="693737"/>
          </a:xfrm>
          <a:prstGeom prst="rect">
            <a:avLst/>
          </a:prstGeom>
          <a:noFill/>
          <a:ln w="9525">
            <a:noFill/>
            <a:miter lim="800000"/>
            <a:headEnd/>
            <a:tailEnd/>
          </a:ln>
        </p:spPr>
      </p:pic>
      <p:pic>
        <p:nvPicPr>
          <p:cNvPr id="158726" name="Picture 6" descr="Bob"/>
          <p:cNvPicPr>
            <a:picLocks noChangeAspect="1" noChangeArrowheads="1"/>
          </p:cNvPicPr>
          <p:nvPr/>
        </p:nvPicPr>
        <p:blipFill>
          <a:blip r:embed="rId5" cstate="print"/>
          <a:srcRect/>
          <a:stretch>
            <a:fillRect/>
          </a:stretch>
        </p:blipFill>
        <p:spPr bwMode="auto">
          <a:xfrm>
            <a:off x="6645275" y="3151188"/>
            <a:ext cx="676275" cy="690562"/>
          </a:xfrm>
          <a:prstGeom prst="rect">
            <a:avLst/>
          </a:prstGeom>
          <a:noFill/>
          <a:ln w="9525">
            <a:noFill/>
            <a:miter lim="800000"/>
            <a:headEnd/>
            <a:tailEnd/>
          </a:ln>
        </p:spPr>
      </p:pic>
      <p:sp>
        <p:nvSpPr>
          <p:cNvPr id="158727" name="Text Box 7"/>
          <p:cNvSpPr txBox="1">
            <a:spLocks noChangeArrowheads="1"/>
          </p:cNvSpPr>
          <p:nvPr/>
        </p:nvSpPr>
        <p:spPr bwMode="auto">
          <a:xfrm>
            <a:off x="6381750" y="1616075"/>
            <a:ext cx="2644775" cy="830997"/>
          </a:xfrm>
          <a:prstGeom prst="rect">
            <a:avLst/>
          </a:prstGeom>
          <a:noFill/>
          <a:ln w="9525">
            <a:noFill/>
            <a:miter lim="800000"/>
            <a:headEnd/>
            <a:tailEnd/>
          </a:ln>
        </p:spPr>
        <p:txBody>
          <a:bodyPr>
            <a:spAutoFit/>
          </a:bodyPr>
          <a:lstStyle/>
          <a:p>
            <a:r>
              <a:rPr lang="en-US" altLang="zh-CN" sz="2400" dirty="0">
                <a:latin typeface="Gill Sans MT" panose="020B0502020104020203" pitchFamily="34" charset="0"/>
              </a:rPr>
              <a:t>I wonder where Alice moved to?</a:t>
            </a:r>
          </a:p>
        </p:txBody>
      </p:sp>
      <p:sp>
        <p:nvSpPr>
          <p:cNvPr id="158728" name="Oval 8"/>
          <p:cNvSpPr>
            <a:spLocks noChangeArrowheads="1"/>
          </p:cNvSpPr>
          <p:nvPr/>
        </p:nvSpPr>
        <p:spPr bwMode="auto">
          <a:xfrm>
            <a:off x="5975350" y="1528763"/>
            <a:ext cx="3168650" cy="992187"/>
          </a:xfrm>
          <a:prstGeom prst="ellips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158729" name="Oval 9"/>
          <p:cNvSpPr>
            <a:spLocks noChangeArrowheads="1"/>
          </p:cNvSpPr>
          <p:nvPr/>
        </p:nvSpPr>
        <p:spPr bwMode="auto">
          <a:xfrm>
            <a:off x="6473825" y="2420938"/>
            <a:ext cx="1387475" cy="268287"/>
          </a:xfrm>
          <a:prstGeom prst="ellips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158730" name="Oval 10"/>
          <p:cNvSpPr>
            <a:spLocks noChangeArrowheads="1"/>
          </p:cNvSpPr>
          <p:nvPr/>
        </p:nvSpPr>
        <p:spPr bwMode="auto">
          <a:xfrm>
            <a:off x="6405563" y="2760663"/>
            <a:ext cx="708025" cy="142875"/>
          </a:xfrm>
          <a:prstGeom prst="ellips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158731" name="Oval 11"/>
          <p:cNvSpPr>
            <a:spLocks noChangeArrowheads="1"/>
          </p:cNvSpPr>
          <p:nvPr/>
        </p:nvSpPr>
        <p:spPr bwMode="auto">
          <a:xfrm>
            <a:off x="6557963" y="2960688"/>
            <a:ext cx="280987" cy="95250"/>
          </a:xfrm>
          <a:prstGeom prst="ellips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158732" name="Rectangle 12"/>
          <p:cNvSpPr>
            <a:spLocks noChangeArrowheads="1"/>
          </p:cNvSpPr>
          <p:nvPr/>
        </p:nvSpPr>
        <p:spPr bwMode="auto">
          <a:xfrm>
            <a:off x="395288" y="1268413"/>
            <a:ext cx="5322887" cy="936625"/>
          </a:xfrm>
          <a:prstGeom prst="rect">
            <a:avLst/>
          </a:prstGeom>
          <a:noFill/>
          <a:ln w="9525">
            <a:noFill/>
            <a:miter lim="800000"/>
            <a:headEnd/>
            <a:tailEnd/>
          </a:ln>
        </p:spPr>
        <p:txBody>
          <a:bodyPr/>
          <a:lstStyle/>
          <a:p>
            <a:pPr eaLnBrk="1" hangingPunct="1">
              <a:spcBef>
                <a:spcPct val="20000"/>
              </a:spcBef>
              <a:buClr>
                <a:schemeClr val="hlink"/>
              </a:buClr>
            </a:pPr>
            <a:r>
              <a:rPr lang="en-US" altLang="zh-CN" sz="2400" dirty="0">
                <a:latin typeface="Gill Sans MT" panose="020B0502020104020203" pitchFamily="34" charset="0"/>
              </a:rPr>
              <a:t>Consider friend frequently changing addresses, how do you find her?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317500" y="304800"/>
            <a:ext cx="8513763" cy="563563"/>
          </a:xfrm>
        </p:spPr>
        <p:txBody>
          <a:bodyPr/>
          <a:lstStyle/>
          <a:p>
            <a:pPr eaLnBrk="1" hangingPunct="1"/>
            <a:r>
              <a:rPr lang="en-US" altLang="zh-CN" dirty="0">
                <a:latin typeface="Gill Sans MT" panose="020B0502020104020203" pitchFamily="34" charset="0"/>
              </a:rPr>
              <a:t>Mobility: approaches</a:t>
            </a:r>
          </a:p>
        </p:txBody>
      </p:sp>
      <p:sp>
        <p:nvSpPr>
          <p:cNvPr id="159747" name="Rectangle 3"/>
          <p:cNvSpPr>
            <a:spLocks noGrp="1" noChangeArrowheads="1"/>
          </p:cNvSpPr>
          <p:nvPr>
            <p:ph type="body" idx="1"/>
          </p:nvPr>
        </p:nvSpPr>
        <p:spPr>
          <a:xfrm>
            <a:off x="344395" y="1031965"/>
            <a:ext cx="8409640" cy="5174525"/>
          </a:xfrm>
        </p:spPr>
        <p:txBody>
          <a:bodyPr/>
          <a:lstStyle/>
          <a:p>
            <a:pPr eaLnBrk="1" hangingPunct="1">
              <a:lnSpc>
                <a:spcPct val="90000"/>
              </a:lnSpc>
            </a:pPr>
            <a:r>
              <a:rPr lang="en-US" altLang="zh-CN" dirty="0">
                <a:solidFill>
                  <a:srgbClr val="FF0000"/>
                </a:solidFill>
                <a:latin typeface="Gill Sans MT" panose="020B0502020104020203" pitchFamily="34" charset="0"/>
              </a:rPr>
              <a:t>Let routing handle it:</a:t>
            </a:r>
            <a:r>
              <a:rPr lang="en-US" altLang="zh-CN" i="1" dirty="0">
                <a:solidFill>
                  <a:srgbClr val="FF0000"/>
                </a:solidFill>
                <a:latin typeface="Gill Sans MT" panose="020B0502020104020203" pitchFamily="34" charset="0"/>
              </a:rPr>
              <a:t> </a:t>
            </a:r>
            <a:r>
              <a:rPr lang="en-US" altLang="zh-CN" dirty="0">
                <a:latin typeface="Gill Sans MT" panose="020B0502020104020203" pitchFamily="34" charset="0"/>
              </a:rPr>
              <a:t>routers advertise permanent address of mobile-nodes-in-residence via usual routing table exchange.</a:t>
            </a:r>
          </a:p>
          <a:p>
            <a:pPr lvl="1" eaLnBrk="1" hangingPunct="1">
              <a:lnSpc>
                <a:spcPct val="90000"/>
              </a:lnSpc>
              <a:buSzPct val="60000"/>
              <a:buFont typeface="Wingdings" panose="05000000000000000000" pitchFamily="2" charset="2"/>
              <a:buChar char="p"/>
            </a:pPr>
            <a:r>
              <a:rPr lang="en-US" altLang="zh-CN" dirty="0">
                <a:latin typeface="Gill Sans MT" panose="020B0502020104020203" pitchFamily="34" charset="0"/>
              </a:rPr>
              <a:t>routing tables indicate where each mobile located</a:t>
            </a:r>
          </a:p>
          <a:p>
            <a:pPr lvl="1" eaLnBrk="1" hangingPunct="1">
              <a:lnSpc>
                <a:spcPct val="90000"/>
              </a:lnSpc>
              <a:buSzPct val="60000"/>
              <a:buFont typeface="Wingdings" panose="05000000000000000000" pitchFamily="2" charset="2"/>
              <a:buChar char="p"/>
            </a:pPr>
            <a:endParaRPr lang="en-US" altLang="zh-CN" dirty="0">
              <a:latin typeface="Gill Sans MT" panose="020B0502020104020203" pitchFamily="34" charset="0"/>
            </a:endParaRPr>
          </a:p>
          <a:p>
            <a:pPr lvl="1" eaLnBrk="1" hangingPunct="1">
              <a:lnSpc>
                <a:spcPct val="90000"/>
              </a:lnSpc>
              <a:buSzPct val="60000"/>
              <a:buFont typeface="Wingdings" panose="05000000000000000000" pitchFamily="2" charset="2"/>
              <a:buChar char="p"/>
            </a:pPr>
            <a:r>
              <a:rPr lang="en-US" altLang="zh-CN" dirty="0">
                <a:latin typeface="Gill Sans MT" panose="020B0502020104020203" pitchFamily="34" charset="0"/>
              </a:rPr>
              <a:t>no changes to end-systems</a:t>
            </a:r>
          </a:p>
          <a:p>
            <a:pPr eaLnBrk="1" hangingPunct="1">
              <a:lnSpc>
                <a:spcPct val="90000"/>
              </a:lnSpc>
            </a:pPr>
            <a:endParaRPr lang="en-US" altLang="zh-CN" i="1" dirty="0">
              <a:solidFill>
                <a:srgbClr val="FF0000"/>
              </a:solidFill>
              <a:latin typeface="Gill Sans MT" panose="020B0502020104020203" pitchFamily="34" charset="0"/>
            </a:endParaRPr>
          </a:p>
          <a:p>
            <a:pPr eaLnBrk="1" hangingPunct="1">
              <a:lnSpc>
                <a:spcPct val="90000"/>
              </a:lnSpc>
            </a:pPr>
            <a:r>
              <a:rPr lang="en-US" altLang="zh-CN" dirty="0">
                <a:solidFill>
                  <a:srgbClr val="FF0000"/>
                </a:solidFill>
                <a:latin typeface="Gill Sans MT" panose="020B0502020104020203" pitchFamily="34" charset="0"/>
              </a:rPr>
              <a:t>Let end-systems handle it: </a:t>
            </a:r>
          </a:p>
          <a:p>
            <a:pPr lvl="1" eaLnBrk="1" hangingPunct="1">
              <a:lnSpc>
                <a:spcPct val="90000"/>
              </a:lnSpc>
              <a:buSzPct val="60000"/>
              <a:buFont typeface="Wingdings" panose="05000000000000000000" pitchFamily="2" charset="2"/>
              <a:buChar char="p"/>
            </a:pPr>
            <a:r>
              <a:rPr lang="en-US" altLang="zh-CN" dirty="0">
                <a:solidFill>
                  <a:srgbClr val="FF0000"/>
                </a:solidFill>
                <a:latin typeface="Gill Sans MT" panose="020B0502020104020203" pitchFamily="34" charset="0"/>
              </a:rPr>
              <a:t>indirect routing:</a:t>
            </a:r>
            <a:r>
              <a:rPr lang="en-US" altLang="zh-CN" dirty="0">
                <a:latin typeface="Gill Sans MT" panose="020B0502020104020203" pitchFamily="34" charset="0"/>
              </a:rPr>
              <a:t> communication from correspondent to mobile goes through home agent, then forwarded to remote</a:t>
            </a:r>
          </a:p>
          <a:p>
            <a:pPr lvl="1" eaLnBrk="1" hangingPunct="1">
              <a:lnSpc>
                <a:spcPct val="90000"/>
              </a:lnSpc>
              <a:buSzPct val="60000"/>
              <a:buFont typeface="Wingdings" panose="05000000000000000000" pitchFamily="2" charset="2"/>
              <a:buChar char="p"/>
            </a:pPr>
            <a:endParaRPr lang="en-US" altLang="zh-CN" dirty="0">
              <a:solidFill>
                <a:srgbClr val="FF0000"/>
              </a:solidFill>
              <a:latin typeface="Gill Sans MT" panose="020B0502020104020203" pitchFamily="34" charset="0"/>
            </a:endParaRPr>
          </a:p>
          <a:p>
            <a:pPr lvl="1" eaLnBrk="1" hangingPunct="1">
              <a:lnSpc>
                <a:spcPct val="90000"/>
              </a:lnSpc>
              <a:buSzPct val="60000"/>
              <a:buFont typeface="Wingdings" panose="05000000000000000000" pitchFamily="2" charset="2"/>
              <a:buChar char="p"/>
            </a:pPr>
            <a:r>
              <a:rPr lang="en-US" altLang="zh-CN" dirty="0">
                <a:solidFill>
                  <a:srgbClr val="FF0000"/>
                </a:solidFill>
                <a:latin typeface="Gill Sans MT" panose="020B0502020104020203" pitchFamily="34" charset="0"/>
              </a:rPr>
              <a:t>direct routing</a:t>
            </a:r>
            <a:r>
              <a:rPr lang="en-US" altLang="zh-CN" i="1" dirty="0">
                <a:solidFill>
                  <a:srgbClr val="FF0000"/>
                </a:solidFill>
                <a:latin typeface="Gill Sans MT" panose="020B0502020104020203" pitchFamily="34" charset="0"/>
              </a:rPr>
              <a:t>:</a:t>
            </a:r>
            <a:r>
              <a:rPr lang="en-US" altLang="zh-CN" dirty="0">
                <a:latin typeface="Gill Sans MT" panose="020B0502020104020203" pitchFamily="34" charset="0"/>
              </a:rPr>
              <a:t> correspondent gets foreign address of mobile, sends directly to mobile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327025" y="287383"/>
            <a:ext cx="8389938" cy="579392"/>
          </a:xfrm>
        </p:spPr>
        <p:txBody>
          <a:bodyPr/>
          <a:lstStyle/>
          <a:p>
            <a:pPr eaLnBrk="1" hangingPunct="1"/>
            <a:r>
              <a:rPr lang="en-US" altLang="zh-CN" dirty="0">
                <a:latin typeface="Comic Sans MS" panose="030F0702030302020204" pitchFamily="66" charset="0"/>
              </a:rPr>
              <a:t>Mobility: approaches</a:t>
            </a:r>
          </a:p>
        </p:txBody>
      </p:sp>
      <p:sp>
        <p:nvSpPr>
          <p:cNvPr id="160771" name="Rectangle 3"/>
          <p:cNvSpPr>
            <a:spLocks noGrp="1" noChangeArrowheads="1"/>
          </p:cNvSpPr>
          <p:nvPr>
            <p:ph type="body" idx="1"/>
          </p:nvPr>
        </p:nvSpPr>
        <p:spPr>
          <a:xfrm>
            <a:off x="329474" y="1031965"/>
            <a:ext cx="8435703" cy="5133703"/>
          </a:xfrm>
        </p:spPr>
        <p:txBody>
          <a:bodyPr/>
          <a:lstStyle/>
          <a:p>
            <a:pPr eaLnBrk="1" hangingPunct="1"/>
            <a:r>
              <a:rPr lang="en-US" altLang="zh-CN" dirty="0">
                <a:solidFill>
                  <a:schemeClr val="folHlink"/>
                </a:solidFill>
                <a:latin typeface="Gill Sans MT" panose="020B0502020104020203" pitchFamily="34" charset="0"/>
              </a:rPr>
              <a:t>Let routing handle it: routers advertise permanent address of mobile-nodes-in-residence via usual routing table exchange.</a:t>
            </a:r>
          </a:p>
          <a:p>
            <a:pPr lvl="1" eaLnBrk="1" hangingPunct="1">
              <a:buSzPct val="60000"/>
              <a:buFont typeface="Wingdings" panose="05000000000000000000" pitchFamily="2" charset="2"/>
              <a:buChar char="p"/>
            </a:pPr>
            <a:r>
              <a:rPr lang="en-US" altLang="zh-CN" dirty="0">
                <a:solidFill>
                  <a:schemeClr val="folHlink"/>
                </a:solidFill>
                <a:latin typeface="Gill Sans MT" panose="020B0502020104020203" pitchFamily="34" charset="0"/>
              </a:rPr>
              <a:t>routing tables indicate where each mobile located</a:t>
            </a:r>
          </a:p>
          <a:p>
            <a:pPr lvl="1" eaLnBrk="1" hangingPunct="1">
              <a:buSzPct val="60000"/>
              <a:buFont typeface="Wingdings" panose="05000000000000000000" pitchFamily="2" charset="2"/>
              <a:buChar char="p"/>
            </a:pPr>
            <a:endParaRPr lang="en-US" altLang="zh-CN" dirty="0">
              <a:solidFill>
                <a:schemeClr val="folHlink"/>
              </a:solidFill>
              <a:latin typeface="Gill Sans MT" panose="020B0502020104020203" pitchFamily="34" charset="0"/>
            </a:endParaRPr>
          </a:p>
          <a:p>
            <a:pPr lvl="1" eaLnBrk="1" hangingPunct="1">
              <a:buSzPct val="60000"/>
              <a:buFont typeface="Wingdings" panose="05000000000000000000" pitchFamily="2" charset="2"/>
              <a:buChar char="p"/>
            </a:pPr>
            <a:r>
              <a:rPr lang="en-US" altLang="zh-CN" dirty="0">
                <a:solidFill>
                  <a:schemeClr val="folHlink"/>
                </a:solidFill>
                <a:latin typeface="Gill Sans MT" panose="020B0502020104020203" pitchFamily="34" charset="0"/>
              </a:rPr>
              <a:t>no changes to end-systems</a:t>
            </a:r>
          </a:p>
          <a:p>
            <a:pPr eaLnBrk="1" hangingPunct="1"/>
            <a:endParaRPr lang="en-US" altLang="zh-CN" dirty="0">
              <a:solidFill>
                <a:srgbClr val="FF0000"/>
              </a:solidFill>
              <a:latin typeface="Gill Sans MT" panose="020B0502020104020203" pitchFamily="34" charset="0"/>
            </a:endParaRPr>
          </a:p>
          <a:p>
            <a:pPr eaLnBrk="1" hangingPunct="1"/>
            <a:r>
              <a:rPr lang="en-US" altLang="zh-CN" dirty="0">
                <a:solidFill>
                  <a:srgbClr val="FF0000"/>
                </a:solidFill>
                <a:latin typeface="Gill Sans MT" panose="020B0502020104020203" pitchFamily="34" charset="0"/>
              </a:rPr>
              <a:t>let end-systems handle it: </a:t>
            </a:r>
          </a:p>
          <a:p>
            <a:pPr lvl="1" eaLnBrk="1" hangingPunct="1">
              <a:buSzPct val="60000"/>
              <a:buFont typeface="Wingdings" panose="05000000000000000000" pitchFamily="2" charset="2"/>
              <a:buChar char="p"/>
            </a:pPr>
            <a:r>
              <a:rPr lang="en-US" altLang="zh-CN" dirty="0">
                <a:solidFill>
                  <a:srgbClr val="FF0000"/>
                </a:solidFill>
                <a:latin typeface="Gill Sans MT" panose="020B0502020104020203" pitchFamily="34" charset="0"/>
              </a:rPr>
              <a:t>indirect routing:</a:t>
            </a:r>
            <a:r>
              <a:rPr lang="en-US" altLang="zh-CN" dirty="0">
                <a:latin typeface="Gill Sans MT" panose="020B0502020104020203" pitchFamily="34" charset="0"/>
              </a:rPr>
              <a:t> communication from correspondent to mobile goes through home agent, then forwarded to remote</a:t>
            </a:r>
          </a:p>
          <a:p>
            <a:pPr lvl="1" eaLnBrk="1" hangingPunct="1">
              <a:buSzPct val="60000"/>
              <a:buFont typeface="Wingdings" panose="05000000000000000000" pitchFamily="2" charset="2"/>
              <a:buChar char="p"/>
            </a:pPr>
            <a:endParaRPr lang="en-US" altLang="zh-CN" dirty="0">
              <a:solidFill>
                <a:srgbClr val="FF0000"/>
              </a:solidFill>
              <a:latin typeface="Gill Sans MT" panose="020B0502020104020203" pitchFamily="34" charset="0"/>
            </a:endParaRPr>
          </a:p>
          <a:p>
            <a:pPr lvl="1" eaLnBrk="1" hangingPunct="1">
              <a:buSzPct val="60000"/>
              <a:buFont typeface="Wingdings" panose="05000000000000000000" pitchFamily="2" charset="2"/>
              <a:buChar char="p"/>
            </a:pPr>
            <a:r>
              <a:rPr lang="en-US" altLang="zh-CN" dirty="0">
                <a:solidFill>
                  <a:srgbClr val="FF0000"/>
                </a:solidFill>
                <a:latin typeface="Gill Sans MT" panose="020B0502020104020203" pitchFamily="34" charset="0"/>
              </a:rPr>
              <a:t>direct routing:</a:t>
            </a:r>
            <a:r>
              <a:rPr lang="en-US" altLang="zh-CN" dirty="0">
                <a:latin typeface="Gill Sans MT" panose="020B0502020104020203" pitchFamily="34" charset="0"/>
              </a:rPr>
              <a:t> correspondent gets foreign address of mobile, sends directly to mobile</a:t>
            </a:r>
          </a:p>
        </p:txBody>
      </p:sp>
      <p:sp>
        <p:nvSpPr>
          <p:cNvPr id="160772" name="Oval 4"/>
          <p:cNvSpPr>
            <a:spLocks noChangeArrowheads="1"/>
          </p:cNvSpPr>
          <p:nvPr/>
        </p:nvSpPr>
        <p:spPr bwMode="auto">
          <a:xfrm>
            <a:off x="3070225" y="1250950"/>
            <a:ext cx="1887538" cy="1743075"/>
          </a:xfrm>
          <a:prstGeom prst="ellipse">
            <a:avLst/>
          </a:prstGeom>
          <a:solidFill>
            <a:schemeClr val="bg1"/>
          </a:solidFill>
          <a:ln w="7620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160773" name="Line 5"/>
          <p:cNvSpPr>
            <a:spLocks noChangeShapeType="1"/>
          </p:cNvSpPr>
          <p:nvPr/>
        </p:nvSpPr>
        <p:spPr bwMode="auto">
          <a:xfrm>
            <a:off x="3505200" y="1425575"/>
            <a:ext cx="1133475" cy="1365250"/>
          </a:xfrm>
          <a:prstGeom prst="line">
            <a:avLst/>
          </a:prstGeom>
          <a:noFill/>
          <a:ln w="76200">
            <a:solidFill>
              <a:srgbClr val="FF0000"/>
            </a:solidFill>
            <a:round/>
            <a:headEnd/>
            <a:tailEnd/>
          </a:ln>
        </p:spPr>
        <p:txBody>
          <a:bodyPr wrap="none"/>
          <a:lstStyle/>
          <a:p>
            <a:endParaRPr lang="zh-CN" altLang="en-US">
              <a:latin typeface="Gill Sans MT" panose="020B0502020104020203" pitchFamily="34" charset="0"/>
            </a:endParaRPr>
          </a:p>
        </p:txBody>
      </p:sp>
      <p:sp>
        <p:nvSpPr>
          <p:cNvPr id="160774" name="Text Box 6"/>
          <p:cNvSpPr txBox="1">
            <a:spLocks noChangeArrowheads="1"/>
          </p:cNvSpPr>
          <p:nvPr/>
        </p:nvSpPr>
        <p:spPr bwMode="auto">
          <a:xfrm>
            <a:off x="2906713" y="1439863"/>
            <a:ext cx="2271712" cy="1311275"/>
          </a:xfrm>
          <a:prstGeom prst="rect">
            <a:avLst/>
          </a:prstGeom>
          <a:noFill/>
          <a:ln w="9525">
            <a:noFill/>
            <a:miter lim="800000"/>
            <a:headEnd/>
            <a:tailEnd/>
          </a:ln>
        </p:spPr>
        <p:txBody>
          <a:bodyPr>
            <a:spAutoFit/>
          </a:bodyPr>
          <a:lstStyle/>
          <a:p>
            <a:pPr algn="ctr"/>
            <a:r>
              <a:rPr lang="en-US" altLang="zh-CN" sz="2000">
                <a:latin typeface="Gill Sans MT" panose="020B0502020104020203" pitchFamily="34" charset="0"/>
              </a:rPr>
              <a:t>not </a:t>
            </a:r>
          </a:p>
          <a:p>
            <a:pPr algn="ctr"/>
            <a:r>
              <a:rPr lang="en-US" altLang="zh-CN" sz="2000">
                <a:latin typeface="Gill Sans MT" panose="020B0502020104020203" pitchFamily="34" charset="0"/>
              </a:rPr>
              <a:t>scalable</a:t>
            </a:r>
          </a:p>
          <a:p>
            <a:pPr algn="ctr"/>
            <a:r>
              <a:rPr lang="en-US" altLang="zh-CN" sz="2000">
                <a:latin typeface="Gill Sans MT" panose="020B0502020104020203" pitchFamily="34" charset="0"/>
              </a:rPr>
              <a:t> to millions of</a:t>
            </a:r>
          </a:p>
          <a:p>
            <a:pPr algn="ctr"/>
            <a:r>
              <a:rPr lang="en-US" altLang="zh-CN" sz="2000">
                <a:latin typeface="Gill Sans MT" panose="020B0502020104020203" pitchFamily="34" charset="0"/>
              </a:rPr>
              <a:t>  mobiles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Freeform 2"/>
          <p:cNvSpPr>
            <a:spLocks/>
          </p:cNvSpPr>
          <p:nvPr/>
        </p:nvSpPr>
        <p:spPr bwMode="auto">
          <a:xfrm>
            <a:off x="1257300" y="1479550"/>
            <a:ext cx="1866900" cy="1589088"/>
          </a:xfrm>
          <a:custGeom>
            <a:avLst/>
            <a:gdLst>
              <a:gd name="T0" fmla="*/ 766265 w 1340"/>
              <a:gd name="T1" fmla="*/ 56038 h 1191"/>
              <a:gd name="T2" fmla="*/ 114243 w 1340"/>
              <a:gd name="T3" fmla="*/ 80055 h 1191"/>
              <a:gd name="T4" fmla="*/ 80806 w 1340"/>
              <a:gd name="T5" fmla="*/ 536367 h 1191"/>
              <a:gd name="T6" fmla="*/ 39010 w 1340"/>
              <a:gd name="T7" fmla="*/ 960658 h 1191"/>
              <a:gd name="T8" fmla="*/ 156039 w 1340"/>
              <a:gd name="T9" fmla="*/ 1160795 h 1191"/>
              <a:gd name="T10" fmla="*/ 749546 w 1340"/>
              <a:gd name="T11" fmla="*/ 1168800 h 1191"/>
              <a:gd name="T12" fmla="*/ 891654 w 1340"/>
              <a:gd name="T13" fmla="*/ 1505030 h 1191"/>
              <a:gd name="T14" fmla="*/ 1719220 w 1340"/>
              <a:gd name="T15" fmla="*/ 1465003 h 1191"/>
              <a:gd name="T16" fmla="*/ 1777735 w 1340"/>
              <a:gd name="T17" fmla="*/ 760521 h 1191"/>
              <a:gd name="T18" fmla="*/ 1677424 w 1340"/>
              <a:gd name="T19" fmla="*/ 456312 h 1191"/>
              <a:gd name="T20" fmla="*/ 1058839 w 1340"/>
              <a:gd name="T21" fmla="*/ 384263 h 1191"/>
              <a:gd name="T22" fmla="*/ 766265 w 1340"/>
              <a:gd name="T23" fmla="*/ 56038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2533" name="Group 3"/>
          <p:cNvGrpSpPr>
            <a:grpSpLocks/>
          </p:cNvGrpSpPr>
          <p:nvPr/>
        </p:nvGrpSpPr>
        <p:grpSpPr bwMode="auto">
          <a:xfrm>
            <a:off x="2312988" y="2460625"/>
            <a:ext cx="501650" cy="233363"/>
            <a:chOff x="3600" y="219"/>
            <a:chExt cx="360" cy="175"/>
          </a:xfrm>
        </p:grpSpPr>
        <p:sp>
          <p:nvSpPr>
            <p:cNvPr id="22650" name="Oval 4"/>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51" name="Line 5"/>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52" name="Line 6"/>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53" name="Rectangle 7"/>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2654" name="Oval 8"/>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2655" name="Group 9"/>
            <p:cNvGrpSpPr>
              <a:grpSpLocks/>
            </p:cNvGrpSpPr>
            <p:nvPr/>
          </p:nvGrpSpPr>
          <p:grpSpPr bwMode="auto">
            <a:xfrm>
              <a:off x="3686" y="244"/>
              <a:ext cx="177" cy="66"/>
              <a:chOff x="2848" y="848"/>
              <a:chExt cx="140" cy="98"/>
            </a:xfrm>
          </p:grpSpPr>
          <p:sp>
            <p:nvSpPr>
              <p:cNvPr id="22660" name="Line 10"/>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61" name="Line 11"/>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62" name="Line 12"/>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2656" name="Group 13"/>
            <p:cNvGrpSpPr>
              <a:grpSpLocks/>
            </p:cNvGrpSpPr>
            <p:nvPr/>
          </p:nvGrpSpPr>
          <p:grpSpPr bwMode="auto">
            <a:xfrm flipV="1">
              <a:off x="3686" y="243"/>
              <a:ext cx="177" cy="66"/>
              <a:chOff x="2848" y="848"/>
              <a:chExt cx="140" cy="98"/>
            </a:xfrm>
          </p:grpSpPr>
          <p:sp>
            <p:nvSpPr>
              <p:cNvPr id="22657" name="Line 1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58" name="Line 1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659" name="Line 1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grpSp>
        <p:nvGrpSpPr>
          <p:cNvPr id="22534" name="Group 17"/>
          <p:cNvGrpSpPr>
            <a:grpSpLocks/>
          </p:cNvGrpSpPr>
          <p:nvPr/>
        </p:nvGrpSpPr>
        <p:grpSpPr bwMode="auto">
          <a:xfrm>
            <a:off x="1416050" y="2114550"/>
            <a:ext cx="1333500" cy="342900"/>
            <a:chOff x="8025" y="5070"/>
            <a:chExt cx="2100" cy="540"/>
          </a:xfrm>
        </p:grpSpPr>
        <p:sp>
          <p:nvSpPr>
            <p:cNvPr id="22647" name="Line 18"/>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2648" name="Line 19"/>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2649" name="Line 20"/>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sp>
        <p:nvSpPr>
          <p:cNvPr id="22535" name="Rectangle 21"/>
          <p:cNvSpPr>
            <a:spLocks noGrp="1" noChangeArrowheads="1"/>
          </p:cNvSpPr>
          <p:nvPr>
            <p:ph type="title"/>
          </p:nvPr>
        </p:nvSpPr>
        <p:spPr>
          <a:xfrm>
            <a:off x="317500" y="240632"/>
            <a:ext cx="8513763" cy="625642"/>
          </a:xfrm>
        </p:spPr>
        <p:txBody>
          <a:bodyPr/>
          <a:lstStyle/>
          <a:p>
            <a:pPr eaLnBrk="1" hangingPunct="1"/>
            <a:r>
              <a:rPr lang="en-US" altLang="zh-CN" dirty="0">
                <a:latin typeface="Gill Sans MT" panose="020B0502020104020203" pitchFamily="34" charset="0"/>
              </a:rPr>
              <a:t>Mobility: registration</a:t>
            </a:r>
          </a:p>
        </p:txBody>
      </p:sp>
      <p:sp>
        <p:nvSpPr>
          <p:cNvPr id="736278" name="Rectangle 22"/>
          <p:cNvSpPr>
            <a:spLocks noGrp="1" noChangeArrowheads="1"/>
          </p:cNvSpPr>
          <p:nvPr>
            <p:ph type="body" idx="1"/>
          </p:nvPr>
        </p:nvSpPr>
        <p:spPr>
          <a:xfrm>
            <a:off x="494675" y="4857750"/>
            <a:ext cx="8247688" cy="1304925"/>
          </a:xfrm>
        </p:spPr>
        <p:txBody>
          <a:bodyPr/>
          <a:lstStyle/>
          <a:p>
            <a:pPr eaLnBrk="1" hangingPunct="1">
              <a:buFontTx/>
              <a:buNone/>
            </a:pPr>
            <a:r>
              <a:rPr lang="en-US" altLang="zh-CN" sz="2200" dirty="0">
                <a:latin typeface="Gill Sans MT" panose="020B0502020104020203" pitchFamily="34" charset="0"/>
              </a:rPr>
              <a:t>end result:</a:t>
            </a:r>
          </a:p>
          <a:p>
            <a:pPr eaLnBrk="1" hangingPunct="1"/>
            <a:r>
              <a:rPr lang="en-US" altLang="zh-CN" sz="2200" dirty="0">
                <a:latin typeface="Gill Sans MT" panose="020B0502020104020203" pitchFamily="34" charset="0"/>
              </a:rPr>
              <a:t>foreign agent knows about mobile</a:t>
            </a:r>
          </a:p>
          <a:p>
            <a:pPr eaLnBrk="1" hangingPunct="1"/>
            <a:r>
              <a:rPr lang="en-US" altLang="zh-CN" sz="2200" dirty="0">
                <a:latin typeface="Gill Sans MT" panose="020B0502020104020203" pitchFamily="34" charset="0"/>
              </a:rPr>
              <a:t>home agent knows location of mobile</a:t>
            </a:r>
          </a:p>
        </p:txBody>
      </p:sp>
      <p:grpSp>
        <p:nvGrpSpPr>
          <p:cNvPr id="22537" name="Group 23"/>
          <p:cNvGrpSpPr>
            <a:grpSpLocks/>
          </p:cNvGrpSpPr>
          <p:nvPr/>
        </p:nvGrpSpPr>
        <p:grpSpPr bwMode="auto">
          <a:xfrm>
            <a:off x="1165225" y="1673225"/>
            <a:ext cx="914400" cy="590550"/>
            <a:chOff x="10665" y="3225"/>
            <a:chExt cx="1440" cy="930"/>
          </a:xfrm>
        </p:grpSpPr>
        <p:sp>
          <p:nvSpPr>
            <p:cNvPr id="22577" name="Oval 24"/>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2578" name="Group 25"/>
            <p:cNvGrpSpPr>
              <a:grpSpLocks/>
            </p:cNvGrpSpPr>
            <p:nvPr/>
          </p:nvGrpSpPr>
          <p:grpSpPr bwMode="auto">
            <a:xfrm>
              <a:off x="11038" y="3281"/>
              <a:ext cx="618" cy="667"/>
              <a:chOff x="8023" y="4451"/>
              <a:chExt cx="618" cy="667"/>
            </a:xfrm>
          </p:grpSpPr>
          <p:sp>
            <p:nvSpPr>
              <p:cNvPr id="22579" name="Freeform 26"/>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0" name="Freeform 27"/>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1" name="Freeform 28"/>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2" name="Freeform 29"/>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3" name="Freeform 30"/>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4" name="Freeform 31"/>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5" name="Freeform 32"/>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6" name="Freeform 33"/>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7" name="Freeform 34"/>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8" name="Freeform 35"/>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89" name="Freeform 36"/>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90" name="Freeform 37"/>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91" name="Freeform 38"/>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92" name="Freeform 39"/>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93" name="Freeform 40"/>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594" name="Freeform 41"/>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2595" name="Freeform 42"/>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2596" name="Freeform 43"/>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2597" name="Freeform 44"/>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latin typeface="Gill Sans MT" panose="020B0502020104020203" pitchFamily="34" charset="0"/>
                </a:endParaRPr>
              </a:p>
            </p:txBody>
          </p:sp>
          <p:sp>
            <p:nvSpPr>
              <p:cNvPr id="22598" name="Freeform 45"/>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2599" name="Freeform 46"/>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2600" name="Freeform 47"/>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1" name="Freeform 48"/>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2" name="Freeform 49"/>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3" name="Freeform 50"/>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4" name="Freeform 51"/>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5" name="Freeform 52"/>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6" name="Freeform 53"/>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7" name="Freeform 54"/>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8" name="Freeform 55"/>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09" name="Freeform 56"/>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0" name="Freeform 57"/>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1" name="Freeform 58"/>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2" name="Freeform 59"/>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3" name="Freeform 60"/>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4" name="Freeform 61"/>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5" name="Freeform 62"/>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6" name="Freeform 63"/>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7" name="Freeform 64"/>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8" name="Freeform 65"/>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19" name="Freeform 66"/>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0" name="Freeform 67"/>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1" name="Freeform 68"/>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2" name="Freeform 69"/>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3" name="Freeform 70"/>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4" name="Freeform 71"/>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5" name="Freeform 72"/>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6" name="Freeform 73"/>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7" name="Freeform 74"/>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8" name="Freeform 75"/>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29" name="Freeform 76"/>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30" name="Freeform 77"/>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2631" name="Freeform 78"/>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latin typeface="Gill Sans MT" panose="020B0502020104020203" pitchFamily="34" charset="0"/>
                </a:endParaRPr>
              </a:p>
            </p:txBody>
          </p:sp>
          <p:sp>
            <p:nvSpPr>
              <p:cNvPr id="22632" name="Freeform 79"/>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latin typeface="Gill Sans MT" panose="020B0502020104020203" pitchFamily="34" charset="0"/>
                </a:endParaRPr>
              </a:p>
            </p:txBody>
          </p:sp>
          <p:sp>
            <p:nvSpPr>
              <p:cNvPr id="22633" name="Freeform 80"/>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latin typeface="Gill Sans MT" panose="020B0502020104020203" pitchFamily="34" charset="0"/>
                </a:endParaRPr>
              </a:p>
            </p:txBody>
          </p:sp>
          <p:sp>
            <p:nvSpPr>
              <p:cNvPr id="22634" name="Freeform 81"/>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2635" name="Freeform 82"/>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2636" name="Freeform 83"/>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2637" name="Freeform 84"/>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2638" name="Freeform 85"/>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2639" name="Freeform 86"/>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0" name="Freeform 87"/>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1" name="Freeform 88"/>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2" name="Freeform 89"/>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3" name="Freeform 90"/>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4" name="Freeform 91"/>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5" name="Freeform 92"/>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2646" name="Freeform 93"/>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grpSp>
      </p:grpSp>
      <p:sp>
        <p:nvSpPr>
          <p:cNvPr id="22538" name="Freeform 94"/>
          <p:cNvSpPr>
            <a:spLocks/>
          </p:cNvSpPr>
          <p:nvPr/>
        </p:nvSpPr>
        <p:spPr bwMode="auto">
          <a:xfrm>
            <a:off x="6057900" y="1336675"/>
            <a:ext cx="1838325" cy="1711325"/>
          </a:xfrm>
          <a:custGeom>
            <a:avLst/>
            <a:gdLst>
              <a:gd name="T0" fmla="*/ 2541 w 2894"/>
              <a:gd name="T1" fmla="*/ 845813 h 2693"/>
              <a:gd name="T2" fmla="*/ 221692 w 2894"/>
              <a:gd name="T3" fmla="*/ 323455 h 2693"/>
              <a:gd name="T4" fmla="*/ 879144 w 2894"/>
              <a:gd name="T5" fmla="*/ 218602 h 2693"/>
              <a:gd name="T6" fmla="*/ 1649030 w 2894"/>
              <a:gd name="T7" fmla="*/ 108030 h 2693"/>
              <a:gd name="T8" fmla="*/ 1831973 w 2894"/>
              <a:gd name="T9" fmla="*/ 866783 h 2693"/>
              <a:gd name="T10" fmla="*/ 1689048 w 2894"/>
              <a:gd name="T11" fmla="*/ 1362451 h 2693"/>
              <a:gd name="T12" fmla="*/ 1336502 w 2894"/>
              <a:gd name="T13" fmla="*/ 1591221 h 2693"/>
              <a:gd name="T14" fmla="*/ 1041125 w 2894"/>
              <a:gd name="T15" fmla="*/ 1638881 h 2693"/>
              <a:gd name="T16" fmla="*/ 663169 w 2894"/>
              <a:gd name="T17" fmla="*/ 1671290 h 2693"/>
              <a:gd name="T18" fmla="*/ 219786 w 2894"/>
              <a:gd name="T19" fmla="*/ 1398673 h 2693"/>
              <a:gd name="T20" fmla="*/ 2541 w 2894"/>
              <a:gd name="T21" fmla="*/ 845813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2539" name="Group 95"/>
          <p:cNvGrpSpPr>
            <a:grpSpLocks/>
          </p:cNvGrpSpPr>
          <p:nvPr/>
        </p:nvGrpSpPr>
        <p:grpSpPr bwMode="auto">
          <a:xfrm>
            <a:off x="6350000" y="2574925"/>
            <a:ext cx="501650" cy="233363"/>
            <a:chOff x="3600" y="219"/>
            <a:chExt cx="360" cy="175"/>
          </a:xfrm>
        </p:grpSpPr>
        <p:sp>
          <p:nvSpPr>
            <p:cNvPr id="22564" name="Oval 96"/>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65" name="Line 97"/>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66" name="Line 98"/>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67" name="Rectangle 99"/>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2568" name="Oval 100"/>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2569" name="Group 101"/>
            <p:cNvGrpSpPr>
              <a:grpSpLocks/>
            </p:cNvGrpSpPr>
            <p:nvPr/>
          </p:nvGrpSpPr>
          <p:grpSpPr bwMode="auto">
            <a:xfrm>
              <a:off x="3686" y="244"/>
              <a:ext cx="177" cy="66"/>
              <a:chOff x="2848" y="848"/>
              <a:chExt cx="140" cy="98"/>
            </a:xfrm>
          </p:grpSpPr>
          <p:sp>
            <p:nvSpPr>
              <p:cNvPr id="22574" name="Line 102"/>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75" name="Line 103"/>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76" name="Line 104"/>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2570" name="Group 105"/>
            <p:cNvGrpSpPr>
              <a:grpSpLocks/>
            </p:cNvGrpSpPr>
            <p:nvPr/>
          </p:nvGrpSpPr>
          <p:grpSpPr bwMode="auto">
            <a:xfrm flipV="1">
              <a:off x="3686" y="243"/>
              <a:ext cx="177" cy="66"/>
              <a:chOff x="2848" y="848"/>
              <a:chExt cx="140" cy="98"/>
            </a:xfrm>
          </p:grpSpPr>
          <p:sp>
            <p:nvSpPr>
              <p:cNvPr id="22571" name="Line 106"/>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72" name="Line 107"/>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2573" name="Line 108"/>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sp>
        <p:nvSpPr>
          <p:cNvPr id="22540" name="Line 109"/>
          <p:cNvSpPr>
            <a:spLocks noChangeShapeType="1"/>
          </p:cNvSpPr>
          <p:nvPr/>
        </p:nvSpPr>
        <p:spPr bwMode="auto">
          <a:xfrm>
            <a:off x="6380163" y="2403475"/>
            <a:ext cx="1333500" cy="1588"/>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2541" name="Line 110"/>
          <p:cNvSpPr>
            <a:spLocks noChangeShapeType="1"/>
          </p:cNvSpPr>
          <p:nvPr/>
        </p:nvSpPr>
        <p:spPr bwMode="auto">
          <a:xfrm>
            <a:off x="6589713" y="2403475"/>
            <a:ext cx="0" cy="17145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2542" name="Line 111"/>
          <p:cNvSpPr>
            <a:spLocks noChangeShapeType="1"/>
          </p:cNvSpPr>
          <p:nvPr/>
        </p:nvSpPr>
        <p:spPr bwMode="auto">
          <a:xfrm>
            <a:off x="7442200" y="2236788"/>
            <a:ext cx="0" cy="17145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nvGrpSpPr>
          <p:cNvPr id="22543" name="Group 112"/>
          <p:cNvGrpSpPr>
            <a:grpSpLocks/>
          </p:cNvGrpSpPr>
          <p:nvPr/>
        </p:nvGrpSpPr>
        <p:grpSpPr bwMode="auto">
          <a:xfrm>
            <a:off x="6985000" y="1765300"/>
            <a:ext cx="914400" cy="590550"/>
            <a:chOff x="10665" y="3225"/>
            <a:chExt cx="1440" cy="930"/>
          </a:xfrm>
        </p:grpSpPr>
        <p:sp>
          <p:nvSpPr>
            <p:cNvPr id="22562" name="Oval 113"/>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2563" name="Group 114"/>
            <p:cNvGrpSpPr>
              <a:grpSpLocks/>
            </p:cNvGrpSpPr>
            <p:nvPr/>
          </p:nvGrpSpPr>
          <p:grpSpPr bwMode="auto">
            <a:xfrm>
              <a:off x="11031" y="3335"/>
              <a:ext cx="565" cy="643"/>
              <a:chOff x="2870" y="1518"/>
              <a:chExt cx="292" cy="320"/>
            </a:xfrm>
          </p:grpSpPr>
          <p:graphicFrame>
            <p:nvGraphicFramePr>
              <p:cNvPr id="22530" name="Object 1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732" r:id="rId4" imgW="826829" imgH="840406" progId="">
                      <p:embed/>
                    </p:oleObj>
                  </mc:Choice>
                  <mc:Fallback>
                    <p:oleObj r:id="rId4" imgW="826829" imgH="840406" progId="">
                      <p:embed/>
                      <p:pic>
                        <p:nvPicPr>
                          <p:cNvPr id="0" name="Picture 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1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733" r:id="rId6" imgW="1268295" imgH="1199426" progId="">
                      <p:embed/>
                    </p:oleObj>
                  </mc:Choice>
                  <mc:Fallback>
                    <p:oleObj r:id="rId6" imgW="1268295" imgH="1199426" progId="">
                      <p:embed/>
                      <p:pic>
                        <p:nvPicPr>
                          <p:cNvPr id="0" name="Picture 1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2544" name="Freeform 117"/>
          <p:cNvSpPr>
            <a:spLocks/>
          </p:cNvSpPr>
          <p:nvPr/>
        </p:nvSpPr>
        <p:spPr bwMode="auto">
          <a:xfrm>
            <a:off x="3598863" y="2282825"/>
            <a:ext cx="2109787" cy="1250950"/>
          </a:xfrm>
          <a:custGeom>
            <a:avLst/>
            <a:gdLst>
              <a:gd name="T0" fmla="*/ 378289 w 3324"/>
              <a:gd name="T1" fmla="*/ 9520 h 1971"/>
              <a:gd name="T2" fmla="*/ 94572 w 3324"/>
              <a:gd name="T3" fmla="*/ 209444 h 1971"/>
              <a:gd name="T4" fmla="*/ 1904 w 3324"/>
              <a:gd name="T5" fmla="*/ 676567 h 1971"/>
              <a:gd name="T6" fmla="*/ 106632 w 3324"/>
              <a:gd name="T7" fmla="*/ 1019293 h 1971"/>
              <a:gd name="T8" fmla="*/ 386540 w 3324"/>
              <a:gd name="T9" fmla="*/ 1162095 h 1971"/>
              <a:gd name="T10" fmla="*/ 687395 w 3324"/>
              <a:gd name="T11" fmla="*/ 1095454 h 1971"/>
              <a:gd name="T12" fmla="*/ 982536 w 3324"/>
              <a:gd name="T13" fmla="*/ 1190656 h 1971"/>
              <a:gd name="T14" fmla="*/ 1506175 w 3324"/>
              <a:gd name="T15" fmla="*/ 1219216 h 1971"/>
              <a:gd name="T16" fmla="*/ 2058375 w 3324"/>
              <a:gd name="T17" fmla="*/ 1000252 h 1971"/>
              <a:gd name="T18" fmla="*/ 1814645 w 3324"/>
              <a:gd name="T19" fmla="*/ 593424 h 1971"/>
              <a:gd name="T20" fmla="*/ 1722612 w 3324"/>
              <a:gd name="T21" fmla="*/ 281797 h 1971"/>
              <a:gd name="T22" fmla="*/ 1087899 w 3324"/>
              <a:gd name="T23" fmla="*/ 153592 h 1971"/>
              <a:gd name="T24" fmla="*/ 378289 w 3324"/>
              <a:gd name="T25" fmla="*/ 9520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sp>
        <p:nvSpPr>
          <p:cNvPr id="22545" name="Text Box 118"/>
          <p:cNvSpPr txBox="1">
            <a:spLocks noChangeArrowheads="1"/>
          </p:cNvSpPr>
          <p:nvPr/>
        </p:nvSpPr>
        <p:spPr bwMode="auto">
          <a:xfrm>
            <a:off x="3773488" y="2579688"/>
            <a:ext cx="1447800" cy="581025"/>
          </a:xfrm>
          <a:prstGeom prst="rect">
            <a:avLst/>
          </a:prstGeom>
          <a:noFill/>
          <a:ln w="9525">
            <a:noFill/>
            <a:miter lim="800000"/>
            <a:headEnd/>
            <a:tailEnd/>
          </a:ln>
        </p:spPr>
        <p:txBody>
          <a:bodyPr>
            <a:spAutoFit/>
          </a:bodyPr>
          <a:lstStyle/>
          <a:p>
            <a:pPr algn="ctr"/>
            <a:r>
              <a:rPr lang="en-US" altLang="zh-CN" sz="1600">
                <a:solidFill>
                  <a:schemeClr val="bg1"/>
                </a:solidFill>
                <a:latin typeface="Gill Sans MT" panose="020B0502020104020203" pitchFamily="34" charset="0"/>
              </a:rPr>
              <a:t>wide area network</a:t>
            </a:r>
          </a:p>
        </p:txBody>
      </p:sp>
      <p:sp>
        <p:nvSpPr>
          <p:cNvPr id="22546" name="Text Box 119"/>
          <p:cNvSpPr txBox="1">
            <a:spLocks noChangeArrowheads="1"/>
          </p:cNvSpPr>
          <p:nvPr/>
        </p:nvSpPr>
        <p:spPr bwMode="auto">
          <a:xfrm>
            <a:off x="1635125" y="1287463"/>
            <a:ext cx="1887538" cy="396875"/>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home network</a:t>
            </a:r>
          </a:p>
        </p:txBody>
      </p:sp>
      <p:sp>
        <p:nvSpPr>
          <p:cNvPr id="22547" name="Text Box 120"/>
          <p:cNvSpPr txBox="1">
            <a:spLocks noChangeArrowheads="1"/>
          </p:cNvSpPr>
          <p:nvPr/>
        </p:nvSpPr>
        <p:spPr bwMode="auto">
          <a:xfrm>
            <a:off x="5861050" y="1052513"/>
            <a:ext cx="2265363" cy="396875"/>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visited network</a:t>
            </a:r>
          </a:p>
        </p:txBody>
      </p:sp>
      <p:grpSp>
        <p:nvGrpSpPr>
          <p:cNvPr id="13" name="Group 121"/>
          <p:cNvGrpSpPr>
            <a:grpSpLocks/>
          </p:cNvGrpSpPr>
          <p:nvPr/>
        </p:nvGrpSpPr>
        <p:grpSpPr bwMode="auto">
          <a:xfrm>
            <a:off x="6600825" y="2162175"/>
            <a:ext cx="2141538" cy="2341563"/>
            <a:chOff x="4158" y="1518"/>
            <a:chExt cx="1349" cy="1475"/>
          </a:xfrm>
        </p:grpSpPr>
        <p:sp>
          <p:nvSpPr>
            <p:cNvPr id="22556" name="Line 122"/>
            <p:cNvSpPr>
              <a:spLocks noChangeShapeType="1"/>
            </p:cNvSpPr>
            <p:nvPr/>
          </p:nvSpPr>
          <p:spPr bwMode="auto">
            <a:xfrm flipV="1">
              <a:off x="4261" y="1538"/>
              <a:ext cx="310" cy="258"/>
            </a:xfrm>
            <a:prstGeom prst="line">
              <a:avLst/>
            </a:prstGeom>
            <a:noFill/>
            <a:ln w="28575">
              <a:solidFill>
                <a:srgbClr val="FF0000"/>
              </a:solidFill>
              <a:round/>
              <a:headEnd type="triangle" w="med" len="med"/>
              <a:tailEnd type="triangle" w="med" len="med"/>
            </a:ln>
          </p:spPr>
          <p:txBody>
            <a:bodyPr wrap="none"/>
            <a:lstStyle/>
            <a:p>
              <a:endParaRPr lang="zh-CN" altLang="en-US">
                <a:latin typeface="Gill Sans MT" panose="020B0502020104020203" pitchFamily="34" charset="0"/>
              </a:endParaRPr>
            </a:p>
          </p:txBody>
        </p:sp>
        <p:grpSp>
          <p:nvGrpSpPr>
            <p:cNvPr id="22557" name="Group 123"/>
            <p:cNvGrpSpPr>
              <a:grpSpLocks/>
            </p:cNvGrpSpPr>
            <p:nvPr/>
          </p:nvGrpSpPr>
          <p:grpSpPr bwMode="auto">
            <a:xfrm>
              <a:off x="4324" y="1518"/>
              <a:ext cx="206" cy="233"/>
              <a:chOff x="618" y="3500"/>
              <a:chExt cx="206" cy="233"/>
            </a:xfrm>
          </p:grpSpPr>
          <p:sp>
            <p:nvSpPr>
              <p:cNvPr id="22560" name="Oval 124"/>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2561" name="Text Box 125"/>
              <p:cNvSpPr txBox="1">
                <a:spLocks noChangeArrowheads="1"/>
              </p:cNvSpPr>
              <p:nvPr/>
            </p:nvSpPr>
            <p:spPr bwMode="auto">
              <a:xfrm>
                <a:off x="628" y="3500"/>
                <a:ext cx="196" cy="233"/>
              </a:xfrm>
              <a:prstGeom prst="rect">
                <a:avLst/>
              </a:prstGeom>
              <a:noFill/>
              <a:ln w="9525">
                <a:noFill/>
                <a:miter lim="800000"/>
                <a:headEnd/>
                <a:tailEnd/>
              </a:ln>
            </p:spPr>
            <p:txBody>
              <a:bodyPr wrap="none">
                <a:spAutoFit/>
              </a:bodyPr>
              <a:lstStyle/>
              <a:p>
                <a:r>
                  <a:rPr lang="en-US" altLang="zh-CN">
                    <a:solidFill>
                      <a:srgbClr val="FF0000"/>
                    </a:solidFill>
                    <a:latin typeface="Gill Sans MT" panose="020B0502020104020203" pitchFamily="34" charset="0"/>
                  </a:rPr>
                  <a:t>1</a:t>
                </a:r>
              </a:p>
            </p:txBody>
          </p:sp>
        </p:grpSp>
        <p:sp>
          <p:nvSpPr>
            <p:cNvPr id="22558" name="Text Box 126"/>
            <p:cNvSpPr txBox="1">
              <a:spLocks noChangeArrowheads="1"/>
            </p:cNvSpPr>
            <p:nvPr/>
          </p:nvSpPr>
          <p:spPr bwMode="auto">
            <a:xfrm>
              <a:off x="4158" y="2167"/>
              <a:ext cx="1349" cy="826"/>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mobile contacts foreign agent on entering visited network</a:t>
              </a:r>
            </a:p>
          </p:txBody>
        </p:sp>
        <p:sp>
          <p:nvSpPr>
            <p:cNvPr id="22559" name="Line 127"/>
            <p:cNvSpPr>
              <a:spLocks noChangeShapeType="1"/>
            </p:cNvSpPr>
            <p:nvPr/>
          </p:nvSpPr>
          <p:spPr bwMode="auto">
            <a:xfrm>
              <a:off x="4512" y="1760"/>
              <a:ext cx="560" cy="456"/>
            </a:xfrm>
            <a:prstGeom prst="line">
              <a:avLst/>
            </a:prstGeom>
            <a:noFill/>
            <a:ln w="19050">
              <a:solidFill>
                <a:schemeClr val="tx1"/>
              </a:solidFill>
              <a:round/>
              <a:headEnd/>
              <a:tailEnd/>
            </a:ln>
          </p:spPr>
          <p:txBody>
            <a:bodyPr wrap="none"/>
            <a:lstStyle/>
            <a:p>
              <a:endParaRPr lang="zh-CN" altLang="en-US">
                <a:latin typeface="Gill Sans MT" panose="020B0502020104020203" pitchFamily="34" charset="0"/>
              </a:endParaRPr>
            </a:p>
          </p:txBody>
        </p:sp>
      </p:grpSp>
      <p:grpSp>
        <p:nvGrpSpPr>
          <p:cNvPr id="15" name="Group 128"/>
          <p:cNvGrpSpPr>
            <a:grpSpLocks/>
          </p:cNvGrpSpPr>
          <p:nvPr/>
        </p:nvGrpSpPr>
        <p:grpSpPr bwMode="auto">
          <a:xfrm>
            <a:off x="2435225" y="2428875"/>
            <a:ext cx="4046538" cy="2087563"/>
            <a:chOff x="1534" y="1686"/>
            <a:chExt cx="2549" cy="1315"/>
          </a:xfrm>
        </p:grpSpPr>
        <p:sp>
          <p:nvSpPr>
            <p:cNvPr id="22550" name="Line 129"/>
            <p:cNvSpPr>
              <a:spLocks noChangeShapeType="1"/>
            </p:cNvSpPr>
            <p:nvPr/>
          </p:nvSpPr>
          <p:spPr bwMode="auto">
            <a:xfrm flipH="1" flipV="1">
              <a:off x="1801" y="1762"/>
              <a:ext cx="2167" cy="106"/>
            </a:xfrm>
            <a:prstGeom prst="line">
              <a:avLst/>
            </a:prstGeom>
            <a:noFill/>
            <a:ln w="28575">
              <a:solidFill>
                <a:srgbClr val="FF0000"/>
              </a:solidFill>
              <a:round/>
              <a:headEnd type="triangle" w="med" len="med"/>
              <a:tailEnd type="triangle" w="med" len="med"/>
            </a:ln>
          </p:spPr>
          <p:txBody>
            <a:bodyPr wrap="none"/>
            <a:lstStyle/>
            <a:p>
              <a:endParaRPr lang="zh-CN" altLang="en-US">
                <a:latin typeface="Gill Sans MT" panose="020B0502020104020203" pitchFamily="34" charset="0"/>
              </a:endParaRPr>
            </a:p>
          </p:txBody>
        </p:sp>
        <p:grpSp>
          <p:nvGrpSpPr>
            <p:cNvPr id="22551" name="Group 130"/>
            <p:cNvGrpSpPr>
              <a:grpSpLocks/>
            </p:cNvGrpSpPr>
            <p:nvPr/>
          </p:nvGrpSpPr>
          <p:grpSpPr bwMode="auto">
            <a:xfrm>
              <a:off x="2724" y="1686"/>
              <a:ext cx="206" cy="233"/>
              <a:chOff x="618" y="3500"/>
              <a:chExt cx="206" cy="233"/>
            </a:xfrm>
          </p:grpSpPr>
          <p:sp>
            <p:nvSpPr>
              <p:cNvPr id="22554" name="Oval 131"/>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2555" name="Text Box 132"/>
              <p:cNvSpPr txBox="1">
                <a:spLocks noChangeArrowheads="1"/>
              </p:cNvSpPr>
              <p:nvPr/>
            </p:nvSpPr>
            <p:spPr bwMode="auto">
              <a:xfrm>
                <a:off x="628" y="3500"/>
                <a:ext cx="196" cy="233"/>
              </a:xfrm>
              <a:prstGeom prst="rect">
                <a:avLst/>
              </a:prstGeom>
              <a:noFill/>
              <a:ln w="9525">
                <a:noFill/>
                <a:miter lim="800000"/>
                <a:headEnd/>
                <a:tailEnd/>
              </a:ln>
            </p:spPr>
            <p:txBody>
              <a:bodyPr wrap="none">
                <a:spAutoFit/>
              </a:bodyPr>
              <a:lstStyle/>
              <a:p>
                <a:r>
                  <a:rPr lang="en-US" altLang="zh-CN">
                    <a:solidFill>
                      <a:srgbClr val="FF0000"/>
                    </a:solidFill>
                    <a:latin typeface="Gill Sans MT" panose="020B0502020104020203" pitchFamily="34" charset="0"/>
                  </a:rPr>
                  <a:t>2</a:t>
                </a:r>
              </a:p>
            </p:txBody>
          </p:sp>
        </p:grpSp>
        <p:sp>
          <p:nvSpPr>
            <p:cNvPr id="22552" name="Text Box 133"/>
            <p:cNvSpPr txBox="1">
              <a:spLocks noChangeArrowheads="1"/>
            </p:cNvSpPr>
            <p:nvPr/>
          </p:nvSpPr>
          <p:spPr bwMode="auto">
            <a:xfrm>
              <a:off x="1534" y="2367"/>
              <a:ext cx="2549" cy="634"/>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foreign agent contacts home agent home: "this mobile is resident in my network"</a:t>
              </a:r>
            </a:p>
          </p:txBody>
        </p:sp>
        <p:sp>
          <p:nvSpPr>
            <p:cNvPr id="22553" name="Line 134"/>
            <p:cNvSpPr>
              <a:spLocks noChangeShapeType="1"/>
            </p:cNvSpPr>
            <p:nvPr/>
          </p:nvSpPr>
          <p:spPr bwMode="auto">
            <a:xfrm flipH="1" flipV="1">
              <a:off x="2824" y="1944"/>
              <a:ext cx="0" cy="464"/>
            </a:xfrm>
            <a:prstGeom prst="line">
              <a:avLst/>
            </a:prstGeom>
            <a:noFill/>
            <a:ln w="19050">
              <a:solidFill>
                <a:schemeClr val="tx1"/>
              </a:solidFill>
              <a:round/>
              <a:headEnd/>
              <a:tailEnd/>
            </a:ln>
          </p:spPr>
          <p:txBody>
            <a:bodyPr wrap="none"/>
            <a:lstStyle/>
            <a:p>
              <a:endParaRPr lang="zh-CN" altLang="en-US">
                <a:latin typeface="Gill Sans MT" panose="020B05020201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altLang="zh-CN" dirty="0" smtClean="0"/>
              <a:t>7.1 </a:t>
            </a:r>
            <a:r>
              <a:rPr lang="zh-CN" altLang="en-US" dirty="0" smtClean="0"/>
              <a:t>概述</a:t>
            </a:r>
          </a:p>
        </p:txBody>
      </p:sp>
      <p:sp>
        <p:nvSpPr>
          <p:cNvPr id="160771" name="Rectangle 3"/>
          <p:cNvSpPr>
            <a:spLocks noGrp="1" noChangeArrowheads="1"/>
          </p:cNvSpPr>
          <p:nvPr>
            <p:ph type="body" idx="1"/>
          </p:nvPr>
        </p:nvSpPr>
        <p:spPr/>
        <p:txBody>
          <a:bodyPr/>
          <a:lstStyle/>
          <a:p>
            <a:pPr marL="0" indent="0" eaLnBrk="1" hangingPunct="1">
              <a:buNone/>
            </a:pPr>
            <a:r>
              <a:rPr lang="zh-CN" altLang="en-US" sz="2800" dirty="0" smtClean="0">
                <a:solidFill>
                  <a:srgbClr val="FF0000"/>
                </a:solidFill>
                <a:ea typeface="楷体" panose="02010609060101010101" pitchFamily="49" charset="-122"/>
                <a:cs typeface="Arial" panose="020B0604020202020204" pitchFamily="34" charset="0"/>
              </a:rPr>
              <a:t>几个概念</a:t>
            </a:r>
          </a:p>
          <a:p>
            <a:pPr eaLnBrk="1" hangingPunct="1"/>
            <a:r>
              <a:rPr lang="zh-CN" altLang="en-US" dirty="0" smtClean="0">
                <a:ea typeface="楷体" panose="02010609060101010101" pitchFamily="49" charset="-122"/>
                <a:cs typeface="Arial" panose="020B0604020202020204" pitchFamily="34" charset="0"/>
              </a:rPr>
              <a:t>关联</a:t>
            </a:r>
          </a:p>
          <a:p>
            <a:pPr lvl="1" eaLnBrk="1" hangingPunct="1"/>
            <a:r>
              <a:rPr lang="zh-CN" altLang="en-US" dirty="0" smtClean="0">
                <a:ea typeface="楷体" panose="02010609060101010101" pitchFamily="49" charset="-122"/>
                <a:cs typeface="Arial" panose="020B0604020202020204" pitchFamily="34" charset="0"/>
              </a:rPr>
              <a:t>无线主机位于某个基站的无线通信覆盖范围内</a:t>
            </a:r>
          </a:p>
          <a:p>
            <a:pPr lvl="1" eaLnBrk="1" hangingPunct="1"/>
            <a:r>
              <a:rPr lang="zh-CN" altLang="en-US" dirty="0" smtClean="0">
                <a:ea typeface="楷体" panose="02010609060101010101" pitchFamily="49" charset="-122"/>
                <a:cs typeface="Arial" panose="020B0604020202020204" pitchFamily="34" charset="0"/>
              </a:rPr>
              <a:t>该主机使用该基站中继它与更大网络之间的数据</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切换</a:t>
            </a:r>
            <a:endParaRPr lang="zh-CN" altLang="en-US" dirty="0" smtClean="0">
              <a:ea typeface="楷体" panose="02010609060101010101" pitchFamily="49" charset="-122"/>
              <a:cs typeface="Arial" panose="020B0604020202020204" pitchFamily="34" charset="0"/>
            </a:endParaRPr>
          </a:p>
          <a:p>
            <a:pPr lvl="1" eaLnBrk="1" hangingPunct="1"/>
            <a:r>
              <a:rPr lang="zh-CN" altLang="en-US" dirty="0" smtClean="0">
                <a:ea typeface="楷体" panose="02010609060101010101" pitchFamily="49" charset="-122"/>
                <a:cs typeface="Arial" panose="020B0604020202020204" pitchFamily="34" charset="0"/>
              </a:rPr>
              <a:t>当一台移动主机移动范围超出一个基站的覆盖范围而到达另一个基站的覆盖范围后，它将改变其接入更大网络的连接点</a:t>
            </a:r>
          </a:p>
        </p:txBody>
      </p:sp>
    </p:spTree>
    <p:extLst>
      <p:ext uri="{BB962C8B-B14F-4D97-AF65-F5344CB8AC3E}">
        <p14:creationId xmlns:p14="http://schemas.microsoft.com/office/powerpoint/2010/main" val="835062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60771">
                                            <p:txEl>
                                              <p:pRg st="2" end="2"/>
                                            </p:txEl>
                                          </p:spTgt>
                                        </p:tgtEl>
                                        <p:attrNameLst>
                                          <p:attrName>style.visibility</p:attrName>
                                        </p:attrNameLst>
                                      </p:cBhvr>
                                      <p:to>
                                        <p:strVal val="visible"/>
                                      </p:to>
                                    </p:set>
                                    <p:anim calcmode="discrete" valueType="clr">
                                      <p:cBhvr override="childStyle">
                                        <p:cTn id="7" dur="80"/>
                                        <p:tgtEl>
                                          <p:spTgt spid="16077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0771">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160771">
                                            <p:txEl>
                                              <p:pRg st="2" end="2"/>
                                            </p:txEl>
                                          </p:spTgt>
                                        </p:tgtEl>
                                        <p:attrNameLst>
                                          <p:attrName>fill.type</p:attrName>
                                        </p:attrNameLst>
                                      </p:cBhvr>
                                      <p:to>
                                        <p:strVal val="solid"/>
                                      </p:to>
                                    </p:set>
                                  </p:childTnLst>
                                </p:cTn>
                              </p:par>
                            </p:childTnLst>
                          </p:cTn>
                        </p:par>
                        <p:par>
                          <p:cTn id="10" fill="hold" nodeType="afterGroup">
                            <p:stCondLst>
                              <p:cond delay="84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60771">
                                            <p:txEl>
                                              <p:pRg st="3" end="3"/>
                                            </p:txEl>
                                          </p:spTgt>
                                        </p:tgtEl>
                                        <p:attrNameLst>
                                          <p:attrName>style.visibility</p:attrName>
                                        </p:attrNameLst>
                                      </p:cBhvr>
                                      <p:to>
                                        <p:strVal val="visible"/>
                                      </p:to>
                                    </p:set>
                                    <p:anim calcmode="discrete" valueType="clr">
                                      <p:cBhvr override="childStyle">
                                        <p:cTn id="13" dur="80"/>
                                        <p:tgtEl>
                                          <p:spTgt spid="16077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60771">
                                            <p:txEl>
                                              <p:pRg st="3" end="3"/>
                                            </p:txEl>
                                          </p:spTgt>
                                        </p:tgtEl>
                                        <p:attrNameLst>
                                          <p:attrName>fillcolor</p:attrName>
                                        </p:attrNameLst>
                                      </p:cBhvr>
                                      <p:tavLst>
                                        <p:tav tm="0">
                                          <p:val>
                                            <p:clrVal>
                                              <a:schemeClr val="accent2"/>
                                            </p:clrVal>
                                          </p:val>
                                        </p:tav>
                                        <p:tav tm="50000">
                                          <p:val>
                                            <p:clrVal>
                                              <a:schemeClr val="hlink"/>
                                            </p:clrVal>
                                          </p:val>
                                        </p:tav>
                                      </p:tavLst>
                                    </p:anim>
                                    <p:set>
                                      <p:cBhvr>
                                        <p:cTn id="15" dur="80"/>
                                        <p:tgtEl>
                                          <p:spTgt spid="160771">
                                            <p:txEl>
                                              <p:pRg st="3" end="3"/>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60771">
                                            <p:txEl>
                                              <p:pRg st="6" end="6"/>
                                            </p:txEl>
                                          </p:spTgt>
                                        </p:tgtEl>
                                        <p:attrNameLst>
                                          <p:attrName>style.visibility</p:attrName>
                                        </p:attrNameLst>
                                      </p:cBhvr>
                                      <p:to>
                                        <p:strVal val="visible"/>
                                      </p:to>
                                    </p:set>
                                    <p:anim calcmode="discrete" valueType="clr">
                                      <p:cBhvr override="childStyle">
                                        <p:cTn id="20" dur="80"/>
                                        <p:tgtEl>
                                          <p:spTgt spid="160771">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60771">
                                            <p:txEl>
                                              <p:pRg st="6" end="6"/>
                                            </p:txEl>
                                          </p:spTgt>
                                        </p:tgtEl>
                                        <p:attrNameLst>
                                          <p:attrName>fillcolor</p:attrName>
                                        </p:attrNameLst>
                                      </p:cBhvr>
                                      <p:tavLst>
                                        <p:tav tm="0">
                                          <p:val>
                                            <p:clrVal>
                                              <a:schemeClr val="accent2"/>
                                            </p:clrVal>
                                          </p:val>
                                        </p:tav>
                                        <p:tav tm="50000">
                                          <p:val>
                                            <p:clrVal>
                                              <a:schemeClr val="hlink"/>
                                            </p:clrVal>
                                          </p:val>
                                        </p:tav>
                                      </p:tavLst>
                                    </p:anim>
                                    <p:set>
                                      <p:cBhvr>
                                        <p:cTn id="22" dur="80"/>
                                        <p:tgtEl>
                                          <p:spTgt spid="160771">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Mobility: registration</a:t>
            </a:r>
            <a:endParaRPr lang="zh-CN" altLang="en-US" dirty="0"/>
          </a:p>
        </p:txBody>
      </p:sp>
      <p:pic>
        <p:nvPicPr>
          <p:cNvPr id="3" name="图片 2"/>
          <p:cNvPicPr>
            <a:picLocks noChangeAspect="1"/>
          </p:cNvPicPr>
          <p:nvPr/>
        </p:nvPicPr>
        <p:blipFill>
          <a:blip r:embed="rId3"/>
          <a:stretch>
            <a:fillRect/>
          </a:stretch>
        </p:blipFill>
        <p:spPr>
          <a:xfrm>
            <a:off x="1369218" y="1113864"/>
            <a:ext cx="6410325" cy="4953000"/>
          </a:xfrm>
          <a:prstGeom prst="rect">
            <a:avLst/>
          </a:prstGeom>
        </p:spPr>
      </p:pic>
    </p:spTree>
    <p:extLst>
      <p:ext uri="{BB962C8B-B14F-4D97-AF65-F5344CB8AC3E}">
        <p14:creationId xmlns:p14="http://schemas.microsoft.com/office/powerpoint/2010/main" val="1532983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ext Box 40"/>
          <p:cNvSpPr txBox="1">
            <a:spLocks noChangeArrowheads="1"/>
          </p:cNvSpPr>
          <p:nvPr/>
        </p:nvSpPr>
        <p:spPr bwMode="auto">
          <a:xfrm>
            <a:off x="4594225" y="890215"/>
            <a:ext cx="2322513" cy="30797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400">
                <a:solidFill>
                  <a:srgbClr val="000099"/>
                </a:solidFill>
                <a:latin typeface="Gill Sans MT" panose="020B0502020104020203" pitchFamily="34" charset="0"/>
                <a:ea typeface="ÇlÇr ñæí©" charset="-128"/>
              </a:rPr>
              <a:t>visited network: 79.129.13/24</a:t>
            </a:r>
          </a:p>
        </p:txBody>
      </p:sp>
      <p:sp>
        <p:nvSpPr>
          <p:cNvPr id="131078" name="Text Box 41"/>
          <p:cNvSpPr txBox="1">
            <a:spLocks noChangeArrowheads="1"/>
          </p:cNvSpPr>
          <p:nvPr/>
        </p:nvSpPr>
        <p:spPr bwMode="auto">
          <a:xfrm>
            <a:off x="1331913" y="1028327"/>
            <a:ext cx="1433512" cy="52387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400">
                <a:solidFill>
                  <a:srgbClr val="000099"/>
                </a:solidFill>
                <a:latin typeface="Gill Sans MT" panose="020B0502020104020203" pitchFamily="34" charset="0"/>
                <a:ea typeface="ÇlÇr ñæí©" charset="-128"/>
              </a:rPr>
              <a:t>home agent</a:t>
            </a:r>
          </a:p>
          <a:p>
            <a:pPr algn="ctr"/>
            <a:r>
              <a:rPr lang="en-US" altLang="zh-CN" sz="1400">
                <a:solidFill>
                  <a:srgbClr val="000099"/>
                </a:solidFill>
                <a:latin typeface="Gill Sans MT" panose="020B0502020104020203" pitchFamily="34" charset="0"/>
                <a:ea typeface="ÇlÇr ñæí©" charset="-128"/>
              </a:rPr>
              <a:t>HA: 128.119.40.7</a:t>
            </a:r>
          </a:p>
        </p:txBody>
      </p:sp>
      <p:sp>
        <p:nvSpPr>
          <p:cNvPr id="131079" name="Text Box 42"/>
          <p:cNvSpPr txBox="1">
            <a:spLocks noChangeArrowheads="1"/>
          </p:cNvSpPr>
          <p:nvPr/>
        </p:nvSpPr>
        <p:spPr bwMode="auto">
          <a:xfrm>
            <a:off x="3725863" y="1074365"/>
            <a:ext cx="1479550" cy="8001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400">
                <a:solidFill>
                  <a:srgbClr val="000099"/>
                </a:solidFill>
                <a:latin typeface="Gill Sans MT" panose="020B0502020104020203" pitchFamily="34" charset="0"/>
                <a:ea typeface="ÇlÇr ñæí©" charset="-128"/>
              </a:rPr>
              <a:t>foreign agent</a:t>
            </a:r>
          </a:p>
          <a:p>
            <a:r>
              <a:rPr lang="en-US" altLang="zh-CN" sz="1400">
                <a:solidFill>
                  <a:srgbClr val="000099"/>
                </a:solidFill>
                <a:latin typeface="Gill Sans MT" panose="020B0502020104020203" pitchFamily="34" charset="0"/>
                <a:ea typeface="ÇlÇr ñæí©" charset="-128"/>
              </a:rPr>
              <a:t>COA: 79.129.13.2</a:t>
            </a:r>
          </a:p>
          <a:p>
            <a:endParaRPr lang="en-US" altLang="zh-CN" sz="1800"/>
          </a:p>
        </p:txBody>
      </p:sp>
      <p:sp>
        <p:nvSpPr>
          <p:cNvPr id="131080" name="Text Box 46"/>
          <p:cNvSpPr txBox="1">
            <a:spLocks noChangeArrowheads="1"/>
          </p:cNvSpPr>
          <p:nvPr/>
        </p:nvSpPr>
        <p:spPr bwMode="auto">
          <a:xfrm>
            <a:off x="6886575" y="1434727"/>
            <a:ext cx="1620838" cy="52228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400">
                <a:solidFill>
                  <a:srgbClr val="000099"/>
                </a:solidFill>
                <a:latin typeface="Gill Sans MT" panose="020B0502020104020203" pitchFamily="34" charset="0"/>
                <a:ea typeface="ÇlÇr ñæí©" charset="-128"/>
              </a:rPr>
              <a:t>mobile agent</a:t>
            </a:r>
          </a:p>
          <a:p>
            <a:r>
              <a:rPr lang="en-US" altLang="zh-CN" sz="1400">
                <a:solidFill>
                  <a:srgbClr val="000099"/>
                </a:solidFill>
                <a:latin typeface="Gill Sans MT" panose="020B0502020104020203" pitchFamily="34" charset="0"/>
                <a:ea typeface="ÇlÇr ñæí©" charset="-128"/>
              </a:rPr>
              <a:t>MA: 128.119.40.186</a:t>
            </a:r>
          </a:p>
        </p:txBody>
      </p:sp>
      <p:grpSp>
        <p:nvGrpSpPr>
          <p:cNvPr id="35" name="Group 34"/>
          <p:cNvGrpSpPr>
            <a:grpSpLocks/>
          </p:cNvGrpSpPr>
          <p:nvPr/>
        </p:nvGrpSpPr>
        <p:grpSpPr bwMode="auto">
          <a:xfrm>
            <a:off x="4456113" y="2611065"/>
            <a:ext cx="2390775" cy="1516062"/>
            <a:chOff x="4456543" y="2732527"/>
            <a:chExt cx="2389911" cy="1515110"/>
          </a:xfrm>
        </p:grpSpPr>
        <p:sp>
          <p:nvSpPr>
            <p:cNvPr id="131125" name="Line 47"/>
            <p:cNvSpPr>
              <a:spLocks noChangeShapeType="1"/>
            </p:cNvSpPr>
            <p:nvPr/>
          </p:nvSpPr>
          <p:spPr bwMode="auto">
            <a:xfrm flipH="1">
              <a:off x="4456543" y="2886364"/>
              <a:ext cx="2389911" cy="35790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1126" name="Group 48"/>
            <p:cNvGrpSpPr>
              <a:grpSpLocks/>
            </p:cNvGrpSpPr>
            <p:nvPr/>
          </p:nvGrpSpPr>
          <p:grpSpPr bwMode="auto">
            <a:xfrm>
              <a:off x="4617712" y="2732527"/>
              <a:ext cx="1882140" cy="1515110"/>
              <a:chOff x="13860" y="6885"/>
              <a:chExt cx="2964" cy="2386"/>
            </a:xfrm>
          </p:grpSpPr>
          <p:sp>
            <p:nvSpPr>
              <p:cNvPr id="131127" name="Text Box 49"/>
              <p:cNvSpPr txBox="1">
                <a:spLocks noChangeArrowheads="1"/>
              </p:cNvSpPr>
              <p:nvPr/>
            </p:nvSpPr>
            <p:spPr bwMode="auto">
              <a:xfrm>
                <a:off x="13860" y="6885"/>
                <a:ext cx="2510"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a:solidFill>
                      <a:srgbClr val="C00000"/>
                    </a:solidFill>
                    <a:latin typeface="Gill Sans MT" panose="020B0502020104020203" pitchFamily="34" charset="0"/>
                    <a:ea typeface="ÇlÇr ñæí©" charset="-128"/>
                  </a:rPr>
                  <a:t>registration req. </a:t>
                </a:r>
              </a:p>
            </p:txBody>
          </p:sp>
          <p:sp>
            <p:nvSpPr>
              <p:cNvPr id="131128" name="Text Box 50"/>
              <p:cNvSpPr txBox="1">
                <a:spLocks noChangeArrowheads="1"/>
              </p:cNvSpPr>
              <p:nvPr/>
            </p:nvSpPr>
            <p:spPr bwMode="auto">
              <a:xfrm>
                <a:off x="14132" y="7394"/>
                <a:ext cx="2692" cy="187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ea typeface="ÇlÇr ñæí©" charset="-128"/>
                  </a:rPr>
                  <a:t>COA: 79.129.13.2</a:t>
                </a:r>
              </a:p>
              <a:p>
                <a:r>
                  <a:rPr lang="en-US" altLang="zh-CN" sz="1200">
                    <a:latin typeface="Arial" panose="020B0604020202020204" pitchFamily="34" charset="0"/>
                    <a:ea typeface="ÇlÇr ñæí©" charset="-128"/>
                  </a:rPr>
                  <a:t>HA: 128.119.40.7</a:t>
                </a:r>
              </a:p>
              <a:p>
                <a:r>
                  <a:rPr lang="en-US" altLang="zh-CN" sz="1200">
                    <a:latin typeface="Arial" panose="020B0604020202020204" pitchFamily="34" charset="0"/>
                    <a:ea typeface="ÇlÇr ñæí©" charset="-128"/>
                  </a:rPr>
                  <a:t>MA: 128.119.40.186</a:t>
                </a:r>
              </a:p>
              <a:p>
                <a:r>
                  <a:rPr lang="en-US" altLang="zh-CN" sz="1200">
                    <a:latin typeface="Arial" panose="020B0604020202020204" pitchFamily="34" charset="0"/>
                    <a:ea typeface="ÇlÇr ñæí©" charset="-128"/>
                  </a:rPr>
                  <a:t>Lifetime: 9999</a:t>
                </a:r>
              </a:p>
              <a:p>
                <a:r>
                  <a:rPr lang="en-US" altLang="zh-CN" sz="1200">
                    <a:latin typeface="Arial" panose="020B0604020202020204" pitchFamily="34" charset="0"/>
                    <a:ea typeface="ÇlÇr ñæí©" charset="-128"/>
                  </a:rPr>
                  <a:t>identification:714</a:t>
                </a:r>
              </a:p>
              <a:p>
                <a:r>
                  <a:rPr lang="en-US" altLang="zh-CN" sz="1200">
                    <a:latin typeface="Arial" panose="020B0604020202020204" pitchFamily="34" charset="0"/>
                    <a:ea typeface="ÇlÇr ñæí©" charset="-128"/>
                  </a:rPr>
                  <a:t>….</a:t>
                </a:r>
              </a:p>
              <a:p>
                <a:endParaRPr lang="en-US" altLang="zh-CN" sz="1800"/>
              </a:p>
            </p:txBody>
          </p:sp>
        </p:grpSp>
      </p:grpSp>
      <p:grpSp>
        <p:nvGrpSpPr>
          <p:cNvPr id="37" name="Group 36"/>
          <p:cNvGrpSpPr>
            <a:grpSpLocks/>
          </p:cNvGrpSpPr>
          <p:nvPr/>
        </p:nvGrpSpPr>
        <p:grpSpPr bwMode="auto">
          <a:xfrm>
            <a:off x="2022475" y="4485902"/>
            <a:ext cx="2422525" cy="1489075"/>
            <a:chOff x="2023162" y="4606595"/>
            <a:chExt cx="2421839" cy="1489368"/>
          </a:xfrm>
        </p:grpSpPr>
        <p:sp>
          <p:nvSpPr>
            <p:cNvPr id="131121" name="Line 57"/>
            <p:cNvSpPr>
              <a:spLocks noChangeShapeType="1"/>
            </p:cNvSpPr>
            <p:nvPr/>
          </p:nvSpPr>
          <p:spPr bwMode="auto">
            <a:xfrm>
              <a:off x="2023162" y="4887778"/>
              <a:ext cx="2421839" cy="41157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1122" name="Group 54"/>
            <p:cNvGrpSpPr>
              <a:grpSpLocks/>
            </p:cNvGrpSpPr>
            <p:nvPr/>
          </p:nvGrpSpPr>
          <p:grpSpPr bwMode="auto">
            <a:xfrm>
              <a:off x="2355497" y="4606595"/>
              <a:ext cx="1823720" cy="1489368"/>
              <a:chOff x="6012" y="8219"/>
              <a:chExt cx="2872" cy="1726"/>
            </a:xfrm>
          </p:grpSpPr>
          <p:sp>
            <p:nvSpPr>
              <p:cNvPr id="131123" name="Text Box 55"/>
              <p:cNvSpPr txBox="1">
                <a:spLocks noChangeArrowheads="1"/>
              </p:cNvSpPr>
              <p:nvPr/>
            </p:nvSpPr>
            <p:spPr bwMode="auto">
              <a:xfrm>
                <a:off x="6012" y="8219"/>
                <a:ext cx="2872"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solidFill>
                      <a:srgbClr val="C00000"/>
                    </a:solidFill>
                    <a:latin typeface="Gill Sans MT" panose="020B0502020104020203" pitchFamily="34" charset="0"/>
                    <a:ea typeface="ÇlÇr ñæí©" charset="-128"/>
                  </a:rPr>
                  <a:t>registration reply </a:t>
                </a:r>
              </a:p>
            </p:txBody>
          </p:sp>
          <p:sp>
            <p:nvSpPr>
              <p:cNvPr id="131124" name="Text Box 56"/>
              <p:cNvSpPr txBox="1">
                <a:spLocks noChangeArrowheads="1"/>
              </p:cNvSpPr>
              <p:nvPr/>
            </p:nvSpPr>
            <p:spPr bwMode="auto">
              <a:xfrm>
                <a:off x="6084" y="8580"/>
                <a:ext cx="2751" cy="1365"/>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ea typeface="ÇlÇr ñæí©" charset="-128"/>
                  </a:rPr>
                  <a:t>HA: 128.119.40.7</a:t>
                </a:r>
              </a:p>
              <a:p>
                <a:r>
                  <a:rPr lang="en-US" altLang="zh-CN" sz="1200">
                    <a:latin typeface="Arial" panose="020B0604020202020204" pitchFamily="34" charset="0"/>
                    <a:ea typeface="ÇlÇr ñæí©" charset="-128"/>
                  </a:rPr>
                  <a:t>MA: 128.119.40.186</a:t>
                </a:r>
              </a:p>
              <a:p>
                <a:r>
                  <a:rPr lang="en-US" altLang="zh-CN" sz="1200">
                    <a:latin typeface="Arial" panose="020B0604020202020204" pitchFamily="34" charset="0"/>
                    <a:ea typeface="ÇlÇr ñæí©" charset="-128"/>
                  </a:rPr>
                  <a:t>Lifetime: 4999</a:t>
                </a:r>
              </a:p>
              <a:p>
                <a:r>
                  <a:rPr lang="en-US" altLang="zh-CN" sz="1200">
                    <a:latin typeface="Arial" panose="020B0604020202020204" pitchFamily="34" charset="0"/>
                    <a:ea typeface="ÇlÇr ñæí©" charset="-128"/>
                  </a:rPr>
                  <a:t>Identification: 714</a:t>
                </a:r>
              </a:p>
              <a:p>
                <a:r>
                  <a:rPr lang="en-US" altLang="zh-CN" sz="1200">
                    <a:latin typeface="Arial" panose="020B0604020202020204" pitchFamily="34" charset="0"/>
                    <a:ea typeface="ÇlÇr ñæí©" charset="-128"/>
                  </a:rPr>
                  <a:t>encapsulation format</a:t>
                </a:r>
              </a:p>
              <a:p>
                <a:r>
                  <a:rPr lang="en-US" altLang="zh-CN" sz="1200">
                    <a:latin typeface="Arial" panose="020B0604020202020204" pitchFamily="34" charset="0"/>
                    <a:ea typeface="ÇlÇr ñæí©" charset="-128"/>
                  </a:rPr>
                  <a:t>….</a:t>
                </a:r>
              </a:p>
              <a:p>
                <a:endParaRPr lang="en-US" altLang="zh-CN" sz="1200">
                  <a:latin typeface="Arial" panose="020B0604020202020204" pitchFamily="34" charset="0"/>
                  <a:ea typeface="ÇlÇr ñæí©" charset="-128"/>
                  <a:cs typeface="Arial" panose="020B0604020202020204" pitchFamily="34" charset="0"/>
                </a:endParaRPr>
              </a:p>
            </p:txBody>
          </p:sp>
        </p:grpSp>
      </p:grpSp>
      <p:grpSp>
        <p:nvGrpSpPr>
          <p:cNvPr id="38" name="Group 37"/>
          <p:cNvGrpSpPr>
            <a:grpSpLocks/>
          </p:cNvGrpSpPr>
          <p:nvPr/>
        </p:nvGrpSpPr>
        <p:grpSpPr bwMode="auto">
          <a:xfrm>
            <a:off x="4449763" y="4684340"/>
            <a:ext cx="2422525" cy="1520825"/>
            <a:chOff x="4450016" y="4805226"/>
            <a:chExt cx="2421839" cy="1521673"/>
          </a:xfrm>
        </p:grpSpPr>
        <p:sp>
          <p:nvSpPr>
            <p:cNvPr id="131118" name="Line 57"/>
            <p:cNvSpPr>
              <a:spLocks noChangeShapeType="1"/>
            </p:cNvSpPr>
            <p:nvPr/>
          </p:nvSpPr>
          <p:spPr bwMode="auto">
            <a:xfrm>
              <a:off x="4450016" y="5467360"/>
              <a:ext cx="2421839" cy="41157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119" name="Text Box 58"/>
            <p:cNvSpPr txBox="1">
              <a:spLocks noChangeArrowheads="1"/>
            </p:cNvSpPr>
            <p:nvPr/>
          </p:nvSpPr>
          <p:spPr bwMode="auto">
            <a:xfrm>
              <a:off x="4680345" y="4805226"/>
              <a:ext cx="1750471"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solidFill>
                    <a:srgbClr val="C00000"/>
                  </a:solidFill>
                  <a:latin typeface="Gill Sans MT" panose="020B0502020104020203" pitchFamily="34" charset="0"/>
                  <a:ea typeface="ÇlÇr ñæí©" charset="-128"/>
                </a:rPr>
                <a:t>registration reply </a:t>
              </a:r>
            </a:p>
          </p:txBody>
        </p:sp>
        <p:sp>
          <p:nvSpPr>
            <p:cNvPr id="131120" name="Text Box 59"/>
            <p:cNvSpPr txBox="1">
              <a:spLocks noChangeArrowheads="1"/>
            </p:cNvSpPr>
            <p:nvPr/>
          </p:nvSpPr>
          <p:spPr bwMode="auto">
            <a:xfrm>
              <a:off x="4790602" y="5123591"/>
              <a:ext cx="1697939" cy="120330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ea typeface="ÇlÇr ñæí©" charset="-128"/>
                </a:rPr>
                <a:t>HA: 128.119.40.7</a:t>
              </a:r>
            </a:p>
            <a:p>
              <a:r>
                <a:rPr lang="en-US" altLang="zh-CN" sz="1200">
                  <a:latin typeface="Arial" panose="020B0604020202020204" pitchFamily="34" charset="0"/>
                  <a:ea typeface="ÇlÇr ñæí©" charset="-128"/>
                </a:rPr>
                <a:t>MA: 128.119.40.186</a:t>
              </a:r>
            </a:p>
            <a:p>
              <a:r>
                <a:rPr lang="en-US" altLang="zh-CN" sz="1200">
                  <a:latin typeface="Arial" panose="020B0604020202020204" pitchFamily="34" charset="0"/>
                  <a:ea typeface="ÇlÇr ñæí©" charset="-128"/>
                </a:rPr>
                <a:t>Lifetime: 4999</a:t>
              </a:r>
            </a:p>
            <a:p>
              <a:r>
                <a:rPr lang="en-US" altLang="zh-CN" sz="1200">
                  <a:latin typeface="Arial" panose="020B0604020202020204" pitchFamily="34" charset="0"/>
                  <a:ea typeface="ÇlÇr ñæí©" charset="-128"/>
                </a:rPr>
                <a:t>Identification: 714</a:t>
              </a:r>
            </a:p>
            <a:p>
              <a:r>
                <a:rPr lang="en-US" altLang="zh-CN" sz="1200">
                  <a:latin typeface="Arial" panose="020B0604020202020204" pitchFamily="34" charset="0"/>
                  <a:ea typeface="ÇlÇr ñæí©" charset="-128"/>
                </a:rPr>
                <a:t>….</a:t>
              </a:r>
            </a:p>
            <a:p>
              <a:endParaRPr lang="en-US" altLang="zh-CN" sz="1800"/>
            </a:p>
          </p:txBody>
        </p:sp>
      </p:grpSp>
      <p:sp>
        <p:nvSpPr>
          <p:cNvPr id="131084" name="Text Box 61"/>
          <p:cNvSpPr txBox="1">
            <a:spLocks noChangeArrowheads="1"/>
          </p:cNvSpPr>
          <p:nvPr/>
        </p:nvSpPr>
        <p:spPr bwMode="auto">
          <a:xfrm>
            <a:off x="1408113" y="5927352"/>
            <a:ext cx="1004887"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latin typeface="Gill Sans MT" panose="020B0502020104020203" pitchFamily="34" charset="0"/>
                <a:ea typeface="ÇlÇr ñæí©" charset="-128"/>
              </a:rPr>
              <a:t>time</a:t>
            </a:r>
          </a:p>
        </p:txBody>
      </p:sp>
      <p:grpSp>
        <p:nvGrpSpPr>
          <p:cNvPr id="131085" name="Group 332"/>
          <p:cNvGrpSpPr>
            <a:grpSpLocks/>
          </p:cNvGrpSpPr>
          <p:nvPr/>
        </p:nvGrpSpPr>
        <p:grpSpPr bwMode="auto">
          <a:xfrm>
            <a:off x="1687513" y="1550615"/>
            <a:ext cx="749300" cy="314325"/>
            <a:chOff x="2356" y="1300"/>
            <a:chExt cx="555" cy="194"/>
          </a:xfrm>
        </p:grpSpPr>
        <p:sp>
          <p:nvSpPr>
            <p:cNvPr id="1311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Times New Roman" panose="02020603050405020304" pitchFamily="18" charset="0"/>
              </a:endParaRPr>
            </a:p>
          </p:txBody>
        </p:sp>
        <p:sp>
          <p:nvSpPr>
            <p:cNvPr id="1311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311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31113" name="Group 329"/>
            <p:cNvGrpSpPr>
              <a:grpSpLocks/>
            </p:cNvGrpSpPr>
            <p:nvPr/>
          </p:nvGrpSpPr>
          <p:grpSpPr bwMode="auto">
            <a:xfrm>
              <a:off x="2468" y="1332"/>
              <a:ext cx="310" cy="60"/>
              <a:chOff x="2468" y="1332"/>
              <a:chExt cx="310" cy="60"/>
            </a:xfrm>
          </p:grpSpPr>
          <p:sp>
            <p:nvSpPr>
              <p:cNvPr id="131116"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7"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7"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8"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31086" name="Group 332"/>
          <p:cNvGrpSpPr>
            <a:grpSpLocks/>
          </p:cNvGrpSpPr>
          <p:nvPr/>
        </p:nvGrpSpPr>
        <p:grpSpPr bwMode="auto">
          <a:xfrm>
            <a:off x="4049713" y="1552202"/>
            <a:ext cx="749300" cy="312738"/>
            <a:chOff x="2356" y="1300"/>
            <a:chExt cx="555" cy="194"/>
          </a:xfrm>
        </p:grpSpPr>
        <p:sp>
          <p:nvSpPr>
            <p:cNvPr id="1311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Times New Roman" panose="02020603050405020304" pitchFamily="18" charset="0"/>
              </a:endParaRPr>
            </a:p>
          </p:txBody>
        </p:sp>
        <p:sp>
          <p:nvSpPr>
            <p:cNvPr id="1311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311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31105" name="Group 329"/>
            <p:cNvGrpSpPr>
              <a:grpSpLocks/>
            </p:cNvGrpSpPr>
            <p:nvPr/>
          </p:nvGrpSpPr>
          <p:grpSpPr bwMode="auto">
            <a:xfrm>
              <a:off x="2468" y="1332"/>
              <a:ext cx="310" cy="60"/>
              <a:chOff x="2468" y="1332"/>
              <a:chExt cx="310" cy="60"/>
            </a:xfrm>
          </p:grpSpPr>
          <p:sp>
            <p:nvSpPr>
              <p:cNvPr id="131108"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9"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6"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7"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cxnSp>
        <p:nvCxnSpPr>
          <p:cNvPr id="60447" name="Straight Connector 60446"/>
          <p:cNvCxnSpPr>
            <a:cxnSpLocks noChangeShapeType="1"/>
          </p:cNvCxnSpPr>
          <p:nvPr/>
        </p:nvCxnSpPr>
        <p:spPr bwMode="auto">
          <a:xfrm>
            <a:off x="2020888" y="1922090"/>
            <a:ext cx="0" cy="4260850"/>
          </a:xfrm>
          <a:prstGeom prst="line">
            <a:avLst/>
          </a:prstGeom>
          <a:noFill/>
          <a:ln w="9525">
            <a:solidFill>
              <a:srgbClr val="A6A6A6"/>
            </a:solidFill>
            <a:prstDash val="sysDash"/>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a:cxnSpLocks noChangeShapeType="1"/>
          </p:cNvCxnSpPr>
          <p:nvPr/>
        </p:nvCxnSpPr>
        <p:spPr bwMode="auto">
          <a:xfrm>
            <a:off x="4424363" y="2017340"/>
            <a:ext cx="0" cy="4260850"/>
          </a:xfrm>
          <a:prstGeom prst="line">
            <a:avLst/>
          </a:prstGeom>
          <a:noFill/>
          <a:ln w="9525">
            <a:solidFill>
              <a:srgbClr val="A6A6A6"/>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a:cxnSpLocks noChangeShapeType="1"/>
          </p:cNvCxnSpPr>
          <p:nvPr/>
        </p:nvCxnSpPr>
        <p:spPr bwMode="auto">
          <a:xfrm>
            <a:off x="6884988" y="1810965"/>
            <a:ext cx="0" cy="4260850"/>
          </a:xfrm>
          <a:prstGeom prst="line">
            <a:avLst/>
          </a:prstGeom>
          <a:noFill/>
          <a:ln w="9525">
            <a:solidFill>
              <a:srgbClr val="A6A6A6"/>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1090" name="Group 356"/>
          <p:cNvGrpSpPr>
            <a:grpSpLocks/>
          </p:cNvGrpSpPr>
          <p:nvPr/>
        </p:nvGrpSpPr>
        <p:grpSpPr bwMode="auto">
          <a:xfrm>
            <a:off x="6176963" y="1358527"/>
            <a:ext cx="750887" cy="587375"/>
            <a:chOff x="313" y="1497"/>
            <a:chExt cx="1152" cy="1014"/>
          </a:xfrm>
        </p:grpSpPr>
        <p:pic>
          <p:nvPicPr>
            <p:cNvPr id="131100"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101"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a:grpSpLocks/>
          </p:cNvGrpSpPr>
          <p:nvPr/>
        </p:nvGrpSpPr>
        <p:grpSpPr bwMode="auto">
          <a:xfrm>
            <a:off x="4364038" y="1796677"/>
            <a:ext cx="2528887" cy="773113"/>
            <a:chOff x="4364182" y="1918294"/>
            <a:chExt cx="2528454" cy="771797"/>
          </a:xfrm>
        </p:grpSpPr>
        <p:sp>
          <p:nvSpPr>
            <p:cNvPr id="131097" name="Line 43"/>
            <p:cNvSpPr>
              <a:spLocks noChangeShapeType="1"/>
            </p:cNvSpPr>
            <p:nvPr/>
          </p:nvSpPr>
          <p:spPr bwMode="auto">
            <a:xfrm>
              <a:off x="4364182" y="2158999"/>
              <a:ext cx="2528454" cy="404091"/>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8" name="Text Box 45"/>
            <p:cNvSpPr txBox="1">
              <a:spLocks noChangeArrowheads="1"/>
            </p:cNvSpPr>
            <p:nvPr/>
          </p:nvSpPr>
          <p:spPr bwMode="auto">
            <a:xfrm>
              <a:off x="4708630" y="1918294"/>
              <a:ext cx="1641369"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solidFill>
                    <a:srgbClr val="C00000"/>
                  </a:solidFill>
                  <a:latin typeface="Gill Sans MT" panose="020B0502020104020203" pitchFamily="34" charset="0"/>
                  <a:ea typeface="ÇlÇr ñæí©" charset="-128"/>
                </a:rPr>
                <a:t>ICMP agent adv.</a:t>
              </a:r>
            </a:p>
          </p:txBody>
        </p:sp>
        <p:sp>
          <p:nvSpPr>
            <p:cNvPr id="131099" name="Text Box 44"/>
            <p:cNvSpPr txBox="1">
              <a:spLocks noChangeArrowheads="1"/>
            </p:cNvSpPr>
            <p:nvPr/>
          </p:nvSpPr>
          <p:spPr bwMode="auto">
            <a:xfrm>
              <a:off x="4813694" y="2210105"/>
              <a:ext cx="1397757" cy="479986"/>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ea typeface="ÇlÇr ñæí©" charset="-128"/>
                </a:rPr>
                <a:t>COA: 79.129.13.2</a:t>
              </a:r>
            </a:p>
            <a:p>
              <a:r>
                <a:rPr lang="en-US" altLang="zh-CN" sz="1200">
                  <a:latin typeface="Arial" panose="020B0604020202020204" pitchFamily="34" charset="0"/>
                  <a:ea typeface="ÇlÇr ñæí©" charset="-128"/>
                </a:rPr>
                <a:t>….</a:t>
              </a:r>
            </a:p>
            <a:p>
              <a:endParaRPr lang="en-US" altLang="zh-CN" sz="1800"/>
            </a:p>
          </p:txBody>
        </p:sp>
      </p:grpSp>
      <p:grpSp>
        <p:nvGrpSpPr>
          <p:cNvPr id="36" name="Group 35"/>
          <p:cNvGrpSpPr>
            <a:grpSpLocks/>
          </p:cNvGrpSpPr>
          <p:nvPr/>
        </p:nvGrpSpPr>
        <p:grpSpPr bwMode="auto">
          <a:xfrm>
            <a:off x="2032000" y="2739652"/>
            <a:ext cx="2414588" cy="1700213"/>
            <a:chOff x="2031999" y="2860165"/>
            <a:chExt cx="2415307" cy="1700283"/>
          </a:xfrm>
        </p:grpSpPr>
        <p:sp>
          <p:nvSpPr>
            <p:cNvPr id="131093" name="Line 47"/>
            <p:cNvSpPr>
              <a:spLocks noChangeShapeType="1"/>
            </p:cNvSpPr>
            <p:nvPr/>
          </p:nvSpPr>
          <p:spPr bwMode="auto">
            <a:xfrm flipH="1">
              <a:off x="2031999" y="3396671"/>
              <a:ext cx="2415307" cy="34405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1094" name="Group 51"/>
            <p:cNvGrpSpPr>
              <a:grpSpLocks/>
            </p:cNvGrpSpPr>
            <p:nvPr/>
          </p:nvGrpSpPr>
          <p:grpSpPr bwMode="auto">
            <a:xfrm>
              <a:off x="2285896" y="2860165"/>
              <a:ext cx="1870307" cy="1700283"/>
              <a:chOff x="7385" y="5757"/>
              <a:chExt cx="2779" cy="2043"/>
            </a:xfrm>
          </p:grpSpPr>
          <p:sp>
            <p:nvSpPr>
              <p:cNvPr id="131095" name="Text Box 52"/>
              <p:cNvSpPr txBox="1">
                <a:spLocks noChangeArrowheads="1"/>
              </p:cNvSpPr>
              <p:nvPr/>
            </p:nvSpPr>
            <p:spPr bwMode="auto">
              <a:xfrm>
                <a:off x="7385" y="5757"/>
                <a:ext cx="2779"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solidFill>
                      <a:srgbClr val="C00000"/>
                    </a:solidFill>
                    <a:latin typeface="Gill Sans MT" panose="020B0502020104020203" pitchFamily="34" charset="0"/>
                    <a:ea typeface="ÇlÇr ñæí©" charset="-128"/>
                  </a:rPr>
                  <a:t>registration req. </a:t>
                </a:r>
              </a:p>
            </p:txBody>
          </p:sp>
          <p:sp>
            <p:nvSpPr>
              <p:cNvPr id="131096" name="Text Box 53"/>
              <p:cNvSpPr txBox="1">
                <a:spLocks noChangeArrowheads="1"/>
              </p:cNvSpPr>
              <p:nvPr/>
            </p:nvSpPr>
            <p:spPr bwMode="auto">
              <a:xfrm>
                <a:off x="7511" y="6150"/>
                <a:ext cx="2618" cy="1650"/>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ea typeface="ÇlÇr ñæí©" charset="-128"/>
                  </a:rPr>
                  <a:t>COA: 79.129.13.2</a:t>
                </a:r>
              </a:p>
              <a:p>
                <a:r>
                  <a:rPr lang="en-US" altLang="zh-CN" sz="1200">
                    <a:latin typeface="Arial" panose="020B0604020202020204" pitchFamily="34" charset="0"/>
                    <a:ea typeface="ÇlÇr ñæí©" charset="-128"/>
                  </a:rPr>
                  <a:t>HA: 128.119.40.7</a:t>
                </a:r>
              </a:p>
              <a:p>
                <a:r>
                  <a:rPr lang="en-US" altLang="zh-CN" sz="1200">
                    <a:latin typeface="Arial" panose="020B0604020202020204" pitchFamily="34" charset="0"/>
                    <a:ea typeface="ÇlÇr ñæí©" charset="-128"/>
                  </a:rPr>
                  <a:t>MA: 128.119.40.186</a:t>
                </a:r>
              </a:p>
              <a:p>
                <a:r>
                  <a:rPr lang="en-US" altLang="zh-CN" sz="1200">
                    <a:latin typeface="Arial" panose="020B0604020202020204" pitchFamily="34" charset="0"/>
                    <a:ea typeface="ÇlÇr ñæí©" charset="-128"/>
                  </a:rPr>
                  <a:t>Lifetime: 9999</a:t>
                </a:r>
              </a:p>
              <a:p>
                <a:r>
                  <a:rPr lang="en-US" altLang="zh-CN" sz="1200">
                    <a:latin typeface="Arial" panose="020B0604020202020204" pitchFamily="34" charset="0"/>
                    <a:ea typeface="ÇlÇr ñæí©" charset="-128"/>
                  </a:rPr>
                  <a:t>identification: 714</a:t>
                </a:r>
              </a:p>
              <a:p>
                <a:r>
                  <a:rPr lang="en-US" altLang="zh-CN" sz="1200">
                    <a:latin typeface="Arial" panose="020B0604020202020204" pitchFamily="34" charset="0"/>
                    <a:ea typeface="ÇlÇr ñæí©" charset="-128"/>
                  </a:rPr>
                  <a:t>encapsulation format</a:t>
                </a:r>
              </a:p>
              <a:p>
                <a:r>
                  <a:rPr lang="en-US" altLang="zh-CN" sz="1200">
                    <a:latin typeface="Arial" panose="020B0604020202020204" pitchFamily="34" charset="0"/>
                    <a:ea typeface="ÇlÇr ñæí©" charset="-128"/>
                  </a:rPr>
                  <a:t>….</a:t>
                </a:r>
              </a:p>
              <a:p>
                <a:endParaRPr lang="en-US" altLang="zh-CN" sz="1200">
                  <a:latin typeface="Arial" panose="020B0604020202020204" pitchFamily="34" charset="0"/>
                  <a:ea typeface="ÇlÇr ñæí©" charset="-128"/>
                  <a:cs typeface="Arial" panose="020B0604020202020204" pitchFamily="34" charset="0"/>
                </a:endParaRPr>
              </a:p>
            </p:txBody>
          </p:sp>
        </p:grpSp>
      </p:grpSp>
      <p:sp>
        <p:nvSpPr>
          <p:cNvPr id="2" name="标题 1"/>
          <p:cNvSpPr>
            <a:spLocks noGrp="1"/>
          </p:cNvSpPr>
          <p:nvPr>
            <p:ph type="title"/>
          </p:nvPr>
        </p:nvSpPr>
        <p:spPr/>
        <p:txBody>
          <a:bodyPr/>
          <a:lstStyle/>
          <a:p>
            <a:r>
              <a:rPr lang="en-US" altLang="zh-CN" dirty="0">
                <a:latin typeface="Gill Sans MT"/>
                <a:ea typeface="ＭＳ Ｐゴシック" charset="0"/>
                <a:cs typeface="Gill Sans MT"/>
              </a:rPr>
              <a:t>Mobile</a:t>
            </a:r>
            <a:r>
              <a:rPr lang="en-US" altLang="zh-CN" dirty="0">
                <a:latin typeface="Gill Sans MT" charset="0"/>
                <a:ea typeface="ＭＳ Ｐゴシック" charset="0"/>
              </a:rPr>
              <a:t> IP: registration example</a:t>
            </a:r>
            <a:endParaRPr lang="zh-CN" altLang="en-US" dirty="0"/>
          </a:p>
        </p:txBody>
      </p:sp>
      <p:sp>
        <p:nvSpPr>
          <p:cNvPr id="59" name="Line 4"/>
          <p:cNvSpPr>
            <a:spLocks noChangeShapeType="1"/>
          </p:cNvSpPr>
          <p:nvPr/>
        </p:nvSpPr>
        <p:spPr bwMode="auto">
          <a:xfrm flipV="1">
            <a:off x="2393950" y="4038000"/>
            <a:ext cx="1485900" cy="12700"/>
          </a:xfrm>
          <a:prstGeom prst="line">
            <a:avLst/>
          </a:prstGeom>
          <a:noFill/>
          <a:ln w="28575">
            <a:solidFill>
              <a:schemeClr val="hlink"/>
            </a:solidFill>
            <a:round/>
            <a:headEnd/>
            <a:tailEnd type="triangle" w="med" len="med"/>
          </a:ln>
          <a:effectLst/>
        </p:spPr>
        <p:txBody>
          <a:bodyPr wrap="none"/>
          <a:lstStyle/>
          <a:p>
            <a:endParaRPr lang="zh-CN" altLang="en-US"/>
          </a:p>
        </p:txBody>
      </p:sp>
      <p:sp>
        <p:nvSpPr>
          <p:cNvPr id="60" name="Line 6"/>
          <p:cNvSpPr>
            <a:spLocks noChangeShapeType="1"/>
          </p:cNvSpPr>
          <p:nvPr/>
        </p:nvSpPr>
        <p:spPr bwMode="auto">
          <a:xfrm flipV="1">
            <a:off x="2511052" y="5757454"/>
            <a:ext cx="1368798" cy="13448"/>
          </a:xfrm>
          <a:prstGeom prst="line">
            <a:avLst/>
          </a:prstGeom>
          <a:noFill/>
          <a:ln w="19050">
            <a:solidFill>
              <a:schemeClr val="hlink"/>
            </a:solidFill>
            <a:round/>
            <a:headEnd/>
            <a:tailEnd type="triangle" w="med" len="med"/>
          </a:ln>
          <a:effectLst/>
        </p:spPr>
        <p:txBody>
          <a:bodyPr wrap="none"/>
          <a:lstStyle/>
          <a:p>
            <a:endParaRPr lang="zh-CN" altLang="en-US"/>
          </a:p>
        </p:txBody>
      </p:sp>
      <p:sp>
        <p:nvSpPr>
          <p:cNvPr id="61" name="Line 7"/>
          <p:cNvSpPr>
            <a:spLocks noChangeShapeType="1"/>
          </p:cNvSpPr>
          <p:nvPr/>
        </p:nvSpPr>
        <p:spPr bwMode="auto">
          <a:xfrm flipV="1">
            <a:off x="4833806" y="3671248"/>
            <a:ext cx="1143000" cy="12700"/>
          </a:xfrm>
          <a:prstGeom prst="line">
            <a:avLst/>
          </a:prstGeom>
          <a:noFill/>
          <a:ln w="19050">
            <a:solidFill>
              <a:schemeClr val="hlink"/>
            </a:solidFill>
            <a:round/>
            <a:headEnd/>
            <a:tailEnd type="triangle" w="med" len="med"/>
          </a:ln>
          <a:effectLst/>
        </p:spPr>
        <p:txBody>
          <a:bodyPr wrap="none"/>
          <a:lstStyle/>
          <a:p>
            <a:endParaRPr lang="zh-CN" altLang="en-US"/>
          </a:p>
        </p:txBody>
      </p:sp>
    </p:spTree>
    <p:extLst>
      <p:ext uri="{BB962C8B-B14F-4D97-AF65-F5344CB8AC3E}">
        <p14:creationId xmlns:p14="http://schemas.microsoft.com/office/powerpoint/2010/main" val="354849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right)">
                                      <p:cBhvr>
                                        <p:cTn id="12" dur="500"/>
                                        <p:tgtEl>
                                          <p:spTgt spid="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30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30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3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Freeform 2"/>
          <p:cNvSpPr>
            <a:spLocks/>
          </p:cNvSpPr>
          <p:nvPr/>
        </p:nvSpPr>
        <p:spPr bwMode="auto">
          <a:xfrm>
            <a:off x="1612900" y="2327275"/>
            <a:ext cx="1866900" cy="1589088"/>
          </a:xfrm>
          <a:custGeom>
            <a:avLst/>
            <a:gdLst>
              <a:gd name="T0" fmla="*/ 1067567219 w 1340"/>
              <a:gd name="T1" fmla="*/ 74768515 h 1191"/>
              <a:gd name="T2" fmla="*/ 159164356 w 1340"/>
              <a:gd name="T3" fmla="*/ 106813130 h 1191"/>
              <a:gd name="T4" fmla="*/ 112579645 w 1340"/>
              <a:gd name="T5" fmla="*/ 715646021 h 1191"/>
              <a:gd name="T6" fmla="*/ 54349083 w 1340"/>
              <a:gd name="T7" fmla="*/ 1281754720 h 1191"/>
              <a:gd name="T8" fmla="*/ 217394940 w 1340"/>
              <a:gd name="T9" fmla="*/ 1548787106 h 1191"/>
              <a:gd name="T10" fmla="*/ 1044274167 w 1340"/>
              <a:gd name="T11" fmla="*/ 1559467748 h 1191"/>
              <a:gd name="T12" fmla="*/ 1242260233 w 1340"/>
              <a:gd name="T13" fmla="*/ 2008081383 h 1191"/>
              <a:gd name="T14" fmla="*/ 2147483647 w 1340"/>
              <a:gd name="T15" fmla="*/ 1954675506 h 1191"/>
              <a:gd name="T16" fmla="*/ 2147483647 w 1340"/>
              <a:gd name="T17" fmla="*/ 1014722667 h 1191"/>
              <a:gd name="T18" fmla="*/ 2147483647 w 1340"/>
              <a:gd name="T19" fmla="*/ 608832766 h 1191"/>
              <a:gd name="T20" fmla="*/ 1475184136 w 1340"/>
              <a:gd name="T21" fmla="*/ 512701654 h 1191"/>
              <a:gd name="T22" fmla="*/ 1067567219 w 1340"/>
              <a:gd name="T23" fmla="*/ 74768515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3558" name="Group 3"/>
          <p:cNvGrpSpPr>
            <a:grpSpLocks/>
          </p:cNvGrpSpPr>
          <p:nvPr/>
        </p:nvGrpSpPr>
        <p:grpSpPr bwMode="auto">
          <a:xfrm>
            <a:off x="2668588" y="3321050"/>
            <a:ext cx="501650" cy="233363"/>
            <a:chOff x="3600" y="219"/>
            <a:chExt cx="360" cy="175"/>
          </a:xfrm>
        </p:grpSpPr>
        <p:sp>
          <p:nvSpPr>
            <p:cNvPr id="23693" name="Oval 4"/>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94" name="Line 5"/>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95" name="Line 6"/>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96" name="Rectangle 7"/>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3697" name="Oval 8"/>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3698" name="Group 9"/>
            <p:cNvGrpSpPr>
              <a:grpSpLocks/>
            </p:cNvGrpSpPr>
            <p:nvPr/>
          </p:nvGrpSpPr>
          <p:grpSpPr bwMode="auto">
            <a:xfrm>
              <a:off x="3686" y="244"/>
              <a:ext cx="177" cy="66"/>
              <a:chOff x="2848" y="848"/>
              <a:chExt cx="140" cy="98"/>
            </a:xfrm>
          </p:grpSpPr>
          <p:sp>
            <p:nvSpPr>
              <p:cNvPr id="23703" name="Line 10"/>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704" name="Line 11"/>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705" name="Line 12"/>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3699" name="Group 13"/>
            <p:cNvGrpSpPr>
              <a:grpSpLocks/>
            </p:cNvGrpSpPr>
            <p:nvPr/>
          </p:nvGrpSpPr>
          <p:grpSpPr bwMode="auto">
            <a:xfrm flipV="1">
              <a:off x="3686" y="243"/>
              <a:ext cx="177" cy="66"/>
              <a:chOff x="2848" y="848"/>
              <a:chExt cx="140" cy="98"/>
            </a:xfrm>
          </p:grpSpPr>
          <p:sp>
            <p:nvSpPr>
              <p:cNvPr id="23700" name="Line 1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701" name="Line 1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702" name="Line 1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grpSp>
        <p:nvGrpSpPr>
          <p:cNvPr id="23559" name="Group 17"/>
          <p:cNvGrpSpPr>
            <a:grpSpLocks/>
          </p:cNvGrpSpPr>
          <p:nvPr/>
        </p:nvGrpSpPr>
        <p:grpSpPr bwMode="auto">
          <a:xfrm>
            <a:off x="1771650" y="2974975"/>
            <a:ext cx="1333500" cy="342900"/>
            <a:chOff x="8025" y="5070"/>
            <a:chExt cx="2100" cy="540"/>
          </a:xfrm>
        </p:grpSpPr>
        <p:sp>
          <p:nvSpPr>
            <p:cNvPr id="23690" name="Line 18"/>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3691" name="Line 19"/>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3692" name="Line 20"/>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sp>
        <p:nvSpPr>
          <p:cNvPr id="23560" name="Rectangle 21"/>
          <p:cNvSpPr>
            <a:spLocks noGrp="1" noChangeArrowheads="1"/>
          </p:cNvSpPr>
          <p:nvPr>
            <p:ph type="title" idx="4294967295"/>
          </p:nvPr>
        </p:nvSpPr>
        <p:spPr>
          <a:xfrm>
            <a:off x="368968" y="228600"/>
            <a:ext cx="8435307" cy="639763"/>
          </a:xfrm>
        </p:spPr>
        <p:txBody>
          <a:bodyPr/>
          <a:lstStyle/>
          <a:p>
            <a:pPr eaLnBrk="1" hangingPunct="1"/>
            <a:r>
              <a:rPr lang="en-US" altLang="zh-CN" dirty="0">
                <a:latin typeface="Gill Sans MT" panose="020B0502020104020203" pitchFamily="34" charset="0"/>
              </a:rPr>
              <a:t>mobile via indirect routing</a:t>
            </a:r>
          </a:p>
        </p:txBody>
      </p:sp>
      <p:grpSp>
        <p:nvGrpSpPr>
          <p:cNvPr id="23561" name="Group 22"/>
          <p:cNvGrpSpPr>
            <a:grpSpLocks/>
          </p:cNvGrpSpPr>
          <p:nvPr/>
        </p:nvGrpSpPr>
        <p:grpSpPr bwMode="auto">
          <a:xfrm>
            <a:off x="1520825" y="2533650"/>
            <a:ext cx="914400" cy="590550"/>
            <a:chOff x="10665" y="3225"/>
            <a:chExt cx="1440" cy="930"/>
          </a:xfrm>
        </p:grpSpPr>
        <p:sp>
          <p:nvSpPr>
            <p:cNvPr id="23620" name="Oval 23"/>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3621" name="Group 24"/>
            <p:cNvGrpSpPr>
              <a:grpSpLocks/>
            </p:cNvGrpSpPr>
            <p:nvPr/>
          </p:nvGrpSpPr>
          <p:grpSpPr bwMode="auto">
            <a:xfrm>
              <a:off x="11038" y="3281"/>
              <a:ext cx="618" cy="667"/>
              <a:chOff x="8023" y="4451"/>
              <a:chExt cx="618" cy="667"/>
            </a:xfrm>
          </p:grpSpPr>
          <p:sp>
            <p:nvSpPr>
              <p:cNvPr id="23622" name="Freeform 25"/>
              <p:cNvSpPr>
                <a:spLocks/>
              </p:cNvSpPr>
              <p:nvPr/>
            </p:nvSpPr>
            <p:spPr bwMode="auto">
              <a:xfrm>
                <a:off x="8279" y="4653"/>
                <a:ext cx="263" cy="380"/>
              </a:xfrm>
              <a:custGeom>
                <a:avLst/>
                <a:gdLst>
                  <a:gd name="T0" fmla="*/ 33 w 788"/>
                  <a:gd name="T1" fmla="*/ 0 h 1138"/>
                  <a:gd name="T2" fmla="*/ 29 w 788"/>
                  <a:gd name="T3" fmla="*/ 0 h 1138"/>
                  <a:gd name="T4" fmla="*/ 24 w 788"/>
                  <a:gd name="T5" fmla="*/ 0 h 1138"/>
                  <a:gd name="T6" fmla="*/ 19 w 788"/>
                  <a:gd name="T7" fmla="*/ 1 h 1138"/>
                  <a:gd name="T8" fmla="*/ 13 w 788"/>
                  <a:gd name="T9" fmla="*/ 3 h 1138"/>
                  <a:gd name="T10" fmla="*/ 7 w 788"/>
                  <a:gd name="T11" fmla="*/ 5 h 1138"/>
                  <a:gd name="T12" fmla="*/ 3 w 788"/>
                  <a:gd name="T13" fmla="*/ 8 h 1138"/>
                  <a:gd name="T14" fmla="*/ 1 w 788"/>
                  <a:gd name="T15" fmla="*/ 12 h 1138"/>
                  <a:gd name="T16" fmla="*/ 0 w 788"/>
                  <a:gd name="T17" fmla="*/ 15 h 1138"/>
                  <a:gd name="T18" fmla="*/ 0 w 788"/>
                  <a:gd name="T19" fmla="*/ 17 h 1138"/>
                  <a:gd name="T20" fmla="*/ 1 w 788"/>
                  <a:gd name="T21" fmla="*/ 22 h 1138"/>
                  <a:gd name="T22" fmla="*/ 4 w 788"/>
                  <a:gd name="T23" fmla="*/ 32 h 1138"/>
                  <a:gd name="T24" fmla="*/ 8 w 788"/>
                  <a:gd name="T25" fmla="*/ 46 h 1138"/>
                  <a:gd name="T26" fmla="*/ 14 w 788"/>
                  <a:gd name="T27" fmla="*/ 60 h 1138"/>
                  <a:gd name="T28" fmla="*/ 20 w 788"/>
                  <a:gd name="T29" fmla="*/ 76 h 1138"/>
                  <a:gd name="T30" fmla="*/ 26 w 788"/>
                  <a:gd name="T31" fmla="*/ 91 h 1138"/>
                  <a:gd name="T32" fmla="*/ 33 w 788"/>
                  <a:gd name="T33" fmla="*/ 106 h 1138"/>
                  <a:gd name="T34" fmla="*/ 39 w 788"/>
                  <a:gd name="T35" fmla="*/ 118 h 1138"/>
                  <a:gd name="T36" fmla="*/ 43 w 788"/>
                  <a:gd name="T37" fmla="*/ 124 h 1138"/>
                  <a:gd name="T38" fmla="*/ 45 w 788"/>
                  <a:gd name="T39" fmla="*/ 126 h 1138"/>
                  <a:gd name="T40" fmla="*/ 49 w 788"/>
                  <a:gd name="T41" fmla="*/ 126 h 1138"/>
                  <a:gd name="T42" fmla="*/ 54 w 788"/>
                  <a:gd name="T43" fmla="*/ 124 h 1138"/>
                  <a:gd name="T44" fmla="*/ 61 w 788"/>
                  <a:gd name="T45" fmla="*/ 121 h 1138"/>
                  <a:gd name="T46" fmla="*/ 68 w 788"/>
                  <a:gd name="T47" fmla="*/ 119 h 1138"/>
                  <a:gd name="T48" fmla="*/ 74 w 788"/>
                  <a:gd name="T49" fmla="*/ 116 h 1138"/>
                  <a:gd name="T50" fmla="*/ 80 w 788"/>
                  <a:gd name="T51" fmla="*/ 113 h 1138"/>
                  <a:gd name="T52" fmla="*/ 85 w 788"/>
                  <a:gd name="T53" fmla="*/ 110 h 1138"/>
                  <a:gd name="T54" fmla="*/ 87 w 788"/>
                  <a:gd name="T55" fmla="*/ 108 h 1138"/>
                  <a:gd name="T56" fmla="*/ 84 w 788"/>
                  <a:gd name="T57" fmla="*/ 102 h 1138"/>
                  <a:gd name="T58" fmla="*/ 76 w 788"/>
                  <a:gd name="T59" fmla="*/ 90 h 1138"/>
                  <a:gd name="T60" fmla="*/ 68 w 788"/>
                  <a:gd name="T61" fmla="*/ 77 h 1138"/>
                  <a:gd name="T62" fmla="*/ 60 w 788"/>
                  <a:gd name="T63" fmla="*/ 62 h 1138"/>
                  <a:gd name="T64" fmla="*/ 52 w 788"/>
                  <a:gd name="T65" fmla="*/ 47 h 1138"/>
                  <a:gd name="T66" fmla="*/ 45 w 788"/>
                  <a:gd name="T67" fmla="*/ 32 h 1138"/>
                  <a:gd name="T68" fmla="*/ 39 w 788"/>
                  <a:gd name="T69" fmla="*/ 18 h 1138"/>
                  <a:gd name="T70" fmla="*/ 35 w 788"/>
                  <a:gd name="T71" fmla="*/ 5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3" name="Freeform 26"/>
              <p:cNvSpPr>
                <a:spLocks/>
              </p:cNvSpPr>
              <p:nvPr/>
            </p:nvSpPr>
            <p:spPr bwMode="auto">
              <a:xfrm>
                <a:off x="8264" y="4707"/>
                <a:ext cx="142" cy="312"/>
              </a:xfrm>
              <a:custGeom>
                <a:avLst/>
                <a:gdLst>
                  <a:gd name="T0" fmla="*/ 5 w 425"/>
                  <a:gd name="T1" fmla="*/ 0 h 936"/>
                  <a:gd name="T2" fmla="*/ 5 w 425"/>
                  <a:gd name="T3" fmla="*/ 0 h 936"/>
                  <a:gd name="T4" fmla="*/ 5 w 425"/>
                  <a:gd name="T5" fmla="*/ 1 h 936"/>
                  <a:gd name="T6" fmla="*/ 5 w 425"/>
                  <a:gd name="T7" fmla="*/ 1 h 936"/>
                  <a:gd name="T8" fmla="*/ 5 w 425"/>
                  <a:gd name="T9" fmla="*/ 2 h 936"/>
                  <a:gd name="T10" fmla="*/ 4 w 425"/>
                  <a:gd name="T11" fmla="*/ 4 h 936"/>
                  <a:gd name="T12" fmla="*/ 4 w 425"/>
                  <a:gd name="T13" fmla="*/ 6 h 936"/>
                  <a:gd name="T14" fmla="*/ 2 w 425"/>
                  <a:gd name="T15" fmla="*/ 9 h 936"/>
                  <a:gd name="T16" fmla="*/ 1 w 425"/>
                  <a:gd name="T17" fmla="*/ 13 h 936"/>
                  <a:gd name="T18" fmla="*/ 0 w 425"/>
                  <a:gd name="T19" fmla="*/ 16 h 936"/>
                  <a:gd name="T20" fmla="*/ 0 w 425"/>
                  <a:gd name="T21" fmla="*/ 20 h 936"/>
                  <a:gd name="T22" fmla="*/ 0 w 425"/>
                  <a:gd name="T23" fmla="*/ 24 h 936"/>
                  <a:gd name="T24" fmla="*/ 1 w 425"/>
                  <a:gd name="T25" fmla="*/ 30 h 936"/>
                  <a:gd name="T26" fmla="*/ 3 w 425"/>
                  <a:gd name="T27" fmla="*/ 36 h 936"/>
                  <a:gd name="T28" fmla="*/ 5 w 425"/>
                  <a:gd name="T29" fmla="*/ 43 h 936"/>
                  <a:gd name="T30" fmla="*/ 6 w 425"/>
                  <a:gd name="T31" fmla="*/ 50 h 936"/>
                  <a:gd name="T32" fmla="*/ 9 w 425"/>
                  <a:gd name="T33" fmla="*/ 57 h 936"/>
                  <a:gd name="T34" fmla="*/ 11 w 425"/>
                  <a:gd name="T35" fmla="*/ 63 h 936"/>
                  <a:gd name="T36" fmla="*/ 13 w 425"/>
                  <a:gd name="T37" fmla="*/ 70 h 936"/>
                  <a:gd name="T38" fmla="*/ 15 w 425"/>
                  <a:gd name="T39" fmla="*/ 76 h 936"/>
                  <a:gd name="T40" fmla="*/ 17 w 425"/>
                  <a:gd name="T41" fmla="*/ 81 h 936"/>
                  <a:gd name="T42" fmla="*/ 19 w 425"/>
                  <a:gd name="T43" fmla="*/ 86 h 936"/>
                  <a:gd name="T44" fmla="*/ 21 w 425"/>
                  <a:gd name="T45" fmla="*/ 90 h 936"/>
                  <a:gd name="T46" fmla="*/ 22 w 425"/>
                  <a:gd name="T47" fmla="*/ 92 h 936"/>
                  <a:gd name="T48" fmla="*/ 23 w 425"/>
                  <a:gd name="T49" fmla="*/ 94 h 936"/>
                  <a:gd name="T50" fmla="*/ 25 w 425"/>
                  <a:gd name="T51" fmla="*/ 95 h 936"/>
                  <a:gd name="T52" fmla="*/ 27 w 425"/>
                  <a:gd name="T53" fmla="*/ 96 h 936"/>
                  <a:gd name="T54" fmla="*/ 29 w 425"/>
                  <a:gd name="T55" fmla="*/ 97 h 936"/>
                  <a:gd name="T56" fmla="*/ 31 w 425"/>
                  <a:gd name="T57" fmla="*/ 98 h 936"/>
                  <a:gd name="T58" fmla="*/ 35 w 425"/>
                  <a:gd name="T59" fmla="*/ 100 h 936"/>
                  <a:gd name="T60" fmla="*/ 38 w 425"/>
                  <a:gd name="T61" fmla="*/ 101 h 936"/>
                  <a:gd name="T62" fmla="*/ 42 w 425"/>
                  <a:gd name="T63" fmla="*/ 102 h 936"/>
                  <a:gd name="T64" fmla="*/ 47 w 425"/>
                  <a:gd name="T65" fmla="*/ 104 h 936"/>
                  <a:gd name="T66" fmla="*/ 44 w 425"/>
                  <a:gd name="T67" fmla="*/ 99 h 936"/>
                  <a:gd name="T68" fmla="*/ 41 w 425"/>
                  <a:gd name="T69" fmla="*/ 94 h 936"/>
                  <a:gd name="T70" fmla="*/ 38 w 425"/>
                  <a:gd name="T71" fmla="*/ 87 h 936"/>
                  <a:gd name="T72" fmla="*/ 34 w 425"/>
                  <a:gd name="T73" fmla="*/ 81 h 936"/>
                  <a:gd name="T74" fmla="*/ 31 w 425"/>
                  <a:gd name="T75" fmla="*/ 73 h 936"/>
                  <a:gd name="T76" fmla="*/ 28 w 425"/>
                  <a:gd name="T77" fmla="*/ 66 h 936"/>
                  <a:gd name="T78" fmla="*/ 25 w 425"/>
                  <a:gd name="T79" fmla="*/ 58 h 936"/>
                  <a:gd name="T80" fmla="*/ 22 w 425"/>
                  <a:gd name="T81" fmla="*/ 50 h 936"/>
                  <a:gd name="T82" fmla="*/ 19 w 425"/>
                  <a:gd name="T83" fmla="*/ 42 h 936"/>
                  <a:gd name="T84" fmla="*/ 16 w 425"/>
                  <a:gd name="T85" fmla="*/ 35 h 936"/>
                  <a:gd name="T86" fmla="*/ 13 w 425"/>
                  <a:gd name="T87" fmla="*/ 28 h 936"/>
                  <a:gd name="T88" fmla="*/ 11 w 425"/>
                  <a:gd name="T89" fmla="*/ 21 h 936"/>
                  <a:gd name="T90" fmla="*/ 9 w 425"/>
                  <a:gd name="T91" fmla="*/ 14 h 936"/>
                  <a:gd name="T92" fmla="*/ 8 w 425"/>
                  <a:gd name="T93" fmla="*/ 9 h 936"/>
                  <a:gd name="T94" fmla="*/ 6 w 425"/>
                  <a:gd name="T95" fmla="*/ 4 h 936"/>
                  <a:gd name="T96" fmla="*/ 5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4" name="Freeform 27"/>
              <p:cNvSpPr>
                <a:spLocks/>
              </p:cNvSpPr>
              <p:nvPr/>
            </p:nvSpPr>
            <p:spPr bwMode="auto">
              <a:xfrm>
                <a:off x="8310" y="4696"/>
                <a:ext cx="64" cy="69"/>
              </a:xfrm>
              <a:custGeom>
                <a:avLst/>
                <a:gdLst>
                  <a:gd name="T0" fmla="*/ 3 w 192"/>
                  <a:gd name="T1" fmla="*/ 1 h 208"/>
                  <a:gd name="T2" fmla="*/ 1 w 192"/>
                  <a:gd name="T3" fmla="*/ 3 h 208"/>
                  <a:gd name="T4" fmla="*/ 0 w 192"/>
                  <a:gd name="T5" fmla="*/ 5 h 208"/>
                  <a:gd name="T6" fmla="*/ 0 w 192"/>
                  <a:gd name="T7" fmla="*/ 7 h 208"/>
                  <a:gd name="T8" fmla="*/ 0 w 192"/>
                  <a:gd name="T9" fmla="*/ 10 h 208"/>
                  <a:gd name="T10" fmla="*/ 0 w 192"/>
                  <a:gd name="T11" fmla="*/ 13 h 208"/>
                  <a:gd name="T12" fmla="*/ 1 w 192"/>
                  <a:gd name="T13" fmla="*/ 16 h 208"/>
                  <a:gd name="T14" fmla="*/ 2 w 192"/>
                  <a:gd name="T15" fmla="*/ 19 h 208"/>
                  <a:gd name="T16" fmla="*/ 4 w 192"/>
                  <a:gd name="T17" fmla="*/ 21 h 208"/>
                  <a:gd name="T18" fmla="*/ 6 w 192"/>
                  <a:gd name="T19" fmla="*/ 22 h 208"/>
                  <a:gd name="T20" fmla="*/ 8 w 192"/>
                  <a:gd name="T21" fmla="*/ 23 h 208"/>
                  <a:gd name="T22" fmla="*/ 10 w 192"/>
                  <a:gd name="T23" fmla="*/ 23 h 208"/>
                  <a:gd name="T24" fmla="*/ 12 w 192"/>
                  <a:gd name="T25" fmla="*/ 23 h 208"/>
                  <a:gd name="T26" fmla="*/ 14 w 192"/>
                  <a:gd name="T27" fmla="*/ 22 h 208"/>
                  <a:gd name="T28" fmla="*/ 16 w 192"/>
                  <a:gd name="T29" fmla="*/ 21 h 208"/>
                  <a:gd name="T30" fmla="*/ 18 w 192"/>
                  <a:gd name="T31" fmla="*/ 19 h 208"/>
                  <a:gd name="T32" fmla="*/ 19 w 192"/>
                  <a:gd name="T33" fmla="*/ 18 h 208"/>
                  <a:gd name="T34" fmla="*/ 21 w 192"/>
                  <a:gd name="T35" fmla="*/ 14 h 208"/>
                  <a:gd name="T36" fmla="*/ 21 w 192"/>
                  <a:gd name="T37" fmla="*/ 10 h 208"/>
                  <a:gd name="T38" fmla="*/ 21 w 192"/>
                  <a:gd name="T39" fmla="*/ 6 h 208"/>
                  <a:gd name="T40" fmla="*/ 18 w 192"/>
                  <a:gd name="T41" fmla="*/ 3 h 208"/>
                  <a:gd name="T42" fmla="*/ 17 w 192"/>
                  <a:gd name="T43" fmla="*/ 2 h 208"/>
                  <a:gd name="T44" fmla="*/ 15 w 192"/>
                  <a:gd name="T45" fmla="*/ 2 h 208"/>
                  <a:gd name="T46" fmla="*/ 14 w 192"/>
                  <a:gd name="T47" fmla="*/ 1 h 208"/>
                  <a:gd name="T48" fmla="*/ 12 w 192"/>
                  <a:gd name="T49" fmla="*/ 0 h 208"/>
                  <a:gd name="T50" fmla="*/ 9 w 192"/>
                  <a:gd name="T51" fmla="*/ 0 h 208"/>
                  <a:gd name="T52" fmla="*/ 7 w 192"/>
                  <a:gd name="T53" fmla="*/ 0 h 208"/>
                  <a:gd name="T54" fmla="*/ 5 w 192"/>
                  <a:gd name="T55" fmla="*/ 0 h 208"/>
                  <a:gd name="T56" fmla="*/ 3 w 192"/>
                  <a:gd name="T57" fmla="*/ 1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5" name="Freeform 28"/>
              <p:cNvSpPr>
                <a:spLocks/>
              </p:cNvSpPr>
              <p:nvPr/>
            </p:nvSpPr>
            <p:spPr bwMode="auto">
              <a:xfrm>
                <a:off x="8406" y="4895"/>
                <a:ext cx="82" cy="84"/>
              </a:xfrm>
              <a:custGeom>
                <a:avLst/>
                <a:gdLst>
                  <a:gd name="T0" fmla="*/ 4 w 247"/>
                  <a:gd name="T1" fmla="*/ 3 h 251"/>
                  <a:gd name="T2" fmla="*/ 2 w 247"/>
                  <a:gd name="T3" fmla="*/ 5 h 251"/>
                  <a:gd name="T4" fmla="*/ 1 w 247"/>
                  <a:gd name="T5" fmla="*/ 7 h 251"/>
                  <a:gd name="T6" fmla="*/ 1 w 247"/>
                  <a:gd name="T7" fmla="*/ 9 h 251"/>
                  <a:gd name="T8" fmla="*/ 0 w 247"/>
                  <a:gd name="T9" fmla="*/ 11 h 251"/>
                  <a:gd name="T10" fmla="*/ 0 w 247"/>
                  <a:gd name="T11" fmla="*/ 13 h 251"/>
                  <a:gd name="T12" fmla="*/ 1 w 247"/>
                  <a:gd name="T13" fmla="*/ 15 h 251"/>
                  <a:gd name="T14" fmla="*/ 1 w 247"/>
                  <a:gd name="T15" fmla="*/ 17 h 251"/>
                  <a:gd name="T16" fmla="*/ 3 w 247"/>
                  <a:gd name="T17" fmla="*/ 19 h 251"/>
                  <a:gd name="T18" fmla="*/ 5 w 247"/>
                  <a:gd name="T19" fmla="*/ 21 h 251"/>
                  <a:gd name="T20" fmla="*/ 6 w 247"/>
                  <a:gd name="T21" fmla="*/ 23 h 251"/>
                  <a:gd name="T22" fmla="*/ 9 w 247"/>
                  <a:gd name="T23" fmla="*/ 25 h 251"/>
                  <a:gd name="T24" fmla="*/ 11 w 247"/>
                  <a:gd name="T25" fmla="*/ 26 h 251"/>
                  <a:gd name="T26" fmla="*/ 13 w 247"/>
                  <a:gd name="T27" fmla="*/ 27 h 251"/>
                  <a:gd name="T28" fmla="*/ 15 w 247"/>
                  <a:gd name="T29" fmla="*/ 28 h 251"/>
                  <a:gd name="T30" fmla="*/ 16 w 247"/>
                  <a:gd name="T31" fmla="*/ 28 h 251"/>
                  <a:gd name="T32" fmla="*/ 18 w 247"/>
                  <a:gd name="T33" fmla="*/ 27 h 251"/>
                  <a:gd name="T34" fmla="*/ 20 w 247"/>
                  <a:gd name="T35" fmla="*/ 26 h 251"/>
                  <a:gd name="T36" fmla="*/ 22 w 247"/>
                  <a:gd name="T37" fmla="*/ 25 h 251"/>
                  <a:gd name="T38" fmla="*/ 23 w 247"/>
                  <a:gd name="T39" fmla="*/ 25 h 251"/>
                  <a:gd name="T40" fmla="*/ 25 w 247"/>
                  <a:gd name="T41" fmla="*/ 24 h 251"/>
                  <a:gd name="T42" fmla="*/ 26 w 247"/>
                  <a:gd name="T43" fmla="*/ 23 h 251"/>
                  <a:gd name="T44" fmla="*/ 27 w 247"/>
                  <a:gd name="T45" fmla="*/ 21 h 251"/>
                  <a:gd name="T46" fmla="*/ 27 w 247"/>
                  <a:gd name="T47" fmla="*/ 20 h 251"/>
                  <a:gd name="T48" fmla="*/ 27 w 247"/>
                  <a:gd name="T49" fmla="*/ 18 h 251"/>
                  <a:gd name="T50" fmla="*/ 27 w 247"/>
                  <a:gd name="T51" fmla="*/ 16 h 251"/>
                  <a:gd name="T52" fmla="*/ 26 w 247"/>
                  <a:gd name="T53" fmla="*/ 13 h 251"/>
                  <a:gd name="T54" fmla="*/ 25 w 247"/>
                  <a:gd name="T55" fmla="*/ 11 h 251"/>
                  <a:gd name="T56" fmla="*/ 24 w 247"/>
                  <a:gd name="T57" fmla="*/ 8 h 251"/>
                  <a:gd name="T58" fmla="*/ 22 w 247"/>
                  <a:gd name="T59" fmla="*/ 6 h 251"/>
                  <a:gd name="T60" fmla="*/ 20 w 247"/>
                  <a:gd name="T61" fmla="*/ 3 h 251"/>
                  <a:gd name="T62" fmla="*/ 18 w 247"/>
                  <a:gd name="T63" fmla="*/ 2 h 251"/>
                  <a:gd name="T64" fmla="*/ 16 w 247"/>
                  <a:gd name="T65" fmla="*/ 1 h 251"/>
                  <a:gd name="T66" fmla="*/ 14 w 247"/>
                  <a:gd name="T67" fmla="*/ 0 h 251"/>
                  <a:gd name="T68" fmla="*/ 12 w 247"/>
                  <a:gd name="T69" fmla="*/ 0 h 251"/>
                  <a:gd name="T70" fmla="*/ 10 w 247"/>
                  <a:gd name="T71" fmla="*/ 0 h 251"/>
                  <a:gd name="T72" fmla="*/ 9 w 247"/>
                  <a:gd name="T73" fmla="*/ 0 h 251"/>
                  <a:gd name="T74" fmla="*/ 7 w 247"/>
                  <a:gd name="T75" fmla="*/ 1 h 251"/>
                  <a:gd name="T76" fmla="*/ 6 w 247"/>
                  <a:gd name="T77" fmla="*/ 1 h 251"/>
                  <a:gd name="T78" fmla="*/ 5 w 247"/>
                  <a:gd name="T79" fmla="*/ 2 h 251"/>
                  <a:gd name="T80" fmla="*/ 4 w 247"/>
                  <a:gd name="T81" fmla="*/ 3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6" name="Freeform 29"/>
              <p:cNvSpPr>
                <a:spLocks/>
              </p:cNvSpPr>
              <p:nvPr/>
            </p:nvSpPr>
            <p:spPr bwMode="auto">
              <a:xfrm>
                <a:off x="8313" y="4687"/>
                <a:ext cx="75" cy="80"/>
              </a:xfrm>
              <a:custGeom>
                <a:avLst/>
                <a:gdLst>
                  <a:gd name="T0" fmla="*/ 13 w 226"/>
                  <a:gd name="T1" fmla="*/ 0 h 240"/>
                  <a:gd name="T2" fmla="*/ 10 w 226"/>
                  <a:gd name="T3" fmla="*/ 0 h 240"/>
                  <a:gd name="T4" fmla="*/ 7 w 226"/>
                  <a:gd name="T5" fmla="*/ 0 h 240"/>
                  <a:gd name="T6" fmla="*/ 5 w 226"/>
                  <a:gd name="T7" fmla="*/ 1 h 240"/>
                  <a:gd name="T8" fmla="*/ 2 w 226"/>
                  <a:gd name="T9" fmla="*/ 4 h 240"/>
                  <a:gd name="T10" fmla="*/ 0 w 226"/>
                  <a:gd name="T11" fmla="*/ 9 h 240"/>
                  <a:gd name="T12" fmla="*/ 0 w 226"/>
                  <a:gd name="T13" fmla="*/ 14 h 240"/>
                  <a:gd name="T14" fmla="*/ 2 w 226"/>
                  <a:gd name="T15" fmla="*/ 19 h 240"/>
                  <a:gd name="T16" fmla="*/ 4 w 226"/>
                  <a:gd name="T17" fmla="*/ 22 h 240"/>
                  <a:gd name="T18" fmla="*/ 6 w 226"/>
                  <a:gd name="T19" fmla="*/ 25 h 240"/>
                  <a:gd name="T20" fmla="*/ 9 w 226"/>
                  <a:gd name="T21" fmla="*/ 26 h 240"/>
                  <a:gd name="T22" fmla="*/ 13 w 226"/>
                  <a:gd name="T23" fmla="*/ 27 h 240"/>
                  <a:gd name="T24" fmla="*/ 17 w 226"/>
                  <a:gd name="T25" fmla="*/ 25 h 240"/>
                  <a:gd name="T26" fmla="*/ 21 w 226"/>
                  <a:gd name="T27" fmla="*/ 23 h 240"/>
                  <a:gd name="T28" fmla="*/ 24 w 226"/>
                  <a:gd name="T29" fmla="*/ 19 h 240"/>
                  <a:gd name="T30" fmla="*/ 25 w 226"/>
                  <a:gd name="T31" fmla="*/ 15 h 240"/>
                  <a:gd name="T32" fmla="*/ 25 w 226"/>
                  <a:gd name="T33" fmla="*/ 12 h 240"/>
                  <a:gd name="T34" fmla="*/ 24 w 226"/>
                  <a:gd name="T35" fmla="*/ 11 h 240"/>
                  <a:gd name="T36" fmla="*/ 22 w 226"/>
                  <a:gd name="T37" fmla="*/ 11 h 240"/>
                  <a:gd name="T38" fmla="*/ 21 w 226"/>
                  <a:gd name="T39" fmla="*/ 12 h 240"/>
                  <a:gd name="T40" fmla="*/ 21 w 226"/>
                  <a:gd name="T41" fmla="*/ 14 h 240"/>
                  <a:gd name="T42" fmla="*/ 20 w 226"/>
                  <a:gd name="T43" fmla="*/ 18 h 240"/>
                  <a:gd name="T44" fmla="*/ 18 w 226"/>
                  <a:gd name="T45" fmla="*/ 20 h 240"/>
                  <a:gd name="T46" fmla="*/ 14 w 226"/>
                  <a:gd name="T47" fmla="*/ 22 h 240"/>
                  <a:gd name="T48" fmla="*/ 10 w 226"/>
                  <a:gd name="T49" fmla="*/ 22 h 240"/>
                  <a:gd name="T50" fmla="*/ 7 w 226"/>
                  <a:gd name="T51" fmla="*/ 20 h 240"/>
                  <a:gd name="T52" fmla="*/ 5 w 226"/>
                  <a:gd name="T53" fmla="*/ 16 h 240"/>
                  <a:gd name="T54" fmla="*/ 4 w 226"/>
                  <a:gd name="T55" fmla="*/ 12 h 240"/>
                  <a:gd name="T56" fmla="*/ 4 w 226"/>
                  <a:gd name="T57" fmla="*/ 8 h 240"/>
                  <a:gd name="T58" fmla="*/ 5 w 226"/>
                  <a:gd name="T59" fmla="*/ 6 h 240"/>
                  <a:gd name="T60" fmla="*/ 6 w 226"/>
                  <a:gd name="T61" fmla="*/ 4 h 240"/>
                  <a:gd name="T62" fmla="*/ 8 w 226"/>
                  <a:gd name="T63" fmla="*/ 3 h 240"/>
                  <a:gd name="T64" fmla="*/ 10 w 226"/>
                  <a:gd name="T65" fmla="*/ 3 h 240"/>
                  <a:gd name="T66" fmla="*/ 12 w 226"/>
                  <a:gd name="T67" fmla="*/ 3 h 240"/>
                  <a:gd name="T68" fmla="*/ 14 w 226"/>
                  <a:gd name="T69" fmla="*/ 3 h 240"/>
                  <a:gd name="T70" fmla="*/ 14 w 226"/>
                  <a:gd name="T71" fmla="*/ 1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7" name="Freeform 30"/>
              <p:cNvSpPr>
                <a:spLocks/>
              </p:cNvSpPr>
              <p:nvPr/>
            </p:nvSpPr>
            <p:spPr bwMode="auto">
              <a:xfrm>
                <a:off x="8412" y="4892"/>
                <a:ext cx="93" cy="90"/>
              </a:xfrm>
              <a:custGeom>
                <a:avLst/>
                <a:gdLst>
                  <a:gd name="T0" fmla="*/ 7 w 279"/>
                  <a:gd name="T1" fmla="*/ 1 h 270"/>
                  <a:gd name="T2" fmla="*/ 4 w 279"/>
                  <a:gd name="T3" fmla="*/ 3 h 270"/>
                  <a:gd name="T4" fmla="*/ 2 w 279"/>
                  <a:gd name="T5" fmla="*/ 6 h 270"/>
                  <a:gd name="T6" fmla="*/ 0 w 279"/>
                  <a:gd name="T7" fmla="*/ 9 h 270"/>
                  <a:gd name="T8" fmla="*/ 0 w 279"/>
                  <a:gd name="T9" fmla="*/ 12 h 270"/>
                  <a:gd name="T10" fmla="*/ 1 w 279"/>
                  <a:gd name="T11" fmla="*/ 16 h 270"/>
                  <a:gd name="T12" fmla="*/ 2 w 279"/>
                  <a:gd name="T13" fmla="*/ 19 h 270"/>
                  <a:gd name="T14" fmla="*/ 4 w 279"/>
                  <a:gd name="T15" fmla="*/ 23 h 270"/>
                  <a:gd name="T16" fmla="*/ 7 w 279"/>
                  <a:gd name="T17" fmla="*/ 26 h 270"/>
                  <a:gd name="T18" fmla="*/ 11 w 279"/>
                  <a:gd name="T19" fmla="*/ 29 h 270"/>
                  <a:gd name="T20" fmla="*/ 16 w 279"/>
                  <a:gd name="T21" fmla="*/ 30 h 270"/>
                  <a:gd name="T22" fmla="*/ 21 w 279"/>
                  <a:gd name="T23" fmla="*/ 29 h 270"/>
                  <a:gd name="T24" fmla="*/ 24 w 279"/>
                  <a:gd name="T25" fmla="*/ 27 h 270"/>
                  <a:gd name="T26" fmla="*/ 27 w 279"/>
                  <a:gd name="T27" fmla="*/ 24 h 270"/>
                  <a:gd name="T28" fmla="*/ 29 w 279"/>
                  <a:gd name="T29" fmla="*/ 21 h 270"/>
                  <a:gd name="T30" fmla="*/ 31 w 279"/>
                  <a:gd name="T31" fmla="*/ 18 h 270"/>
                  <a:gd name="T32" fmla="*/ 31 w 279"/>
                  <a:gd name="T33" fmla="*/ 15 h 270"/>
                  <a:gd name="T34" fmla="*/ 30 w 279"/>
                  <a:gd name="T35" fmla="*/ 13 h 270"/>
                  <a:gd name="T36" fmla="*/ 29 w 279"/>
                  <a:gd name="T37" fmla="*/ 13 h 270"/>
                  <a:gd name="T38" fmla="*/ 27 w 279"/>
                  <a:gd name="T39" fmla="*/ 14 h 270"/>
                  <a:gd name="T40" fmla="*/ 27 w 279"/>
                  <a:gd name="T41" fmla="*/ 15 h 270"/>
                  <a:gd name="T42" fmla="*/ 26 w 279"/>
                  <a:gd name="T43" fmla="*/ 17 h 270"/>
                  <a:gd name="T44" fmla="*/ 24 w 279"/>
                  <a:gd name="T45" fmla="*/ 20 h 270"/>
                  <a:gd name="T46" fmla="*/ 22 w 279"/>
                  <a:gd name="T47" fmla="*/ 22 h 270"/>
                  <a:gd name="T48" fmla="*/ 17 w 279"/>
                  <a:gd name="T49" fmla="*/ 23 h 270"/>
                  <a:gd name="T50" fmla="*/ 11 w 279"/>
                  <a:gd name="T51" fmla="*/ 22 h 270"/>
                  <a:gd name="T52" fmla="*/ 7 w 279"/>
                  <a:gd name="T53" fmla="*/ 18 h 270"/>
                  <a:gd name="T54" fmla="*/ 4 w 279"/>
                  <a:gd name="T55" fmla="*/ 13 h 270"/>
                  <a:gd name="T56" fmla="*/ 5 w 279"/>
                  <a:gd name="T57" fmla="*/ 8 h 270"/>
                  <a:gd name="T58" fmla="*/ 7 w 279"/>
                  <a:gd name="T59" fmla="*/ 6 h 270"/>
                  <a:gd name="T60" fmla="*/ 9 w 279"/>
                  <a:gd name="T61" fmla="*/ 3 h 270"/>
                  <a:gd name="T62" fmla="*/ 11 w 279"/>
                  <a:gd name="T63" fmla="*/ 2 h 270"/>
                  <a:gd name="T64" fmla="*/ 12 w 279"/>
                  <a:gd name="T65" fmla="*/ 0 h 270"/>
                  <a:gd name="T66" fmla="*/ 10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8" name="Freeform 31"/>
              <p:cNvSpPr>
                <a:spLocks/>
              </p:cNvSpPr>
              <p:nvPr/>
            </p:nvSpPr>
            <p:spPr bwMode="auto">
              <a:xfrm>
                <a:off x="8347" y="4786"/>
                <a:ext cx="24" cy="25"/>
              </a:xfrm>
              <a:custGeom>
                <a:avLst/>
                <a:gdLst>
                  <a:gd name="T0" fmla="*/ 1 w 72"/>
                  <a:gd name="T1" fmla="*/ 7 h 75"/>
                  <a:gd name="T2" fmla="*/ 2 w 72"/>
                  <a:gd name="T3" fmla="*/ 8 h 75"/>
                  <a:gd name="T4" fmla="*/ 3 w 72"/>
                  <a:gd name="T5" fmla="*/ 8 h 75"/>
                  <a:gd name="T6" fmla="*/ 4 w 72"/>
                  <a:gd name="T7" fmla="*/ 8 h 75"/>
                  <a:gd name="T8" fmla="*/ 4 w 72"/>
                  <a:gd name="T9" fmla="*/ 8 h 75"/>
                  <a:gd name="T10" fmla="*/ 4 w 72"/>
                  <a:gd name="T11" fmla="*/ 8 h 75"/>
                  <a:gd name="T12" fmla="*/ 5 w 72"/>
                  <a:gd name="T13" fmla="*/ 8 h 75"/>
                  <a:gd name="T14" fmla="*/ 6 w 72"/>
                  <a:gd name="T15" fmla="*/ 7 h 75"/>
                  <a:gd name="T16" fmla="*/ 7 w 72"/>
                  <a:gd name="T17" fmla="*/ 7 h 75"/>
                  <a:gd name="T18" fmla="*/ 8 w 72"/>
                  <a:gd name="T19" fmla="*/ 6 h 75"/>
                  <a:gd name="T20" fmla="*/ 8 w 72"/>
                  <a:gd name="T21" fmla="*/ 6 h 75"/>
                  <a:gd name="T22" fmla="*/ 8 w 72"/>
                  <a:gd name="T23" fmla="*/ 5 h 75"/>
                  <a:gd name="T24" fmla="*/ 8 w 72"/>
                  <a:gd name="T25" fmla="*/ 5 h 75"/>
                  <a:gd name="T26" fmla="*/ 7 w 72"/>
                  <a:gd name="T27" fmla="*/ 4 h 75"/>
                  <a:gd name="T28" fmla="*/ 7 w 72"/>
                  <a:gd name="T29" fmla="*/ 4 h 75"/>
                  <a:gd name="T30" fmla="*/ 7 w 72"/>
                  <a:gd name="T31" fmla="*/ 4 h 75"/>
                  <a:gd name="T32" fmla="*/ 6 w 72"/>
                  <a:gd name="T33" fmla="*/ 4 h 75"/>
                  <a:gd name="T34" fmla="*/ 5 w 72"/>
                  <a:gd name="T35" fmla="*/ 5 h 75"/>
                  <a:gd name="T36" fmla="*/ 4 w 72"/>
                  <a:gd name="T37" fmla="*/ 5 h 75"/>
                  <a:gd name="T38" fmla="*/ 4 w 72"/>
                  <a:gd name="T39" fmla="*/ 6 h 75"/>
                  <a:gd name="T40" fmla="*/ 3 w 72"/>
                  <a:gd name="T41" fmla="*/ 6 h 75"/>
                  <a:gd name="T42" fmla="*/ 3 w 72"/>
                  <a:gd name="T43" fmla="*/ 5 h 75"/>
                  <a:gd name="T44" fmla="*/ 2 w 72"/>
                  <a:gd name="T45" fmla="*/ 3 h 75"/>
                  <a:gd name="T46" fmla="*/ 1 w 72"/>
                  <a:gd name="T47" fmla="*/ 1 h 75"/>
                  <a:gd name="T48" fmla="*/ 0 w 72"/>
                  <a:gd name="T49" fmla="*/ 0 h 75"/>
                  <a:gd name="T50" fmla="*/ 0 w 72"/>
                  <a:gd name="T51" fmla="*/ 2 h 75"/>
                  <a:gd name="T52" fmla="*/ 0 w 72"/>
                  <a:gd name="T53" fmla="*/ 4 h 75"/>
                  <a:gd name="T54" fmla="*/ 1 w 72"/>
                  <a:gd name="T55" fmla="*/ 6 h 75"/>
                  <a:gd name="T56" fmla="*/ 1 w 72"/>
                  <a:gd name="T57" fmla="*/ 7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29" name="Freeform 32"/>
              <p:cNvSpPr>
                <a:spLocks/>
              </p:cNvSpPr>
              <p:nvPr/>
            </p:nvSpPr>
            <p:spPr bwMode="auto">
              <a:xfrm>
                <a:off x="8370" y="4780"/>
                <a:ext cx="23" cy="20"/>
              </a:xfrm>
              <a:custGeom>
                <a:avLst/>
                <a:gdLst>
                  <a:gd name="T0" fmla="*/ 2 w 70"/>
                  <a:gd name="T1" fmla="*/ 6 h 59"/>
                  <a:gd name="T2" fmla="*/ 2 w 70"/>
                  <a:gd name="T3" fmla="*/ 6 h 59"/>
                  <a:gd name="T4" fmla="*/ 2 w 70"/>
                  <a:gd name="T5" fmla="*/ 6 h 59"/>
                  <a:gd name="T6" fmla="*/ 3 w 70"/>
                  <a:gd name="T7" fmla="*/ 7 h 59"/>
                  <a:gd name="T8" fmla="*/ 3 w 70"/>
                  <a:gd name="T9" fmla="*/ 7 h 59"/>
                  <a:gd name="T10" fmla="*/ 4 w 70"/>
                  <a:gd name="T11" fmla="*/ 7 h 59"/>
                  <a:gd name="T12" fmla="*/ 5 w 70"/>
                  <a:gd name="T13" fmla="*/ 6 h 59"/>
                  <a:gd name="T14" fmla="*/ 6 w 70"/>
                  <a:gd name="T15" fmla="*/ 6 h 59"/>
                  <a:gd name="T16" fmla="*/ 7 w 70"/>
                  <a:gd name="T17" fmla="*/ 6 h 59"/>
                  <a:gd name="T18" fmla="*/ 7 w 70"/>
                  <a:gd name="T19" fmla="*/ 5 h 59"/>
                  <a:gd name="T20" fmla="*/ 8 w 70"/>
                  <a:gd name="T21" fmla="*/ 5 h 59"/>
                  <a:gd name="T22" fmla="*/ 8 w 70"/>
                  <a:gd name="T23" fmla="*/ 5 h 59"/>
                  <a:gd name="T24" fmla="*/ 8 w 70"/>
                  <a:gd name="T25" fmla="*/ 4 h 59"/>
                  <a:gd name="T26" fmla="*/ 6 w 70"/>
                  <a:gd name="T27" fmla="*/ 4 h 59"/>
                  <a:gd name="T28" fmla="*/ 5 w 70"/>
                  <a:gd name="T29" fmla="*/ 4 h 59"/>
                  <a:gd name="T30" fmla="*/ 4 w 70"/>
                  <a:gd name="T31" fmla="*/ 4 h 59"/>
                  <a:gd name="T32" fmla="*/ 3 w 70"/>
                  <a:gd name="T33" fmla="*/ 5 h 59"/>
                  <a:gd name="T34" fmla="*/ 2 w 70"/>
                  <a:gd name="T35" fmla="*/ 3 h 59"/>
                  <a:gd name="T36" fmla="*/ 2 w 70"/>
                  <a:gd name="T37" fmla="*/ 2 h 59"/>
                  <a:gd name="T38" fmla="*/ 1 w 70"/>
                  <a:gd name="T39" fmla="*/ 0 h 59"/>
                  <a:gd name="T40" fmla="*/ 0 w 70"/>
                  <a:gd name="T41" fmla="*/ 0 h 59"/>
                  <a:gd name="T42" fmla="*/ 0 w 70"/>
                  <a:gd name="T43" fmla="*/ 2 h 59"/>
                  <a:gd name="T44" fmla="*/ 0 w 70"/>
                  <a:gd name="T45" fmla="*/ 4 h 59"/>
                  <a:gd name="T46" fmla="*/ 1 w 70"/>
                  <a:gd name="T47" fmla="*/ 6 h 59"/>
                  <a:gd name="T48" fmla="*/ 2 w 70"/>
                  <a:gd name="T49" fmla="*/ 6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0" name="Freeform 33"/>
              <p:cNvSpPr>
                <a:spLocks/>
              </p:cNvSpPr>
              <p:nvPr/>
            </p:nvSpPr>
            <p:spPr bwMode="auto">
              <a:xfrm>
                <a:off x="8390" y="4771"/>
                <a:ext cx="22" cy="20"/>
              </a:xfrm>
              <a:custGeom>
                <a:avLst/>
                <a:gdLst>
                  <a:gd name="T0" fmla="*/ 0 w 65"/>
                  <a:gd name="T1" fmla="*/ 5 h 60"/>
                  <a:gd name="T2" fmla="*/ 1 w 65"/>
                  <a:gd name="T3" fmla="*/ 6 h 60"/>
                  <a:gd name="T4" fmla="*/ 2 w 65"/>
                  <a:gd name="T5" fmla="*/ 7 h 60"/>
                  <a:gd name="T6" fmla="*/ 3 w 65"/>
                  <a:gd name="T7" fmla="*/ 7 h 60"/>
                  <a:gd name="T8" fmla="*/ 4 w 65"/>
                  <a:gd name="T9" fmla="*/ 7 h 60"/>
                  <a:gd name="T10" fmla="*/ 5 w 65"/>
                  <a:gd name="T11" fmla="*/ 6 h 60"/>
                  <a:gd name="T12" fmla="*/ 6 w 65"/>
                  <a:gd name="T13" fmla="*/ 6 h 60"/>
                  <a:gd name="T14" fmla="*/ 7 w 65"/>
                  <a:gd name="T15" fmla="*/ 5 h 60"/>
                  <a:gd name="T16" fmla="*/ 7 w 65"/>
                  <a:gd name="T17" fmla="*/ 4 h 60"/>
                  <a:gd name="T18" fmla="*/ 7 w 65"/>
                  <a:gd name="T19" fmla="*/ 4 h 60"/>
                  <a:gd name="T20" fmla="*/ 7 w 65"/>
                  <a:gd name="T21" fmla="*/ 4 h 60"/>
                  <a:gd name="T22" fmla="*/ 6 w 65"/>
                  <a:gd name="T23" fmla="*/ 4 h 60"/>
                  <a:gd name="T24" fmla="*/ 6 w 65"/>
                  <a:gd name="T25" fmla="*/ 4 h 60"/>
                  <a:gd name="T26" fmla="*/ 3 w 65"/>
                  <a:gd name="T27" fmla="*/ 4 h 60"/>
                  <a:gd name="T28" fmla="*/ 3 w 65"/>
                  <a:gd name="T29" fmla="*/ 3 h 60"/>
                  <a:gd name="T30" fmla="*/ 2 w 65"/>
                  <a:gd name="T31" fmla="*/ 2 h 60"/>
                  <a:gd name="T32" fmla="*/ 1 w 65"/>
                  <a:gd name="T33" fmla="*/ 0 h 60"/>
                  <a:gd name="T34" fmla="*/ 0 w 65"/>
                  <a:gd name="T35" fmla="*/ 0 h 60"/>
                  <a:gd name="T36" fmla="*/ 0 w 65"/>
                  <a:gd name="T37" fmla="*/ 2 h 60"/>
                  <a:gd name="T38" fmla="*/ 0 w 65"/>
                  <a:gd name="T39" fmla="*/ 3 h 60"/>
                  <a:gd name="T40" fmla="*/ 0 w 65"/>
                  <a:gd name="T41" fmla="*/ 5 h 60"/>
                  <a:gd name="T42" fmla="*/ 0 w 65"/>
                  <a:gd name="T43" fmla="*/ 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1" name="Freeform 34"/>
              <p:cNvSpPr>
                <a:spLocks/>
              </p:cNvSpPr>
              <p:nvPr/>
            </p:nvSpPr>
            <p:spPr bwMode="auto">
              <a:xfrm>
                <a:off x="8362" y="4825"/>
                <a:ext cx="23" cy="16"/>
              </a:xfrm>
              <a:custGeom>
                <a:avLst/>
                <a:gdLst>
                  <a:gd name="T0" fmla="*/ 1 w 69"/>
                  <a:gd name="T1" fmla="*/ 5 h 47"/>
                  <a:gd name="T2" fmla="*/ 1 w 69"/>
                  <a:gd name="T3" fmla="*/ 5 h 47"/>
                  <a:gd name="T4" fmla="*/ 2 w 69"/>
                  <a:gd name="T5" fmla="*/ 5 h 47"/>
                  <a:gd name="T6" fmla="*/ 2 w 69"/>
                  <a:gd name="T7" fmla="*/ 5 h 47"/>
                  <a:gd name="T8" fmla="*/ 3 w 69"/>
                  <a:gd name="T9" fmla="*/ 5 h 47"/>
                  <a:gd name="T10" fmla="*/ 3 w 69"/>
                  <a:gd name="T11" fmla="*/ 5 h 47"/>
                  <a:gd name="T12" fmla="*/ 4 w 69"/>
                  <a:gd name="T13" fmla="*/ 5 h 47"/>
                  <a:gd name="T14" fmla="*/ 5 w 69"/>
                  <a:gd name="T15" fmla="*/ 5 h 47"/>
                  <a:gd name="T16" fmla="*/ 6 w 69"/>
                  <a:gd name="T17" fmla="*/ 4 h 47"/>
                  <a:gd name="T18" fmla="*/ 7 w 69"/>
                  <a:gd name="T19" fmla="*/ 4 h 47"/>
                  <a:gd name="T20" fmla="*/ 7 w 69"/>
                  <a:gd name="T21" fmla="*/ 3 h 47"/>
                  <a:gd name="T22" fmla="*/ 8 w 69"/>
                  <a:gd name="T23" fmla="*/ 3 h 47"/>
                  <a:gd name="T24" fmla="*/ 7 w 69"/>
                  <a:gd name="T25" fmla="*/ 2 h 47"/>
                  <a:gd name="T26" fmla="*/ 7 w 69"/>
                  <a:gd name="T27" fmla="*/ 2 h 47"/>
                  <a:gd name="T28" fmla="*/ 6 w 69"/>
                  <a:gd name="T29" fmla="*/ 2 h 47"/>
                  <a:gd name="T30" fmla="*/ 5 w 69"/>
                  <a:gd name="T31" fmla="*/ 2 h 47"/>
                  <a:gd name="T32" fmla="*/ 4 w 69"/>
                  <a:gd name="T33" fmla="*/ 2 h 47"/>
                  <a:gd name="T34" fmla="*/ 4 w 69"/>
                  <a:gd name="T35" fmla="*/ 2 h 47"/>
                  <a:gd name="T36" fmla="*/ 3 w 69"/>
                  <a:gd name="T37" fmla="*/ 3 h 47"/>
                  <a:gd name="T38" fmla="*/ 2 w 69"/>
                  <a:gd name="T39" fmla="*/ 3 h 47"/>
                  <a:gd name="T40" fmla="*/ 2 w 69"/>
                  <a:gd name="T41" fmla="*/ 3 h 47"/>
                  <a:gd name="T42" fmla="*/ 2 w 69"/>
                  <a:gd name="T43" fmla="*/ 2 h 47"/>
                  <a:gd name="T44" fmla="*/ 2 w 69"/>
                  <a:gd name="T45" fmla="*/ 2 h 47"/>
                  <a:gd name="T46" fmla="*/ 1 w 69"/>
                  <a:gd name="T47" fmla="*/ 1 h 47"/>
                  <a:gd name="T48" fmla="*/ 1 w 69"/>
                  <a:gd name="T49" fmla="*/ 0 h 47"/>
                  <a:gd name="T50" fmla="*/ 1 w 69"/>
                  <a:gd name="T51" fmla="*/ 0 h 47"/>
                  <a:gd name="T52" fmla="*/ 1 w 69"/>
                  <a:gd name="T53" fmla="*/ 0 h 47"/>
                  <a:gd name="T54" fmla="*/ 0 w 69"/>
                  <a:gd name="T55" fmla="*/ 0 h 47"/>
                  <a:gd name="T56" fmla="*/ 0 w 69"/>
                  <a:gd name="T57" fmla="*/ 0 h 47"/>
                  <a:gd name="T58" fmla="*/ 0 w 69"/>
                  <a:gd name="T59" fmla="*/ 1 h 47"/>
                  <a:gd name="T60" fmla="*/ 0 w 69"/>
                  <a:gd name="T61" fmla="*/ 3 h 47"/>
                  <a:gd name="T62" fmla="*/ 1 w 69"/>
                  <a:gd name="T63" fmla="*/ 5 h 47"/>
                  <a:gd name="T64" fmla="*/ 1 w 69"/>
                  <a:gd name="T65" fmla="*/ 5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2" name="Freeform 35"/>
              <p:cNvSpPr>
                <a:spLocks/>
              </p:cNvSpPr>
              <p:nvPr/>
            </p:nvSpPr>
            <p:spPr bwMode="auto">
              <a:xfrm>
                <a:off x="8390" y="4813"/>
                <a:ext cx="20" cy="20"/>
              </a:xfrm>
              <a:custGeom>
                <a:avLst/>
                <a:gdLst>
                  <a:gd name="T0" fmla="*/ 1 w 60"/>
                  <a:gd name="T1" fmla="*/ 6 h 58"/>
                  <a:gd name="T2" fmla="*/ 2 w 60"/>
                  <a:gd name="T3" fmla="*/ 7 h 58"/>
                  <a:gd name="T4" fmla="*/ 4 w 60"/>
                  <a:gd name="T5" fmla="*/ 7 h 58"/>
                  <a:gd name="T6" fmla="*/ 5 w 60"/>
                  <a:gd name="T7" fmla="*/ 7 h 58"/>
                  <a:gd name="T8" fmla="*/ 6 w 60"/>
                  <a:gd name="T9" fmla="*/ 6 h 58"/>
                  <a:gd name="T10" fmla="*/ 6 w 60"/>
                  <a:gd name="T11" fmla="*/ 6 h 58"/>
                  <a:gd name="T12" fmla="*/ 7 w 60"/>
                  <a:gd name="T13" fmla="*/ 6 h 58"/>
                  <a:gd name="T14" fmla="*/ 7 w 60"/>
                  <a:gd name="T15" fmla="*/ 5 h 58"/>
                  <a:gd name="T16" fmla="*/ 7 w 60"/>
                  <a:gd name="T17" fmla="*/ 4 h 58"/>
                  <a:gd name="T18" fmla="*/ 6 w 60"/>
                  <a:gd name="T19" fmla="*/ 4 h 58"/>
                  <a:gd name="T20" fmla="*/ 6 w 60"/>
                  <a:gd name="T21" fmla="*/ 4 h 58"/>
                  <a:gd name="T22" fmla="*/ 5 w 60"/>
                  <a:gd name="T23" fmla="*/ 4 h 58"/>
                  <a:gd name="T24" fmla="*/ 5 w 60"/>
                  <a:gd name="T25" fmla="*/ 4 h 58"/>
                  <a:gd name="T26" fmla="*/ 4 w 60"/>
                  <a:gd name="T27" fmla="*/ 4 h 58"/>
                  <a:gd name="T28" fmla="*/ 3 w 60"/>
                  <a:gd name="T29" fmla="*/ 4 h 58"/>
                  <a:gd name="T30" fmla="*/ 2 w 60"/>
                  <a:gd name="T31" fmla="*/ 4 h 58"/>
                  <a:gd name="T32" fmla="*/ 2 w 60"/>
                  <a:gd name="T33" fmla="*/ 4 h 58"/>
                  <a:gd name="T34" fmla="*/ 2 w 60"/>
                  <a:gd name="T35" fmla="*/ 3 h 58"/>
                  <a:gd name="T36" fmla="*/ 2 w 60"/>
                  <a:gd name="T37" fmla="*/ 2 h 58"/>
                  <a:gd name="T38" fmla="*/ 2 w 60"/>
                  <a:gd name="T39" fmla="*/ 0 h 58"/>
                  <a:gd name="T40" fmla="*/ 1 w 60"/>
                  <a:gd name="T41" fmla="*/ 0 h 58"/>
                  <a:gd name="T42" fmla="*/ 0 w 60"/>
                  <a:gd name="T43" fmla="*/ 1 h 58"/>
                  <a:gd name="T44" fmla="*/ 0 w 60"/>
                  <a:gd name="T45" fmla="*/ 3 h 58"/>
                  <a:gd name="T46" fmla="*/ 0 w 60"/>
                  <a:gd name="T47" fmla="*/ 5 h 58"/>
                  <a:gd name="T48" fmla="*/ 1 w 60"/>
                  <a:gd name="T49" fmla="*/ 6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3" name="Freeform 36"/>
              <p:cNvSpPr>
                <a:spLocks/>
              </p:cNvSpPr>
              <p:nvPr/>
            </p:nvSpPr>
            <p:spPr bwMode="auto">
              <a:xfrm>
                <a:off x="8411" y="4806"/>
                <a:ext cx="20" cy="18"/>
              </a:xfrm>
              <a:custGeom>
                <a:avLst/>
                <a:gdLst>
                  <a:gd name="T0" fmla="*/ 2 w 59"/>
                  <a:gd name="T1" fmla="*/ 6 h 55"/>
                  <a:gd name="T2" fmla="*/ 4 w 59"/>
                  <a:gd name="T3" fmla="*/ 6 h 55"/>
                  <a:gd name="T4" fmla="*/ 5 w 59"/>
                  <a:gd name="T5" fmla="*/ 6 h 55"/>
                  <a:gd name="T6" fmla="*/ 6 w 59"/>
                  <a:gd name="T7" fmla="*/ 5 h 55"/>
                  <a:gd name="T8" fmla="*/ 7 w 59"/>
                  <a:gd name="T9" fmla="*/ 4 h 55"/>
                  <a:gd name="T10" fmla="*/ 6 w 59"/>
                  <a:gd name="T11" fmla="*/ 3 h 55"/>
                  <a:gd name="T12" fmla="*/ 6 w 59"/>
                  <a:gd name="T13" fmla="*/ 3 h 55"/>
                  <a:gd name="T14" fmla="*/ 6 w 59"/>
                  <a:gd name="T15" fmla="*/ 3 h 55"/>
                  <a:gd name="T16" fmla="*/ 5 w 59"/>
                  <a:gd name="T17" fmla="*/ 3 h 55"/>
                  <a:gd name="T18" fmla="*/ 5 w 59"/>
                  <a:gd name="T19" fmla="*/ 3 h 55"/>
                  <a:gd name="T20" fmla="*/ 4 w 59"/>
                  <a:gd name="T21" fmla="*/ 4 h 55"/>
                  <a:gd name="T22" fmla="*/ 4 w 59"/>
                  <a:gd name="T23" fmla="*/ 4 h 55"/>
                  <a:gd name="T24" fmla="*/ 4 w 59"/>
                  <a:gd name="T25" fmla="*/ 4 h 55"/>
                  <a:gd name="T26" fmla="*/ 3 w 59"/>
                  <a:gd name="T27" fmla="*/ 3 h 55"/>
                  <a:gd name="T28" fmla="*/ 2 w 59"/>
                  <a:gd name="T29" fmla="*/ 2 h 55"/>
                  <a:gd name="T30" fmla="*/ 1 w 59"/>
                  <a:gd name="T31" fmla="*/ 1 h 55"/>
                  <a:gd name="T32" fmla="*/ 0 w 59"/>
                  <a:gd name="T33" fmla="*/ 0 h 55"/>
                  <a:gd name="T34" fmla="*/ 0 w 59"/>
                  <a:gd name="T35" fmla="*/ 2 h 55"/>
                  <a:gd name="T36" fmla="*/ 1 w 59"/>
                  <a:gd name="T37" fmla="*/ 4 h 55"/>
                  <a:gd name="T38" fmla="*/ 2 w 59"/>
                  <a:gd name="T39" fmla="*/ 5 h 55"/>
                  <a:gd name="T40" fmla="*/ 2 w 59"/>
                  <a:gd name="T41" fmla="*/ 6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4" name="Freeform 37"/>
              <p:cNvSpPr>
                <a:spLocks/>
              </p:cNvSpPr>
              <p:nvPr/>
            </p:nvSpPr>
            <p:spPr bwMode="auto">
              <a:xfrm>
                <a:off x="8374" y="4857"/>
                <a:ext cx="27" cy="25"/>
              </a:xfrm>
              <a:custGeom>
                <a:avLst/>
                <a:gdLst>
                  <a:gd name="T0" fmla="*/ 4 w 82"/>
                  <a:gd name="T1" fmla="*/ 8 h 76"/>
                  <a:gd name="T2" fmla="*/ 4 w 82"/>
                  <a:gd name="T3" fmla="*/ 8 h 76"/>
                  <a:gd name="T4" fmla="*/ 5 w 82"/>
                  <a:gd name="T5" fmla="*/ 8 h 76"/>
                  <a:gd name="T6" fmla="*/ 5 w 82"/>
                  <a:gd name="T7" fmla="*/ 8 h 76"/>
                  <a:gd name="T8" fmla="*/ 6 w 82"/>
                  <a:gd name="T9" fmla="*/ 8 h 76"/>
                  <a:gd name="T10" fmla="*/ 7 w 82"/>
                  <a:gd name="T11" fmla="*/ 8 h 76"/>
                  <a:gd name="T12" fmla="*/ 7 w 82"/>
                  <a:gd name="T13" fmla="*/ 7 h 76"/>
                  <a:gd name="T14" fmla="*/ 8 w 82"/>
                  <a:gd name="T15" fmla="*/ 7 h 76"/>
                  <a:gd name="T16" fmla="*/ 8 w 82"/>
                  <a:gd name="T17" fmla="*/ 6 h 76"/>
                  <a:gd name="T18" fmla="*/ 9 w 82"/>
                  <a:gd name="T19" fmla="*/ 6 h 76"/>
                  <a:gd name="T20" fmla="*/ 9 w 82"/>
                  <a:gd name="T21" fmla="*/ 6 h 76"/>
                  <a:gd name="T22" fmla="*/ 9 w 82"/>
                  <a:gd name="T23" fmla="*/ 5 h 76"/>
                  <a:gd name="T24" fmla="*/ 9 w 82"/>
                  <a:gd name="T25" fmla="*/ 5 h 76"/>
                  <a:gd name="T26" fmla="*/ 8 w 82"/>
                  <a:gd name="T27" fmla="*/ 4 h 76"/>
                  <a:gd name="T28" fmla="*/ 7 w 82"/>
                  <a:gd name="T29" fmla="*/ 4 h 76"/>
                  <a:gd name="T30" fmla="*/ 6 w 82"/>
                  <a:gd name="T31" fmla="*/ 4 h 76"/>
                  <a:gd name="T32" fmla="*/ 5 w 82"/>
                  <a:gd name="T33" fmla="*/ 4 h 76"/>
                  <a:gd name="T34" fmla="*/ 4 w 82"/>
                  <a:gd name="T35" fmla="*/ 5 h 76"/>
                  <a:gd name="T36" fmla="*/ 4 w 82"/>
                  <a:gd name="T37" fmla="*/ 5 h 76"/>
                  <a:gd name="T38" fmla="*/ 4 w 82"/>
                  <a:gd name="T39" fmla="*/ 5 h 76"/>
                  <a:gd name="T40" fmla="*/ 3 w 82"/>
                  <a:gd name="T41" fmla="*/ 6 h 76"/>
                  <a:gd name="T42" fmla="*/ 3 w 82"/>
                  <a:gd name="T43" fmla="*/ 5 h 76"/>
                  <a:gd name="T44" fmla="*/ 3 w 82"/>
                  <a:gd name="T45" fmla="*/ 3 h 76"/>
                  <a:gd name="T46" fmla="*/ 2 w 82"/>
                  <a:gd name="T47" fmla="*/ 1 h 76"/>
                  <a:gd name="T48" fmla="*/ 0 w 82"/>
                  <a:gd name="T49" fmla="*/ 0 h 76"/>
                  <a:gd name="T50" fmla="*/ 0 w 82"/>
                  <a:gd name="T51" fmla="*/ 2 h 76"/>
                  <a:gd name="T52" fmla="*/ 0 w 82"/>
                  <a:gd name="T53" fmla="*/ 3 h 76"/>
                  <a:gd name="T54" fmla="*/ 0 w 82"/>
                  <a:gd name="T55" fmla="*/ 5 h 76"/>
                  <a:gd name="T56" fmla="*/ 1 w 82"/>
                  <a:gd name="T57" fmla="*/ 6 h 76"/>
                  <a:gd name="T58" fmla="*/ 2 w 82"/>
                  <a:gd name="T59" fmla="*/ 7 h 76"/>
                  <a:gd name="T60" fmla="*/ 3 w 82"/>
                  <a:gd name="T61" fmla="*/ 8 h 76"/>
                  <a:gd name="T62" fmla="*/ 3 w 82"/>
                  <a:gd name="T63" fmla="*/ 8 h 76"/>
                  <a:gd name="T64" fmla="*/ 4 w 82"/>
                  <a:gd name="T65" fmla="*/ 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5" name="Freeform 38"/>
              <p:cNvSpPr>
                <a:spLocks/>
              </p:cNvSpPr>
              <p:nvPr/>
            </p:nvSpPr>
            <p:spPr bwMode="auto">
              <a:xfrm>
                <a:off x="8404" y="4847"/>
                <a:ext cx="25" cy="22"/>
              </a:xfrm>
              <a:custGeom>
                <a:avLst/>
                <a:gdLst>
                  <a:gd name="T0" fmla="*/ 1 w 75"/>
                  <a:gd name="T1" fmla="*/ 6 h 66"/>
                  <a:gd name="T2" fmla="*/ 2 w 75"/>
                  <a:gd name="T3" fmla="*/ 6 h 66"/>
                  <a:gd name="T4" fmla="*/ 2 w 75"/>
                  <a:gd name="T5" fmla="*/ 7 h 66"/>
                  <a:gd name="T6" fmla="*/ 3 w 75"/>
                  <a:gd name="T7" fmla="*/ 7 h 66"/>
                  <a:gd name="T8" fmla="*/ 3 w 75"/>
                  <a:gd name="T9" fmla="*/ 7 h 66"/>
                  <a:gd name="T10" fmla="*/ 4 w 75"/>
                  <a:gd name="T11" fmla="*/ 7 h 66"/>
                  <a:gd name="T12" fmla="*/ 4 w 75"/>
                  <a:gd name="T13" fmla="*/ 7 h 66"/>
                  <a:gd name="T14" fmla="*/ 5 w 75"/>
                  <a:gd name="T15" fmla="*/ 7 h 66"/>
                  <a:gd name="T16" fmla="*/ 6 w 75"/>
                  <a:gd name="T17" fmla="*/ 7 h 66"/>
                  <a:gd name="T18" fmla="*/ 7 w 75"/>
                  <a:gd name="T19" fmla="*/ 7 h 66"/>
                  <a:gd name="T20" fmla="*/ 8 w 75"/>
                  <a:gd name="T21" fmla="*/ 7 h 66"/>
                  <a:gd name="T22" fmla="*/ 8 w 75"/>
                  <a:gd name="T23" fmla="*/ 6 h 66"/>
                  <a:gd name="T24" fmla="*/ 8 w 75"/>
                  <a:gd name="T25" fmla="*/ 5 h 66"/>
                  <a:gd name="T26" fmla="*/ 8 w 75"/>
                  <a:gd name="T27" fmla="*/ 4 h 66"/>
                  <a:gd name="T28" fmla="*/ 7 w 75"/>
                  <a:gd name="T29" fmla="*/ 4 h 66"/>
                  <a:gd name="T30" fmla="*/ 7 w 75"/>
                  <a:gd name="T31" fmla="*/ 4 h 66"/>
                  <a:gd name="T32" fmla="*/ 6 w 75"/>
                  <a:gd name="T33" fmla="*/ 4 h 66"/>
                  <a:gd name="T34" fmla="*/ 5 w 75"/>
                  <a:gd name="T35" fmla="*/ 4 h 66"/>
                  <a:gd name="T36" fmla="*/ 4 w 75"/>
                  <a:gd name="T37" fmla="*/ 4 h 66"/>
                  <a:gd name="T38" fmla="*/ 3 w 75"/>
                  <a:gd name="T39" fmla="*/ 4 h 66"/>
                  <a:gd name="T40" fmla="*/ 3 w 75"/>
                  <a:gd name="T41" fmla="*/ 4 h 66"/>
                  <a:gd name="T42" fmla="*/ 3 w 75"/>
                  <a:gd name="T43" fmla="*/ 4 h 66"/>
                  <a:gd name="T44" fmla="*/ 2 w 75"/>
                  <a:gd name="T45" fmla="*/ 2 h 66"/>
                  <a:gd name="T46" fmla="*/ 1 w 75"/>
                  <a:gd name="T47" fmla="*/ 0 h 66"/>
                  <a:gd name="T48" fmla="*/ 0 w 75"/>
                  <a:gd name="T49" fmla="*/ 0 h 66"/>
                  <a:gd name="T50" fmla="*/ 0 w 75"/>
                  <a:gd name="T51" fmla="*/ 2 h 66"/>
                  <a:gd name="T52" fmla="*/ 1 w 75"/>
                  <a:gd name="T53" fmla="*/ 4 h 66"/>
                  <a:gd name="T54" fmla="*/ 1 w 75"/>
                  <a:gd name="T55" fmla="*/ 5 h 66"/>
                  <a:gd name="T56" fmla="*/ 1 w 75"/>
                  <a:gd name="T57" fmla="*/ 6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6" name="Freeform 39"/>
              <p:cNvSpPr>
                <a:spLocks/>
              </p:cNvSpPr>
              <p:nvPr/>
            </p:nvSpPr>
            <p:spPr bwMode="auto">
              <a:xfrm>
                <a:off x="8434" y="4844"/>
                <a:ext cx="25" cy="21"/>
              </a:xfrm>
              <a:custGeom>
                <a:avLst/>
                <a:gdLst>
                  <a:gd name="T0" fmla="*/ 0 w 75"/>
                  <a:gd name="T1" fmla="*/ 5 h 63"/>
                  <a:gd name="T2" fmla="*/ 0 w 75"/>
                  <a:gd name="T3" fmla="*/ 5 h 63"/>
                  <a:gd name="T4" fmla="*/ 1 w 75"/>
                  <a:gd name="T5" fmla="*/ 6 h 63"/>
                  <a:gd name="T6" fmla="*/ 2 w 75"/>
                  <a:gd name="T7" fmla="*/ 6 h 63"/>
                  <a:gd name="T8" fmla="*/ 2 w 75"/>
                  <a:gd name="T9" fmla="*/ 6 h 63"/>
                  <a:gd name="T10" fmla="*/ 3 w 75"/>
                  <a:gd name="T11" fmla="*/ 7 h 63"/>
                  <a:gd name="T12" fmla="*/ 4 w 75"/>
                  <a:gd name="T13" fmla="*/ 7 h 63"/>
                  <a:gd name="T14" fmla="*/ 5 w 75"/>
                  <a:gd name="T15" fmla="*/ 7 h 63"/>
                  <a:gd name="T16" fmla="*/ 6 w 75"/>
                  <a:gd name="T17" fmla="*/ 7 h 63"/>
                  <a:gd name="T18" fmla="*/ 7 w 75"/>
                  <a:gd name="T19" fmla="*/ 6 h 63"/>
                  <a:gd name="T20" fmla="*/ 8 w 75"/>
                  <a:gd name="T21" fmla="*/ 6 h 63"/>
                  <a:gd name="T22" fmla="*/ 8 w 75"/>
                  <a:gd name="T23" fmla="*/ 5 h 63"/>
                  <a:gd name="T24" fmla="*/ 8 w 75"/>
                  <a:gd name="T25" fmla="*/ 4 h 63"/>
                  <a:gd name="T26" fmla="*/ 7 w 75"/>
                  <a:gd name="T27" fmla="*/ 4 h 63"/>
                  <a:gd name="T28" fmla="*/ 7 w 75"/>
                  <a:gd name="T29" fmla="*/ 3 h 63"/>
                  <a:gd name="T30" fmla="*/ 6 w 75"/>
                  <a:gd name="T31" fmla="*/ 3 h 63"/>
                  <a:gd name="T32" fmla="*/ 5 w 75"/>
                  <a:gd name="T33" fmla="*/ 3 h 63"/>
                  <a:gd name="T34" fmla="*/ 4 w 75"/>
                  <a:gd name="T35" fmla="*/ 3 h 63"/>
                  <a:gd name="T36" fmla="*/ 3 w 75"/>
                  <a:gd name="T37" fmla="*/ 4 h 63"/>
                  <a:gd name="T38" fmla="*/ 3 w 75"/>
                  <a:gd name="T39" fmla="*/ 4 h 63"/>
                  <a:gd name="T40" fmla="*/ 3 w 75"/>
                  <a:gd name="T41" fmla="*/ 4 h 63"/>
                  <a:gd name="T42" fmla="*/ 3 w 75"/>
                  <a:gd name="T43" fmla="*/ 3 h 63"/>
                  <a:gd name="T44" fmla="*/ 2 w 75"/>
                  <a:gd name="T45" fmla="*/ 2 h 63"/>
                  <a:gd name="T46" fmla="*/ 1 w 75"/>
                  <a:gd name="T47" fmla="*/ 0 h 63"/>
                  <a:gd name="T48" fmla="*/ 0 w 75"/>
                  <a:gd name="T49" fmla="*/ 0 h 63"/>
                  <a:gd name="T50" fmla="*/ 0 w 75"/>
                  <a:gd name="T51" fmla="*/ 2 h 63"/>
                  <a:gd name="T52" fmla="*/ 0 w 75"/>
                  <a:gd name="T53" fmla="*/ 3 h 63"/>
                  <a:gd name="T54" fmla="*/ 0 w 75"/>
                  <a:gd name="T55" fmla="*/ 4 h 63"/>
                  <a:gd name="T56" fmla="*/ 0 w 75"/>
                  <a:gd name="T57" fmla="*/ 5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37" name="Freeform 40"/>
              <p:cNvSpPr>
                <a:spLocks/>
              </p:cNvSpPr>
              <p:nvPr/>
            </p:nvSpPr>
            <p:spPr bwMode="auto">
              <a:xfrm>
                <a:off x="8126" y="4482"/>
                <a:ext cx="83" cy="97"/>
              </a:xfrm>
              <a:custGeom>
                <a:avLst/>
                <a:gdLst>
                  <a:gd name="T0" fmla="*/ 10 w 250"/>
                  <a:gd name="T1" fmla="*/ 4 h 290"/>
                  <a:gd name="T2" fmla="*/ 8 w 250"/>
                  <a:gd name="T3" fmla="*/ 5 h 290"/>
                  <a:gd name="T4" fmla="*/ 6 w 250"/>
                  <a:gd name="T5" fmla="*/ 7 h 290"/>
                  <a:gd name="T6" fmla="*/ 4 w 250"/>
                  <a:gd name="T7" fmla="*/ 9 h 290"/>
                  <a:gd name="T8" fmla="*/ 3 w 250"/>
                  <a:gd name="T9" fmla="*/ 11 h 290"/>
                  <a:gd name="T10" fmla="*/ 2 w 250"/>
                  <a:gd name="T11" fmla="*/ 13 h 290"/>
                  <a:gd name="T12" fmla="*/ 1 w 250"/>
                  <a:gd name="T13" fmla="*/ 15 h 290"/>
                  <a:gd name="T14" fmla="*/ 0 w 250"/>
                  <a:gd name="T15" fmla="*/ 18 h 290"/>
                  <a:gd name="T16" fmla="*/ 0 w 250"/>
                  <a:gd name="T17" fmla="*/ 20 h 290"/>
                  <a:gd name="T18" fmla="*/ 0 w 250"/>
                  <a:gd name="T19" fmla="*/ 23 h 290"/>
                  <a:gd name="T20" fmla="*/ 2 w 250"/>
                  <a:gd name="T21" fmla="*/ 26 h 290"/>
                  <a:gd name="T22" fmla="*/ 4 w 250"/>
                  <a:gd name="T23" fmla="*/ 28 h 290"/>
                  <a:gd name="T24" fmla="*/ 6 w 250"/>
                  <a:gd name="T25" fmla="*/ 30 h 290"/>
                  <a:gd name="T26" fmla="*/ 9 w 250"/>
                  <a:gd name="T27" fmla="*/ 32 h 290"/>
                  <a:gd name="T28" fmla="*/ 12 w 250"/>
                  <a:gd name="T29" fmla="*/ 32 h 290"/>
                  <a:gd name="T30" fmla="*/ 15 w 250"/>
                  <a:gd name="T31" fmla="*/ 32 h 290"/>
                  <a:gd name="T32" fmla="*/ 19 w 250"/>
                  <a:gd name="T33" fmla="*/ 32 h 290"/>
                  <a:gd name="T34" fmla="*/ 19 w 250"/>
                  <a:gd name="T35" fmla="*/ 32 h 290"/>
                  <a:gd name="T36" fmla="*/ 20 w 250"/>
                  <a:gd name="T37" fmla="*/ 32 h 290"/>
                  <a:gd name="T38" fmla="*/ 20 w 250"/>
                  <a:gd name="T39" fmla="*/ 31 h 290"/>
                  <a:gd name="T40" fmla="*/ 20 w 250"/>
                  <a:gd name="T41" fmla="*/ 30 h 290"/>
                  <a:gd name="T42" fmla="*/ 20 w 250"/>
                  <a:gd name="T43" fmla="*/ 30 h 290"/>
                  <a:gd name="T44" fmla="*/ 19 w 250"/>
                  <a:gd name="T45" fmla="*/ 29 h 290"/>
                  <a:gd name="T46" fmla="*/ 19 w 250"/>
                  <a:gd name="T47" fmla="*/ 28 h 290"/>
                  <a:gd name="T48" fmla="*/ 18 w 250"/>
                  <a:gd name="T49" fmla="*/ 28 h 290"/>
                  <a:gd name="T50" fmla="*/ 16 w 250"/>
                  <a:gd name="T51" fmla="*/ 28 h 290"/>
                  <a:gd name="T52" fmla="*/ 15 w 250"/>
                  <a:gd name="T53" fmla="*/ 27 h 290"/>
                  <a:gd name="T54" fmla="*/ 13 w 250"/>
                  <a:gd name="T55" fmla="*/ 27 h 290"/>
                  <a:gd name="T56" fmla="*/ 12 w 250"/>
                  <a:gd name="T57" fmla="*/ 27 h 290"/>
                  <a:gd name="T58" fmla="*/ 10 w 250"/>
                  <a:gd name="T59" fmla="*/ 26 h 290"/>
                  <a:gd name="T60" fmla="*/ 9 w 250"/>
                  <a:gd name="T61" fmla="*/ 26 h 290"/>
                  <a:gd name="T62" fmla="*/ 7 w 250"/>
                  <a:gd name="T63" fmla="*/ 25 h 290"/>
                  <a:gd name="T64" fmla="*/ 6 w 250"/>
                  <a:gd name="T65" fmla="*/ 23 h 290"/>
                  <a:gd name="T66" fmla="*/ 6 w 250"/>
                  <a:gd name="T67" fmla="*/ 18 h 290"/>
                  <a:gd name="T68" fmla="*/ 7 w 250"/>
                  <a:gd name="T69" fmla="*/ 13 h 290"/>
                  <a:gd name="T70" fmla="*/ 9 w 250"/>
                  <a:gd name="T71" fmla="*/ 10 h 290"/>
                  <a:gd name="T72" fmla="*/ 13 w 250"/>
                  <a:gd name="T73" fmla="*/ 7 h 290"/>
                  <a:gd name="T74" fmla="*/ 17 w 250"/>
                  <a:gd name="T75" fmla="*/ 5 h 290"/>
                  <a:gd name="T76" fmla="*/ 21 w 250"/>
                  <a:gd name="T77" fmla="*/ 3 h 290"/>
                  <a:gd name="T78" fmla="*/ 25 w 250"/>
                  <a:gd name="T79" fmla="*/ 2 h 290"/>
                  <a:gd name="T80" fmla="*/ 28 w 250"/>
                  <a:gd name="T81" fmla="*/ 1 h 290"/>
                  <a:gd name="T82" fmla="*/ 26 w 250"/>
                  <a:gd name="T83" fmla="*/ 0 h 290"/>
                  <a:gd name="T84" fmla="*/ 24 w 250"/>
                  <a:gd name="T85" fmla="*/ 0 h 290"/>
                  <a:gd name="T86" fmla="*/ 22 w 250"/>
                  <a:gd name="T87" fmla="*/ 0 h 290"/>
                  <a:gd name="T88" fmla="*/ 19 w 250"/>
                  <a:gd name="T89" fmla="*/ 1 h 290"/>
                  <a:gd name="T90" fmla="*/ 17 w 250"/>
                  <a:gd name="T91" fmla="*/ 1 h 290"/>
                  <a:gd name="T92" fmla="*/ 14 w 250"/>
                  <a:gd name="T93" fmla="*/ 2 h 290"/>
                  <a:gd name="T94" fmla="*/ 12 w 250"/>
                  <a:gd name="T95" fmla="*/ 3 h 290"/>
                  <a:gd name="T96" fmla="*/ 10 w 250"/>
                  <a:gd name="T97" fmla="*/ 4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3638" name="Freeform 41"/>
              <p:cNvSpPr>
                <a:spLocks/>
              </p:cNvSpPr>
              <p:nvPr/>
            </p:nvSpPr>
            <p:spPr bwMode="auto">
              <a:xfrm>
                <a:off x="8268" y="4481"/>
                <a:ext cx="53" cy="75"/>
              </a:xfrm>
              <a:custGeom>
                <a:avLst/>
                <a:gdLst>
                  <a:gd name="T0" fmla="*/ 15 w 160"/>
                  <a:gd name="T1" fmla="*/ 8 h 225"/>
                  <a:gd name="T2" fmla="*/ 16 w 160"/>
                  <a:gd name="T3" fmla="*/ 11 h 225"/>
                  <a:gd name="T4" fmla="*/ 15 w 160"/>
                  <a:gd name="T5" fmla="*/ 13 h 225"/>
                  <a:gd name="T6" fmla="*/ 14 w 160"/>
                  <a:gd name="T7" fmla="*/ 15 h 225"/>
                  <a:gd name="T8" fmla="*/ 13 w 160"/>
                  <a:gd name="T9" fmla="*/ 17 h 225"/>
                  <a:gd name="T10" fmla="*/ 11 w 160"/>
                  <a:gd name="T11" fmla="*/ 18 h 225"/>
                  <a:gd name="T12" fmla="*/ 8 w 160"/>
                  <a:gd name="T13" fmla="*/ 20 h 225"/>
                  <a:gd name="T14" fmla="*/ 6 w 160"/>
                  <a:gd name="T15" fmla="*/ 21 h 225"/>
                  <a:gd name="T16" fmla="*/ 4 w 160"/>
                  <a:gd name="T17" fmla="*/ 23 h 225"/>
                  <a:gd name="T18" fmla="*/ 4 w 160"/>
                  <a:gd name="T19" fmla="*/ 23 h 225"/>
                  <a:gd name="T20" fmla="*/ 4 w 160"/>
                  <a:gd name="T21" fmla="*/ 24 h 225"/>
                  <a:gd name="T22" fmla="*/ 4 w 160"/>
                  <a:gd name="T23" fmla="*/ 24 h 225"/>
                  <a:gd name="T24" fmla="*/ 4 w 160"/>
                  <a:gd name="T25" fmla="*/ 25 h 225"/>
                  <a:gd name="T26" fmla="*/ 4 w 160"/>
                  <a:gd name="T27" fmla="*/ 25 h 225"/>
                  <a:gd name="T28" fmla="*/ 5 w 160"/>
                  <a:gd name="T29" fmla="*/ 25 h 225"/>
                  <a:gd name="T30" fmla="*/ 5 w 160"/>
                  <a:gd name="T31" fmla="*/ 25 h 225"/>
                  <a:gd name="T32" fmla="*/ 6 w 160"/>
                  <a:gd name="T33" fmla="*/ 25 h 225"/>
                  <a:gd name="T34" fmla="*/ 8 w 160"/>
                  <a:gd name="T35" fmla="*/ 23 h 225"/>
                  <a:gd name="T36" fmla="*/ 11 w 160"/>
                  <a:gd name="T37" fmla="*/ 22 h 225"/>
                  <a:gd name="T38" fmla="*/ 13 w 160"/>
                  <a:gd name="T39" fmla="*/ 20 h 225"/>
                  <a:gd name="T40" fmla="*/ 15 w 160"/>
                  <a:gd name="T41" fmla="*/ 18 h 225"/>
                  <a:gd name="T42" fmla="*/ 17 w 160"/>
                  <a:gd name="T43" fmla="*/ 16 h 225"/>
                  <a:gd name="T44" fmla="*/ 18 w 160"/>
                  <a:gd name="T45" fmla="*/ 13 h 225"/>
                  <a:gd name="T46" fmla="*/ 18 w 160"/>
                  <a:gd name="T47" fmla="*/ 11 h 225"/>
                  <a:gd name="T48" fmla="*/ 17 w 160"/>
                  <a:gd name="T49" fmla="*/ 8 h 225"/>
                  <a:gd name="T50" fmla="*/ 16 w 160"/>
                  <a:gd name="T51" fmla="*/ 5 h 225"/>
                  <a:gd name="T52" fmla="*/ 13 w 160"/>
                  <a:gd name="T53" fmla="*/ 3 h 225"/>
                  <a:gd name="T54" fmla="*/ 11 w 160"/>
                  <a:gd name="T55" fmla="*/ 2 h 225"/>
                  <a:gd name="T56" fmla="*/ 8 w 160"/>
                  <a:gd name="T57" fmla="*/ 1 h 225"/>
                  <a:gd name="T58" fmla="*/ 5 w 160"/>
                  <a:gd name="T59" fmla="*/ 0 h 225"/>
                  <a:gd name="T60" fmla="*/ 3 w 160"/>
                  <a:gd name="T61" fmla="*/ 0 h 225"/>
                  <a:gd name="T62" fmla="*/ 1 w 160"/>
                  <a:gd name="T63" fmla="*/ 0 h 225"/>
                  <a:gd name="T64" fmla="*/ 0 w 160"/>
                  <a:gd name="T65" fmla="*/ 0 h 225"/>
                  <a:gd name="T66" fmla="*/ 2 w 160"/>
                  <a:gd name="T67" fmla="*/ 1 h 225"/>
                  <a:gd name="T68" fmla="*/ 4 w 160"/>
                  <a:gd name="T69" fmla="*/ 2 h 225"/>
                  <a:gd name="T70" fmla="*/ 6 w 160"/>
                  <a:gd name="T71" fmla="*/ 3 h 225"/>
                  <a:gd name="T72" fmla="*/ 8 w 160"/>
                  <a:gd name="T73" fmla="*/ 3 h 225"/>
                  <a:gd name="T74" fmla="*/ 10 w 160"/>
                  <a:gd name="T75" fmla="*/ 4 h 225"/>
                  <a:gd name="T76" fmla="*/ 12 w 160"/>
                  <a:gd name="T77" fmla="*/ 5 h 225"/>
                  <a:gd name="T78" fmla="*/ 14 w 160"/>
                  <a:gd name="T79" fmla="*/ 6 h 225"/>
                  <a:gd name="T80" fmla="*/ 15 w 160"/>
                  <a:gd name="T81" fmla="*/ 8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3639" name="Freeform 42"/>
              <p:cNvSpPr>
                <a:spLocks/>
              </p:cNvSpPr>
              <p:nvPr/>
            </p:nvSpPr>
            <p:spPr bwMode="auto">
              <a:xfrm>
                <a:off x="8073" y="4463"/>
                <a:ext cx="135" cy="158"/>
              </a:xfrm>
              <a:custGeom>
                <a:avLst/>
                <a:gdLst>
                  <a:gd name="T0" fmla="*/ 14 w 404"/>
                  <a:gd name="T1" fmla="*/ 10 h 472"/>
                  <a:gd name="T2" fmla="*/ 8 w 404"/>
                  <a:gd name="T3" fmla="*/ 16 h 472"/>
                  <a:gd name="T4" fmla="*/ 2 w 404"/>
                  <a:gd name="T5" fmla="*/ 23 h 472"/>
                  <a:gd name="T6" fmla="*/ 0 w 404"/>
                  <a:gd name="T7" fmla="*/ 32 h 472"/>
                  <a:gd name="T8" fmla="*/ 1 w 404"/>
                  <a:gd name="T9" fmla="*/ 37 h 472"/>
                  <a:gd name="T10" fmla="*/ 1 w 404"/>
                  <a:gd name="T11" fmla="*/ 40 h 472"/>
                  <a:gd name="T12" fmla="*/ 3 w 404"/>
                  <a:gd name="T13" fmla="*/ 42 h 472"/>
                  <a:gd name="T14" fmla="*/ 5 w 404"/>
                  <a:gd name="T15" fmla="*/ 44 h 472"/>
                  <a:gd name="T16" fmla="*/ 8 w 404"/>
                  <a:gd name="T17" fmla="*/ 46 h 472"/>
                  <a:gd name="T18" fmla="*/ 12 w 404"/>
                  <a:gd name="T19" fmla="*/ 48 h 472"/>
                  <a:gd name="T20" fmla="*/ 17 w 404"/>
                  <a:gd name="T21" fmla="*/ 49 h 472"/>
                  <a:gd name="T22" fmla="*/ 21 w 404"/>
                  <a:gd name="T23" fmla="*/ 50 h 472"/>
                  <a:gd name="T24" fmla="*/ 26 w 404"/>
                  <a:gd name="T25" fmla="*/ 51 h 472"/>
                  <a:gd name="T26" fmla="*/ 31 w 404"/>
                  <a:gd name="T27" fmla="*/ 52 h 472"/>
                  <a:gd name="T28" fmla="*/ 36 w 404"/>
                  <a:gd name="T29" fmla="*/ 53 h 472"/>
                  <a:gd name="T30" fmla="*/ 40 w 404"/>
                  <a:gd name="T31" fmla="*/ 53 h 472"/>
                  <a:gd name="T32" fmla="*/ 44 w 404"/>
                  <a:gd name="T33" fmla="*/ 53 h 472"/>
                  <a:gd name="T34" fmla="*/ 45 w 404"/>
                  <a:gd name="T35" fmla="*/ 52 h 472"/>
                  <a:gd name="T36" fmla="*/ 45 w 404"/>
                  <a:gd name="T37" fmla="*/ 51 h 472"/>
                  <a:gd name="T38" fmla="*/ 44 w 404"/>
                  <a:gd name="T39" fmla="*/ 50 h 472"/>
                  <a:gd name="T40" fmla="*/ 41 w 404"/>
                  <a:gd name="T41" fmla="*/ 49 h 472"/>
                  <a:gd name="T42" fmla="*/ 37 w 404"/>
                  <a:gd name="T43" fmla="*/ 48 h 472"/>
                  <a:gd name="T44" fmla="*/ 32 w 404"/>
                  <a:gd name="T45" fmla="*/ 47 h 472"/>
                  <a:gd name="T46" fmla="*/ 28 w 404"/>
                  <a:gd name="T47" fmla="*/ 47 h 472"/>
                  <a:gd name="T48" fmla="*/ 24 w 404"/>
                  <a:gd name="T49" fmla="*/ 46 h 472"/>
                  <a:gd name="T50" fmla="*/ 19 w 404"/>
                  <a:gd name="T51" fmla="*/ 45 h 472"/>
                  <a:gd name="T52" fmla="*/ 15 w 404"/>
                  <a:gd name="T53" fmla="*/ 43 h 472"/>
                  <a:gd name="T54" fmla="*/ 11 w 404"/>
                  <a:gd name="T55" fmla="*/ 42 h 472"/>
                  <a:gd name="T56" fmla="*/ 8 w 404"/>
                  <a:gd name="T57" fmla="*/ 40 h 472"/>
                  <a:gd name="T58" fmla="*/ 5 w 404"/>
                  <a:gd name="T59" fmla="*/ 36 h 472"/>
                  <a:gd name="T60" fmla="*/ 5 w 404"/>
                  <a:gd name="T61" fmla="*/ 32 h 472"/>
                  <a:gd name="T62" fmla="*/ 5 w 404"/>
                  <a:gd name="T63" fmla="*/ 28 h 472"/>
                  <a:gd name="T64" fmla="*/ 7 w 404"/>
                  <a:gd name="T65" fmla="*/ 24 h 472"/>
                  <a:gd name="T66" fmla="*/ 10 w 404"/>
                  <a:gd name="T67" fmla="*/ 19 h 472"/>
                  <a:gd name="T68" fmla="*/ 13 w 404"/>
                  <a:gd name="T69" fmla="*/ 15 h 472"/>
                  <a:gd name="T70" fmla="*/ 17 w 404"/>
                  <a:gd name="T71" fmla="*/ 11 h 472"/>
                  <a:gd name="T72" fmla="*/ 21 w 404"/>
                  <a:gd name="T73" fmla="*/ 8 h 472"/>
                  <a:gd name="T74" fmla="*/ 27 w 404"/>
                  <a:gd name="T75" fmla="*/ 5 h 472"/>
                  <a:gd name="T76" fmla="*/ 33 w 404"/>
                  <a:gd name="T77" fmla="*/ 3 h 472"/>
                  <a:gd name="T78" fmla="*/ 37 w 404"/>
                  <a:gd name="T79" fmla="*/ 1 h 472"/>
                  <a:gd name="T80" fmla="*/ 36 w 404"/>
                  <a:gd name="T81" fmla="*/ 0 h 472"/>
                  <a:gd name="T82" fmla="*/ 31 w 404"/>
                  <a:gd name="T83" fmla="*/ 1 h 472"/>
                  <a:gd name="T84" fmla="*/ 25 w 404"/>
                  <a:gd name="T85" fmla="*/ 3 h 472"/>
                  <a:gd name="T86" fmla="*/ 20 w 404"/>
                  <a:gd name="T87" fmla="*/ 5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3640" name="Freeform 43"/>
              <p:cNvSpPr>
                <a:spLocks/>
              </p:cNvSpPr>
              <p:nvPr/>
            </p:nvSpPr>
            <p:spPr bwMode="auto">
              <a:xfrm>
                <a:off x="8263" y="4458"/>
                <a:ext cx="118" cy="105"/>
              </a:xfrm>
              <a:custGeom>
                <a:avLst/>
                <a:gdLst>
                  <a:gd name="T0" fmla="*/ 33 w 354"/>
                  <a:gd name="T1" fmla="*/ 11 h 315"/>
                  <a:gd name="T2" fmla="*/ 34 w 354"/>
                  <a:gd name="T3" fmla="*/ 13 h 315"/>
                  <a:gd name="T4" fmla="*/ 36 w 354"/>
                  <a:gd name="T5" fmla="*/ 15 h 315"/>
                  <a:gd name="T6" fmla="*/ 36 w 354"/>
                  <a:gd name="T7" fmla="*/ 17 h 315"/>
                  <a:gd name="T8" fmla="*/ 36 w 354"/>
                  <a:gd name="T9" fmla="*/ 20 h 315"/>
                  <a:gd name="T10" fmla="*/ 36 w 354"/>
                  <a:gd name="T11" fmla="*/ 22 h 315"/>
                  <a:gd name="T12" fmla="*/ 35 w 354"/>
                  <a:gd name="T13" fmla="*/ 24 h 315"/>
                  <a:gd name="T14" fmla="*/ 34 w 354"/>
                  <a:gd name="T15" fmla="*/ 25 h 315"/>
                  <a:gd name="T16" fmla="*/ 33 w 354"/>
                  <a:gd name="T17" fmla="*/ 27 h 315"/>
                  <a:gd name="T18" fmla="*/ 31 w 354"/>
                  <a:gd name="T19" fmla="*/ 28 h 315"/>
                  <a:gd name="T20" fmla="*/ 30 w 354"/>
                  <a:gd name="T21" fmla="*/ 30 h 315"/>
                  <a:gd name="T22" fmla="*/ 28 w 354"/>
                  <a:gd name="T23" fmla="*/ 31 h 315"/>
                  <a:gd name="T24" fmla="*/ 27 w 354"/>
                  <a:gd name="T25" fmla="*/ 33 h 315"/>
                  <a:gd name="T26" fmla="*/ 27 w 354"/>
                  <a:gd name="T27" fmla="*/ 33 h 315"/>
                  <a:gd name="T28" fmla="*/ 27 w 354"/>
                  <a:gd name="T29" fmla="*/ 34 h 315"/>
                  <a:gd name="T30" fmla="*/ 27 w 354"/>
                  <a:gd name="T31" fmla="*/ 34 h 315"/>
                  <a:gd name="T32" fmla="*/ 27 w 354"/>
                  <a:gd name="T33" fmla="*/ 34 h 315"/>
                  <a:gd name="T34" fmla="*/ 27 w 354"/>
                  <a:gd name="T35" fmla="*/ 35 h 315"/>
                  <a:gd name="T36" fmla="*/ 28 w 354"/>
                  <a:gd name="T37" fmla="*/ 35 h 315"/>
                  <a:gd name="T38" fmla="*/ 29 w 354"/>
                  <a:gd name="T39" fmla="*/ 35 h 315"/>
                  <a:gd name="T40" fmla="*/ 29 w 354"/>
                  <a:gd name="T41" fmla="*/ 34 h 315"/>
                  <a:gd name="T42" fmla="*/ 32 w 354"/>
                  <a:gd name="T43" fmla="*/ 32 h 315"/>
                  <a:gd name="T44" fmla="*/ 35 w 354"/>
                  <a:gd name="T45" fmla="*/ 30 h 315"/>
                  <a:gd name="T46" fmla="*/ 37 w 354"/>
                  <a:gd name="T47" fmla="*/ 27 h 315"/>
                  <a:gd name="T48" fmla="*/ 39 w 354"/>
                  <a:gd name="T49" fmla="*/ 23 h 315"/>
                  <a:gd name="T50" fmla="*/ 39 w 354"/>
                  <a:gd name="T51" fmla="*/ 20 h 315"/>
                  <a:gd name="T52" fmla="*/ 39 w 354"/>
                  <a:gd name="T53" fmla="*/ 16 h 315"/>
                  <a:gd name="T54" fmla="*/ 38 w 354"/>
                  <a:gd name="T55" fmla="*/ 13 h 315"/>
                  <a:gd name="T56" fmla="*/ 35 w 354"/>
                  <a:gd name="T57" fmla="*/ 10 h 315"/>
                  <a:gd name="T58" fmla="*/ 33 w 354"/>
                  <a:gd name="T59" fmla="*/ 8 h 315"/>
                  <a:gd name="T60" fmla="*/ 31 w 354"/>
                  <a:gd name="T61" fmla="*/ 7 h 315"/>
                  <a:gd name="T62" fmla="*/ 28 w 354"/>
                  <a:gd name="T63" fmla="*/ 5 h 315"/>
                  <a:gd name="T64" fmla="*/ 26 w 354"/>
                  <a:gd name="T65" fmla="*/ 4 h 315"/>
                  <a:gd name="T66" fmla="*/ 23 w 354"/>
                  <a:gd name="T67" fmla="*/ 3 h 315"/>
                  <a:gd name="T68" fmla="*/ 20 w 354"/>
                  <a:gd name="T69" fmla="*/ 2 h 315"/>
                  <a:gd name="T70" fmla="*/ 17 w 354"/>
                  <a:gd name="T71" fmla="*/ 2 h 315"/>
                  <a:gd name="T72" fmla="*/ 14 w 354"/>
                  <a:gd name="T73" fmla="*/ 1 h 315"/>
                  <a:gd name="T74" fmla="*/ 12 w 354"/>
                  <a:gd name="T75" fmla="*/ 1 h 315"/>
                  <a:gd name="T76" fmla="*/ 9 w 354"/>
                  <a:gd name="T77" fmla="*/ 0 h 315"/>
                  <a:gd name="T78" fmla="*/ 7 w 354"/>
                  <a:gd name="T79" fmla="*/ 0 h 315"/>
                  <a:gd name="T80" fmla="*/ 5 w 354"/>
                  <a:gd name="T81" fmla="*/ 0 h 315"/>
                  <a:gd name="T82" fmla="*/ 3 w 354"/>
                  <a:gd name="T83" fmla="*/ 0 h 315"/>
                  <a:gd name="T84" fmla="*/ 2 w 354"/>
                  <a:gd name="T85" fmla="*/ 0 h 315"/>
                  <a:gd name="T86" fmla="*/ 1 w 354"/>
                  <a:gd name="T87" fmla="*/ 0 h 315"/>
                  <a:gd name="T88" fmla="*/ 0 w 354"/>
                  <a:gd name="T89" fmla="*/ 1 h 315"/>
                  <a:gd name="T90" fmla="*/ 2 w 354"/>
                  <a:gd name="T91" fmla="*/ 1 h 315"/>
                  <a:gd name="T92" fmla="*/ 3 w 354"/>
                  <a:gd name="T93" fmla="*/ 1 h 315"/>
                  <a:gd name="T94" fmla="*/ 5 w 354"/>
                  <a:gd name="T95" fmla="*/ 1 h 315"/>
                  <a:gd name="T96" fmla="*/ 7 w 354"/>
                  <a:gd name="T97" fmla="*/ 2 h 315"/>
                  <a:gd name="T98" fmla="*/ 9 w 354"/>
                  <a:gd name="T99" fmla="*/ 2 h 315"/>
                  <a:gd name="T100" fmla="*/ 11 w 354"/>
                  <a:gd name="T101" fmla="*/ 3 h 315"/>
                  <a:gd name="T102" fmla="*/ 14 w 354"/>
                  <a:gd name="T103" fmla="*/ 3 h 315"/>
                  <a:gd name="T104" fmla="*/ 16 w 354"/>
                  <a:gd name="T105" fmla="*/ 3 h 315"/>
                  <a:gd name="T106" fmla="*/ 18 w 354"/>
                  <a:gd name="T107" fmla="*/ 4 h 315"/>
                  <a:gd name="T108" fmla="*/ 20 w 354"/>
                  <a:gd name="T109" fmla="*/ 5 h 315"/>
                  <a:gd name="T110" fmla="*/ 23 w 354"/>
                  <a:gd name="T111" fmla="*/ 5 h 315"/>
                  <a:gd name="T112" fmla="*/ 25 w 354"/>
                  <a:gd name="T113" fmla="*/ 6 h 315"/>
                  <a:gd name="T114" fmla="*/ 27 w 354"/>
                  <a:gd name="T115" fmla="*/ 7 h 315"/>
                  <a:gd name="T116" fmla="*/ 29 w 354"/>
                  <a:gd name="T117" fmla="*/ 8 h 315"/>
                  <a:gd name="T118" fmla="*/ 31 w 354"/>
                  <a:gd name="T119" fmla="*/ 9 h 315"/>
                  <a:gd name="T120" fmla="*/ 33 w 354"/>
                  <a:gd name="T121" fmla="*/ 11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latin typeface="Gill Sans MT" panose="020B0502020104020203" pitchFamily="34" charset="0"/>
                </a:endParaRPr>
              </a:p>
            </p:txBody>
          </p:sp>
          <p:sp>
            <p:nvSpPr>
              <p:cNvPr id="23641" name="Freeform 44"/>
              <p:cNvSpPr>
                <a:spLocks/>
              </p:cNvSpPr>
              <p:nvPr/>
            </p:nvSpPr>
            <p:spPr bwMode="auto">
              <a:xfrm>
                <a:off x="8023" y="4506"/>
                <a:ext cx="47" cy="99"/>
              </a:xfrm>
              <a:custGeom>
                <a:avLst/>
                <a:gdLst>
                  <a:gd name="T0" fmla="*/ 0 w 143"/>
                  <a:gd name="T1" fmla="*/ 18 h 297"/>
                  <a:gd name="T2" fmla="*/ 0 w 143"/>
                  <a:gd name="T3" fmla="*/ 21 h 297"/>
                  <a:gd name="T4" fmla="*/ 1 w 143"/>
                  <a:gd name="T5" fmla="*/ 23 h 297"/>
                  <a:gd name="T6" fmla="*/ 2 w 143"/>
                  <a:gd name="T7" fmla="*/ 26 h 297"/>
                  <a:gd name="T8" fmla="*/ 3 w 143"/>
                  <a:gd name="T9" fmla="*/ 28 h 297"/>
                  <a:gd name="T10" fmla="*/ 5 w 143"/>
                  <a:gd name="T11" fmla="*/ 30 h 297"/>
                  <a:gd name="T12" fmla="*/ 8 w 143"/>
                  <a:gd name="T13" fmla="*/ 31 h 297"/>
                  <a:gd name="T14" fmla="*/ 10 w 143"/>
                  <a:gd name="T15" fmla="*/ 32 h 297"/>
                  <a:gd name="T16" fmla="*/ 12 w 143"/>
                  <a:gd name="T17" fmla="*/ 33 h 297"/>
                  <a:gd name="T18" fmla="*/ 13 w 143"/>
                  <a:gd name="T19" fmla="*/ 33 h 297"/>
                  <a:gd name="T20" fmla="*/ 14 w 143"/>
                  <a:gd name="T21" fmla="*/ 33 h 297"/>
                  <a:gd name="T22" fmla="*/ 15 w 143"/>
                  <a:gd name="T23" fmla="*/ 32 h 297"/>
                  <a:gd name="T24" fmla="*/ 15 w 143"/>
                  <a:gd name="T25" fmla="*/ 32 h 297"/>
                  <a:gd name="T26" fmla="*/ 15 w 143"/>
                  <a:gd name="T27" fmla="*/ 31 h 297"/>
                  <a:gd name="T28" fmla="*/ 15 w 143"/>
                  <a:gd name="T29" fmla="*/ 30 h 297"/>
                  <a:gd name="T30" fmla="*/ 14 w 143"/>
                  <a:gd name="T31" fmla="*/ 29 h 297"/>
                  <a:gd name="T32" fmla="*/ 13 w 143"/>
                  <a:gd name="T33" fmla="*/ 29 h 297"/>
                  <a:gd name="T34" fmla="*/ 11 w 143"/>
                  <a:gd name="T35" fmla="*/ 28 h 297"/>
                  <a:gd name="T36" fmla="*/ 9 w 143"/>
                  <a:gd name="T37" fmla="*/ 27 h 297"/>
                  <a:gd name="T38" fmla="*/ 7 w 143"/>
                  <a:gd name="T39" fmla="*/ 25 h 297"/>
                  <a:gd name="T40" fmla="*/ 5 w 143"/>
                  <a:gd name="T41" fmla="*/ 23 h 297"/>
                  <a:gd name="T42" fmla="*/ 4 w 143"/>
                  <a:gd name="T43" fmla="*/ 21 h 297"/>
                  <a:gd name="T44" fmla="*/ 4 w 143"/>
                  <a:gd name="T45" fmla="*/ 18 h 297"/>
                  <a:gd name="T46" fmla="*/ 4 w 143"/>
                  <a:gd name="T47" fmla="*/ 15 h 297"/>
                  <a:gd name="T48" fmla="*/ 5 w 143"/>
                  <a:gd name="T49" fmla="*/ 13 h 297"/>
                  <a:gd name="T50" fmla="*/ 6 w 143"/>
                  <a:gd name="T51" fmla="*/ 11 h 297"/>
                  <a:gd name="T52" fmla="*/ 7 w 143"/>
                  <a:gd name="T53" fmla="*/ 9 h 297"/>
                  <a:gd name="T54" fmla="*/ 8 w 143"/>
                  <a:gd name="T55" fmla="*/ 7 h 297"/>
                  <a:gd name="T56" fmla="*/ 10 w 143"/>
                  <a:gd name="T57" fmla="*/ 5 h 297"/>
                  <a:gd name="T58" fmla="*/ 12 w 143"/>
                  <a:gd name="T59" fmla="*/ 4 h 297"/>
                  <a:gd name="T60" fmla="*/ 13 w 143"/>
                  <a:gd name="T61" fmla="*/ 3 h 297"/>
                  <a:gd name="T62" fmla="*/ 14 w 143"/>
                  <a:gd name="T63" fmla="*/ 1 h 297"/>
                  <a:gd name="T64" fmla="*/ 15 w 143"/>
                  <a:gd name="T65" fmla="*/ 0 h 297"/>
                  <a:gd name="T66" fmla="*/ 14 w 143"/>
                  <a:gd name="T67" fmla="*/ 0 h 297"/>
                  <a:gd name="T68" fmla="*/ 12 w 143"/>
                  <a:gd name="T69" fmla="*/ 1 h 297"/>
                  <a:gd name="T70" fmla="*/ 10 w 143"/>
                  <a:gd name="T71" fmla="*/ 3 h 297"/>
                  <a:gd name="T72" fmla="*/ 8 w 143"/>
                  <a:gd name="T73" fmla="*/ 5 h 297"/>
                  <a:gd name="T74" fmla="*/ 5 w 143"/>
                  <a:gd name="T75" fmla="*/ 8 h 297"/>
                  <a:gd name="T76" fmla="*/ 3 w 143"/>
                  <a:gd name="T77" fmla="*/ 11 h 297"/>
                  <a:gd name="T78" fmla="*/ 1 w 143"/>
                  <a:gd name="T79" fmla="*/ 15 h 297"/>
                  <a:gd name="T80" fmla="*/ 0 w 143"/>
                  <a:gd name="T81" fmla="*/ 18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3642" name="Freeform 45"/>
              <p:cNvSpPr>
                <a:spLocks/>
              </p:cNvSpPr>
              <p:nvPr/>
            </p:nvSpPr>
            <p:spPr bwMode="auto">
              <a:xfrm>
                <a:off x="8360" y="4451"/>
                <a:ext cx="103" cy="129"/>
              </a:xfrm>
              <a:custGeom>
                <a:avLst/>
                <a:gdLst>
                  <a:gd name="T0" fmla="*/ 29 w 309"/>
                  <a:gd name="T1" fmla="*/ 17 h 388"/>
                  <a:gd name="T2" fmla="*/ 31 w 309"/>
                  <a:gd name="T3" fmla="*/ 20 h 388"/>
                  <a:gd name="T4" fmla="*/ 31 w 309"/>
                  <a:gd name="T5" fmla="*/ 23 h 388"/>
                  <a:gd name="T6" fmla="*/ 31 w 309"/>
                  <a:gd name="T7" fmla="*/ 26 h 388"/>
                  <a:gd name="T8" fmla="*/ 29 w 309"/>
                  <a:gd name="T9" fmla="*/ 29 h 388"/>
                  <a:gd name="T10" fmla="*/ 26 w 309"/>
                  <a:gd name="T11" fmla="*/ 32 h 388"/>
                  <a:gd name="T12" fmla="*/ 23 w 309"/>
                  <a:gd name="T13" fmla="*/ 34 h 388"/>
                  <a:gd name="T14" fmla="*/ 20 w 309"/>
                  <a:gd name="T15" fmla="*/ 37 h 388"/>
                  <a:gd name="T16" fmla="*/ 18 w 309"/>
                  <a:gd name="T17" fmla="*/ 39 h 388"/>
                  <a:gd name="T18" fmla="*/ 17 w 309"/>
                  <a:gd name="T19" fmla="*/ 40 h 388"/>
                  <a:gd name="T20" fmla="*/ 17 w 309"/>
                  <a:gd name="T21" fmla="*/ 41 h 388"/>
                  <a:gd name="T22" fmla="*/ 17 w 309"/>
                  <a:gd name="T23" fmla="*/ 42 h 388"/>
                  <a:gd name="T24" fmla="*/ 18 w 309"/>
                  <a:gd name="T25" fmla="*/ 43 h 388"/>
                  <a:gd name="T26" fmla="*/ 19 w 309"/>
                  <a:gd name="T27" fmla="*/ 43 h 388"/>
                  <a:gd name="T28" fmla="*/ 22 w 309"/>
                  <a:gd name="T29" fmla="*/ 41 h 388"/>
                  <a:gd name="T30" fmla="*/ 25 w 309"/>
                  <a:gd name="T31" fmla="*/ 37 h 388"/>
                  <a:gd name="T32" fmla="*/ 29 w 309"/>
                  <a:gd name="T33" fmla="*/ 34 h 388"/>
                  <a:gd name="T34" fmla="*/ 32 w 309"/>
                  <a:gd name="T35" fmla="*/ 30 h 388"/>
                  <a:gd name="T36" fmla="*/ 34 w 309"/>
                  <a:gd name="T37" fmla="*/ 26 h 388"/>
                  <a:gd name="T38" fmla="*/ 34 w 309"/>
                  <a:gd name="T39" fmla="*/ 21 h 388"/>
                  <a:gd name="T40" fmla="*/ 32 w 309"/>
                  <a:gd name="T41" fmla="*/ 17 h 388"/>
                  <a:gd name="T42" fmla="*/ 28 w 309"/>
                  <a:gd name="T43" fmla="*/ 13 h 388"/>
                  <a:gd name="T44" fmla="*/ 25 w 309"/>
                  <a:gd name="T45" fmla="*/ 10 h 388"/>
                  <a:gd name="T46" fmla="*/ 21 w 309"/>
                  <a:gd name="T47" fmla="*/ 8 h 388"/>
                  <a:gd name="T48" fmla="*/ 18 w 309"/>
                  <a:gd name="T49" fmla="*/ 6 h 388"/>
                  <a:gd name="T50" fmla="*/ 14 w 309"/>
                  <a:gd name="T51" fmla="*/ 4 h 388"/>
                  <a:gd name="T52" fmla="*/ 10 w 309"/>
                  <a:gd name="T53" fmla="*/ 2 h 388"/>
                  <a:gd name="T54" fmla="*/ 7 w 309"/>
                  <a:gd name="T55" fmla="*/ 1 h 388"/>
                  <a:gd name="T56" fmla="*/ 3 w 309"/>
                  <a:gd name="T57" fmla="*/ 0 h 388"/>
                  <a:gd name="T58" fmla="*/ 1 w 309"/>
                  <a:gd name="T59" fmla="*/ 0 h 388"/>
                  <a:gd name="T60" fmla="*/ 1 w 309"/>
                  <a:gd name="T61" fmla="*/ 1 h 388"/>
                  <a:gd name="T62" fmla="*/ 4 w 309"/>
                  <a:gd name="T63" fmla="*/ 2 h 388"/>
                  <a:gd name="T64" fmla="*/ 7 w 309"/>
                  <a:gd name="T65" fmla="*/ 3 h 388"/>
                  <a:gd name="T66" fmla="*/ 11 w 309"/>
                  <a:gd name="T67" fmla="*/ 5 h 388"/>
                  <a:gd name="T68" fmla="*/ 15 w 309"/>
                  <a:gd name="T69" fmla="*/ 7 h 388"/>
                  <a:gd name="T70" fmla="*/ 19 w 309"/>
                  <a:gd name="T71" fmla="*/ 10 h 388"/>
                  <a:gd name="T72" fmla="*/ 23 w 309"/>
                  <a:gd name="T73" fmla="*/ 12 h 388"/>
                  <a:gd name="T74" fmla="*/ 26 w 309"/>
                  <a:gd name="T75" fmla="*/ 15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3643" name="Freeform 46"/>
              <p:cNvSpPr>
                <a:spLocks/>
              </p:cNvSpPr>
              <p:nvPr/>
            </p:nvSpPr>
            <p:spPr bwMode="auto">
              <a:xfrm>
                <a:off x="8279" y="4648"/>
                <a:ext cx="135" cy="97"/>
              </a:xfrm>
              <a:custGeom>
                <a:avLst/>
                <a:gdLst>
                  <a:gd name="T0" fmla="*/ 37 w 406"/>
                  <a:gd name="T1" fmla="*/ 7 h 292"/>
                  <a:gd name="T2" fmla="*/ 39 w 406"/>
                  <a:gd name="T3" fmla="*/ 14 h 292"/>
                  <a:gd name="T4" fmla="*/ 41 w 406"/>
                  <a:gd name="T5" fmla="*/ 20 h 292"/>
                  <a:gd name="T6" fmla="*/ 44 w 406"/>
                  <a:gd name="T7" fmla="*/ 26 h 292"/>
                  <a:gd name="T8" fmla="*/ 45 w 406"/>
                  <a:gd name="T9" fmla="*/ 30 h 292"/>
                  <a:gd name="T10" fmla="*/ 45 w 406"/>
                  <a:gd name="T11" fmla="*/ 31 h 292"/>
                  <a:gd name="T12" fmla="*/ 44 w 406"/>
                  <a:gd name="T13" fmla="*/ 32 h 292"/>
                  <a:gd name="T14" fmla="*/ 42 w 406"/>
                  <a:gd name="T15" fmla="*/ 32 h 292"/>
                  <a:gd name="T16" fmla="*/ 40 w 406"/>
                  <a:gd name="T17" fmla="*/ 28 h 292"/>
                  <a:gd name="T18" fmla="*/ 38 w 406"/>
                  <a:gd name="T19" fmla="*/ 19 h 292"/>
                  <a:gd name="T20" fmla="*/ 35 w 406"/>
                  <a:gd name="T21" fmla="*/ 10 h 292"/>
                  <a:gd name="T22" fmla="*/ 34 w 406"/>
                  <a:gd name="T23" fmla="*/ 5 h 292"/>
                  <a:gd name="T24" fmla="*/ 31 w 406"/>
                  <a:gd name="T25" fmla="*/ 4 h 292"/>
                  <a:gd name="T26" fmla="*/ 26 w 406"/>
                  <a:gd name="T27" fmla="*/ 4 h 292"/>
                  <a:gd name="T28" fmla="*/ 21 w 406"/>
                  <a:gd name="T29" fmla="*/ 6 h 292"/>
                  <a:gd name="T30" fmla="*/ 16 w 406"/>
                  <a:gd name="T31" fmla="*/ 7 h 292"/>
                  <a:gd name="T32" fmla="*/ 12 w 406"/>
                  <a:gd name="T33" fmla="*/ 9 h 292"/>
                  <a:gd name="T34" fmla="*/ 7 w 406"/>
                  <a:gd name="T35" fmla="*/ 11 h 292"/>
                  <a:gd name="T36" fmla="*/ 4 w 406"/>
                  <a:gd name="T37" fmla="*/ 14 h 292"/>
                  <a:gd name="T38" fmla="*/ 1 w 406"/>
                  <a:gd name="T39" fmla="*/ 16 h 292"/>
                  <a:gd name="T40" fmla="*/ 0 w 406"/>
                  <a:gd name="T41" fmla="*/ 15 h 292"/>
                  <a:gd name="T42" fmla="*/ 2 w 406"/>
                  <a:gd name="T43" fmla="*/ 11 h 292"/>
                  <a:gd name="T44" fmla="*/ 6 w 406"/>
                  <a:gd name="T45" fmla="*/ 8 h 292"/>
                  <a:gd name="T46" fmla="*/ 10 w 406"/>
                  <a:gd name="T47" fmla="*/ 5 h 292"/>
                  <a:gd name="T48" fmla="*/ 15 w 406"/>
                  <a:gd name="T49" fmla="*/ 3 h 292"/>
                  <a:gd name="T50" fmla="*/ 23 w 406"/>
                  <a:gd name="T51" fmla="*/ 1 h 292"/>
                  <a:gd name="T52" fmla="*/ 31 w 406"/>
                  <a:gd name="T53" fmla="*/ 0 h 292"/>
                  <a:gd name="T54" fmla="*/ 36 w 406"/>
                  <a:gd name="T55" fmla="*/ 0 h 292"/>
                  <a:gd name="T56" fmla="*/ 37 w 406"/>
                  <a:gd name="T57" fmla="*/ 0 h 292"/>
                  <a:gd name="T58" fmla="*/ 38 w 406"/>
                  <a:gd name="T59" fmla="*/ 1 h 292"/>
                  <a:gd name="T60" fmla="*/ 38 w 406"/>
                  <a:gd name="T61" fmla="*/ 3 h 292"/>
                  <a:gd name="T62" fmla="*/ 37 w 406"/>
                  <a:gd name="T63" fmla="*/ 4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44" name="Freeform 47"/>
              <p:cNvSpPr>
                <a:spLocks/>
              </p:cNvSpPr>
              <p:nvPr/>
            </p:nvSpPr>
            <p:spPr bwMode="auto">
              <a:xfrm>
                <a:off x="8272" y="4697"/>
                <a:ext cx="146" cy="320"/>
              </a:xfrm>
              <a:custGeom>
                <a:avLst/>
                <a:gdLst>
                  <a:gd name="T0" fmla="*/ 9 w 439"/>
                  <a:gd name="T1" fmla="*/ 32 h 960"/>
                  <a:gd name="T2" fmla="*/ 10 w 439"/>
                  <a:gd name="T3" fmla="*/ 35 h 960"/>
                  <a:gd name="T4" fmla="*/ 12 w 439"/>
                  <a:gd name="T5" fmla="*/ 42 h 960"/>
                  <a:gd name="T6" fmla="*/ 16 w 439"/>
                  <a:gd name="T7" fmla="*/ 51 h 960"/>
                  <a:gd name="T8" fmla="*/ 19 w 439"/>
                  <a:gd name="T9" fmla="*/ 59 h 960"/>
                  <a:gd name="T10" fmla="*/ 23 w 439"/>
                  <a:gd name="T11" fmla="*/ 68 h 960"/>
                  <a:gd name="T12" fmla="*/ 27 w 439"/>
                  <a:gd name="T13" fmla="*/ 76 h 960"/>
                  <a:gd name="T14" fmla="*/ 32 w 439"/>
                  <a:gd name="T15" fmla="*/ 85 h 960"/>
                  <a:gd name="T16" fmla="*/ 36 w 439"/>
                  <a:gd name="T17" fmla="*/ 93 h 960"/>
                  <a:gd name="T18" fmla="*/ 41 w 439"/>
                  <a:gd name="T19" fmla="*/ 102 h 960"/>
                  <a:gd name="T20" fmla="*/ 43 w 439"/>
                  <a:gd name="T21" fmla="*/ 106 h 960"/>
                  <a:gd name="T22" fmla="*/ 45 w 439"/>
                  <a:gd name="T23" fmla="*/ 107 h 960"/>
                  <a:gd name="T24" fmla="*/ 47 w 439"/>
                  <a:gd name="T25" fmla="*/ 107 h 960"/>
                  <a:gd name="T26" fmla="*/ 48 w 439"/>
                  <a:gd name="T27" fmla="*/ 106 h 960"/>
                  <a:gd name="T28" fmla="*/ 49 w 439"/>
                  <a:gd name="T29" fmla="*/ 105 h 960"/>
                  <a:gd name="T30" fmla="*/ 48 w 439"/>
                  <a:gd name="T31" fmla="*/ 104 h 960"/>
                  <a:gd name="T32" fmla="*/ 46 w 439"/>
                  <a:gd name="T33" fmla="*/ 100 h 960"/>
                  <a:gd name="T34" fmla="*/ 42 w 439"/>
                  <a:gd name="T35" fmla="*/ 94 h 960"/>
                  <a:gd name="T36" fmla="*/ 39 w 439"/>
                  <a:gd name="T37" fmla="*/ 87 h 960"/>
                  <a:gd name="T38" fmla="*/ 35 w 439"/>
                  <a:gd name="T39" fmla="*/ 80 h 960"/>
                  <a:gd name="T40" fmla="*/ 30 w 439"/>
                  <a:gd name="T41" fmla="*/ 71 h 960"/>
                  <a:gd name="T42" fmla="*/ 24 w 439"/>
                  <a:gd name="T43" fmla="*/ 59 h 960"/>
                  <a:gd name="T44" fmla="*/ 19 w 439"/>
                  <a:gd name="T45" fmla="*/ 47 h 960"/>
                  <a:gd name="T46" fmla="*/ 14 w 439"/>
                  <a:gd name="T47" fmla="*/ 35 h 960"/>
                  <a:gd name="T48" fmla="*/ 10 w 439"/>
                  <a:gd name="T49" fmla="*/ 24 h 960"/>
                  <a:gd name="T50" fmla="*/ 7 w 439"/>
                  <a:gd name="T51" fmla="*/ 15 h 960"/>
                  <a:gd name="T52" fmla="*/ 4 w 439"/>
                  <a:gd name="T53" fmla="*/ 7 h 960"/>
                  <a:gd name="T54" fmla="*/ 2 w 439"/>
                  <a:gd name="T55" fmla="*/ 1 h 960"/>
                  <a:gd name="T56" fmla="*/ 1 w 439"/>
                  <a:gd name="T57" fmla="*/ 0 h 960"/>
                  <a:gd name="T58" fmla="*/ 0 w 439"/>
                  <a:gd name="T59" fmla="*/ 1 h 960"/>
                  <a:gd name="T60" fmla="*/ 1 w 439"/>
                  <a:gd name="T61" fmla="*/ 5 h 960"/>
                  <a:gd name="T62" fmla="*/ 2 w 439"/>
                  <a:gd name="T63" fmla="*/ 13 h 960"/>
                  <a:gd name="T64" fmla="*/ 4 w 439"/>
                  <a:gd name="T65" fmla="*/ 20 h 960"/>
                  <a:gd name="T66" fmla="*/ 6 w 439"/>
                  <a:gd name="T67" fmla="*/ 27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45" name="Freeform 48"/>
              <p:cNvSpPr>
                <a:spLocks/>
              </p:cNvSpPr>
              <p:nvPr/>
            </p:nvSpPr>
            <p:spPr bwMode="auto">
              <a:xfrm>
                <a:off x="8416" y="4972"/>
                <a:ext cx="128" cy="66"/>
              </a:xfrm>
              <a:custGeom>
                <a:avLst/>
                <a:gdLst>
                  <a:gd name="T0" fmla="*/ 0 w 382"/>
                  <a:gd name="T1" fmla="*/ 20 h 198"/>
                  <a:gd name="T2" fmla="*/ 0 w 382"/>
                  <a:gd name="T3" fmla="*/ 21 h 198"/>
                  <a:gd name="T4" fmla="*/ 0 w 382"/>
                  <a:gd name="T5" fmla="*/ 21 h 198"/>
                  <a:gd name="T6" fmla="*/ 0 w 382"/>
                  <a:gd name="T7" fmla="*/ 22 h 198"/>
                  <a:gd name="T8" fmla="*/ 1 w 382"/>
                  <a:gd name="T9" fmla="*/ 22 h 198"/>
                  <a:gd name="T10" fmla="*/ 3 w 382"/>
                  <a:gd name="T11" fmla="*/ 21 h 198"/>
                  <a:gd name="T12" fmla="*/ 6 w 382"/>
                  <a:gd name="T13" fmla="*/ 20 h 198"/>
                  <a:gd name="T14" fmla="*/ 8 w 382"/>
                  <a:gd name="T15" fmla="*/ 18 h 198"/>
                  <a:gd name="T16" fmla="*/ 11 w 382"/>
                  <a:gd name="T17" fmla="*/ 17 h 198"/>
                  <a:gd name="T18" fmla="*/ 14 w 382"/>
                  <a:gd name="T19" fmla="*/ 16 h 198"/>
                  <a:gd name="T20" fmla="*/ 16 w 382"/>
                  <a:gd name="T21" fmla="*/ 15 h 198"/>
                  <a:gd name="T22" fmla="*/ 19 w 382"/>
                  <a:gd name="T23" fmla="*/ 14 h 198"/>
                  <a:gd name="T24" fmla="*/ 22 w 382"/>
                  <a:gd name="T25" fmla="*/ 13 h 198"/>
                  <a:gd name="T26" fmla="*/ 24 w 382"/>
                  <a:gd name="T27" fmla="*/ 12 h 198"/>
                  <a:gd name="T28" fmla="*/ 27 w 382"/>
                  <a:gd name="T29" fmla="*/ 11 h 198"/>
                  <a:gd name="T30" fmla="*/ 30 w 382"/>
                  <a:gd name="T31" fmla="*/ 10 h 198"/>
                  <a:gd name="T32" fmla="*/ 32 w 382"/>
                  <a:gd name="T33" fmla="*/ 9 h 198"/>
                  <a:gd name="T34" fmla="*/ 35 w 382"/>
                  <a:gd name="T35" fmla="*/ 7 h 198"/>
                  <a:gd name="T36" fmla="*/ 37 w 382"/>
                  <a:gd name="T37" fmla="*/ 6 h 198"/>
                  <a:gd name="T38" fmla="*/ 40 w 382"/>
                  <a:gd name="T39" fmla="*/ 5 h 198"/>
                  <a:gd name="T40" fmla="*/ 42 w 382"/>
                  <a:gd name="T41" fmla="*/ 3 h 198"/>
                  <a:gd name="T42" fmla="*/ 43 w 382"/>
                  <a:gd name="T43" fmla="*/ 3 h 198"/>
                  <a:gd name="T44" fmla="*/ 43 w 382"/>
                  <a:gd name="T45" fmla="*/ 2 h 198"/>
                  <a:gd name="T46" fmla="*/ 43 w 382"/>
                  <a:gd name="T47" fmla="*/ 1 h 198"/>
                  <a:gd name="T48" fmla="*/ 43 w 382"/>
                  <a:gd name="T49" fmla="*/ 1 h 198"/>
                  <a:gd name="T50" fmla="*/ 42 w 382"/>
                  <a:gd name="T51" fmla="*/ 0 h 198"/>
                  <a:gd name="T52" fmla="*/ 42 w 382"/>
                  <a:gd name="T53" fmla="*/ 0 h 198"/>
                  <a:gd name="T54" fmla="*/ 41 w 382"/>
                  <a:gd name="T55" fmla="*/ 0 h 198"/>
                  <a:gd name="T56" fmla="*/ 40 w 382"/>
                  <a:gd name="T57" fmla="*/ 0 h 198"/>
                  <a:gd name="T58" fmla="*/ 38 w 382"/>
                  <a:gd name="T59" fmla="*/ 2 h 198"/>
                  <a:gd name="T60" fmla="*/ 35 w 382"/>
                  <a:gd name="T61" fmla="*/ 3 h 198"/>
                  <a:gd name="T62" fmla="*/ 31 w 382"/>
                  <a:gd name="T63" fmla="*/ 5 h 198"/>
                  <a:gd name="T64" fmla="*/ 28 w 382"/>
                  <a:gd name="T65" fmla="*/ 6 h 198"/>
                  <a:gd name="T66" fmla="*/ 25 w 382"/>
                  <a:gd name="T67" fmla="*/ 8 h 198"/>
                  <a:gd name="T68" fmla="*/ 22 w 382"/>
                  <a:gd name="T69" fmla="*/ 9 h 198"/>
                  <a:gd name="T70" fmla="*/ 18 w 382"/>
                  <a:gd name="T71" fmla="*/ 11 h 198"/>
                  <a:gd name="T72" fmla="*/ 15 w 382"/>
                  <a:gd name="T73" fmla="*/ 12 h 198"/>
                  <a:gd name="T74" fmla="*/ 12 w 382"/>
                  <a:gd name="T75" fmla="*/ 14 h 198"/>
                  <a:gd name="T76" fmla="*/ 9 w 382"/>
                  <a:gd name="T77" fmla="*/ 15 h 198"/>
                  <a:gd name="T78" fmla="*/ 7 w 382"/>
                  <a:gd name="T79" fmla="*/ 16 h 198"/>
                  <a:gd name="T80" fmla="*/ 4 w 382"/>
                  <a:gd name="T81" fmla="*/ 18 h 198"/>
                  <a:gd name="T82" fmla="*/ 3 w 382"/>
                  <a:gd name="T83" fmla="*/ 18 h 198"/>
                  <a:gd name="T84" fmla="*/ 1 w 382"/>
                  <a:gd name="T85" fmla="*/ 19 h 198"/>
                  <a:gd name="T86" fmla="*/ 1 w 382"/>
                  <a:gd name="T87" fmla="*/ 20 h 198"/>
                  <a:gd name="T88" fmla="*/ 0 w 382"/>
                  <a:gd name="T89" fmla="*/ 20 h 198"/>
                  <a:gd name="T90" fmla="*/ 0 w 382"/>
                  <a:gd name="T91" fmla="*/ 20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46" name="Freeform 49"/>
              <p:cNvSpPr>
                <a:spLocks/>
              </p:cNvSpPr>
              <p:nvPr/>
            </p:nvSpPr>
            <p:spPr bwMode="auto">
              <a:xfrm>
                <a:off x="8304" y="4693"/>
                <a:ext cx="76" cy="80"/>
              </a:xfrm>
              <a:custGeom>
                <a:avLst/>
                <a:gdLst>
                  <a:gd name="T0" fmla="*/ 13 w 229"/>
                  <a:gd name="T1" fmla="*/ 0 h 240"/>
                  <a:gd name="T2" fmla="*/ 12 w 229"/>
                  <a:gd name="T3" fmla="*/ 0 h 240"/>
                  <a:gd name="T4" fmla="*/ 10 w 229"/>
                  <a:gd name="T5" fmla="*/ 0 h 240"/>
                  <a:gd name="T6" fmla="*/ 8 w 229"/>
                  <a:gd name="T7" fmla="*/ 0 h 240"/>
                  <a:gd name="T8" fmla="*/ 6 w 229"/>
                  <a:gd name="T9" fmla="*/ 0 h 240"/>
                  <a:gd name="T10" fmla="*/ 5 w 229"/>
                  <a:gd name="T11" fmla="*/ 1 h 240"/>
                  <a:gd name="T12" fmla="*/ 2 w 229"/>
                  <a:gd name="T13" fmla="*/ 4 h 240"/>
                  <a:gd name="T14" fmla="*/ 0 w 229"/>
                  <a:gd name="T15" fmla="*/ 8 h 240"/>
                  <a:gd name="T16" fmla="*/ 0 w 229"/>
                  <a:gd name="T17" fmla="*/ 13 h 240"/>
                  <a:gd name="T18" fmla="*/ 2 w 229"/>
                  <a:gd name="T19" fmla="*/ 19 h 240"/>
                  <a:gd name="T20" fmla="*/ 4 w 229"/>
                  <a:gd name="T21" fmla="*/ 22 h 240"/>
                  <a:gd name="T22" fmla="*/ 6 w 229"/>
                  <a:gd name="T23" fmla="*/ 25 h 240"/>
                  <a:gd name="T24" fmla="*/ 9 w 229"/>
                  <a:gd name="T25" fmla="*/ 26 h 240"/>
                  <a:gd name="T26" fmla="*/ 13 w 229"/>
                  <a:gd name="T27" fmla="*/ 27 h 240"/>
                  <a:gd name="T28" fmla="*/ 17 w 229"/>
                  <a:gd name="T29" fmla="*/ 25 h 240"/>
                  <a:gd name="T30" fmla="*/ 21 w 229"/>
                  <a:gd name="T31" fmla="*/ 23 h 240"/>
                  <a:gd name="T32" fmla="*/ 24 w 229"/>
                  <a:gd name="T33" fmla="*/ 19 h 240"/>
                  <a:gd name="T34" fmla="*/ 25 w 229"/>
                  <a:gd name="T35" fmla="*/ 15 h 240"/>
                  <a:gd name="T36" fmla="*/ 25 w 229"/>
                  <a:gd name="T37" fmla="*/ 11 h 240"/>
                  <a:gd name="T38" fmla="*/ 24 w 229"/>
                  <a:gd name="T39" fmla="*/ 11 h 240"/>
                  <a:gd name="T40" fmla="*/ 23 w 229"/>
                  <a:gd name="T41" fmla="*/ 11 h 240"/>
                  <a:gd name="T42" fmla="*/ 22 w 229"/>
                  <a:gd name="T43" fmla="*/ 12 h 240"/>
                  <a:gd name="T44" fmla="*/ 21 w 229"/>
                  <a:gd name="T45" fmla="*/ 14 h 240"/>
                  <a:gd name="T46" fmla="*/ 20 w 229"/>
                  <a:gd name="T47" fmla="*/ 18 h 240"/>
                  <a:gd name="T48" fmla="*/ 18 w 229"/>
                  <a:gd name="T49" fmla="*/ 20 h 240"/>
                  <a:gd name="T50" fmla="*/ 15 w 229"/>
                  <a:gd name="T51" fmla="*/ 22 h 240"/>
                  <a:gd name="T52" fmla="*/ 10 w 229"/>
                  <a:gd name="T53" fmla="*/ 22 h 240"/>
                  <a:gd name="T54" fmla="*/ 7 w 229"/>
                  <a:gd name="T55" fmla="*/ 20 h 240"/>
                  <a:gd name="T56" fmla="*/ 5 w 229"/>
                  <a:gd name="T57" fmla="*/ 16 h 240"/>
                  <a:gd name="T58" fmla="*/ 4 w 229"/>
                  <a:gd name="T59" fmla="*/ 11 h 240"/>
                  <a:gd name="T60" fmla="*/ 4 w 229"/>
                  <a:gd name="T61" fmla="*/ 8 h 240"/>
                  <a:gd name="T62" fmla="*/ 5 w 229"/>
                  <a:gd name="T63" fmla="*/ 6 h 240"/>
                  <a:gd name="T64" fmla="*/ 6 w 229"/>
                  <a:gd name="T65" fmla="*/ 4 h 240"/>
                  <a:gd name="T66" fmla="*/ 9 w 229"/>
                  <a:gd name="T67" fmla="*/ 2 h 240"/>
                  <a:gd name="T68" fmla="*/ 11 w 229"/>
                  <a:gd name="T69" fmla="*/ 2 h 240"/>
                  <a:gd name="T70" fmla="*/ 13 w 229"/>
                  <a:gd name="T71" fmla="*/ 2 h 240"/>
                  <a:gd name="T72" fmla="*/ 15 w 229"/>
                  <a:gd name="T73" fmla="*/ 2 h 240"/>
                  <a:gd name="T74" fmla="*/ 15 w 229"/>
                  <a:gd name="T75" fmla="*/ 1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47" name="Freeform 50"/>
              <p:cNvSpPr>
                <a:spLocks/>
              </p:cNvSpPr>
              <p:nvPr/>
            </p:nvSpPr>
            <p:spPr bwMode="auto">
              <a:xfrm>
                <a:off x="8401" y="4895"/>
                <a:ext cx="93" cy="90"/>
              </a:xfrm>
              <a:custGeom>
                <a:avLst/>
                <a:gdLst>
                  <a:gd name="T0" fmla="*/ 7 w 281"/>
                  <a:gd name="T1" fmla="*/ 1 h 270"/>
                  <a:gd name="T2" fmla="*/ 4 w 281"/>
                  <a:gd name="T3" fmla="*/ 3 h 270"/>
                  <a:gd name="T4" fmla="*/ 2 w 281"/>
                  <a:gd name="T5" fmla="*/ 6 h 270"/>
                  <a:gd name="T6" fmla="*/ 0 w 281"/>
                  <a:gd name="T7" fmla="*/ 9 h 270"/>
                  <a:gd name="T8" fmla="*/ 0 w 281"/>
                  <a:gd name="T9" fmla="*/ 13 h 270"/>
                  <a:gd name="T10" fmla="*/ 1 w 281"/>
                  <a:gd name="T11" fmla="*/ 16 h 270"/>
                  <a:gd name="T12" fmla="*/ 2 w 281"/>
                  <a:gd name="T13" fmla="*/ 20 h 270"/>
                  <a:gd name="T14" fmla="*/ 4 w 281"/>
                  <a:gd name="T15" fmla="*/ 23 h 270"/>
                  <a:gd name="T16" fmla="*/ 7 w 281"/>
                  <a:gd name="T17" fmla="*/ 26 h 270"/>
                  <a:gd name="T18" fmla="*/ 11 w 281"/>
                  <a:gd name="T19" fmla="*/ 29 h 270"/>
                  <a:gd name="T20" fmla="*/ 16 w 281"/>
                  <a:gd name="T21" fmla="*/ 30 h 270"/>
                  <a:gd name="T22" fmla="*/ 20 w 281"/>
                  <a:gd name="T23" fmla="*/ 29 h 270"/>
                  <a:gd name="T24" fmla="*/ 24 w 281"/>
                  <a:gd name="T25" fmla="*/ 27 h 270"/>
                  <a:gd name="T26" fmla="*/ 27 w 281"/>
                  <a:gd name="T27" fmla="*/ 24 h 270"/>
                  <a:gd name="T28" fmla="*/ 29 w 281"/>
                  <a:gd name="T29" fmla="*/ 21 h 270"/>
                  <a:gd name="T30" fmla="*/ 30 w 281"/>
                  <a:gd name="T31" fmla="*/ 18 h 270"/>
                  <a:gd name="T32" fmla="*/ 31 w 281"/>
                  <a:gd name="T33" fmla="*/ 15 h 270"/>
                  <a:gd name="T34" fmla="*/ 30 w 281"/>
                  <a:gd name="T35" fmla="*/ 13 h 270"/>
                  <a:gd name="T36" fmla="*/ 28 w 281"/>
                  <a:gd name="T37" fmla="*/ 13 h 270"/>
                  <a:gd name="T38" fmla="*/ 27 w 281"/>
                  <a:gd name="T39" fmla="*/ 14 h 270"/>
                  <a:gd name="T40" fmla="*/ 26 w 281"/>
                  <a:gd name="T41" fmla="*/ 15 h 270"/>
                  <a:gd name="T42" fmla="*/ 26 w 281"/>
                  <a:gd name="T43" fmla="*/ 17 h 270"/>
                  <a:gd name="T44" fmla="*/ 24 w 281"/>
                  <a:gd name="T45" fmla="*/ 20 h 270"/>
                  <a:gd name="T46" fmla="*/ 22 w 281"/>
                  <a:gd name="T47" fmla="*/ 23 h 270"/>
                  <a:gd name="T48" fmla="*/ 17 w 281"/>
                  <a:gd name="T49" fmla="*/ 24 h 270"/>
                  <a:gd name="T50" fmla="*/ 11 w 281"/>
                  <a:gd name="T51" fmla="*/ 22 h 270"/>
                  <a:gd name="T52" fmla="*/ 7 w 281"/>
                  <a:gd name="T53" fmla="*/ 18 h 270"/>
                  <a:gd name="T54" fmla="*/ 4 w 281"/>
                  <a:gd name="T55" fmla="*/ 13 h 270"/>
                  <a:gd name="T56" fmla="*/ 5 w 281"/>
                  <a:gd name="T57" fmla="*/ 8 h 270"/>
                  <a:gd name="T58" fmla="*/ 7 w 281"/>
                  <a:gd name="T59" fmla="*/ 6 h 270"/>
                  <a:gd name="T60" fmla="*/ 9 w 281"/>
                  <a:gd name="T61" fmla="*/ 3 h 270"/>
                  <a:gd name="T62" fmla="*/ 11 w 281"/>
                  <a:gd name="T63" fmla="*/ 2 h 270"/>
                  <a:gd name="T64" fmla="*/ 12 w 281"/>
                  <a:gd name="T65" fmla="*/ 1 h 270"/>
                  <a:gd name="T66" fmla="*/ 10 w 281"/>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48" name="Freeform 51"/>
              <p:cNvSpPr>
                <a:spLocks/>
              </p:cNvSpPr>
              <p:nvPr/>
            </p:nvSpPr>
            <p:spPr bwMode="auto">
              <a:xfrm>
                <a:off x="8431" y="4921"/>
                <a:ext cx="5" cy="4"/>
              </a:xfrm>
              <a:custGeom>
                <a:avLst/>
                <a:gdLst>
                  <a:gd name="T0" fmla="*/ 0 w 15"/>
                  <a:gd name="T1" fmla="*/ 1 h 13"/>
                  <a:gd name="T2" fmla="*/ 0 w 15"/>
                  <a:gd name="T3" fmla="*/ 1 h 13"/>
                  <a:gd name="T4" fmla="*/ 0 w 15"/>
                  <a:gd name="T5" fmla="*/ 1 h 13"/>
                  <a:gd name="T6" fmla="*/ 1 w 15"/>
                  <a:gd name="T7" fmla="*/ 1 h 13"/>
                  <a:gd name="T8" fmla="*/ 1 w 15"/>
                  <a:gd name="T9" fmla="*/ 1 h 13"/>
                  <a:gd name="T10" fmla="*/ 1 w 15"/>
                  <a:gd name="T11" fmla="*/ 1 h 13"/>
                  <a:gd name="T12" fmla="*/ 2 w 15"/>
                  <a:gd name="T13" fmla="*/ 1 h 13"/>
                  <a:gd name="T14" fmla="*/ 2 w 15"/>
                  <a:gd name="T15" fmla="*/ 1 h 13"/>
                  <a:gd name="T16" fmla="*/ 2 w 15"/>
                  <a:gd name="T17" fmla="*/ 1 h 13"/>
                  <a:gd name="T18" fmla="*/ 2 w 15"/>
                  <a:gd name="T19" fmla="*/ 0 h 13"/>
                  <a:gd name="T20" fmla="*/ 2 w 15"/>
                  <a:gd name="T21" fmla="*/ 0 h 13"/>
                  <a:gd name="T22" fmla="*/ 1 w 15"/>
                  <a:gd name="T23" fmla="*/ 0 h 13"/>
                  <a:gd name="T24" fmla="*/ 1 w 15"/>
                  <a:gd name="T25" fmla="*/ 0 h 13"/>
                  <a:gd name="T26" fmla="*/ 1 w 15"/>
                  <a:gd name="T27" fmla="*/ 0 h 13"/>
                  <a:gd name="T28" fmla="*/ 0 w 15"/>
                  <a:gd name="T29" fmla="*/ 0 h 13"/>
                  <a:gd name="T30" fmla="*/ 0 w 15"/>
                  <a:gd name="T31" fmla="*/ 0 h 13"/>
                  <a:gd name="T32" fmla="*/ 0 w 15"/>
                  <a:gd name="T33" fmla="*/ 1 h 13"/>
                  <a:gd name="T34" fmla="*/ 0 w 15"/>
                  <a:gd name="T35" fmla="*/ 1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49" name="Freeform 52"/>
              <p:cNvSpPr>
                <a:spLocks/>
              </p:cNvSpPr>
              <p:nvPr/>
            </p:nvSpPr>
            <p:spPr bwMode="auto">
              <a:xfrm>
                <a:off x="8447" y="4911"/>
                <a:ext cx="6" cy="6"/>
              </a:xfrm>
              <a:custGeom>
                <a:avLst/>
                <a:gdLst>
                  <a:gd name="T0" fmla="*/ 0 w 17"/>
                  <a:gd name="T1" fmla="*/ 1 h 17"/>
                  <a:gd name="T2" fmla="*/ 0 w 17"/>
                  <a:gd name="T3" fmla="*/ 2 h 17"/>
                  <a:gd name="T4" fmla="*/ 0 w 17"/>
                  <a:gd name="T5" fmla="*/ 2 h 17"/>
                  <a:gd name="T6" fmla="*/ 1 w 17"/>
                  <a:gd name="T7" fmla="*/ 2 h 17"/>
                  <a:gd name="T8" fmla="*/ 1 w 17"/>
                  <a:gd name="T9" fmla="*/ 2 h 17"/>
                  <a:gd name="T10" fmla="*/ 2 w 17"/>
                  <a:gd name="T11" fmla="*/ 2 h 17"/>
                  <a:gd name="T12" fmla="*/ 2 w 17"/>
                  <a:gd name="T13" fmla="*/ 2 h 17"/>
                  <a:gd name="T14" fmla="*/ 2 w 17"/>
                  <a:gd name="T15" fmla="*/ 2 h 17"/>
                  <a:gd name="T16" fmla="*/ 2 w 17"/>
                  <a:gd name="T17" fmla="*/ 1 h 17"/>
                  <a:gd name="T18" fmla="*/ 2 w 17"/>
                  <a:gd name="T19" fmla="*/ 1 h 17"/>
                  <a:gd name="T20" fmla="*/ 2 w 17"/>
                  <a:gd name="T21" fmla="*/ 0 h 17"/>
                  <a:gd name="T22" fmla="*/ 2 w 17"/>
                  <a:gd name="T23" fmla="*/ 0 h 17"/>
                  <a:gd name="T24" fmla="*/ 1 w 17"/>
                  <a:gd name="T25" fmla="*/ 0 h 17"/>
                  <a:gd name="T26" fmla="*/ 1 w 17"/>
                  <a:gd name="T27" fmla="*/ 0 h 17"/>
                  <a:gd name="T28" fmla="*/ 0 w 17"/>
                  <a:gd name="T29" fmla="*/ 0 h 17"/>
                  <a:gd name="T30" fmla="*/ 0 w 17"/>
                  <a:gd name="T31" fmla="*/ 1 h 17"/>
                  <a:gd name="T32" fmla="*/ 0 w 17"/>
                  <a:gd name="T33" fmla="*/ 1 h 17"/>
                  <a:gd name="T34" fmla="*/ 0 w 17"/>
                  <a:gd name="T35" fmla="*/ 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0" name="Freeform 53"/>
              <p:cNvSpPr>
                <a:spLocks/>
              </p:cNvSpPr>
              <p:nvPr/>
            </p:nvSpPr>
            <p:spPr bwMode="auto">
              <a:xfrm>
                <a:off x="8468" y="4904"/>
                <a:ext cx="3" cy="3"/>
              </a:xfrm>
              <a:custGeom>
                <a:avLst/>
                <a:gdLst>
                  <a:gd name="T0" fmla="*/ 0 w 9"/>
                  <a:gd name="T1" fmla="*/ 0 h 9"/>
                  <a:gd name="T2" fmla="*/ 0 w 9"/>
                  <a:gd name="T3" fmla="*/ 1 h 9"/>
                  <a:gd name="T4" fmla="*/ 0 w 9"/>
                  <a:gd name="T5" fmla="*/ 1 h 9"/>
                  <a:gd name="T6" fmla="*/ 0 w 9"/>
                  <a:gd name="T7" fmla="*/ 1 h 9"/>
                  <a:gd name="T8" fmla="*/ 0 w 9"/>
                  <a:gd name="T9" fmla="*/ 1 h 9"/>
                  <a:gd name="T10" fmla="*/ 1 w 9"/>
                  <a:gd name="T11" fmla="*/ 1 h 9"/>
                  <a:gd name="T12" fmla="*/ 1 w 9"/>
                  <a:gd name="T13" fmla="*/ 1 h 9"/>
                  <a:gd name="T14" fmla="*/ 1 w 9"/>
                  <a:gd name="T15" fmla="*/ 1 h 9"/>
                  <a:gd name="T16" fmla="*/ 1 w 9"/>
                  <a:gd name="T17" fmla="*/ 0 h 9"/>
                  <a:gd name="T18" fmla="*/ 1 w 9"/>
                  <a:gd name="T19" fmla="*/ 0 h 9"/>
                  <a:gd name="T20" fmla="*/ 1 w 9"/>
                  <a:gd name="T21" fmla="*/ 0 h 9"/>
                  <a:gd name="T22" fmla="*/ 1 w 9"/>
                  <a:gd name="T23" fmla="*/ 0 h 9"/>
                  <a:gd name="T24" fmla="*/ 0 w 9"/>
                  <a:gd name="T25" fmla="*/ 0 h 9"/>
                  <a:gd name="T26" fmla="*/ 0 w 9"/>
                  <a:gd name="T27" fmla="*/ 0 h 9"/>
                  <a:gd name="T28" fmla="*/ 0 w 9"/>
                  <a:gd name="T29" fmla="*/ 0 h 9"/>
                  <a:gd name="T30" fmla="*/ 0 w 9"/>
                  <a:gd name="T31" fmla="*/ 0 h 9"/>
                  <a:gd name="T32" fmla="*/ 0 w 9"/>
                  <a:gd name="T33" fmla="*/ 0 h 9"/>
                  <a:gd name="T34" fmla="*/ 0 w 9"/>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1" name="Freeform 54"/>
              <p:cNvSpPr>
                <a:spLocks/>
              </p:cNvSpPr>
              <p:nvPr/>
            </p:nvSpPr>
            <p:spPr bwMode="auto">
              <a:xfrm>
                <a:off x="8459" y="4927"/>
                <a:ext cx="2" cy="3"/>
              </a:xfrm>
              <a:custGeom>
                <a:avLst/>
                <a:gdLst>
                  <a:gd name="T0" fmla="*/ 0 w 7"/>
                  <a:gd name="T1" fmla="*/ 1 h 8"/>
                  <a:gd name="T2" fmla="*/ 0 w 7"/>
                  <a:gd name="T3" fmla="*/ 1 h 8"/>
                  <a:gd name="T4" fmla="*/ 0 w 7"/>
                  <a:gd name="T5" fmla="*/ 1 h 8"/>
                  <a:gd name="T6" fmla="*/ 0 w 7"/>
                  <a:gd name="T7" fmla="*/ 1 h 8"/>
                  <a:gd name="T8" fmla="*/ 0 w 7"/>
                  <a:gd name="T9" fmla="*/ 1 h 8"/>
                  <a:gd name="T10" fmla="*/ 1 w 7"/>
                  <a:gd name="T11" fmla="*/ 1 h 8"/>
                  <a:gd name="T12" fmla="*/ 1 w 7"/>
                  <a:gd name="T13" fmla="*/ 1 h 8"/>
                  <a:gd name="T14" fmla="*/ 1 w 7"/>
                  <a:gd name="T15" fmla="*/ 1 h 8"/>
                  <a:gd name="T16" fmla="*/ 1 w 7"/>
                  <a:gd name="T17" fmla="*/ 1 h 8"/>
                  <a:gd name="T18" fmla="*/ 1 w 7"/>
                  <a:gd name="T19" fmla="*/ 0 h 8"/>
                  <a:gd name="T20" fmla="*/ 1 w 7"/>
                  <a:gd name="T21" fmla="*/ 0 h 8"/>
                  <a:gd name="T22" fmla="*/ 1 w 7"/>
                  <a:gd name="T23" fmla="*/ 0 h 8"/>
                  <a:gd name="T24" fmla="*/ 0 w 7"/>
                  <a:gd name="T25" fmla="*/ 0 h 8"/>
                  <a:gd name="T26" fmla="*/ 0 w 7"/>
                  <a:gd name="T27" fmla="*/ 0 h 8"/>
                  <a:gd name="T28" fmla="*/ 0 w 7"/>
                  <a:gd name="T29" fmla="*/ 0 h 8"/>
                  <a:gd name="T30" fmla="*/ 0 w 7"/>
                  <a:gd name="T31" fmla="*/ 0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2" name="Freeform 55"/>
              <p:cNvSpPr>
                <a:spLocks/>
              </p:cNvSpPr>
              <p:nvPr/>
            </p:nvSpPr>
            <p:spPr bwMode="auto">
              <a:xfrm>
                <a:off x="8443" y="4936"/>
                <a:ext cx="2" cy="3"/>
              </a:xfrm>
              <a:custGeom>
                <a:avLst/>
                <a:gdLst>
                  <a:gd name="T0" fmla="*/ 0 w 7"/>
                  <a:gd name="T1" fmla="*/ 0 h 9"/>
                  <a:gd name="T2" fmla="*/ 0 w 7"/>
                  <a:gd name="T3" fmla="*/ 1 h 9"/>
                  <a:gd name="T4" fmla="*/ 0 w 7"/>
                  <a:gd name="T5" fmla="*/ 1 h 9"/>
                  <a:gd name="T6" fmla="*/ 0 w 7"/>
                  <a:gd name="T7" fmla="*/ 1 h 9"/>
                  <a:gd name="T8" fmla="*/ 0 w 7"/>
                  <a:gd name="T9" fmla="*/ 1 h 9"/>
                  <a:gd name="T10" fmla="*/ 0 w 7"/>
                  <a:gd name="T11" fmla="*/ 1 h 9"/>
                  <a:gd name="T12" fmla="*/ 0 w 7"/>
                  <a:gd name="T13" fmla="*/ 1 h 9"/>
                  <a:gd name="T14" fmla="*/ 1 w 7"/>
                  <a:gd name="T15" fmla="*/ 1 h 9"/>
                  <a:gd name="T16" fmla="*/ 1 w 7"/>
                  <a:gd name="T17" fmla="*/ 0 h 9"/>
                  <a:gd name="T18" fmla="*/ 1 w 7"/>
                  <a:gd name="T19" fmla="*/ 0 h 9"/>
                  <a:gd name="T20" fmla="*/ 0 w 7"/>
                  <a:gd name="T21" fmla="*/ 0 h 9"/>
                  <a:gd name="T22" fmla="*/ 0 w 7"/>
                  <a:gd name="T23" fmla="*/ 0 h 9"/>
                  <a:gd name="T24" fmla="*/ 0 w 7"/>
                  <a:gd name="T25" fmla="*/ 0 h 9"/>
                  <a:gd name="T26" fmla="*/ 0 w 7"/>
                  <a:gd name="T27" fmla="*/ 0 h 9"/>
                  <a:gd name="T28" fmla="*/ 0 w 7"/>
                  <a:gd name="T29" fmla="*/ 0 h 9"/>
                  <a:gd name="T30" fmla="*/ 0 w 7"/>
                  <a:gd name="T31" fmla="*/ 0 h 9"/>
                  <a:gd name="T32" fmla="*/ 0 w 7"/>
                  <a:gd name="T33" fmla="*/ 0 h 9"/>
                  <a:gd name="T34" fmla="*/ 0 w 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3" name="Freeform 56"/>
              <p:cNvSpPr>
                <a:spLocks/>
              </p:cNvSpPr>
              <p:nvPr/>
            </p:nvSpPr>
            <p:spPr bwMode="auto">
              <a:xfrm>
                <a:off x="8474" y="4919"/>
                <a:ext cx="7" cy="6"/>
              </a:xfrm>
              <a:custGeom>
                <a:avLst/>
                <a:gdLst>
                  <a:gd name="T0" fmla="*/ 0 w 20"/>
                  <a:gd name="T1" fmla="*/ 1 h 20"/>
                  <a:gd name="T2" fmla="*/ 0 w 20"/>
                  <a:gd name="T3" fmla="*/ 1 h 20"/>
                  <a:gd name="T4" fmla="*/ 0 w 20"/>
                  <a:gd name="T5" fmla="*/ 2 h 20"/>
                  <a:gd name="T6" fmla="*/ 1 w 20"/>
                  <a:gd name="T7" fmla="*/ 2 h 20"/>
                  <a:gd name="T8" fmla="*/ 1 w 20"/>
                  <a:gd name="T9" fmla="*/ 2 h 20"/>
                  <a:gd name="T10" fmla="*/ 2 w 20"/>
                  <a:gd name="T11" fmla="*/ 2 h 20"/>
                  <a:gd name="T12" fmla="*/ 2 w 20"/>
                  <a:gd name="T13" fmla="*/ 2 h 20"/>
                  <a:gd name="T14" fmla="*/ 2 w 20"/>
                  <a:gd name="T15" fmla="*/ 1 h 20"/>
                  <a:gd name="T16" fmla="*/ 2 w 20"/>
                  <a:gd name="T17" fmla="*/ 1 h 20"/>
                  <a:gd name="T18" fmla="*/ 2 w 20"/>
                  <a:gd name="T19" fmla="*/ 1 h 20"/>
                  <a:gd name="T20" fmla="*/ 2 w 20"/>
                  <a:gd name="T21" fmla="*/ 0 h 20"/>
                  <a:gd name="T22" fmla="*/ 2 w 20"/>
                  <a:gd name="T23" fmla="*/ 0 h 20"/>
                  <a:gd name="T24" fmla="*/ 1 w 20"/>
                  <a:gd name="T25" fmla="*/ 0 h 20"/>
                  <a:gd name="T26" fmla="*/ 1 w 20"/>
                  <a:gd name="T27" fmla="*/ 0 h 20"/>
                  <a:gd name="T28" fmla="*/ 0 w 20"/>
                  <a:gd name="T29" fmla="*/ 0 h 20"/>
                  <a:gd name="T30" fmla="*/ 0 w 20"/>
                  <a:gd name="T31" fmla="*/ 1 h 20"/>
                  <a:gd name="T32" fmla="*/ 0 w 20"/>
                  <a:gd name="T33" fmla="*/ 1 h 20"/>
                  <a:gd name="T34" fmla="*/ 0 w 20"/>
                  <a:gd name="T35" fmla="*/ 1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4" name="Freeform 57"/>
              <p:cNvSpPr>
                <a:spLocks/>
              </p:cNvSpPr>
              <p:nvPr/>
            </p:nvSpPr>
            <p:spPr bwMode="auto">
              <a:xfrm>
                <a:off x="8332" y="4713"/>
                <a:ext cx="4" cy="4"/>
              </a:xfrm>
              <a:custGeom>
                <a:avLst/>
                <a:gdLst>
                  <a:gd name="T0" fmla="*/ 0 w 12"/>
                  <a:gd name="T1" fmla="*/ 1 h 13"/>
                  <a:gd name="T2" fmla="*/ 0 w 12"/>
                  <a:gd name="T3" fmla="*/ 1 h 13"/>
                  <a:gd name="T4" fmla="*/ 0 w 12"/>
                  <a:gd name="T5" fmla="*/ 1 h 13"/>
                  <a:gd name="T6" fmla="*/ 0 w 12"/>
                  <a:gd name="T7" fmla="*/ 1 h 13"/>
                  <a:gd name="T8" fmla="*/ 1 w 12"/>
                  <a:gd name="T9" fmla="*/ 1 h 13"/>
                  <a:gd name="T10" fmla="*/ 1 w 12"/>
                  <a:gd name="T11" fmla="*/ 1 h 13"/>
                  <a:gd name="T12" fmla="*/ 1 w 12"/>
                  <a:gd name="T13" fmla="*/ 1 h 13"/>
                  <a:gd name="T14" fmla="*/ 1 w 12"/>
                  <a:gd name="T15" fmla="*/ 1 h 13"/>
                  <a:gd name="T16" fmla="*/ 1 w 12"/>
                  <a:gd name="T17" fmla="*/ 1 h 13"/>
                  <a:gd name="T18" fmla="*/ 1 w 12"/>
                  <a:gd name="T19" fmla="*/ 1 h 13"/>
                  <a:gd name="T20" fmla="*/ 1 w 12"/>
                  <a:gd name="T21" fmla="*/ 0 h 13"/>
                  <a:gd name="T22" fmla="*/ 1 w 12"/>
                  <a:gd name="T23" fmla="*/ 0 h 13"/>
                  <a:gd name="T24" fmla="*/ 1 w 12"/>
                  <a:gd name="T25" fmla="*/ 0 h 13"/>
                  <a:gd name="T26" fmla="*/ 0 w 12"/>
                  <a:gd name="T27" fmla="*/ 0 h 13"/>
                  <a:gd name="T28" fmla="*/ 0 w 12"/>
                  <a:gd name="T29" fmla="*/ 0 h 13"/>
                  <a:gd name="T30" fmla="*/ 0 w 12"/>
                  <a:gd name="T31" fmla="*/ 1 h 13"/>
                  <a:gd name="T32" fmla="*/ 0 w 12"/>
                  <a:gd name="T33" fmla="*/ 1 h 13"/>
                  <a:gd name="T34" fmla="*/ 0 w 12"/>
                  <a:gd name="T35" fmla="*/ 1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5" name="Freeform 58"/>
              <p:cNvSpPr>
                <a:spLocks/>
              </p:cNvSpPr>
              <p:nvPr/>
            </p:nvSpPr>
            <p:spPr bwMode="auto">
              <a:xfrm>
                <a:off x="8349" y="4708"/>
                <a:ext cx="5" cy="4"/>
              </a:xfrm>
              <a:custGeom>
                <a:avLst/>
                <a:gdLst>
                  <a:gd name="T0" fmla="*/ 0 w 13"/>
                  <a:gd name="T1" fmla="*/ 1 h 12"/>
                  <a:gd name="T2" fmla="*/ 0 w 13"/>
                  <a:gd name="T3" fmla="*/ 1 h 12"/>
                  <a:gd name="T4" fmla="*/ 0 w 13"/>
                  <a:gd name="T5" fmla="*/ 1 h 12"/>
                  <a:gd name="T6" fmla="*/ 1 w 13"/>
                  <a:gd name="T7" fmla="*/ 1 h 12"/>
                  <a:gd name="T8" fmla="*/ 1 w 13"/>
                  <a:gd name="T9" fmla="*/ 1 h 12"/>
                  <a:gd name="T10" fmla="*/ 1 w 13"/>
                  <a:gd name="T11" fmla="*/ 1 h 12"/>
                  <a:gd name="T12" fmla="*/ 2 w 13"/>
                  <a:gd name="T13" fmla="*/ 1 h 12"/>
                  <a:gd name="T14" fmla="*/ 2 w 13"/>
                  <a:gd name="T15" fmla="*/ 1 h 12"/>
                  <a:gd name="T16" fmla="*/ 2 w 13"/>
                  <a:gd name="T17" fmla="*/ 1 h 12"/>
                  <a:gd name="T18" fmla="*/ 2 w 13"/>
                  <a:gd name="T19" fmla="*/ 0 h 12"/>
                  <a:gd name="T20" fmla="*/ 2 w 13"/>
                  <a:gd name="T21" fmla="*/ 0 h 12"/>
                  <a:gd name="T22" fmla="*/ 1 w 13"/>
                  <a:gd name="T23" fmla="*/ 0 h 12"/>
                  <a:gd name="T24" fmla="*/ 1 w 13"/>
                  <a:gd name="T25" fmla="*/ 0 h 12"/>
                  <a:gd name="T26" fmla="*/ 1 w 13"/>
                  <a:gd name="T27" fmla="*/ 0 h 12"/>
                  <a:gd name="T28" fmla="*/ 0 w 13"/>
                  <a:gd name="T29" fmla="*/ 0 h 12"/>
                  <a:gd name="T30" fmla="*/ 0 w 13"/>
                  <a:gd name="T31" fmla="*/ 0 h 12"/>
                  <a:gd name="T32" fmla="*/ 0 w 13"/>
                  <a:gd name="T33" fmla="*/ 1 h 12"/>
                  <a:gd name="T34" fmla="*/ 0 w 13"/>
                  <a:gd name="T35" fmla="*/ 1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6" name="Freeform 59"/>
              <p:cNvSpPr>
                <a:spLocks/>
              </p:cNvSpPr>
              <p:nvPr/>
            </p:nvSpPr>
            <p:spPr bwMode="auto">
              <a:xfrm>
                <a:off x="8366" y="4704"/>
                <a:ext cx="2" cy="2"/>
              </a:xfrm>
              <a:custGeom>
                <a:avLst/>
                <a:gdLst>
                  <a:gd name="T0" fmla="*/ 0 w 8"/>
                  <a:gd name="T1" fmla="*/ 0 h 7"/>
                  <a:gd name="T2" fmla="*/ 0 w 8"/>
                  <a:gd name="T3" fmla="*/ 0 h 7"/>
                  <a:gd name="T4" fmla="*/ 0 w 8"/>
                  <a:gd name="T5" fmla="*/ 1 h 7"/>
                  <a:gd name="T6" fmla="*/ 0 w 8"/>
                  <a:gd name="T7" fmla="*/ 1 h 7"/>
                  <a:gd name="T8" fmla="*/ 0 w 8"/>
                  <a:gd name="T9" fmla="*/ 1 h 7"/>
                  <a:gd name="T10" fmla="*/ 0 w 8"/>
                  <a:gd name="T11" fmla="*/ 1 h 7"/>
                  <a:gd name="T12" fmla="*/ 1 w 8"/>
                  <a:gd name="T13" fmla="*/ 1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0 w 8"/>
                  <a:gd name="T29" fmla="*/ 0 h 7"/>
                  <a:gd name="T30" fmla="*/ 0 w 8"/>
                  <a:gd name="T31" fmla="*/ 0 h 7"/>
                  <a:gd name="T32" fmla="*/ 0 w 8"/>
                  <a:gd name="T33" fmla="*/ 0 h 7"/>
                  <a:gd name="T34" fmla="*/ 0 w 8"/>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7" name="Freeform 60"/>
              <p:cNvSpPr>
                <a:spLocks/>
              </p:cNvSpPr>
              <p:nvPr/>
            </p:nvSpPr>
            <p:spPr bwMode="auto">
              <a:xfrm>
                <a:off x="8338" y="4730"/>
                <a:ext cx="2" cy="3"/>
              </a:xfrm>
              <a:custGeom>
                <a:avLst/>
                <a:gdLst>
                  <a:gd name="T0" fmla="*/ 0 w 7"/>
                  <a:gd name="T1" fmla="*/ 0 h 8"/>
                  <a:gd name="T2" fmla="*/ 0 w 7"/>
                  <a:gd name="T3" fmla="*/ 1 h 8"/>
                  <a:gd name="T4" fmla="*/ 0 w 7"/>
                  <a:gd name="T5" fmla="*/ 1 h 8"/>
                  <a:gd name="T6" fmla="*/ 0 w 7"/>
                  <a:gd name="T7" fmla="*/ 1 h 8"/>
                  <a:gd name="T8" fmla="*/ 0 w 7"/>
                  <a:gd name="T9" fmla="*/ 1 h 8"/>
                  <a:gd name="T10" fmla="*/ 1 w 7"/>
                  <a:gd name="T11" fmla="*/ 1 h 8"/>
                  <a:gd name="T12" fmla="*/ 1 w 7"/>
                  <a:gd name="T13" fmla="*/ 1 h 8"/>
                  <a:gd name="T14" fmla="*/ 1 w 7"/>
                  <a:gd name="T15" fmla="*/ 1 h 8"/>
                  <a:gd name="T16" fmla="*/ 1 w 7"/>
                  <a:gd name="T17" fmla="*/ 0 h 8"/>
                  <a:gd name="T18" fmla="*/ 1 w 7"/>
                  <a:gd name="T19" fmla="*/ 0 h 8"/>
                  <a:gd name="T20" fmla="*/ 1 w 7"/>
                  <a:gd name="T21" fmla="*/ 0 h 8"/>
                  <a:gd name="T22" fmla="*/ 1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8" name="Freeform 61"/>
              <p:cNvSpPr>
                <a:spLocks/>
              </p:cNvSpPr>
              <p:nvPr/>
            </p:nvSpPr>
            <p:spPr bwMode="auto">
              <a:xfrm>
                <a:off x="8370" y="4713"/>
                <a:ext cx="6" cy="6"/>
              </a:xfrm>
              <a:custGeom>
                <a:avLst/>
                <a:gdLst>
                  <a:gd name="T0" fmla="*/ 0 w 16"/>
                  <a:gd name="T1" fmla="*/ 1 h 17"/>
                  <a:gd name="T2" fmla="*/ 0 w 16"/>
                  <a:gd name="T3" fmla="*/ 1 h 17"/>
                  <a:gd name="T4" fmla="*/ 0 w 16"/>
                  <a:gd name="T5" fmla="*/ 2 h 17"/>
                  <a:gd name="T6" fmla="*/ 1 w 16"/>
                  <a:gd name="T7" fmla="*/ 2 h 17"/>
                  <a:gd name="T8" fmla="*/ 1 w 16"/>
                  <a:gd name="T9" fmla="*/ 2 h 17"/>
                  <a:gd name="T10" fmla="*/ 2 w 16"/>
                  <a:gd name="T11" fmla="*/ 2 h 17"/>
                  <a:gd name="T12" fmla="*/ 2 w 16"/>
                  <a:gd name="T13" fmla="*/ 2 h 17"/>
                  <a:gd name="T14" fmla="*/ 2 w 16"/>
                  <a:gd name="T15" fmla="*/ 1 h 17"/>
                  <a:gd name="T16" fmla="*/ 2 w 16"/>
                  <a:gd name="T17" fmla="*/ 1 h 17"/>
                  <a:gd name="T18" fmla="*/ 2 w 16"/>
                  <a:gd name="T19" fmla="*/ 1 h 17"/>
                  <a:gd name="T20" fmla="*/ 2 w 16"/>
                  <a:gd name="T21" fmla="*/ 0 h 17"/>
                  <a:gd name="T22" fmla="*/ 2 w 16"/>
                  <a:gd name="T23" fmla="*/ 0 h 17"/>
                  <a:gd name="T24" fmla="*/ 1 w 16"/>
                  <a:gd name="T25" fmla="*/ 0 h 17"/>
                  <a:gd name="T26" fmla="*/ 1 w 16"/>
                  <a:gd name="T27" fmla="*/ 0 h 17"/>
                  <a:gd name="T28" fmla="*/ 0 w 16"/>
                  <a:gd name="T29" fmla="*/ 0 h 17"/>
                  <a:gd name="T30" fmla="*/ 0 w 16"/>
                  <a:gd name="T31" fmla="*/ 1 h 17"/>
                  <a:gd name="T32" fmla="*/ 0 w 16"/>
                  <a:gd name="T33" fmla="*/ 1 h 17"/>
                  <a:gd name="T34" fmla="*/ 0 w 16"/>
                  <a:gd name="T35" fmla="*/ 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59" name="Freeform 62"/>
              <p:cNvSpPr>
                <a:spLocks/>
              </p:cNvSpPr>
              <p:nvPr/>
            </p:nvSpPr>
            <p:spPr bwMode="auto">
              <a:xfrm>
                <a:off x="8353" y="4721"/>
                <a:ext cx="4" cy="4"/>
              </a:xfrm>
              <a:custGeom>
                <a:avLst/>
                <a:gdLst>
                  <a:gd name="T0" fmla="*/ 0 w 12"/>
                  <a:gd name="T1" fmla="*/ 1 h 12"/>
                  <a:gd name="T2" fmla="*/ 0 w 12"/>
                  <a:gd name="T3" fmla="*/ 1 h 12"/>
                  <a:gd name="T4" fmla="*/ 0 w 12"/>
                  <a:gd name="T5" fmla="*/ 1 h 12"/>
                  <a:gd name="T6" fmla="*/ 0 w 12"/>
                  <a:gd name="T7" fmla="*/ 1 h 12"/>
                  <a:gd name="T8" fmla="*/ 1 w 12"/>
                  <a:gd name="T9" fmla="*/ 1 h 12"/>
                  <a:gd name="T10" fmla="*/ 1 w 12"/>
                  <a:gd name="T11" fmla="*/ 1 h 12"/>
                  <a:gd name="T12" fmla="*/ 1 w 12"/>
                  <a:gd name="T13" fmla="*/ 1 h 12"/>
                  <a:gd name="T14" fmla="*/ 1 w 12"/>
                  <a:gd name="T15" fmla="*/ 1 h 12"/>
                  <a:gd name="T16" fmla="*/ 1 w 12"/>
                  <a:gd name="T17" fmla="*/ 1 h 12"/>
                  <a:gd name="T18" fmla="*/ 1 w 12"/>
                  <a:gd name="T19" fmla="*/ 0 h 12"/>
                  <a:gd name="T20" fmla="*/ 1 w 12"/>
                  <a:gd name="T21" fmla="*/ 0 h 12"/>
                  <a:gd name="T22" fmla="*/ 1 w 12"/>
                  <a:gd name="T23" fmla="*/ 0 h 12"/>
                  <a:gd name="T24" fmla="*/ 1 w 12"/>
                  <a:gd name="T25" fmla="*/ 0 h 12"/>
                  <a:gd name="T26" fmla="*/ 0 w 12"/>
                  <a:gd name="T27" fmla="*/ 0 h 12"/>
                  <a:gd name="T28" fmla="*/ 0 w 12"/>
                  <a:gd name="T29" fmla="*/ 0 h 12"/>
                  <a:gd name="T30" fmla="*/ 0 w 12"/>
                  <a:gd name="T31" fmla="*/ 0 h 12"/>
                  <a:gd name="T32" fmla="*/ 0 w 12"/>
                  <a:gd name="T33" fmla="*/ 1 h 12"/>
                  <a:gd name="T34" fmla="*/ 0 w 12"/>
                  <a:gd name="T35" fmla="*/ 1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0" name="Freeform 63"/>
              <p:cNvSpPr>
                <a:spLocks/>
              </p:cNvSpPr>
              <p:nvPr/>
            </p:nvSpPr>
            <p:spPr bwMode="auto">
              <a:xfrm>
                <a:off x="8343" y="4794"/>
                <a:ext cx="25" cy="25"/>
              </a:xfrm>
              <a:custGeom>
                <a:avLst/>
                <a:gdLst>
                  <a:gd name="T0" fmla="*/ 1 w 74"/>
                  <a:gd name="T1" fmla="*/ 7 h 75"/>
                  <a:gd name="T2" fmla="*/ 2 w 74"/>
                  <a:gd name="T3" fmla="*/ 8 h 75"/>
                  <a:gd name="T4" fmla="*/ 3 w 74"/>
                  <a:gd name="T5" fmla="*/ 8 h 75"/>
                  <a:gd name="T6" fmla="*/ 4 w 74"/>
                  <a:gd name="T7" fmla="*/ 8 h 75"/>
                  <a:gd name="T8" fmla="*/ 4 w 74"/>
                  <a:gd name="T9" fmla="*/ 8 h 75"/>
                  <a:gd name="T10" fmla="*/ 4 w 74"/>
                  <a:gd name="T11" fmla="*/ 8 h 75"/>
                  <a:gd name="T12" fmla="*/ 5 w 74"/>
                  <a:gd name="T13" fmla="*/ 8 h 75"/>
                  <a:gd name="T14" fmla="*/ 6 w 74"/>
                  <a:gd name="T15" fmla="*/ 8 h 75"/>
                  <a:gd name="T16" fmla="*/ 7 w 74"/>
                  <a:gd name="T17" fmla="*/ 7 h 75"/>
                  <a:gd name="T18" fmla="*/ 7 w 74"/>
                  <a:gd name="T19" fmla="*/ 7 h 75"/>
                  <a:gd name="T20" fmla="*/ 8 w 74"/>
                  <a:gd name="T21" fmla="*/ 6 h 75"/>
                  <a:gd name="T22" fmla="*/ 8 w 74"/>
                  <a:gd name="T23" fmla="*/ 6 h 75"/>
                  <a:gd name="T24" fmla="*/ 8 w 74"/>
                  <a:gd name="T25" fmla="*/ 5 h 75"/>
                  <a:gd name="T26" fmla="*/ 7 w 74"/>
                  <a:gd name="T27" fmla="*/ 4 h 75"/>
                  <a:gd name="T28" fmla="*/ 5 w 74"/>
                  <a:gd name="T29" fmla="*/ 4 h 75"/>
                  <a:gd name="T30" fmla="*/ 4 w 74"/>
                  <a:gd name="T31" fmla="*/ 5 h 75"/>
                  <a:gd name="T32" fmla="*/ 3 w 74"/>
                  <a:gd name="T33" fmla="*/ 6 h 75"/>
                  <a:gd name="T34" fmla="*/ 3 w 74"/>
                  <a:gd name="T35" fmla="*/ 5 h 75"/>
                  <a:gd name="T36" fmla="*/ 3 w 74"/>
                  <a:gd name="T37" fmla="*/ 3 h 75"/>
                  <a:gd name="T38" fmla="*/ 1 w 74"/>
                  <a:gd name="T39" fmla="*/ 1 h 75"/>
                  <a:gd name="T40" fmla="*/ 0 w 74"/>
                  <a:gd name="T41" fmla="*/ 0 h 75"/>
                  <a:gd name="T42" fmla="*/ 0 w 74"/>
                  <a:gd name="T43" fmla="*/ 2 h 75"/>
                  <a:gd name="T44" fmla="*/ 0 w 74"/>
                  <a:gd name="T45" fmla="*/ 4 h 75"/>
                  <a:gd name="T46" fmla="*/ 1 w 74"/>
                  <a:gd name="T47" fmla="*/ 6 h 75"/>
                  <a:gd name="T48" fmla="*/ 1 w 74"/>
                  <a:gd name="T49" fmla="*/ 7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1" name="Freeform 64"/>
              <p:cNvSpPr>
                <a:spLocks/>
              </p:cNvSpPr>
              <p:nvPr/>
            </p:nvSpPr>
            <p:spPr bwMode="auto">
              <a:xfrm>
                <a:off x="8367" y="4788"/>
                <a:ext cx="23" cy="20"/>
              </a:xfrm>
              <a:custGeom>
                <a:avLst/>
                <a:gdLst>
                  <a:gd name="T0" fmla="*/ 3 w 69"/>
                  <a:gd name="T1" fmla="*/ 7 h 59"/>
                  <a:gd name="T2" fmla="*/ 3 w 69"/>
                  <a:gd name="T3" fmla="*/ 7 h 59"/>
                  <a:gd name="T4" fmla="*/ 4 w 69"/>
                  <a:gd name="T5" fmla="*/ 6 h 59"/>
                  <a:gd name="T6" fmla="*/ 5 w 69"/>
                  <a:gd name="T7" fmla="*/ 6 h 59"/>
                  <a:gd name="T8" fmla="*/ 6 w 69"/>
                  <a:gd name="T9" fmla="*/ 6 h 59"/>
                  <a:gd name="T10" fmla="*/ 7 w 69"/>
                  <a:gd name="T11" fmla="*/ 6 h 59"/>
                  <a:gd name="T12" fmla="*/ 8 w 69"/>
                  <a:gd name="T13" fmla="*/ 5 h 59"/>
                  <a:gd name="T14" fmla="*/ 8 w 69"/>
                  <a:gd name="T15" fmla="*/ 5 h 59"/>
                  <a:gd name="T16" fmla="*/ 7 w 69"/>
                  <a:gd name="T17" fmla="*/ 4 h 59"/>
                  <a:gd name="T18" fmla="*/ 6 w 69"/>
                  <a:gd name="T19" fmla="*/ 4 h 59"/>
                  <a:gd name="T20" fmla="*/ 5 w 69"/>
                  <a:gd name="T21" fmla="*/ 4 h 59"/>
                  <a:gd name="T22" fmla="*/ 3 w 69"/>
                  <a:gd name="T23" fmla="*/ 4 h 59"/>
                  <a:gd name="T24" fmla="*/ 3 w 69"/>
                  <a:gd name="T25" fmla="*/ 5 h 59"/>
                  <a:gd name="T26" fmla="*/ 2 w 69"/>
                  <a:gd name="T27" fmla="*/ 3 h 59"/>
                  <a:gd name="T28" fmla="*/ 2 w 69"/>
                  <a:gd name="T29" fmla="*/ 1 h 59"/>
                  <a:gd name="T30" fmla="*/ 2 w 69"/>
                  <a:gd name="T31" fmla="*/ 0 h 59"/>
                  <a:gd name="T32" fmla="*/ 0 w 69"/>
                  <a:gd name="T33" fmla="*/ 0 h 59"/>
                  <a:gd name="T34" fmla="*/ 0 w 69"/>
                  <a:gd name="T35" fmla="*/ 3 h 59"/>
                  <a:gd name="T36" fmla="*/ 1 w 69"/>
                  <a:gd name="T37" fmla="*/ 5 h 59"/>
                  <a:gd name="T38" fmla="*/ 2 w 69"/>
                  <a:gd name="T39" fmla="*/ 6 h 59"/>
                  <a:gd name="T40" fmla="*/ 3 w 69"/>
                  <a:gd name="T41" fmla="*/ 7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2" name="Freeform 65"/>
              <p:cNvSpPr>
                <a:spLocks/>
              </p:cNvSpPr>
              <p:nvPr/>
            </p:nvSpPr>
            <p:spPr bwMode="auto">
              <a:xfrm>
                <a:off x="8386" y="4779"/>
                <a:ext cx="23" cy="20"/>
              </a:xfrm>
              <a:custGeom>
                <a:avLst/>
                <a:gdLst>
                  <a:gd name="T0" fmla="*/ 1 w 69"/>
                  <a:gd name="T1" fmla="*/ 5 h 60"/>
                  <a:gd name="T2" fmla="*/ 2 w 69"/>
                  <a:gd name="T3" fmla="*/ 6 h 60"/>
                  <a:gd name="T4" fmla="*/ 2 w 69"/>
                  <a:gd name="T5" fmla="*/ 7 h 60"/>
                  <a:gd name="T6" fmla="*/ 3 w 69"/>
                  <a:gd name="T7" fmla="*/ 7 h 60"/>
                  <a:gd name="T8" fmla="*/ 4 w 69"/>
                  <a:gd name="T9" fmla="*/ 7 h 60"/>
                  <a:gd name="T10" fmla="*/ 5 w 69"/>
                  <a:gd name="T11" fmla="*/ 7 h 60"/>
                  <a:gd name="T12" fmla="*/ 6 w 69"/>
                  <a:gd name="T13" fmla="*/ 6 h 60"/>
                  <a:gd name="T14" fmla="*/ 6 w 69"/>
                  <a:gd name="T15" fmla="*/ 6 h 60"/>
                  <a:gd name="T16" fmla="*/ 7 w 69"/>
                  <a:gd name="T17" fmla="*/ 6 h 60"/>
                  <a:gd name="T18" fmla="*/ 7 w 69"/>
                  <a:gd name="T19" fmla="*/ 6 h 60"/>
                  <a:gd name="T20" fmla="*/ 7 w 69"/>
                  <a:gd name="T21" fmla="*/ 5 h 60"/>
                  <a:gd name="T22" fmla="*/ 8 w 69"/>
                  <a:gd name="T23" fmla="*/ 5 h 60"/>
                  <a:gd name="T24" fmla="*/ 7 w 69"/>
                  <a:gd name="T25" fmla="*/ 4 h 60"/>
                  <a:gd name="T26" fmla="*/ 6 w 69"/>
                  <a:gd name="T27" fmla="*/ 3 h 60"/>
                  <a:gd name="T28" fmla="*/ 5 w 69"/>
                  <a:gd name="T29" fmla="*/ 3 h 60"/>
                  <a:gd name="T30" fmla="*/ 4 w 69"/>
                  <a:gd name="T31" fmla="*/ 4 h 60"/>
                  <a:gd name="T32" fmla="*/ 3 w 69"/>
                  <a:gd name="T33" fmla="*/ 4 h 60"/>
                  <a:gd name="T34" fmla="*/ 3 w 69"/>
                  <a:gd name="T35" fmla="*/ 3 h 60"/>
                  <a:gd name="T36" fmla="*/ 2 w 69"/>
                  <a:gd name="T37" fmla="*/ 2 h 60"/>
                  <a:gd name="T38" fmla="*/ 1 w 69"/>
                  <a:gd name="T39" fmla="*/ 0 h 60"/>
                  <a:gd name="T40" fmla="*/ 0 w 69"/>
                  <a:gd name="T41" fmla="*/ 0 h 60"/>
                  <a:gd name="T42" fmla="*/ 0 w 69"/>
                  <a:gd name="T43" fmla="*/ 2 h 60"/>
                  <a:gd name="T44" fmla="*/ 0 w 69"/>
                  <a:gd name="T45" fmla="*/ 3 h 60"/>
                  <a:gd name="T46" fmla="*/ 0 w 69"/>
                  <a:gd name="T47" fmla="*/ 5 h 60"/>
                  <a:gd name="T48" fmla="*/ 1 w 69"/>
                  <a:gd name="T49" fmla="*/ 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3" name="Freeform 66"/>
              <p:cNvSpPr>
                <a:spLocks/>
              </p:cNvSpPr>
              <p:nvPr/>
            </p:nvSpPr>
            <p:spPr bwMode="auto">
              <a:xfrm>
                <a:off x="8357" y="4833"/>
                <a:ext cx="25" cy="16"/>
              </a:xfrm>
              <a:custGeom>
                <a:avLst/>
                <a:gdLst>
                  <a:gd name="T0" fmla="*/ 1 w 75"/>
                  <a:gd name="T1" fmla="*/ 5 h 48"/>
                  <a:gd name="T2" fmla="*/ 2 w 75"/>
                  <a:gd name="T3" fmla="*/ 5 h 48"/>
                  <a:gd name="T4" fmla="*/ 3 w 75"/>
                  <a:gd name="T5" fmla="*/ 5 h 48"/>
                  <a:gd name="T6" fmla="*/ 5 w 75"/>
                  <a:gd name="T7" fmla="*/ 5 h 48"/>
                  <a:gd name="T8" fmla="*/ 6 w 75"/>
                  <a:gd name="T9" fmla="*/ 5 h 48"/>
                  <a:gd name="T10" fmla="*/ 7 w 75"/>
                  <a:gd name="T11" fmla="*/ 5 h 48"/>
                  <a:gd name="T12" fmla="*/ 8 w 75"/>
                  <a:gd name="T13" fmla="*/ 4 h 48"/>
                  <a:gd name="T14" fmla="*/ 8 w 75"/>
                  <a:gd name="T15" fmla="*/ 3 h 48"/>
                  <a:gd name="T16" fmla="*/ 8 w 75"/>
                  <a:gd name="T17" fmla="*/ 2 h 48"/>
                  <a:gd name="T18" fmla="*/ 7 w 75"/>
                  <a:gd name="T19" fmla="*/ 2 h 48"/>
                  <a:gd name="T20" fmla="*/ 7 w 75"/>
                  <a:gd name="T21" fmla="*/ 2 h 48"/>
                  <a:gd name="T22" fmla="*/ 6 w 75"/>
                  <a:gd name="T23" fmla="*/ 2 h 48"/>
                  <a:gd name="T24" fmla="*/ 5 w 75"/>
                  <a:gd name="T25" fmla="*/ 2 h 48"/>
                  <a:gd name="T26" fmla="*/ 4 w 75"/>
                  <a:gd name="T27" fmla="*/ 2 h 48"/>
                  <a:gd name="T28" fmla="*/ 3 w 75"/>
                  <a:gd name="T29" fmla="*/ 2 h 48"/>
                  <a:gd name="T30" fmla="*/ 3 w 75"/>
                  <a:gd name="T31" fmla="*/ 3 h 48"/>
                  <a:gd name="T32" fmla="*/ 3 w 75"/>
                  <a:gd name="T33" fmla="*/ 3 h 48"/>
                  <a:gd name="T34" fmla="*/ 2 w 75"/>
                  <a:gd name="T35" fmla="*/ 2 h 48"/>
                  <a:gd name="T36" fmla="*/ 2 w 75"/>
                  <a:gd name="T37" fmla="*/ 1 h 48"/>
                  <a:gd name="T38" fmla="*/ 2 w 75"/>
                  <a:gd name="T39" fmla="*/ 1 h 48"/>
                  <a:gd name="T40" fmla="*/ 2 w 75"/>
                  <a:gd name="T41" fmla="*/ 0 h 48"/>
                  <a:gd name="T42" fmla="*/ 1 w 75"/>
                  <a:gd name="T43" fmla="*/ 0 h 48"/>
                  <a:gd name="T44" fmla="*/ 1 w 75"/>
                  <a:gd name="T45" fmla="*/ 0 h 48"/>
                  <a:gd name="T46" fmla="*/ 0 w 75"/>
                  <a:gd name="T47" fmla="*/ 0 h 48"/>
                  <a:gd name="T48" fmla="*/ 0 w 75"/>
                  <a:gd name="T49" fmla="*/ 1 h 48"/>
                  <a:gd name="T50" fmla="*/ 0 w 75"/>
                  <a:gd name="T51" fmla="*/ 1 h 48"/>
                  <a:gd name="T52" fmla="*/ 1 w 75"/>
                  <a:gd name="T53" fmla="*/ 3 h 48"/>
                  <a:gd name="T54" fmla="*/ 1 w 75"/>
                  <a:gd name="T55" fmla="*/ 4 h 48"/>
                  <a:gd name="T56" fmla="*/ 1 w 75"/>
                  <a:gd name="T57" fmla="*/ 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4" name="Freeform 67"/>
              <p:cNvSpPr>
                <a:spLocks/>
              </p:cNvSpPr>
              <p:nvPr/>
            </p:nvSpPr>
            <p:spPr bwMode="auto">
              <a:xfrm>
                <a:off x="8385" y="4821"/>
                <a:ext cx="21" cy="19"/>
              </a:xfrm>
              <a:custGeom>
                <a:avLst/>
                <a:gdLst>
                  <a:gd name="T0" fmla="*/ 2 w 63"/>
                  <a:gd name="T1" fmla="*/ 6 h 57"/>
                  <a:gd name="T2" fmla="*/ 2 w 63"/>
                  <a:gd name="T3" fmla="*/ 6 h 57"/>
                  <a:gd name="T4" fmla="*/ 4 w 63"/>
                  <a:gd name="T5" fmla="*/ 6 h 57"/>
                  <a:gd name="T6" fmla="*/ 5 w 63"/>
                  <a:gd name="T7" fmla="*/ 6 h 57"/>
                  <a:gd name="T8" fmla="*/ 6 w 63"/>
                  <a:gd name="T9" fmla="*/ 6 h 57"/>
                  <a:gd name="T10" fmla="*/ 7 w 63"/>
                  <a:gd name="T11" fmla="*/ 5 h 57"/>
                  <a:gd name="T12" fmla="*/ 7 w 63"/>
                  <a:gd name="T13" fmla="*/ 5 h 57"/>
                  <a:gd name="T14" fmla="*/ 7 w 63"/>
                  <a:gd name="T15" fmla="*/ 5 h 57"/>
                  <a:gd name="T16" fmla="*/ 7 w 63"/>
                  <a:gd name="T17" fmla="*/ 4 h 57"/>
                  <a:gd name="T18" fmla="*/ 7 w 63"/>
                  <a:gd name="T19" fmla="*/ 4 h 57"/>
                  <a:gd name="T20" fmla="*/ 6 w 63"/>
                  <a:gd name="T21" fmla="*/ 4 h 57"/>
                  <a:gd name="T22" fmla="*/ 6 w 63"/>
                  <a:gd name="T23" fmla="*/ 3 h 57"/>
                  <a:gd name="T24" fmla="*/ 5 w 63"/>
                  <a:gd name="T25" fmla="*/ 4 h 57"/>
                  <a:gd name="T26" fmla="*/ 4 w 63"/>
                  <a:gd name="T27" fmla="*/ 4 h 57"/>
                  <a:gd name="T28" fmla="*/ 3 w 63"/>
                  <a:gd name="T29" fmla="*/ 4 h 57"/>
                  <a:gd name="T30" fmla="*/ 3 w 63"/>
                  <a:gd name="T31" fmla="*/ 4 h 57"/>
                  <a:gd name="T32" fmla="*/ 2 w 63"/>
                  <a:gd name="T33" fmla="*/ 4 h 57"/>
                  <a:gd name="T34" fmla="*/ 2 w 63"/>
                  <a:gd name="T35" fmla="*/ 3 h 57"/>
                  <a:gd name="T36" fmla="*/ 2 w 63"/>
                  <a:gd name="T37" fmla="*/ 2 h 57"/>
                  <a:gd name="T38" fmla="*/ 2 w 63"/>
                  <a:gd name="T39" fmla="*/ 0 h 57"/>
                  <a:gd name="T40" fmla="*/ 1 w 63"/>
                  <a:gd name="T41" fmla="*/ 0 h 57"/>
                  <a:gd name="T42" fmla="*/ 0 w 63"/>
                  <a:gd name="T43" fmla="*/ 2 h 57"/>
                  <a:gd name="T44" fmla="*/ 0 w 63"/>
                  <a:gd name="T45" fmla="*/ 4 h 57"/>
                  <a:gd name="T46" fmla="*/ 1 w 63"/>
                  <a:gd name="T47" fmla="*/ 5 h 57"/>
                  <a:gd name="T48" fmla="*/ 2 w 63"/>
                  <a:gd name="T49" fmla="*/ 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5" name="Freeform 68"/>
              <p:cNvSpPr>
                <a:spLocks/>
              </p:cNvSpPr>
              <p:nvPr/>
            </p:nvSpPr>
            <p:spPr bwMode="auto">
              <a:xfrm>
                <a:off x="8406" y="4814"/>
                <a:ext cx="21" cy="19"/>
              </a:xfrm>
              <a:custGeom>
                <a:avLst/>
                <a:gdLst>
                  <a:gd name="T0" fmla="*/ 3 w 65"/>
                  <a:gd name="T1" fmla="*/ 6 h 57"/>
                  <a:gd name="T2" fmla="*/ 3 w 65"/>
                  <a:gd name="T3" fmla="*/ 6 h 57"/>
                  <a:gd name="T4" fmla="*/ 4 w 65"/>
                  <a:gd name="T5" fmla="*/ 6 h 57"/>
                  <a:gd name="T6" fmla="*/ 5 w 65"/>
                  <a:gd name="T7" fmla="*/ 6 h 57"/>
                  <a:gd name="T8" fmla="*/ 6 w 65"/>
                  <a:gd name="T9" fmla="*/ 5 h 57"/>
                  <a:gd name="T10" fmla="*/ 6 w 65"/>
                  <a:gd name="T11" fmla="*/ 5 h 57"/>
                  <a:gd name="T12" fmla="*/ 7 w 65"/>
                  <a:gd name="T13" fmla="*/ 5 h 57"/>
                  <a:gd name="T14" fmla="*/ 7 w 65"/>
                  <a:gd name="T15" fmla="*/ 4 h 57"/>
                  <a:gd name="T16" fmla="*/ 6 w 65"/>
                  <a:gd name="T17" fmla="*/ 4 h 57"/>
                  <a:gd name="T18" fmla="*/ 5 w 65"/>
                  <a:gd name="T19" fmla="*/ 3 h 57"/>
                  <a:gd name="T20" fmla="*/ 5 w 65"/>
                  <a:gd name="T21" fmla="*/ 3 h 57"/>
                  <a:gd name="T22" fmla="*/ 4 w 65"/>
                  <a:gd name="T23" fmla="*/ 4 h 57"/>
                  <a:gd name="T24" fmla="*/ 4 w 65"/>
                  <a:gd name="T25" fmla="*/ 4 h 57"/>
                  <a:gd name="T26" fmla="*/ 3 w 65"/>
                  <a:gd name="T27" fmla="*/ 4 h 57"/>
                  <a:gd name="T28" fmla="*/ 3 w 65"/>
                  <a:gd name="T29" fmla="*/ 2 h 57"/>
                  <a:gd name="T30" fmla="*/ 2 w 65"/>
                  <a:gd name="T31" fmla="*/ 1 h 57"/>
                  <a:gd name="T32" fmla="*/ 1 w 65"/>
                  <a:gd name="T33" fmla="*/ 0 h 57"/>
                  <a:gd name="T34" fmla="*/ 0 w 65"/>
                  <a:gd name="T35" fmla="*/ 2 h 57"/>
                  <a:gd name="T36" fmla="*/ 1 w 65"/>
                  <a:gd name="T37" fmla="*/ 4 h 57"/>
                  <a:gd name="T38" fmla="*/ 2 w 65"/>
                  <a:gd name="T39" fmla="*/ 5 h 57"/>
                  <a:gd name="T40" fmla="*/ 3 w 65"/>
                  <a:gd name="T41" fmla="*/ 6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6" name="Freeform 69"/>
              <p:cNvSpPr>
                <a:spLocks/>
              </p:cNvSpPr>
              <p:nvPr/>
            </p:nvSpPr>
            <p:spPr bwMode="auto">
              <a:xfrm>
                <a:off x="8371" y="4865"/>
                <a:ext cx="26" cy="26"/>
              </a:xfrm>
              <a:custGeom>
                <a:avLst/>
                <a:gdLst>
                  <a:gd name="T0" fmla="*/ 2 w 79"/>
                  <a:gd name="T1" fmla="*/ 7 h 80"/>
                  <a:gd name="T2" fmla="*/ 2 w 79"/>
                  <a:gd name="T3" fmla="*/ 7 h 80"/>
                  <a:gd name="T4" fmla="*/ 3 w 79"/>
                  <a:gd name="T5" fmla="*/ 8 h 80"/>
                  <a:gd name="T6" fmla="*/ 3 w 79"/>
                  <a:gd name="T7" fmla="*/ 8 h 80"/>
                  <a:gd name="T8" fmla="*/ 4 w 79"/>
                  <a:gd name="T9" fmla="*/ 8 h 80"/>
                  <a:gd name="T10" fmla="*/ 5 w 79"/>
                  <a:gd name="T11" fmla="*/ 8 h 80"/>
                  <a:gd name="T12" fmla="*/ 6 w 79"/>
                  <a:gd name="T13" fmla="*/ 8 h 80"/>
                  <a:gd name="T14" fmla="*/ 7 w 79"/>
                  <a:gd name="T15" fmla="*/ 7 h 80"/>
                  <a:gd name="T16" fmla="*/ 8 w 79"/>
                  <a:gd name="T17" fmla="*/ 6 h 80"/>
                  <a:gd name="T18" fmla="*/ 8 w 79"/>
                  <a:gd name="T19" fmla="*/ 6 h 80"/>
                  <a:gd name="T20" fmla="*/ 9 w 79"/>
                  <a:gd name="T21" fmla="*/ 5 h 80"/>
                  <a:gd name="T22" fmla="*/ 9 w 79"/>
                  <a:gd name="T23" fmla="*/ 5 h 80"/>
                  <a:gd name="T24" fmla="*/ 9 w 79"/>
                  <a:gd name="T25" fmla="*/ 5 h 80"/>
                  <a:gd name="T26" fmla="*/ 8 w 79"/>
                  <a:gd name="T27" fmla="*/ 4 h 80"/>
                  <a:gd name="T28" fmla="*/ 7 w 79"/>
                  <a:gd name="T29" fmla="*/ 4 h 80"/>
                  <a:gd name="T30" fmla="*/ 6 w 79"/>
                  <a:gd name="T31" fmla="*/ 4 h 80"/>
                  <a:gd name="T32" fmla="*/ 5 w 79"/>
                  <a:gd name="T33" fmla="*/ 4 h 80"/>
                  <a:gd name="T34" fmla="*/ 4 w 79"/>
                  <a:gd name="T35" fmla="*/ 5 h 80"/>
                  <a:gd name="T36" fmla="*/ 4 w 79"/>
                  <a:gd name="T37" fmla="*/ 5 h 80"/>
                  <a:gd name="T38" fmla="*/ 3 w 79"/>
                  <a:gd name="T39" fmla="*/ 5 h 80"/>
                  <a:gd name="T40" fmla="*/ 3 w 79"/>
                  <a:gd name="T41" fmla="*/ 6 h 80"/>
                  <a:gd name="T42" fmla="*/ 3 w 79"/>
                  <a:gd name="T43" fmla="*/ 5 h 80"/>
                  <a:gd name="T44" fmla="*/ 2 w 79"/>
                  <a:gd name="T45" fmla="*/ 3 h 80"/>
                  <a:gd name="T46" fmla="*/ 1 w 79"/>
                  <a:gd name="T47" fmla="*/ 1 h 80"/>
                  <a:gd name="T48" fmla="*/ 0 w 79"/>
                  <a:gd name="T49" fmla="*/ 0 h 80"/>
                  <a:gd name="T50" fmla="*/ 0 w 79"/>
                  <a:gd name="T51" fmla="*/ 3 h 80"/>
                  <a:gd name="T52" fmla="*/ 1 w 79"/>
                  <a:gd name="T53" fmla="*/ 5 h 80"/>
                  <a:gd name="T54" fmla="*/ 1 w 79"/>
                  <a:gd name="T55" fmla="*/ 7 h 80"/>
                  <a:gd name="T56" fmla="*/ 2 w 79"/>
                  <a:gd name="T57" fmla="*/ 7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7" name="Freeform 70"/>
              <p:cNvSpPr>
                <a:spLocks/>
              </p:cNvSpPr>
              <p:nvPr/>
            </p:nvSpPr>
            <p:spPr bwMode="auto">
              <a:xfrm>
                <a:off x="8399" y="4855"/>
                <a:ext cx="27" cy="22"/>
              </a:xfrm>
              <a:custGeom>
                <a:avLst/>
                <a:gdLst>
                  <a:gd name="T0" fmla="*/ 1 w 79"/>
                  <a:gd name="T1" fmla="*/ 6 h 67"/>
                  <a:gd name="T2" fmla="*/ 2 w 79"/>
                  <a:gd name="T3" fmla="*/ 6 h 67"/>
                  <a:gd name="T4" fmla="*/ 2 w 79"/>
                  <a:gd name="T5" fmla="*/ 6 h 67"/>
                  <a:gd name="T6" fmla="*/ 3 w 79"/>
                  <a:gd name="T7" fmla="*/ 7 h 67"/>
                  <a:gd name="T8" fmla="*/ 4 w 79"/>
                  <a:gd name="T9" fmla="*/ 7 h 67"/>
                  <a:gd name="T10" fmla="*/ 5 w 79"/>
                  <a:gd name="T11" fmla="*/ 7 h 67"/>
                  <a:gd name="T12" fmla="*/ 6 w 79"/>
                  <a:gd name="T13" fmla="*/ 7 h 67"/>
                  <a:gd name="T14" fmla="*/ 7 w 79"/>
                  <a:gd name="T15" fmla="*/ 7 h 67"/>
                  <a:gd name="T16" fmla="*/ 8 w 79"/>
                  <a:gd name="T17" fmla="*/ 7 h 67"/>
                  <a:gd name="T18" fmla="*/ 9 w 79"/>
                  <a:gd name="T19" fmla="*/ 7 h 67"/>
                  <a:gd name="T20" fmla="*/ 9 w 79"/>
                  <a:gd name="T21" fmla="*/ 6 h 67"/>
                  <a:gd name="T22" fmla="*/ 9 w 79"/>
                  <a:gd name="T23" fmla="*/ 6 h 67"/>
                  <a:gd name="T24" fmla="*/ 9 w 79"/>
                  <a:gd name="T25" fmla="*/ 5 h 67"/>
                  <a:gd name="T26" fmla="*/ 9 w 79"/>
                  <a:gd name="T27" fmla="*/ 4 h 67"/>
                  <a:gd name="T28" fmla="*/ 8 w 79"/>
                  <a:gd name="T29" fmla="*/ 4 h 67"/>
                  <a:gd name="T30" fmla="*/ 6 w 79"/>
                  <a:gd name="T31" fmla="*/ 4 h 67"/>
                  <a:gd name="T32" fmla="*/ 5 w 79"/>
                  <a:gd name="T33" fmla="*/ 4 h 67"/>
                  <a:gd name="T34" fmla="*/ 5 w 79"/>
                  <a:gd name="T35" fmla="*/ 4 h 67"/>
                  <a:gd name="T36" fmla="*/ 4 w 79"/>
                  <a:gd name="T37" fmla="*/ 4 h 67"/>
                  <a:gd name="T38" fmla="*/ 3 w 79"/>
                  <a:gd name="T39" fmla="*/ 4 h 67"/>
                  <a:gd name="T40" fmla="*/ 3 w 79"/>
                  <a:gd name="T41" fmla="*/ 4 h 67"/>
                  <a:gd name="T42" fmla="*/ 3 w 79"/>
                  <a:gd name="T43" fmla="*/ 4 h 67"/>
                  <a:gd name="T44" fmla="*/ 3 w 79"/>
                  <a:gd name="T45" fmla="*/ 2 h 67"/>
                  <a:gd name="T46" fmla="*/ 2 w 79"/>
                  <a:gd name="T47" fmla="*/ 0 h 67"/>
                  <a:gd name="T48" fmla="*/ 0 w 79"/>
                  <a:gd name="T49" fmla="*/ 0 h 67"/>
                  <a:gd name="T50" fmla="*/ 0 w 79"/>
                  <a:gd name="T51" fmla="*/ 2 h 67"/>
                  <a:gd name="T52" fmla="*/ 0 w 79"/>
                  <a:gd name="T53" fmla="*/ 4 h 67"/>
                  <a:gd name="T54" fmla="*/ 1 w 79"/>
                  <a:gd name="T55" fmla="*/ 5 h 67"/>
                  <a:gd name="T56" fmla="*/ 1 w 79"/>
                  <a:gd name="T57" fmla="*/ 6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8" name="Freeform 71"/>
              <p:cNvSpPr>
                <a:spLocks/>
              </p:cNvSpPr>
              <p:nvPr/>
            </p:nvSpPr>
            <p:spPr bwMode="auto">
              <a:xfrm>
                <a:off x="8429" y="4851"/>
                <a:ext cx="26" cy="20"/>
              </a:xfrm>
              <a:custGeom>
                <a:avLst/>
                <a:gdLst>
                  <a:gd name="T0" fmla="*/ 1 w 77"/>
                  <a:gd name="T1" fmla="*/ 6 h 62"/>
                  <a:gd name="T2" fmla="*/ 2 w 77"/>
                  <a:gd name="T3" fmla="*/ 6 h 62"/>
                  <a:gd name="T4" fmla="*/ 3 w 77"/>
                  <a:gd name="T5" fmla="*/ 6 h 62"/>
                  <a:gd name="T6" fmla="*/ 5 w 77"/>
                  <a:gd name="T7" fmla="*/ 6 h 62"/>
                  <a:gd name="T8" fmla="*/ 6 w 77"/>
                  <a:gd name="T9" fmla="*/ 6 h 62"/>
                  <a:gd name="T10" fmla="*/ 7 w 77"/>
                  <a:gd name="T11" fmla="*/ 6 h 62"/>
                  <a:gd name="T12" fmla="*/ 8 w 77"/>
                  <a:gd name="T13" fmla="*/ 6 h 62"/>
                  <a:gd name="T14" fmla="*/ 9 w 77"/>
                  <a:gd name="T15" fmla="*/ 5 h 62"/>
                  <a:gd name="T16" fmla="*/ 8 w 77"/>
                  <a:gd name="T17" fmla="*/ 5 h 62"/>
                  <a:gd name="T18" fmla="*/ 8 w 77"/>
                  <a:gd name="T19" fmla="*/ 4 h 62"/>
                  <a:gd name="T20" fmla="*/ 7 w 77"/>
                  <a:gd name="T21" fmla="*/ 4 h 62"/>
                  <a:gd name="T22" fmla="*/ 6 w 77"/>
                  <a:gd name="T23" fmla="*/ 3 h 62"/>
                  <a:gd name="T24" fmla="*/ 5 w 77"/>
                  <a:gd name="T25" fmla="*/ 3 h 62"/>
                  <a:gd name="T26" fmla="*/ 4 w 77"/>
                  <a:gd name="T27" fmla="*/ 4 h 62"/>
                  <a:gd name="T28" fmla="*/ 4 w 77"/>
                  <a:gd name="T29" fmla="*/ 4 h 62"/>
                  <a:gd name="T30" fmla="*/ 3 w 77"/>
                  <a:gd name="T31" fmla="*/ 4 h 62"/>
                  <a:gd name="T32" fmla="*/ 3 w 77"/>
                  <a:gd name="T33" fmla="*/ 4 h 62"/>
                  <a:gd name="T34" fmla="*/ 3 w 77"/>
                  <a:gd name="T35" fmla="*/ 3 h 62"/>
                  <a:gd name="T36" fmla="*/ 2 w 77"/>
                  <a:gd name="T37" fmla="*/ 2 h 62"/>
                  <a:gd name="T38" fmla="*/ 2 w 77"/>
                  <a:gd name="T39" fmla="*/ 0 h 62"/>
                  <a:gd name="T40" fmla="*/ 0 w 77"/>
                  <a:gd name="T41" fmla="*/ 0 h 62"/>
                  <a:gd name="T42" fmla="*/ 0 w 77"/>
                  <a:gd name="T43" fmla="*/ 2 h 62"/>
                  <a:gd name="T44" fmla="*/ 0 w 77"/>
                  <a:gd name="T45" fmla="*/ 4 h 62"/>
                  <a:gd name="T46" fmla="*/ 1 w 77"/>
                  <a:gd name="T47" fmla="*/ 5 h 62"/>
                  <a:gd name="T48" fmla="*/ 1 w 77"/>
                  <a:gd name="T49" fmla="*/ 6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69" name="Freeform 72"/>
              <p:cNvSpPr>
                <a:spLocks/>
              </p:cNvSpPr>
              <p:nvPr/>
            </p:nvSpPr>
            <p:spPr bwMode="auto">
              <a:xfrm>
                <a:off x="8258" y="4730"/>
                <a:ext cx="122" cy="281"/>
              </a:xfrm>
              <a:custGeom>
                <a:avLst/>
                <a:gdLst>
                  <a:gd name="T0" fmla="*/ 1 w 366"/>
                  <a:gd name="T1" fmla="*/ 17 h 845"/>
                  <a:gd name="T2" fmla="*/ 2 w 366"/>
                  <a:gd name="T3" fmla="*/ 27 h 845"/>
                  <a:gd name="T4" fmla="*/ 5 w 366"/>
                  <a:gd name="T5" fmla="*/ 38 h 845"/>
                  <a:gd name="T6" fmla="*/ 9 w 366"/>
                  <a:gd name="T7" fmla="*/ 52 h 845"/>
                  <a:gd name="T8" fmla="*/ 14 w 366"/>
                  <a:gd name="T9" fmla="*/ 65 h 845"/>
                  <a:gd name="T10" fmla="*/ 18 w 366"/>
                  <a:gd name="T11" fmla="*/ 77 h 845"/>
                  <a:gd name="T12" fmla="*/ 22 w 366"/>
                  <a:gd name="T13" fmla="*/ 86 h 845"/>
                  <a:gd name="T14" fmla="*/ 25 w 366"/>
                  <a:gd name="T15" fmla="*/ 89 h 845"/>
                  <a:gd name="T16" fmla="*/ 30 w 366"/>
                  <a:gd name="T17" fmla="*/ 92 h 845"/>
                  <a:gd name="T18" fmla="*/ 35 w 366"/>
                  <a:gd name="T19" fmla="*/ 93 h 845"/>
                  <a:gd name="T20" fmla="*/ 39 w 366"/>
                  <a:gd name="T21" fmla="*/ 93 h 845"/>
                  <a:gd name="T22" fmla="*/ 40 w 366"/>
                  <a:gd name="T23" fmla="*/ 92 h 845"/>
                  <a:gd name="T24" fmla="*/ 41 w 366"/>
                  <a:gd name="T25" fmla="*/ 90 h 845"/>
                  <a:gd name="T26" fmla="*/ 39 w 366"/>
                  <a:gd name="T27" fmla="*/ 89 h 845"/>
                  <a:gd name="T28" fmla="*/ 37 w 366"/>
                  <a:gd name="T29" fmla="*/ 88 h 845"/>
                  <a:gd name="T30" fmla="*/ 33 w 366"/>
                  <a:gd name="T31" fmla="*/ 87 h 845"/>
                  <a:gd name="T32" fmla="*/ 29 w 366"/>
                  <a:gd name="T33" fmla="*/ 86 h 845"/>
                  <a:gd name="T34" fmla="*/ 27 w 366"/>
                  <a:gd name="T35" fmla="*/ 84 h 845"/>
                  <a:gd name="T36" fmla="*/ 24 w 366"/>
                  <a:gd name="T37" fmla="*/ 78 h 845"/>
                  <a:gd name="T38" fmla="*/ 22 w 366"/>
                  <a:gd name="T39" fmla="*/ 71 h 845"/>
                  <a:gd name="T40" fmla="*/ 19 w 366"/>
                  <a:gd name="T41" fmla="*/ 64 h 845"/>
                  <a:gd name="T42" fmla="*/ 17 w 366"/>
                  <a:gd name="T43" fmla="*/ 57 h 845"/>
                  <a:gd name="T44" fmla="*/ 14 w 366"/>
                  <a:gd name="T45" fmla="*/ 48 h 845"/>
                  <a:gd name="T46" fmla="*/ 10 w 366"/>
                  <a:gd name="T47" fmla="*/ 39 h 845"/>
                  <a:gd name="T48" fmla="*/ 7 w 366"/>
                  <a:gd name="T49" fmla="*/ 29 h 845"/>
                  <a:gd name="T50" fmla="*/ 5 w 366"/>
                  <a:gd name="T51" fmla="*/ 19 h 845"/>
                  <a:gd name="T52" fmla="*/ 5 w 366"/>
                  <a:gd name="T53" fmla="*/ 12 h 845"/>
                  <a:gd name="T54" fmla="*/ 4 w 366"/>
                  <a:gd name="T55" fmla="*/ 7 h 845"/>
                  <a:gd name="T56" fmla="*/ 2 w 366"/>
                  <a:gd name="T57" fmla="*/ 3 h 845"/>
                  <a:gd name="T58" fmla="*/ 1 w 366"/>
                  <a:gd name="T59" fmla="*/ 0 h 845"/>
                  <a:gd name="T60" fmla="*/ 1 w 366"/>
                  <a:gd name="T61" fmla="*/ 2 h 845"/>
                  <a:gd name="T62" fmla="*/ 1 w 366"/>
                  <a:gd name="T63" fmla="*/ 8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70" name="Freeform 73"/>
              <p:cNvSpPr>
                <a:spLocks/>
              </p:cNvSpPr>
              <p:nvPr/>
            </p:nvSpPr>
            <p:spPr bwMode="auto">
              <a:xfrm>
                <a:off x="8517" y="4850"/>
                <a:ext cx="29" cy="29"/>
              </a:xfrm>
              <a:custGeom>
                <a:avLst/>
                <a:gdLst>
                  <a:gd name="T0" fmla="*/ 9 w 88"/>
                  <a:gd name="T1" fmla="*/ 3 h 87"/>
                  <a:gd name="T2" fmla="*/ 10 w 88"/>
                  <a:gd name="T3" fmla="*/ 2 h 87"/>
                  <a:gd name="T4" fmla="*/ 10 w 88"/>
                  <a:gd name="T5" fmla="*/ 1 h 87"/>
                  <a:gd name="T6" fmla="*/ 9 w 88"/>
                  <a:gd name="T7" fmla="*/ 1 h 87"/>
                  <a:gd name="T8" fmla="*/ 8 w 88"/>
                  <a:gd name="T9" fmla="*/ 0 h 87"/>
                  <a:gd name="T10" fmla="*/ 8 w 88"/>
                  <a:gd name="T11" fmla="*/ 0 h 87"/>
                  <a:gd name="T12" fmla="*/ 7 w 88"/>
                  <a:gd name="T13" fmla="*/ 0 h 87"/>
                  <a:gd name="T14" fmla="*/ 6 w 88"/>
                  <a:gd name="T15" fmla="*/ 0 h 87"/>
                  <a:gd name="T16" fmla="*/ 5 w 88"/>
                  <a:gd name="T17" fmla="*/ 1 h 87"/>
                  <a:gd name="T18" fmla="*/ 5 w 88"/>
                  <a:gd name="T19" fmla="*/ 1 h 87"/>
                  <a:gd name="T20" fmla="*/ 4 w 88"/>
                  <a:gd name="T21" fmla="*/ 2 h 87"/>
                  <a:gd name="T22" fmla="*/ 3 w 88"/>
                  <a:gd name="T23" fmla="*/ 3 h 87"/>
                  <a:gd name="T24" fmla="*/ 2 w 88"/>
                  <a:gd name="T25" fmla="*/ 5 h 87"/>
                  <a:gd name="T26" fmla="*/ 1 w 88"/>
                  <a:gd name="T27" fmla="*/ 6 h 87"/>
                  <a:gd name="T28" fmla="*/ 0 w 88"/>
                  <a:gd name="T29" fmla="*/ 8 h 87"/>
                  <a:gd name="T30" fmla="*/ 0 w 88"/>
                  <a:gd name="T31" fmla="*/ 9 h 87"/>
                  <a:gd name="T32" fmla="*/ 0 w 88"/>
                  <a:gd name="T33" fmla="*/ 10 h 87"/>
                  <a:gd name="T34" fmla="*/ 2 w 88"/>
                  <a:gd name="T35" fmla="*/ 9 h 87"/>
                  <a:gd name="T36" fmla="*/ 3 w 88"/>
                  <a:gd name="T37" fmla="*/ 8 h 87"/>
                  <a:gd name="T38" fmla="*/ 4 w 88"/>
                  <a:gd name="T39" fmla="*/ 7 h 87"/>
                  <a:gd name="T40" fmla="*/ 6 w 88"/>
                  <a:gd name="T41" fmla="*/ 6 h 87"/>
                  <a:gd name="T42" fmla="*/ 7 w 88"/>
                  <a:gd name="T43" fmla="*/ 5 h 87"/>
                  <a:gd name="T44" fmla="*/ 8 w 88"/>
                  <a:gd name="T45" fmla="*/ 4 h 87"/>
                  <a:gd name="T46" fmla="*/ 9 w 88"/>
                  <a:gd name="T47" fmla="*/ 3 h 87"/>
                  <a:gd name="T48" fmla="*/ 9 w 88"/>
                  <a:gd name="T49" fmla="*/ 3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71" name="Freeform 74"/>
              <p:cNvSpPr>
                <a:spLocks/>
              </p:cNvSpPr>
              <p:nvPr/>
            </p:nvSpPr>
            <p:spPr bwMode="auto">
              <a:xfrm>
                <a:off x="8536" y="4890"/>
                <a:ext cx="34" cy="9"/>
              </a:xfrm>
              <a:custGeom>
                <a:avLst/>
                <a:gdLst>
                  <a:gd name="T0" fmla="*/ 10 w 102"/>
                  <a:gd name="T1" fmla="*/ 2 h 28"/>
                  <a:gd name="T2" fmla="*/ 11 w 102"/>
                  <a:gd name="T3" fmla="*/ 2 h 28"/>
                  <a:gd name="T4" fmla="*/ 11 w 102"/>
                  <a:gd name="T5" fmla="*/ 2 h 28"/>
                  <a:gd name="T6" fmla="*/ 11 w 102"/>
                  <a:gd name="T7" fmla="*/ 2 h 28"/>
                  <a:gd name="T8" fmla="*/ 11 w 102"/>
                  <a:gd name="T9" fmla="*/ 1 h 28"/>
                  <a:gd name="T10" fmla="*/ 11 w 102"/>
                  <a:gd name="T11" fmla="*/ 1 h 28"/>
                  <a:gd name="T12" fmla="*/ 11 w 102"/>
                  <a:gd name="T13" fmla="*/ 0 h 28"/>
                  <a:gd name="T14" fmla="*/ 10 w 102"/>
                  <a:gd name="T15" fmla="*/ 0 h 28"/>
                  <a:gd name="T16" fmla="*/ 10 w 102"/>
                  <a:gd name="T17" fmla="*/ 0 h 28"/>
                  <a:gd name="T18" fmla="*/ 8 w 102"/>
                  <a:gd name="T19" fmla="*/ 0 h 28"/>
                  <a:gd name="T20" fmla="*/ 7 w 102"/>
                  <a:gd name="T21" fmla="*/ 1 h 28"/>
                  <a:gd name="T22" fmla="*/ 5 w 102"/>
                  <a:gd name="T23" fmla="*/ 1 h 28"/>
                  <a:gd name="T24" fmla="*/ 4 w 102"/>
                  <a:gd name="T25" fmla="*/ 1 h 28"/>
                  <a:gd name="T26" fmla="*/ 2 w 102"/>
                  <a:gd name="T27" fmla="*/ 2 h 28"/>
                  <a:gd name="T28" fmla="*/ 1 w 102"/>
                  <a:gd name="T29" fmla="*/ 2 h 28"/>
                  <a:gd name="T30" fmla="*/ 0 w 102"/>
                  <a:gd name="T31" fmla="*/ 2 h 28"/>
                  <a:gd name="T32" fmla="*/ 0 w 102"/>
                  <a:gd name="T33" fmla="*/ 3 h 28"/>
                  <a:gd name="T34" fmla="*/ 1 w 102"/>
                  <a:gd name="T35" fmla="*/ 3 h 28"/>
                  <a:gd name="T36" fmla="*/ 2 w 102"/>
                  <a:gd name="T37" fmla="*/ 3 h 28"/>
                  <a:gd name="T38" fmla="*/ 4 w 102"/>
                  <a:gd name="T39" fmla="*/ 3 h 28"/>
                  <a:gd name="T40" fmla="*/ 5 w 102"/>
                  <a:gd name="T41" fmla="*/ 3 h 28"/>
                  <a:gd name="T42" fmla="*/ 6 w 102"/>
                  <a:gd name="T43" fmla="*/ 3 h 28"/>
                  <a:gd name="T44" fmla="*/ 7 w 102"/>
                  <a:gd name="T45" fmla="*/ 3 h 28"/>
                  <a:gd name="T46" fmla="*/ 9 w 102"/>
                  <a:gd name="T47" fmla="*/ 3 h 28"/>
                  <a:gd name="T48" fmla="*/ 10 w 102"/>
                  <a:gd name="T49" fmla="*/ 2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72" name="Freeform 75"/>
              <p:cNvSpPr>
                <a:spLocks/>
              </p:cNvSpPr>
              <p:nvPr/>
            </p:nvSpPr>
            <p:spPr bwMode="auto">
              <a:xfrm>
                <a:off x="8550" y="4921"/>
                <a:ext cx="47" cy="12"/>
              </a:xfrm>
              <a:custGeom>
                <a:avLst/>
                <a:gdLst>
                  <a:gd name="T0" fmla="*/ 14 w 142"/>
                  <a:gd name="T1" fmla="*/ 4 h 36"/>
                  <a:gd name="T2" fmla="*/ 14 w 142"/>
                  <a:gd name="T3" fmla="*/ 4 h 36"/>
                  <a:gd name="T4" fmla="*/ 15 w 142"/>
                  <a:gd name="T5" fmla="*/ 4 h 36"/>
                  <a:gd name="T6" fmla="*/ 15 w 142"/>
                  <a:gd name="T7" fmla="*/ 3 h 36"/>
                  <a:gd name="T8" fmla="*/ 16 w 142"/>
                  <a:gd name="T9" fmla="*/ 2 h 36"/>
                  <a:gd name="T10" fmla="*/ 16 w 142"/>
                  <a:gd name="T11" fmla="*/ 2 h 36"/>
                  <a:gd name="T12" fmla="*/ 15 w 142"/>
                  <a:gd name="T13" fmla="*/ 1 h 36"/>
                  <a:gd name="T14" fmla="*/ 15 w 142"/>
                  <a:gd name="T15" fmla="*/ 1 h 36"/>
                  <a:gd name="T16" fmla="*/ 14 w 142"/>
                  <a:gd name="T17" fmla="*/ 0 h 36"/>
                  <a:gd name="T18" fmla="*/ 12 w 142"/>
                  <a:gd name="T19" fmla="*/ 0 h 36"/>
                  <a:gd name="T20" fmla="*/ 10 w 142"/>
                  <a:gd name="T21" fmla="*/ 0 h 36"/>
                  <a:gd name="T22" fmla="*/ 7 w 142"/>
                  <a:gd name="T23" fmla="*/ 0 h 36"/>
                  <a:gd name="T24" fmla="*/ 5 w 142"/>
                  <a:gd name="T25" fmla="*/ 0 h 36"/>
                  <a:gd name="T26" fmla="*/ 3 w 142"/>
                  <a:gd name="T27" fmla="*/ 0 h 36"/>
                  <a:gd name="T28" fmla="*/ 1 w 142"/>
                  <a:gd name="T29" fmla="*/ 0 h 36"/>
                  <a:gd name="T30" fmla="*/ 0 w 142"/>
                  <a:gd name="T31" fmla="*/ 1 h 36"/>
                  <a:gd name="T32" fmla="*/ 0 w 142"/>
                  <a:gd name="T33" fmla="*/ 1 h 36"/>
                  <a:gd name="T34" fmla="*/ 1 w 142"/>
                  <a:gd name="T35" fmla="*/ 1 h 36"/>
                  <a:gd name="T36" fmla="*/ 2 w 142"/>
                  <a:gd name="T37" fmla="*/ 2 h 36"/>
                  <a:gd name="T38" fmla="*/ 4 w 142"/>
                  <a:gd name="T39" fmla="*/ 2 h 36"/>
                  <a:gd name="T40" fmla="*/ 6 w 142"/>
                  <a:gd name="T41" fmla="*/ 2 h 36"/>
                  <a:gd name="T42" fmla="*/ 8 w 142"/>
                  <a:gd name="T43" fmla="*/ 3 h 36"/>
                  <a:gd name="T44" fmla="*/ 10 w 142"/>
                  <a:gd name="T45" fmla="*/ 3 h 36"/>
                  <a:gd name="T46" fmla="*/ 12 w 142"/>
                  <a:gd name="T47" fmla="*/ 4 h 36"/>
                  <a:gd name="T48" fmla="*/ 14 w 142"/>
                  <a:gd name="T49" fmla="*/ 4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73" name="Freeform 76"/>
              <p:cNvSpPr>
                <a:spLocks/>
              </p:cNvSpPr>
              <p:nvPr/>
            </p:nvSpPr>
            <p:spPr bwMode="auto">
              <a:xfrm>
                <a:off x="8416" y="4751"/>
                <a:ext cx="117" cy="200"/>
              </a:xfrm>
              <a:custGeom>
                <a:avLst/>
                <a:gdLst>
                  <a:gd name="T0" fmla="*/ 12 w 351"/>
                  <a:gd name="T1" fmla="*/ 33 h 601"/>
                  <a:gd name="T2" fmla="*/ 15 w 351"/>
                  <a:gd name="T3" fmla="*/ 37 h 601"/>
                  <a:gd name="T4" fmla="*/ 17 w 351"/>
                  <a:gd name="T5" fmla="*/ 42 h 601"/>
                  <a:gd name="T6" fmla="*/ 20 w 351"/>
                  <a:gd name="T7" fmla="*/ 46 h 601"/>
                  <a:gd name="T8" fmla="*/ 23 w 351"/>
                  <a:gd name="T9" fmla="*/ 50 h 601"/>
                  <a:gd name="T10" fmla="*/ 26 w 351"/>
                  <a:gd name="T11" fmla="*/ 54 h 601"/>
                  <a:gd name="T12" fmla="*/ 29 w 351"/>
                  <a:gd name="T13" fmla="*/ 58 h 601"/>
                  <a:gd name="T14" fmla="*/ 32 w 351"/>
                  <a:gd name="T15" fmla="*/ 62 h 601"/>
                  <a:gd name="T16" fmla="*/ 36 w 351"/>
                  <a:gd name="T17" fmla="*/ 66 h 601"/>
                  <a:gd name="T18" fmla="*/ 36 w 351"/>
                  <a:gd name="T19" fmla="*/ 66 h 601"/>
                  <a:gd name="T20" fmla="*/ 37 w 351"/>
                  <a:gd name="T21" fmla="*/ 67 h 601"/>
                  <a:gd name="T22" fmla="*/ 37 w 351"/>
                  <a:gd name="T23" fmla="*/ 67 h 601"/>
                  <a:gd name="T24" fmla="*/ 38 w 351"/>
                  <a:gd name="T25" fmla="*/ 66 h 601"/>
                  <a:gd name="T26" fmla="*/ 39 w 351"/>
                  <a:gd name="T27" fmla="*/ 66 h 601"/>
                  <a:gd name="T28" fmla="*/ 39 w 351"/>
                  <a:gd name="T29" fmla="*/ 65 h 601"/>
                  <a:gd name="T30" fmla="*/ 39 w 351"/>
                  <a:gd name="T31" fmla="*/ 65 h 601"/>
                  <a:gd name="T32" fmla="*/ 39 w 351"/>
                  <a:gd name="T33" fmla="*/ 64 h 601"/>
                  <a:gd name="T34" fmla="*/ 36 w 351"/>
                  <a:gd name="T35" fmla="*/ 60 h 601"/>
                  <a:gd name="T36" fmla="*/ 34 w 351"/>
                  <a:gd name="T37" fmla="*/ 55 h 601"/>
                  <a:gd name="T38" fmla="*/ 31 w 351"/>
                  <a:gd name="T39" fmla="*/ 51 h 601"/>
                  <a:gd name="T40" fmla="*/ 28 w 351"/>
                  <a:gd name="T41" fmla="*/ 47 h 601"/>
                  <a:gd name="T42" fmla="*/ 25 w 351"/>
                  <a:gd name="T43" fmla="*/ 43 h 601"/>
                  <a:gd name="T44" fmla="*/ 22 w 351"/>
                  <a:gd name="T45" fmla="*/ 39 h 601"/>
                  <a:gd name="T46" fmla="*/ 19 w 351"/>
                  <a:gd name="T47" fmla="*/ 35 h 601"/>
                  <a:gd name="T48" fmla="*/ 16 w 351"/>
                  <a:gd name="T49" fmla="*/ 31 h 601"/>
                  <a:gd name="T50" fmla="*/ 14 w 351"/>
                  <a:gd name="T51" fmla="*/ 27 h 601"/>
                  <a:gd name="T52" fmla="*/ 11 w 351"/>
                  <a:gd name="T53" fmla="*/ 22 h 601"/>
                  <a:gd name="T54" fmla="*/ 9 w 351"/>
                  <a:gd name="T55" fmla="*/ 17 h 601"/>
                  <a:gd name="T56" fmla="*/ 7 w 351"/>
                  <a:gd name="T57" fmla="*/ 12 h 601"/>
                  <a:gd name="T58" fmla="*/ 4 w 351"/>
                  <a:gd name="T59" fmla="*/ 7 h 601"/>
                  <a:gd name="T60" fmla="*/ 2 w 351"/>
                  <a:gd name="T61" fmla="*/ 3 h 601"/>
                  <a:gd name="T62" fmla="*/ 1 w 351"/>
                  <a:gd name="T63" fmla="*/ 1 h 601"/>
                  <a:gd name="T64" fmla="*/ 0 w 351"/>
                  <a:gd name="T65" fmla="*/ 0 h 601"/>
                  <a:gd name="T66" fmla="*/ 0 w 351"/>
                  <a:gd name="T67" fmla="*/ 2 h 601"/>
                  <a:gd name="T68" fmla="*/ 1 w 351"/>
                  <a:gd name="T69" fmla="*/ 5 h 601"/>
                  <a:gd name="T70" fmla="*/ 3 w 351"/>
                  <a:gd name="T71" fmla="*/ 9 h 601"/>
                  <a:gd name="T72" fmla="*/ 4 w 351"/>
                  <a:gd name="T73" fmla="*/ 14 h 601"/>
                  <a:gd name="T74" fmla="*/ 6 w 351"/>
                  <a:gd name="T75" fmla="*/ 19 h 601"/>
                  <a:gd name="T76" fmla="*/ 8 w 351"/>
                  <a:gd name="T77" fmla="*/ 24 h 601"/>
                  <a:gd name="T78" fmla="*/ 10 w 351"/>
                  <a:gd name="T79" fmla="*/ 29 h 601"/>
                  <a:gd name="T80" fmla="*/ 12 w 351"/>
                  <a:gd name="T81" fmla="*/ 33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3674" name="Freeform 77"/>
              <p:cNvSpPr>
                <a:spLocks/>
              </p:cNvSpPr>
              <p:nvPr/>
            </p:nvSpPr>
            <p:spPr bwMode="auto">
              <a:xfrm>
                <a:off x="8100" y="4623"/>
                <a:ext cx="541" cy="495"/>
              </a:xfrm>
              <a:custGeom>
                <a:avLst/>
                <a:gdLst>
                  <a:gd name="T0" fmla="*/ 46 w 2164"/>
                  <a:gd name="T1" fmla="*/ 0 h 1979"/>
                  <a:gd name="T2" fmla="*/ 48 w 2164"/>
                  <a:gd name="T3" fmla="*/ 0 h 1979"/>
                  <a:gd name="T4" fmla="*/ 50 w 2164"/>
                  <a:gd name="T5" fmla="*/ 0 h 1979"/>
                  <a:gd name="T6" fmla="*/ 53 w 2164"/>
                  <a:gd name="T7" fmla="*/ 0 h 1979"/>
                  <a:gd name="T8" fmla="*/ 57 w 2164"/>
                  <a:gd name="T9" fmla="*/ 0 h 1979"/>
                  <a:gd name="T10" fmla="*/ 62 w 2164"/>
                  <a:gd name="T11" fmla="*/ 1 h 1979"/>
                  <a:gd name="T12" fmla="*/ 67 w 2164"/>
                  <a:gd name="T13" fmla="*/ 1 h 1979"/>
                  <a:gd name="T14" fmla="*/ 73 w 2164"/>
                  <a:gd name="T15" fmla="*/ 2 h 1979"/>
                  <a:gd name="T16" fmla="*/ 80 w 2164"/>
                  <a:gd name="T17" fmla="*/ 3 h 1979"/>
                  <a:gd name="T18" fmla="*/ 86 w 2164"/>
                  <a:gd name="T19" fmla="*/ 4 h 1979"/>
                  <a:gd name="T20" fmla="*/ 94 w 2164"/>
                  <a:gd name="T21" fmla="*/ 5 h 1979"/>
                  <a:gd name="T22" fmla="*/ 101 w 2164"/>
                  <a:gd name="T23" fmla="*/ 6 h 1979"/>
                  <a:gd name="T24" fmla="*/ 109 w 2164"/>
                  <a:gd name="T25" fmla="*/ 8 h 1979"/>
                  <a:gd name="T26" fmla="*/ 116 w 2164"/>
                  <a:gd name="T27" fmla="*/ 10 h 1979"/>
                  <a:gd name="T28" fmla="*/ 124 w 2164"/>
                  <a:gd name="T29" fmla="*/ 13 h 1979"/>
                  <a:gd name="T30" fmla="*/ 132 w 2164"/>
                  <a:gd name="T31" fmla="*/ 16 h 1979"/>
                  <a:gd name="T32" fmla="*/ 123 w 2164"/>
                  <a:gd name="T33" fmla="*/ 74 h 1979"/>
                  <a:gd name="T34" fmla="*/ 124 w 2164"/>
                  <a:gd name="T35" fmla="*/ 75 h 1979"/>
                  <a:gd name="T36" fmla="*/ 126 w 2164"/>
                  <a:gd name="T37" fmla="*/ 76 h 1979"/>
                  <a:gd name="T38" fmla="*/ 127 w 2164"/>
                  <a:gd name="T39" fmla="*/ 80 h 1979"/>
                  <a:gd name="T40" fmla="*/ 126 w 2164"/>
                  <a:gd name="T41" fmla="*/ 87 h 1979"/>
                  <a:gd name="T42" fmla="*/ 102 w 2164"/>
                  <a:gd name="T43" fmla="*/ 115 h 1979"/>
                  <a:gd name="T44" fmla="*/ 94 w 2164"/>
                  <a:gd name="T45" fmla="*/ 124 h 1979"/>
                  <a:gd name="T46" fmla="*/ 93 w 2164"/>
                  <a:gd name="T47" fmla="*/ 124 h 1979"/>
                  <a:gd name="T48" fmla="*/ 91 w 2164"/>
                  <a:gd name="T49" fmla="*/ 123 h 1979"/>
                  <a:gd name="T50" fmla="*/ 87 w 2164"/>
                  <a:gd name="T51" fmla="*/ 123 h 1979"/>
                  <a:gd name="T52" fmla="*/ 83 w 2164"/>
                  <a:gd name="T53" fmla="*/ 122 h 1979"/>
                  <a:gd name="T54" fmla="*/ 78 w 2164"/>
                  <a:gd name="T55" fmla="*/ 122 h 1979"/>
                  <a:gd name="T56" fmla="*/ 72 w 2164"/>
                  <a:gd name="T57" fmla="*/ 121 h 1979"/>
                  <a:gd name="T58" fmla="*/ 66 w 2164"/>
                  <a:gd name="T59" fmla="*/ 119 h 1979"/>
                  <a:gd name="T60" fmla="*/ 58 w 2164"/>
                  <a:gd name="T61" fmla="*/ 118 h 1979"/>
                  <a:gd name="T62" fmla="*/ 51 w 2164"/>
                  <a:gd name="T63" fmla="*/ 116 h 1979"/>
                  <a:gd name="T64" fmla="*/ 43 w 2164"/>
                  <a:gd name="T65" fmla="*/ 114 h 1979"/>
                  <a:gd name="T66" fmla="*/ 36 w 2164"/>
                  <a:gd name="T67" fmla="*/ 112 h 1979"/>
                  <a:gd name="T68" fmla="*/ 28 w 2164"/>
                  <a:gd name="T69" fmla="*/ 109 h 1979"/>
                  <a:gd name="T70" fmla="*/ 20 w 2164"/>
                  <a:gd name="T71" fmla="*/ 106 h 1979"/>
                  <a:gd name="T72" fmla="*/ 12 w 2164"/>
                  <a:gd name="T73" fmla="*/ 103 h 1979"/>
                  <a:gd name="T74" fmla="*/ 5 w 2164"/>
                  <a:gd name="T75" fmla="*/ 100 h 1979"/>
                  <a:gd name="T76" fmla="*/ 1 w 2164"/>
                  <a:gd name="T77" fmla="*/ 97 h 1979"/>
                  <a:gd name="T78" fmla="*/ 1 w 2164"/>
                  <a:gd name="T79" fmla="*/ 95 h 1979"/>
                  <a:gd name="T80" fmla="*/ 0 w 2164"/>
                  <a:gd name="T81" fmla="*/ 91 h 1979"/>
                  <a:gd name="T82" fmla="*/ 0 w 2164"/>
                  <a:gd name="T83" fmla="*/ 87 h 1979"/>
                  <a:gd name="T84" fmla="*/ 28 w 2164"/>
                  <a:gd name="T85" fmla="*/ 63 h 1979"/>
                  <a:gd name="T86" fmla="*/ 27 w 2164"/>
                  <a:gd name="T87" fmla="*/ 62 h 1979"/>
                  <a:gd name="T88" fmla="*/ 28 w 2164"/>
                  <a:gd name="T89" fmla="*/ 60 h 1979"/>
                  <a:gd name="T90" fmla="*/ 29 w 2164"/>
                  <a:gd name="T91" fmla="*/ 57 h 1979"/>
                  <a:gd name="T92" fmla="*/ 34 w 2164"/>
                  <a:gd name="T93" fmla="*/ 53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latin typeface="Gill Sans MT" panose="020B0502020104020203" pitchFamily="34" charset="0"/>
                </a:endParaRPr>
              </a:p>
            </p:txBody>
          </p:sp>
          <p:sp>
            <p:nvSpPr>
              <p:cNvPr id="23675" name="Freeform 78"/>
              <p:cNvSpPr>
                <a:spLocks/>
              </p:cNvSpPr>
              <p:nvPr/>
            </p:nvSpPr>
            <p:spPr bwMode="auto">
              <a:xfrm>
                <a:off x="8279" y="4656"/>
                <a:ext cx="311" cy="233"/>
              </a:xfrm>
              <a:custGeom>
                <a:avLst/>
                <a:gdLst>
                  <a:gd name="T0" fmla="*/ 10 w 1244"/>
                  <a:gd name="T1" fmla="*/ 0 h 930"/>
                  <a:gd name="T2" fmla="*/ 78 w 1244"/>
                  <a:gd name="T3" fmla="*/ 14 h 930"/>
                  <a:gd name="T4" fmla="*/ 67 w 1244"/>
                  <a:gd name="T5" fmla="*/ 58 h 930"/>
                  <a:gd name="T6" fmla="*/ 0 w 1244"/>
                  <a:gd name="T7" fmla="*/ 43 h 930"/>
                  <a:gd name="T8" fmla="*/ 10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latin typeface="Gill Sans MT" panose="020B0502020104020203" pitchFamily="34" charset="0"/>
                </a:endParaRPr>
              </a:p>
            </p:txBody>
          </p:sp>
          <p:sp>
            <p:nvSpPr>
              <p:cNvPr id="23676" name="Freeform 79"/>
              <p:cNvSpPr>
                <a:spLocks/>
              </p:cNvSpPr>
              <p:nvPr/>
            </p:nvSpPr>
            <p:spPr bwMode="auto">
              <a:xfrm>
                <a:off x="8300" y="4672"/>
                <a:ext cx="237" cy="91"/>
              </a:xfrm>
              <a:custGeom>
                <a:avLst/>
                <a:gdLst>
                  <a:gd name="T0" fmla="*/ 7 w 952"/>
                  <a:gd name="T1" fmla="*/ 0 h 366"/>
                  <a:gd name="T2" fmla="*/ 59 w 952"/>
                  <a:gd name="T3" fmla="*/ 9 h 366"/>
                  <a:gd name="T4" fmla="*/ 12 w 952"/>
                  <a:gd name="T5" fmla="*/ 7 h 366"/>
                  <a:gd name="T6" fmla="*/ 0 w 952"/>
                  <a:gd name="T7" fmla="*/ 23 h 366"/>
                  <a:gd name="T8" fmla="*/ 7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latin typeface="Gill Sans MT" panose="020B0502020104020203" pitchFamily="34" charset="0"/>
                </a:endParaRPr>
              </a:p>
            </p:txBody>
          </p:sp>
          <p:sp>
            <p:nvSpPr>
              <p:cNvPr id="23677" name="Freeform 80"/>
              <p:cNvSpPr>
                <a:spLocks/>
              </p:cNvSpPr>
              <p:nvPr/>
            </p:nvSpPr>
            <p:spPr bwMode="auto">
              <a:xfrm>
                <a:off x="8222" y="4885"/>
                <a:ext cx="315" cy="84"/>
              </a:xfrm>
              <a:custGeom>
                <a:avLst/>
                <a:gdLst>
                  <a:gd name="T0" fmla="*/ 3 w 1259"/>
                  <a:gd name="T1" fmla="*/ 0 h 337"/>
                  <a:gd name="T2" fmla="*/ 79 w 1259"/>
                  <a:gd name="T3" fmla="*/ 18 h 337"/>
                  <a:gd name="T4" fmla="*/ 77 w 1259"/>
                  <a:gd name="T5" fmla="*/ 21 h 337"/>
                  <a:gd name="T6" fmla="*/ 0 w 1259"/>
                  <a:gd name="T7" fmla="*/ 2 h 337"/>
                  <a:gd name="T8" fmla="*/ 3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3678" name="Freeform 81"/>
              <p:cNvSpPr>
                <a:spLocks/>
              </p:cNvSpPr>
              <p:nvPr/>
            </p:nvSpPr>
            <p:spPr bwMode="auto">
              <a:xfrm>
                <a:off x="8193" y="4910"/>
                <a:ext cx="316" cy="86"/>
              </a:xfrm>
              <a:custGeom>
                <a:avLst/>
                <a:gdLst>
                  <a:gd name="T0" fmla="*/ 3 w 1265"/>
                  <a:gd name="T1" fmla="*/ 0 h 342"/>
                  <a:gd name="T2" fmla="*/ 79 w 1265"/>
                  <a:gd name="T3" fmla="*/ 18 h 342"/>
                  <a:gd name="T4" fmla="*/ 76 w 1265"/>
                  <a:gd name="T5" fmla="*/ 22 h 342"/>
                  <a:gd name="T6" fmla="*/ 0 w 1265"/>
                  <a:gd name="T7" fmla="*/ 2 h 342"/>
                  <a:gd name="T8" fmla="*/ 3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3679" name="Freeform 82"/>
              <p:cNvSpPr>
                <a:spLocks/>
              </p:cNvSpPr>
              <p:nvPr/>
            </p:nvSpPr>
            <p:spPr bwMode="auto">
              <a:xfrm>
                <a:off x="8165" y="4936"/>
                <a:ext cx="316" cy="86"/>
              </a:xfrm>
              <a:custGeom>
                <a:avLst/>
                <a:gdLst>
                  <a:gd name="T0" fmla="*/ 3 w 1264"/>
                  <a:gd name="T1" fmla="*/ 0 h 344"/>
                  <a:gd name="T2" fmla="*/ 79 w 1264"/>
                  <a:gd name="T3" fmla="*/ 18 h 344"/>
                  <a:gd name="T4" fmla="*/ 77 w 1264"/>
                  <a:gd name="T5" fmla="*/ 22 h 344"/>
                  <a:gd name="T6" fmla="*/ 0 w 1264"/>
                  <a:gd name="T7" fmla="*/ 2 h 344"/>
                  <a:gd name="T8" fmla="*/ 3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3680" name="Freeform 83"/>
              <p:cNvSpPr>
                <a:spLocks/>
              </p:cNvSpPr>
              <p:nvPr/>
            </p:nvSpPr>
            <p:spPr bwMode="auto">
              <a:xfrm>
                <a:off x="8243" y="4989"/>
                <a:ext cx="48" cy="19"/>
              </a:xfrm>
              <a:custGeom>
                <a:avLst/>
                <a:gdLst>
                  <a:gd name="T0" fmla="*/ 1 w 190"/>
                  <a:gd name="T1" fmla="*/ 0 h 79"/>
                  <a:gd name="T2" fmla="*/ 2 w 190"/>
                  <a:gd name="T3" fmla="*/ 0 h 79"/>
                  <a:gd name="T4" fmla="*/ 3 w 190"/>
                  <a:gd name="T5" fmla="*/ 0 h 79"/>
                  <a:gd name="T6" fmla="*/ 4 w 190"/>
                  <a:gd name="T7" fmla="*/ 0 h 79"/>
                  <a:gd name="T8" fmla="*/ 6 w 190"/>
                  <a:gd name="T9" fmla="*/ 0 h 79"/>
                  <a:gd name="T10" fmla="*/ 8 w 190"/>
                  <a:gd name="T11" fmla="*/ 0 h 79"/>
                  <a:gd name="T12" fmla="*/ 9 w 190"/>
                  <a:gd name="T13" fmla="*/ 1 h 79"/>
                  <a:gd name="T14" fmla="*/ 11 w 190"/>
                  <a:gd name="T15" fmla="*/ 2 h 79"/>
                  <a:gd name="T16" fmla="*/ 12 w 190"/>
                  <a:gd name="T17" fmla="*/ 3 h 79"/>
                  <a:gd name="T18" fmla="*/ 12 w 190"/>
                  <a:gd name="T19" fmla="*/ 3 h 79"/>
                  <a:gd name="T20" fmla="*/ 12 w 190"/>
                  <a:gd name="T21" fmla="*/ 4 h 79"/>
                  <a:gd name="T22" fmla="*/ 12 w 190"/>
                  <a:gd name="T23" fmla="*/ 4 h 79"/>
                  <a:gd name="T24" fmla="*/ 12 w 190"/>
                  <a:gd name="T25" fmla="*/ 4 h 79"/>
                  <a:gd name="T26" fmla="*/ 12 w 190"/>
                  <a:gd name="T27" fmla="*/ 5 h 79"/>
                  <a:gd name="T28" fmla="*/ 11 w 190"/>
                  <a:gd name="T29" fmla="*/ 5 h 79"/>
                  <a:gd name="T30" fmla="*/ 10 w 190"/>
                  <a:gd name="T31" fmla="*/ 5 h 79"/>
                  <a:gd name="T32" fmla="*/ 9 w 190"/>
                  <a:gd name="T33" fmla="*/ 4 h 79"/>
                  <a:gd name="T34" fmla="*/ 9 w 190"/>
                  <a:gd name="T35" fmla="*/ 4 h 79"/>
                  <a:gd name="T36" fmla="*/ 9 w 190"/>
                  <a:gd name="T37" fmla="*/ 4 h 79"/>
                  <a:gd name="T38" fmla="*/ 9 w 190"/>
                  <a:gd name="T39" fmla="*/ 3 h 79"/>
                  <a:gd name="T40" fmla="*/ 8 w 190"/>
                  <a:gd name="T41" fmla="*/ 3 h 79"/>
                  <a:gd name="T42" fmla="*/ 7 w 190"/>
                  <a:gd name="T43" fmla="*/ 2 h 79"/>
                  <a:gd name="T44" fmla="*/ 6 w 190"/>
                  <a:gd name="T45" fmla="*/ 2 h 79"/>
                  <a:gd name="T46" fmla="*/ 4 w 190"/>
                  <a:gd name="T47" fmla="*/ 2 h 79"/>
                  <a:gd name="T48" fmla="*/ 2 w 190"/>
                  <a:gd name="T49" fmla="*/ 2 h 79"/>
                  <a:gd name="T50" fmla="*/ 1 w 190"/>
                  <a:gd name="T51" fmla="*/ 2 h 79"/>
                  <a:gd name="T52" fmla="*/ 1 w 190"/>
                  <a:gd name="T53" fmla="*/ 2 h 79"/>
                  <a:gd name="T54" fmla="*/ 1 w 190"/>
                  <a:gd name="T55" fmla="*/ 1 h 79"/>
                  <a:gd name="T56" fmla="*/ 0 w 190"/>
                  <a:gd name="T57" fmla="*/ 1 h 79"/>
                  <a:gd name="T58" fmla="*/ 0 w 190"/>
                  <a:gd name="T59" fmla="*/ 1 h 79"/>
                  <a:gd name="T60" fmla="*/ 0 w 190"/>
                  <a:gd name="T61" fmla="*/ 1 h 79"/>
                  <a:gd name="T62" fmla="*/ 1 w 190"/>
                  <a:gd name="T63" fmla="*/ 0 h 79"/>
                  <a:gd name="T64" fmla="*/ 1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3681" name="Freeform 84"/>
              <p:cNvSpPr>
                <a:spLocks/>
              </p:cNvSpPr>
              <p:nvPr/>
            </p:nvSpPr>
            <p:spPr bwMode="auto">
              <a:xfrm>
                <a:off x="8246" y="5003"/>
                <a:ext cx="27" cy="15"/>
              </a:xfrm>
              <a:custGeom>
                <a:avLst/>
                <a:gdLst>
                  <a:gd name="T0" fmla="*/ 3 w 107"/>
                  <a:gd name="T1" fmla="*/ 3 h 63"/>
                  <a:gd name="T2" fmla="*/ 4 w 107"/>
                  <a:gd name="T3" fmla="*/ 4 h 63"/>
                  <a:gd name="T4" fmla="*/ 4 w 107"/>
                  <a:gd name="T5" fmla="*/ 4 h 63"/>
                  <a:gd name="T6" fmla="*/ 5 w 107"/>
                  <a:gd name="T7" fmla="*/ 4 h 63"/>
                  <a:gd name="T8" fmla="*/ 5 w 107"/>
                  <a:gd name="T9" fmla="*/ 4 h 63"/>
                  <a:gd name="T10" fmla="*/ 6 w 107"/>
                  <a:gd name="T11" fmla="*/ 4 h 63"/>
                  <a:gd name="T12" fmla="*/ 6 w 107"/>
                  <a:gd name="T13" fmla="*/ 3 h 63"/>
                  <a:gd name="T14" fmla="*/ 7 w 107"/>
                  <a:gd name="T15" fmla="*/ 3 h 63"/>
                  <a:gd name="T16" fmla="*/ 7 w 107"/>
                  <a:gd name="T17" fmla="*/ 3 h 63"/>
                  <a:gd name="T18" fmla="*/ 7 w 107"/>
                  <a:gd name="T19" fmla="*/ 2 h 63"/>
                  <a:gd name="T20" fmla="*/ 7 w 107"/>
                  <a:gd name="T21" fmla="*/ 2 h 63"/>
                  <a:gd name="T22" fmla="*/ 7 w 107"/>
                  <a:gd name="T23" fmla="*/ 2 h 63"/>
                  <a:gd name="T24" fmla="*/ 6 w 107"/>
                  <a:gd name="T25" fmla="*/ 1 h 63"/>
                  <a:gd name="T26" fmla="*/ 6 w 107"/>
                  <a:gd name="T27" fmla="*/ 1 h 63"/>
                  <a:gd name="T28" fmla="*/ 5 w 107"/>
                  <a:gd name="T29" fmla="*/ 1 h 63"/>
                  <a:gd name="T30" fmla="*/ 5 w 107"/>
                  <a:gd name="T31" fmla="*/ 0 h 63"/>
                  <a:gd name="T32" fmla="*/ 4 w 107"/>
                  <a:gd name="T33" fmla="*/ 0 h 63"/>
                  <a:gd name="T34" fmla="*/ 3 w 107"/>
                  <a:gd name="T35" fmla="*/ 0 h 63"/>
                  <a:gd name="T36" fmla="*/ 3 w 107"/>
                  <a:gd name="T37" fmla="*/ 0 h 63"/>
                  <a:gd name="T38" fmla="*/ 2 w 107"/>
                  <a:gd name="T39" fmla="*/ 0 h 63"/>
                  <a:gd name="T40" fmla="*/ 2 w 107"/>
                  <a:gd name="T41" fmla="*/ 0 h 63"/>
                  <a:gd name="T42" fmla="*/ 1 w 107"/>
                  <a:gd name="T43" fmla="*/ 0 h 63"/>
                  <a:gd name="T44" fmla="*/ 1 w 107"/>
                  <a:gd name="T45" fmla="*/ 0 h 63"/>
                  <a:gd name="T46" fmla="*/ 0 w 107"/>
                  <a:gd name="T47" fmla="*/ 0 h 63"/>
                  <a:gd name="T48" fmla="*/ 0 w 107"/>
                  <a:gd name="T49" fmla="*/ 1 h 63"/>
                  <a:gd name="T50" fmla="*/ 0 w 107"/>
                  <a:gd name="T51" fmla="*/ 1 h 63"/>
                  <a:gd name="T52" fmla="*/ 0 w 107"/>
                  <a:gd name="T53" fmla="*/ 1 h 63"/>
                  <a:gd name="T54" fmla="*/ 0 w 107"/>
                  <a:gd name="T55" fmla="*/ 2 h 63"/>
                  <a:gd name="T56" fmla="*/ 1 w 107"/>
                  <a:gd name="T57" fmla="*/ 2 h 63"/>
                  <a:gd name="T58" fmla="*/ 1 w 107"/>
                  <a:gd name="T59" fmla="*/ 2 h 63"/>
                  <a:gd name="T60" fmla="*/ 2 w 107"/>
                  <a:gd name="T61" fmla="*/ 3 h 63"/>
                  <a:gd name="T62" fmla="*/ 2 w 107"/>
                  <a:gd name="T63" fmla="*/ 3 h 63"/>
                  <a:gd name="T64" fmla="*/ 3 w 107"/>
                  <a:gd name="T65" fmla="*/ 3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3682" name="Freeform 85"/>
              <p:cNvSpPr>
                <a:spLocks/>
              </p:cNvSpPr>
              <p:nvPr/>
            </p:nvSpPr>
            <p:spPr bwMode="auto">
              <a:xfrm>
                <a:off x="8113" y="4974"/>
                <a:ext cx="367" cy="131"/>
              </a:xfrm>
              <a:custGeom>
                <a:avLst/>
                <a:gdLst>
                  <a:gd name="T0" fmla="*/ 91 w 1469"/>
                  <a:gd name="T1" fmla="*/ 25 h 525"/>
                  <a:gd name="T2" fmla="*/ 90 w 1469"/>
                  <a:gd name="T3" fmla="*/ 25 h 525"/>
                  <a:gd name="T4" fmla="*/ 88 w 1469"/>
                  <a:gd name="T5" fmla="*/ 25 h 525"/>
                  <a:gd name="T6" fmla="*/ 84 w 1469"/>
                  <a:gd name="T7" fmla="*/ 24 h 525"/>
                  <a:gd name="T8" fmla="*/ 80 w 1469"/>
                  <a:gd name="T9" fmla="*/ 24 h 525"/>
                  <a:gd name="T10" fmla="*/ 75 w 1469"/>
                  <a:gd name="T11" fmla="*/ 23 h 525"/>
                  <a:gd name="T12" fmla="*/ 69 w 1469"/>
                  <a:gd name="T13" fmla="*/ 22 h 525"/>
                  <a:gd name="T14" fmla="*/ 63 w 1469"/>
                  <a:gd name="T15" fmla="*/ 21 h 525"/>
                  <a:gd name="T16" fmla="*/ 56 w 1469"/>
                  <a:gd name="T17" fmla="*/ 19 h 525"/>
                  <a:gd name="T18" fmla="*/ 49 w 1469"/>
                  <a:gd name="T19" fmla="*/ 18 h 525"/>
                  <a:gd name="T20" fmla="*/ 41 w 1469"/>
                  <a:gd name="T21" fmla="*/ 16 h 525"/>
                  <a:gd name="T22" fmla="*/ 34 w 1469"/>
                  <a:gd name="T23" fmla="*/ 13 h 525"/>
                  <a:gd name="T24" fmla="*/ 26 w 1469"/>
                  <a:gd name="T25" fmla="*/ 11 h 525"/>
                  <a:gd name="T26" fmla="*/ 18 w 1469"/>
                  <a:gd name="T27" fmla="*/ 8 h 525"/>
                  <a:gd name="T28" fmla="*/ 11 w 1469"/>
                  <a:gd name="T29" fmla="*/ 5 h 525"/>
                  <a:gd name="T30" fmla="*/ 4 w 1469"/>
                  <a:gd name="T31" fmla="*/ 2 h 525"/>
                  <a:gd name="T32" fmla="*/ 0 w 1469"/>
                  <a:gd name="T33" fmla="*/ 0 h 525"/>
                  <a:gd name="T34" fmla="*/ 0 w 1469"/>
                  <a:gd name="T35" fmla="*/ 2 h 525"/>
                  <a:gd name="T36" fmla="*/ 0 w 1469"/>
                  <a:gd name="T37" fmla="*/ 5 h 525"/>
                  <a:gd name="T38" fmla="*/ 0 w 1469"/>
                  <a:gd name="T39" fmla="*/ 8 h 525"/>
                  <a:gd name="T40" fmla="*/ 1 w 1469"/>
                  <a:gd name="T41" fmla="*/ 9 h 525"/>
                  <a:gd name="T42" fmla="*/ 2 w 1469"/>
                  <a:gd name="T43" fmla="*/ 9 h 525"/>
                  <a:gd name="T44" fmla="*/ 3 w 1469"/>
                  <a:gd name="T45" fmla="*/ 10 h 525"/>
                  <a:gd name="T46" fmla="*/ 5 w 1469"/>
                  <a:gd name="T47" fmla="*/ 11 h 525"/>
                  <a:gd name="T48" fmla="*/ 8 w 1469"/>
                  <a:gd name="T49" fmla="*/ 12 h 525"/>
                  <a:gd name="T50" fmla="*/ 11 w 1469"/>
                  <a:gd name="T51" fmla="*/ 14 h 525"/>
                  <a:gd name="T52" fmla="*/ 15 w 1469"/>
                  <a:gd name="T53" fmla="*/ 15 h 525"/>
                  <a:gd name="T54" fmla="*/ 20 w 1469"/>
                  <a:gd name="T55" fmla="*/ 17 h 525"/>
                  <a:gd name="T56" fmla="*/ 25 w 1469"/>
                  <a:gd name="T57" fmla="*/ 19 h 525"/>
                  <a:gd name="T58" fmla="*/ 32 w 1469"/>
                  <a:gd name="T59" fmla="*/ 21 h 525"/>
                  <a:gd name="T60" fmla="*/ 38 w 1469"/>
                  <a:gd name="T61" fmla="*/ 23 h 525"/>
                  <a:gd name="T62" fmla="*/ 46 w 1469"/>
                  <a:gd name="T63" fmla="*/ 25 h 525"/>
                  <a:gd name="T64" fmla="*/ 54 w 1469"/>
                  <a:gd name="T65" fmla="*/ 27 h 525"/>
                  <a:gd name="T66" fmla="*/ 63 w 1469"/>
                  <a:gd name="T67" fmla="*/ 29 h 525"/>
                  <a:gd name="T68" fmla="*/ 73 w 1469"/>
                  <a:gd name="T69" fmla="*/ 30 h 525"/>
                  <a:gd name="T70" fmla="*/ 84 w 1469"/>
                  <a:gd name="T71" fmla="*/ 32 h 525"/>
                  <a:gd name="T72" fmla="*/ 90 w 1469"/>
                  <a:gd name="T73" fmla="*/ 33 h 525"/>
                  <a:gd name="T74" fmla="*/ 90 w 1469"/>
                  <a:gd name="T75" fmla="*/ 31 h 525"/>
                  <a:gd name="T76" fmla="*/ 91 w 1469"/>
                  <a:gd name="T77" fmla="*/ 29 h 525"/>
                  <a:gd name="T78" fmla="*/ 92 w 1469"/>
                  <a:gd name="T79" fmla="*/ 27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3" name="Freeform 86"/>
              <p:cNvSpPr>
                <a:spLocks/>
              </p:cNvSpPr>
              <p:nvPr/>
            </p:nvSpPr>
            <p:spPr bwMode="auto">
              <a:xfrm>
                <a:off x="8253" y="4846"/>
                <a:ext cx="42" cy="29"/>
              </a:xfrm>
              <a:custGeom>
                <a:avLst/>
                <a:gdLst>
                  <a:gd name="T0" fmla="*/ 3 w 170"/>
                  <a:gd name="T1" fmla="*/ 0 h 120"/>
                  <a:gd name="T2" fmla="*/ 3 w 170"/>
                  <a:gd name="T3" fmla="*/ 0 h 120"/>
                  <a:gd name="T4" fmla="*/ 2 w 170"/>
                  <a:gd name="T5" fmla="*/ 0 h 120"/>
                  <a:gd name="T6" fmla="*/ 2 w 170"/>
                  <a:gd name="T7" fmla="*/ 0 h 120"/>
                  <a:gd name="T8" fmla="*/ 1 w 170"/>
                  <a:gd name="T9" fmla="*/ 1 h 120"/>
                  <a:gd name="T10" fmla="*/ 0 w 170"/>
                  <a:gd name="T11" fmla="*/ 1 h 120"/>
                  <a:gd name="T12" fmla="*/ 0 w 170"/>
                  <a:gd name="T13" fmla="*/ 2 h 120"/>
                  <a:gd name="T14" fmla="*/ 0 w 170"/>
                  <a:gd name="T15" fmla="*/ 4 h 120"/>
                  <a:gd name="T16" fmla="*/ 0 w 170"/>
                  <a:gd name="T17" fmla="*/ 6 h 120"/>
                  <a:gd name="T18" fmla="*/ 6 w 170"/>
                  <a:gd name="T19" fmla="*/ 7 h 120"/>
                  <a:gd name="T20" fmla="*/ 6 w 170"/>
                  <a:gd name="T21" fmla="*/ 7 h 120"/>
                  <a:gd name="T22" fmla="*/ 6 w 170"/>
                  <a:gd name="T23" fmla="*/ 6 h 120"/>
                  <a:gd name="T24" fmla="*/ 6 w 170"/>
                  <a:gd name="T25" fmla="*/ 5 h 120"/>
                  <a:gd name="T26" fmla="*/ 6 w 170"/>
                  <a:gd name="T27" fmla="*/ 4 h 120"/>
                  <a:gd name="T28" fmla="*/ 7 w 170"/>
                  <a:gd name="T29" fmla="*/ 3 h 120"/>
                  <a:gd name="T30" fmla="*/ 7 w 170"/>
                  <a:gd name="T31" fmla="*/ 2 h 120"/>
                  <a:gd name="T32" fmla="*/ 9 w 170"/>
                  <a:gd name="T33" fmla="*/ 1 h 120"/>
                  <a:gd name="T34" fmla="*/ 10 w 170"/>
                  <a:gd name="T35" fmla="*/ 1 h 120"/>
                  <a:gd name="T36" fmla="*/ 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4" name="Freeform 87"/>
              <p:cNvSpPr>
                <a:spLocks/>
              </p:cNvSpPr>
              <p:nvPr/>
            </p:nvSpPr>
            <p:spPr bwMode="auto">
              <a:xfrm>
                <a:off x="8494" y="4901"/>
                <a:ext cx="43" cy="29"/>
              </a:xfrm>
              <a:custGeom>
                <a:avLst/>
                <a:gdLst>
                  <a:gd name="T0" fmla="*/ 3 w 170"/>
                  <a:gd name="T1" fmla="*/ 0 h 119"/>
                  <a:gd name="T2" fmla="*/ 3 w 170"/>
                  <a:gd name="T3" fmla="*/ 0 h 119"/>
                  <a:gd name="T4" fmla="*/ 3 w 170"/>
                  <a:gd name="T5" fmla="*/ 0 h 119"/>
                  <a:gd name="T6" fmla="*/ 2 w 170"/>
                  <a:gd name="T7" fmla="*/ 0 h 119"/>
                  <a:gd name="T8" fmla="*/ 1 w 170"/>
                  <a:gd name="T9" fmla="*/ 1 h 119"/>
                  <a:gd name="T10" fmla="*/ 1 w 170"/>
                  <a:gd name="T11" fmla="*/ 1 h 119"/>
                  <a:gd name="T12" fmla="*/ 0 w 170"/>
                  <a:gd name="T13" fmla="*/ 2 h 119"/>
                  <a:gd name="T14" fmla="*/ 0 w 170"/>
                  <a:gd name="T15" fmla="*/ 4 h 119"/>
                  <a:gd name="T16" fmla="*/ 1 w 170"/>
                  <a:gd name="T17" fmla="*/ 6 h 119"/>
                  <a:gd name="T18" fmla="*/ 6 w 170"/>
                  <a:gd name="T19" fmla="*/ 7 h 119"/>
                  <a:gd name="T20" fmla="*/ 6 w 170"/>
                  <a:gd name="T21" fmla="*/ 7 h 119"/>
                  <a:gd name="T22" fmla="*/ 6 w 170"/>
                  <a:gd name="T23" fmla="*/ 6 h 119"/>
                  <a:gd name="T24" fmla="*/ 6 w 170"/>
                  <a:gd name="T25" fmla="*/ 5 h 119"/>
                  <a:gd name="T26" fmla="*/ 6 w 170"/>
                  <a:gd name="T27" fmla="*/ 4 h 119"/>
                  <a:gd name="T28" fmla="*/ 7 w 170"/>
                  <a:gd name="T29" fmla="*/ 3 h 119"/>
                  <a:gd name="T30" fmla="*/ 8 w 170"/>
                  <a:gd name="T31" fmla="*/ 2 h 119"/>
                  <a:gd name="T32" fmla="*/ 9 w 170"/>
                  <a:gd name="T33" fmla="*/ 1 h 119"/>
                  <a:gd name="T34" fmla="*/ 11 w 170"/>
                  <a:gd name="T35" fmla="*/ 1 h 119"/>
                  <a:gd name="T36" fmla="*/ 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5" name="Freeform 88"/>
              <p:cNvSpPr>
                <a:spLocks/>
              </p:cNvSpPr>
              <p:nvPr/>
            </p:nvSpPr>
            <p:spPr bwMode="auto">
              <a:xfrm>
                <a:off x="8299" y="4855"/>
                <a:ext cx="182" cy="50"/>
              </a:xfrm>
              <a:custGeom>
                <a:avLst/>
                <a:gdLst>
                  <a:gd name="T0" fmla="*/ 0 w 730"/>
                  <a:gd name="T1" fmla="*/ 3 h 200"/>
                  <a:gd name="T2" fmla="*/ 43 w 730"/>
                  <a:gd name="T3" fmla="*/ 13 h 200"/>
                  <a:gd name="T4" fmla="*/ 45 w 730"/>
                  <a:gd name="T5" fmla="*/ 10 h 200"/>
                  <a:gd name="T6" fmla="*/ 2 w 730"/>
                  <a:gd name="T7" fmla="*/ 0 h 200"/>
                  <a:gd name="T8" fmla="*/ 0 w 730"/>
                  <a:gd name="T9" fmla="*/ 3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6" name="Freeform 89"/>
              <p:cNvSpPr>
                <a:spLocks/>
              </p:cNvSpPr>
              <p:nvPr/>
            </p:nvSpPr>
            <p:spPr bwMode="auto">
              <a:xfrm>
                <a:off x="8297" y="4875"/>
                <a:ext cx="176" cy="47"/>
              </a:xfrm>
              <a:custGeom>
                <a:avLst/>
                <a:gdLst>
                  <a:gd name="T0" fmla="*/ 0 w 703"/>
                  <a:gd name="T1" fmla="*/ 2 h 187"/>
                  <a:gd name="T2" fmla="*/ 44 w 703"/>
                  <a:gd name="T3" fmla="*/ 12 h 187"/>
                  <a:gd name="T4" fmla="*/ 44 w 703"/>
                  <a:gd name="T5" fmla="*/ 10 h 187"/>
                  <a:gd name="T6" fmla="*/ 1 w 703"/>
                  <a:gd name="T7" fmla="*/ 0 h 187"/>
                  <a:gd name="T8" fmla="*/ 0 w 703"/>
                  <a:gd name="T9" fmla="*/ 2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7" name="Freeform 90"/>
              <p:cNvSpPr>
                <a:spLocks/>
              </p:cNvSpPr>
              <p:nvPr/>
            </p:nvSpPr>
            <p:spPr bwMode="auto">
              <a:xfrm>
                <a:off x="8486" y="4969"/>
                <a:ext cx="106" cy="127"/>
              </a:xfrm>
              <a:custGeom>
                <a:avLst/>
                <a:gdLst>
                  <a:gd name="T0" fmla="*/ 0 w 424"/>
                  <a:gd name="T1" fmla="*/ 32 h 508"/>
                  <a:gd name="T2" fmla="*/ 6 w 424"/>
                  <a:gd name="T3" fmla="*/ 24 h 508"/>
                  <a:gd name="T4" fmla="*/ 8 w 424"/>
                  <a:gd name="T5" fmla="*/ 24 h 508"/>
                  <a:gd name="T6" fmla="*/ 27 w 424"/>
                  <a:gd name="T7" fmla="*/ 0 h 508"/>
                  <a:gd name="T8" fmla="*/ 8 w 424"/>
                  <a:gd name="T9" fmla="*/ 18 h 508"/>
                  <a:gd name="T10" fmla="*/ 4 w 424"/>
                  <a:gd name="T11" fmla="*/ 18 h 508"/>
                  <a:gd name="T12" fmla="*/ 0 w 424"/>
                  <a:gd name="T13" fmla="*/ 23 h 508"/>
                  <a:gd name="T14" fmla="*/ 0 w 424"/>
                  <a:gd name="T15" fmla="*/ 32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8" name="Freeform 91"/>
              <p:cNvSpPr>
                <a:spLocks/>
              </p:cNvSpPr>
              <p:nvPr/>
            </p:nvSpPr>
            <p:spPr bwMode="auto">
              <a:xfrm>
                <a:off x="8312" y="4637"/>
                <a:ext cx="296" cy="61"/>
              </a:xfrm>
              <a:custGeom>
                <a:avLst/>
                <a:gdLst>
                  <a:gd name="T0" fmla="*/ 0 w 1186"/>
                  <a:gd name="T1" fmla="*/ 0 h 245"/>
                  <a:gd name="T2" fmla="*/ 74 w 1186"/>
                  <a:gd name="T3" fmla="*/ 15 h 245"/>
                  <a:gd name="T4" fmla="*/ 74 w 1186"/>
                  <a:gd name="T5" fmla="*/ 15 h 245"/>
                  <a:gd name="T6" fmla="*/ 74 w 1186"/>
                  <a:gd name="T7" fmla="*/ 15 h 245"/>
                  <a:gd name="T8" fmla="*/ 73 w 1186"/>
                  <a:gd name="T9" fmla="*/ 15 h 245"/>
                  <a:gd name="T10" fmla="*/ 72 w 1186"/>
                  <a:gd name="T11" fmla="*/ 14 h 245"/>
                  <a:gd name="T12" fmla="*/ 71 w 1186"/>
                  <a:gd name="T13" fmla="*/ 14 h 245"/>
                  <a:gd name="T14" fmla="*/ 70 w 1186"/>
                  <a:gd name="T15" fmla="*/ 14 h 245"/>
                  <a:gd name="T16" fmla="*/ 69 w 1186"/>
                  <a:gd name="T17" fmla="*/ 13 h 245"/>
                  <a:gd name="T18" fmla="*/ 68 w 1186"/>
                  <a:gd name="T19" fmla="*/ 13 h 245"/>
                  <a:gd name="T20" fmla="*/ 66 w 1186"/>
                  <a:gd name="T21" fmla="*/ 12 h 245"/>
                  <a:gd name="T22" fmla="*/ 65 w 1186"/>
                  <a:gd name="T23" fmla="*/ 12 h 245"/>
                  <a:gd name="T24" fmla="*/ 63 w 1186"/>
                  <a:gd name="T25" fmla="*/ 11 h 245"/>
                  <a:gd name="T26" fmla="*/ 61 w 1186"/>
                  <a:gd name="T27" fmla="*/ 10 h 245"/>
                  <a:gd name="T28" fmla="*/ 59 w 1186"/>
                  <a:gd name="T29" fmla="*/ 9 h 245"/>
                  <a:gd name="T30" fmla="*/ 57 w 1186"/>
                  <a:gd name="T31" fmla="*/ 9 h 245"/>
                  <a:gd name="T32" fmla="*/ 54 w 1186"/>
                  <a:gd name="T33" fmla="*/ 8 h 245"/>
                  <a:gd name="T34" fmla="*/ 52 w 1186"/>
                  <a:gd name="T35" fmla="*/ 7 h 245"/>
                  <a:gd name="T36" fmla="*/ 49 w 1186"/>
                  <a:gd name="T37" fmla="*/ 7 h 245"/>
                  <a:gd name="T38" fmla="*/ 46 w 1186"/>
                  <a:gd name="T39" fmla="*/ 6 h 245"/>
                  <a:gd name="T40" fmla="*/ 44 w 1186"/>
                  <a:gd name="T41" fmla="*/ 5 h 245"/>
                  <a:gd name="T42" fmla="*/ 41 w 1186"/>
                  <a:gd name="T43" fmla="*/ 4 h 245"/>
                  <a:gd name="T44" fmla="*/ 38 w 1186"/>
                  <a:gd name="T45" fmla="*/ 4 h 245"/>
                  <a:gd name="T46" fmla="*/ 35 w 1186"/>
                  <a:gd name="T47" fmla="*/ 3 h 245"/>
                  <a:gd name="T48" fmla="*/ 31 w 1186"/>
                  <a:gd name="T49" fmla="*/ 3 h 245"/>
                  <a:gd name="T50" fmla="*/ 28 w 1186"/>
                  <a:gd name="T51" fmla="*/ 2 h 245"/>
                  <a:gd name="T52" fmla="*/ 25 w 1186"/>
                  <a:gd name="T53" fmla="*/ 2 h 245"/>
                  <a:gd name="T54" fmla="*/ 21 w 1186"/>
                  <a:gd name="T55" fmla="*/ 1 h 245"/>
                  <a:gd name="T56" fmla="*/ 18 w 1186"/>
                  <a:gd name="T57" fmla="*/ 1 h 245"/>
                  <a:gd name="T58" fmla="*/ 14 w 1186"/>
                  <a:gd name="T59" fmla="*/ 0 h 245"/>
                  <a:gd name="T60" fmla="*/ 11 w 1186"/>
                  <a:gd name="T61" fmla="*/ 0 h 245"/>
                  <a:gd name="T62" fmla="*/ 7 w 1186"/>
                  <a:gd name="T63" fmla="*/ 0 h 245"/>
                  <a:gd name="T64" fmla="*/ 4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3689" name="Freeform 92"/>
              <p:cNvSpPr>
                <a:spLocks/>
              </p:cNvSpPr>
              <p:nvPr/>
            </p:nvSpPr>
            <p:spPr bwMode="auto">
              <a:xfrm>
                <a:off x="8250" y="4639"/>
                <a:ext cx="60" cy="185"/>
              </a:xfrm>
              <a:custGeom>
                <a:avLst/>
                <a:gdLst>
                  <a:gd name="T0" fmla="*/ 15 w 241"/>
                  <a:gd name="T1" fmla="*/ 0 h 738"/>
                  <a:gd name="T2" fmla="*/ 3 w 241"/>
                  <a:gd name="T3" fmla="*/ 46 h 738"/>
                  <a:gd name="T4" fmla="*/ 0 w 241"/>
                  <a:gd name="T5" fmla="*/ 46 h 738"/>
                  <a:gd name="T6" fmla="*/ 10 w 241"/>
                  <a:gd name="T7" fmla="*/ 0 h 738"/>
                  <a:gd name="T8" fmla="*/ 15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grpSp>
      </p:grpSp>
      <p:sp>
        <p:nvSpPr>
          <p:cNvPr id="23562" name="Freeform 93"/>
          <p:cNvSpPr>
            <a:spLocks/>
          </p:cNvSpPr>
          <p:nvPr/>
        </p:nvSpPr>
        <p:spPr bwMode="auto">
          <a:xfrm>
            <a:off x="6413500" y="2197100"/>
            <a:ext cx="1838325" cy="1711325"/>
          </a:xfrm>
          <a:custGeom>
            <a:avLst/>
            <a:gdLst>
              <a:gd name="T0" fmla="*/ 1614093 w 2894"/>
              <a:gd name="T1" fmla="*/ 537490098 h 2693"/>
              <a:gd name="T2" fmla="*/ 140823056 w 2894"/>
              <a:gd name="T3" fmla="*/ 205546469 h 2693"/>
              <a:gd name="T4" fmla="*/ 558449312 w 2894"/>
              <a:gd name="T5" fmla="*/ 138915351 h 2693"/>
              <a:gd name="T6" fmla="*/ 1047495843 w 2894"/>
              <a:gd name="T7" fmla="*/ 68649991 h 2693"/>
              <a:gd name="T8" fmla="*/ 1163704751 w 2894"/>
              <a:gd name="T9" fmla="*/ 550815933 h 2693"/>
              <a:gd name="T10" fmla="*/ 1072916046 w 2894"/>
              <a:gd name="T11" fmla="*/ 865798911 h 2693"/>
              <a:gd name="T12" fmla="*/ 848972056 w 2894"/>
              <a:gd name="T13" fmla="*/ 1011175695 h 2693"/>
              <a:gd name="T14" fmla="*/ 661342754 w 2894"/>
              <a:gd name="T15" fmla="*/ 1041462260 h 2693"/>
              <a:gd name="T16" fmla="*/ 421257844 w 2894"/>
              <a:gd name="T17" fmla="*/ 1062057251 h 2693"/>
              <a:gd name="T18" fmla="*/ 139612328 w 2894"/>
              <a:gd name="T19" fmla="*/ 888816955 h 2693"/>
              <a:gd name="T20" fmla="*/ 1614093 w 2894"/>
              <a:gd name="T21" fmla="*/ 537490098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3563" name="Group 94"/>
          <p:cNvGrpSpPr>
            <a:grpSpLocks/>
          </p:cNvGrpSpPr>
          <p:nvPr/>
        </p:nvGrpSpPr>
        <p:grpSpPr bwMode="auto">
          <a:xfrm>
            <a:off x="6705600" y="3435350"/>
            <a:ext cx="501650" cy="233363"/>
            <a:chOff x="3600" y="219"/>
            <a:chExt cx="360" cy="175"/>
          </a:xfrm>
        </p:grpSpPr>
        <p:sp>
          <p:nvSpPr>
            <p:cNvPr id="23607" name="Oval 95"/>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08" name="Line 96"/>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09" name="Line 97"/>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10" name="Rectangle 98"/>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3611" name="Oval 99"/>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3612" name="Group 100"/>
            <p:cNvGrpSpPr>
              <a:grpSpLocks/>
            </p:cNvGrpSpPr>
            <p:nvPr/>
          </p:nvGrpSpPr>
          <p:grpSpPr bwMode="auto">
            <a:xfrm>
              <a:off x="3686" y="244"/>
              <a:ext cx="177" cy="66"/>
              <a:chOff x="2848" y="848"/>
              <a:chExt cx="140" cy="98"/>
            </a:xfrm>
          </p:grpSpPr>
          <p:sp>
            <p:nvSpPr>
              <p:cNvPr id="23617" name="Line 101"/>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18" name="Line 102"/>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19" name="Line 103"/>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3613" name="Group 104"/>
            <p:cNvGrpSpPr>
              <a:grpSpLocks/>
            </p:cNvGrpSpPr>
            <p:nvPr/>
          </p:nvGrpSpPr>
          <p:grpSpPr bwMode="auto">
            <a:xfrm flipV="1">
              <a:off x="3686" y="243"/>
              <a:ext cx="177" cy="66"/>
              <a:chOff x="2848" y="848"/>
              <a:chExt cx="140" cy="98"/>
            </a:xfrm>
          </p:grpSpPr>
          <p:sp>
            <p:nvSpPr>
              <p:cNvPr id="23614" name="Line 105"/>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15" name="Line 106"/>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3616" name="Line 107"/>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sp>
        <p:nvSpPr>
          <p:cNvPr id="23564" name="Line 108"/>
          <p:cNvSpPr>
            <a:spLocks noChangeShapeType="1"/>
          </p:cNvSpPr>
          <p:nvPr/>
        </p:nvSpPr>
        <p:spPr bwMode="auto">
          <a:xfrm>
            <a:off x="6735763" y="3263900"/>
            <a:ext cx="133350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3565" name="Line 109"/>
          <p:cNvSpPr>
            <a:spLocks noChangeShapeType="1"/>
          </p:cNvSpPr>
          <p:nvPr/>
        </p:nvSpPr>
        <p:spPr bwMode="auto">
          <a:xfrm>
            <a:off x="6945313" y="3263900"/>
            <a:ext cx="0" cy="17145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3566" name="Line 110"/>
          <p:cNvSpPr>
            <a:spLocks noChangeShapeType="1"/>
          </p:cNvSpPr>
          <p:nvPr/>
        </p:nvSpPr>
        <p:spPr bwMode="auto">
          <a:xfrm>
            <a:off x="7797800" y="3097213"/>
            <a:ext cx="0" cy="17145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nvGrpSpPr>
          <p:cNvPr id="23567" name="Group 111"/>
          <p:cNvGrpSpPr>
            <a:grpSpLocks/>
          </p:cNvGrpSpPr>
          <p:nvPr/>
        </p:nvGrpSpPr>
        <p:grpSpPr bwMode="auto">
          <a:xfrm>
            <a:off x="7340600" y="2625725"/>
            <a:ext cx="914400" cy="590550"/>
            <a:chOff x="10665" y="3225"/>
            <a:chExt cx="1440" cy="930"/>
          </a:xfrm>
        </p:grpSpPr>
        <p:sp>
          <p:nvSpPr>
            <p:cNvPr id="23605" name="Oval 112"/>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3606" name="Group 113"/>
            <p:cNvGrpSpPr>
              <a:grpSpLocks/>
            </p:cNvGrpSpPr>
            <p:nvPr/>
          </p:nvGrpSpPr>
          <p:grpSpPr bwMode="auto">
            <a:xfrm>
              <a:off x="11031" y="3335"/>
              <a:ext cx="565" cy="643"/>
              <a:chOff x="2870" y="1518"/>
              <a:chExt cx="292" cy="320"/>
            </a:xfrm>
          </p:grpSpPr>
          <p:graphicFrame>
            <p:nvGraphicFramePr>
              <p:cNvPr id="23555" name="Object 1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866" r:id="rId4" imgW="826829" imgH="840406" progId="">
                      <p:embed/>
                    </p:oleObj>
                  </mc:Choice>
                  <mc:Fallback>
                    <p:oleObj r:id="rId4" imgW="826829" imgH="840406" progId="">
                      <p:embed/>
                      <p:pic>
                        <p:nvPicPr>
                          <p:cNvPr id="0" name="Picture 2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1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867" r:id="rId6" imgW="1268295" imgH="1199426" progId="">
                      <p:embed/>
                    </p:oleObj>
                  </mc:Choice>
                  <mc:Fallback>
                    <p:oleObj r:id="rId6" imgW="1268295" imgH="1199426" progId="">
                      <p:embed/>
                      <p:pic>
                        <p:nvPicPr>
                          <p:cNvPr id="0" name="Picture 2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3568" name="Freeform 116"/>
          <p:cNvSpPr>
            <a:spLocks/>
          </p:cNvSpPr>
          <p:nvPr/>
        </p:nvSpPr>
        <p:spPr bwMode="auto">
          <a:xfrm>
            <a:off x="3954463" y="3143250"/>
            <a:ext cx="2109787" cy="1250950"/>
          </a:xfrm>
          <a:custGeom>
            <a:avLst/>
            <a:gdLst>
              <a:gd name="T0" fmla="*/ 240105067 w 3324"/>
              <a:gd name="T1" fmla="*/ 6042134 h 1971"/>
              <a:gd name="T2" fmla="*/ 60026108 w 3324"/>
              <a:gd name="T3" fmla="*/ 132929470 h 1971"/>
              <a:gd name="T4" fmla="*/ 1208494 w 3324"/>
              <a:gd name="T5" fmla="*/ 429402127 h 1971"/>
              <a:gd name="T6" fmla="*/ 67680748 w 3324"/>
              <a:gd name="T7" fmla="*/ 646922666 h 1971"/>
              <a:gd name="T8" fmla="*/ 245342085 w 3324"/>
              <a:gd name="T9" fmla="*/ 737556066 h 1971"/>
              <a:gd name="T10" fmla="*/ 436298777 w 3324"/>
              <a:gd name="T11" fmla="*/ 695260511 h 1971"/>
              <a:gd name="T12" fmla="*/ 623628640 w 3324"/>
              <a:gd name="T13" fmla="*/ 755683095 h 1971"/>
              <a:gd name="T14" fmla="*/ 955989337 w 3324"/>
              <a:gd name="T15" fmla="*/ 773809489 h 1971"/>
              <a:gd name="T16" fmla="*/ 1306477917 w 3324"/>
              <a:gd name="T17" fmla="*/ 634837769 h 1971"/>
              <a:gd name="T18" fmla="*/ 1151779290 w 3324"/>
              <a:gd name="T19" fmla="*/ 376633121 h 1971"/>
              <a:gd name="T20" fmla="*/ 1093364739 w 3324"/>
              <a:gd name="T21" fmla="*/ 178850343 h 1971"/>
              <a:gd name="T22" fmla="*/ 690504076 w 3324"/>
              <a:gd name="T23" fmla="*/ 97481453 h 1971"/>
              <a:gd name="T24" fmla="*/ 240105067 w 3324"/>
              <a:gd name="T25" fmla="*/ 6042134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sp>
        <p:nvSpPr>
          <p:cNvPr id="23569" name="Text Box 117"/>
          <p:cNvSpPr txBox="1">
            <a:spLocks noChangeArrowheads="1"/>
          </p:cNvSpPr>
          <p:nvPr/>
        </p:nvSpPr>
        <p:spPr bwMode="auto">
          <a:xfrm>
            <a:off x="4129088" y="3440113"/>
            <a:ext cx="1447800" cy="581025"/>
          </a:xfrm>
          <a:prstGeom prst="rect">
            <a:avLst/>
          </a:prstGeom>
          <a:noFill/>
          <a:ln w="9525">
            <a:noFill/>
            <a:miter lim="800000"/>
            <a:headEnd/>
            <a:tailEnd/>
          </a:ln>
        </p:spPr>
        <p:txBody>
          <a:bodyPr>
            <a:spAutoFit/>
          </a:bodyPr>
          <a:lstStyle/>
          <a:p>
            <a:pPr algn="ctr"/>
            <a:r>
              <a:rPr lang="en-US" altLang="zh-CN" sz="1600">
                <a:solidFill>
                  <a:schemeClr val="bg1"/>
                </a:solidFill>
                <a:latin typeface="Gill Sans MT" panose="020B0502020104020203" pitchFamily="34" charset="0"/>
              </a:rPr>
              <a:t>wide area network</a:t>
            </a:r>
          </a:p>
        </p:txBody>
      </p:sp>
      <p:sp>
        <p:nvSpPr>
          <p:cNvPr id="23570" name="Freeform 118"/>
          <p:cNvSpPr>
            <a:spLocks/>
          </p:cNvSpPr>
          <p:nvPr/>
        </p:nvSpPr>
        <p:spPr bwMode="auto">
          <a:xfrm>
            <a:off x="3259138" y="4706938"/>
            <a:ext cx="2944812" cy="911225"/>
          </a:xfrm>
          <a:custGeom>
            <a:avLst/>
            <a:gdLst>
              <a:gd name="T0" fmla="*/ 136781926 w 4636"/>
              <a:gd name="T1" fmla="*/ 6048375 h 1435"/>
              <a:gd name="T2" fmla="*/ 76258931 w 4636"/>
              <a:gd name="T3" fmla="*/ 260080116 h 1435"/>
              <a:gd name="T4" fmla="*/ 324402491 w 4636"/>
              <a:gd name="T5" fmla="*/ 508063486 h 1435"/>
              <a:gd name="T6" fmla="*/ 790428560 w 4636"/>
              <a:gd name="T7" fmla="*/ 574595588 h 1435"/>
              <a:gd name="T8" fmla="*/ 1419865662 w 4636"/>
              <a:gd name="T9" fmla="*/ 532256978 h 1435"/>
              <a:gd name="T10" fmla="*/ 1583277251 w 4636"/>
              <a:gd name="T11" fmla="*/ 393144400 h 1435"/>
              <a:gd name="T12" fmla="*/ 1833036078 w 4636"/>
              <a:gd name="T13" fmla="*/ 310079999 h 1435"/>
              <a:gd name="T14" fmla="*/ 1714411529 w 4636"/>
              <a:gd name="T15" fmla="*/ 112096552 h 1435"/>
              <a:gd name="T16" fmla="*/ 896545285 w 4636"/>
              <a:gd name="T17" fmla="*/ 30645099 h 1435"/>
              <a:gd name="T18" fmla="*/ 136781926 w 4636"/>
              <a:gd name="T19" fmla="*/ 6048375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aphicFrame>
        <p:nvGraphicFramePr>
          <p:cNvPr id="23554" name="Object 119"/>
          <p:cNvGraphicFramePr>
            <a:graphicFrameLocks noChangeAspect="1"/>
          </p:cNvGraphicFramePr>
          <p:nvPr>
            <p:extLst>
              <p:ext uri="{D42A27DB-BD31-4B8C-83A1-F6EECF244321}">
                <p14:modId xmlns:p14="http://schemas.microsoft.com/office/powerpoint/2010/main" val="3035682740"/>
              </p:ext>
            </p:extLst>
          </p:nvPr>
        </p:nvGraphicFramePr>
        <p:xfrm>
          <a:off x="4392613" y="4889500"/>
          <a:ext cx="415925" cy="317500"/>
        </p:xfrm>
        <a:graphic>
          <a:graphicData uri="http://schemas.openxmlformats.org/presentationml/2006/ole">
            <mc:AlternateContent xmlns:mc="http://schemas.openxmlformats.org/markup-compatibility/2006">
              <mc:Choice xmlns:v="urn:schemas-microsoft-com:vml" Requires="v">
                <p:oleObj spid="_x0000_s23868" r:id="rId8" imgW="1307263" imgH="1084139" progId="">
                  <p:embed/>
                </p:oleObj>
              </mc:Choice>
              <mc:Fallback>
                <p:oleObj r:id="rId8" imgW="1307263" imgH="1084139" progId="">
                  <p:embed/>
                  <p:pic>
                    <p:nvPicPr>
                      <p:cNvPr id="0" name="Picture 2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2613" y="4889500"/>
                        <a:ext cx="41592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1" name="Text Box 120"/>
          <p:cNvSpPr txBox="1">
            <a:spLocks noChangeArrowheads="1"/>
          </p:cNvSpPr>
          <p:nvPr/>
        </p:nvSpPr>
        <p:spPr bwMode="auto">
          <a:xfrm>
            <a:off x="283043" y="2442048"/>
            <a:ext cx="1887537" cy="396875"/>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Home network </a:t>
            </a:r>
          </a:p>
        </p:txBody>
      </p:sp>
      <p:sp>
        <p:nvSpPr>
          <p:cNvPr id="23572" name="Text Box 121"/>
          <p:cNvSpPr txBox="1">
            <a:spLocks noChangeArrowheads="1"/>
          </p:cNvSpPr>
          <p:nvPr/>
        </p:nvSpPr>
        <p:spPr bwMode="auto">
          <a:xfrm>
            <a:off x="7524750" y="1844675"/>
            <a:ext cx="1270000" cy="641350"/>
          </a:xfrm>
          <a:prstGeom prst="rect">
            <a:avLst/>
          </a:prstGeom>
          <a:noFill/>
          <a:ln w="9525">
            <a:noFill/>
            <a:miter lim="800000"/>
            <a:headEnd/>
            <a:tailEnd/>
          </a:ln>
        </p:spPr>
        <p:txBody>
          <a:bodyPr>
            <a:spAutoFit/>
          </a:bodyPr>
          <a:lstStyle/>
          <a:p>
            <a:r>
              <a:rPr lang="en-US" altLang="zh-CN">
                <a:latin typeface="Gill Sans MT" panose="020B0502020104020203" pitchFamily="34" charset="0"/>
              </a:rPr>
              <a:t>Visited network </a:t>
            </a:r>
          </a:p>
        </p:txBody>
      </p:sp>
      <p:grpSp>
        <p:nvGrpSpPr>
          <p:cNvPr id="13" name="Group 122"/>
          <p:cNvGrpSpPr>
            <a:grpSpLocks/>
          </p:cNvGrpSpPr>
          <p:nvPr/>
        </p:nvGrpSpPr>
        <p:grpSpPr bwMode="auto">
          <a:xfrm>
            <a:off x="7119938" y="3036888"/>
            <a:ext cx="492125" cy="369887"/>
            <a:chOff x="4485" y="2095"/>
            <a:chExt cx="310" cy="233"/>
          </a:xfrm>
        </p:grpSpPr>
        <p:sp>
          <p:nvSpPr>
            <p:cNvPr id="23601" name="Line 123"/>
            <p:cNvSpPr>
              <a:spLocks noChangeShapeType="1"/>
            </p:cNvSpPr>
            <p:nvPr/>
          </p:nvSpPr>
          <p:spPr bwMode="auto">
            <a:xfrm flipV="1">
              <a:off x="4485" y="2106"/>
              <a:ext cx="310" cy="21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3602" name="Group 124"/>
            <p:cNvGrpSpPr>
              <a:grpSpLocks/>
            </p:cNvGrpSpPr>
            <p:nvPr/>
          </p:nvGrpSpPr>
          <p:grpSpPr bwMode="auto">
            <a:xfrm>
              <a:off x="4530" y="2095"/>
              <a:ext cx="202" cy="233"/>
              <a:chOff x="618" y="3500"/>
              <a:chExt cx="202" cy="233"/>
            </a:xfrm>
          </p:grpSpPr>
          <p:sp>
            <p:nvSpPr>
              <p:cNvPr id="23603" name="Oval 125"/>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3604" name="Text Box 126"/>
              <p:cNvSpPr txBox="1">
                <a:spLocks noChangeArrowheads="1"/>
              </p:cNvSpPr>
              <p:nvPr/>
            </p:nvSpPr>
            <p:spPr bwMode="auto">
              <a:xfrm>
                <a:off x="628" y="3500"/>
                <a:ext cx="189" cy="233"/>
              </a:xfrm>
              <a:prstGeom prst="rect">
                <a:avLst/>
              </a:prstGeom>
              <a:noFill/>
              <a:ln w="9525">
                <a:noFill/>
                <a:miter lim="800000"/>
                <a:headEnd/>
                <a:tailEnd/>
              </a:ln>
            </p:spPr>
            <p:txBody>
              <a:bodyPr wrap="none">
                <a:spAutoFit/>
              </a:bodyPr>
              <a:lstStyle/>
              <a:p>
                <a:r>
                  <a:rPr lang="en-US" altLang="zh-CN">
                    <a:solidFill>
                      <a:srgbClr val="FF0000"/>
                    </a:solidFill>
                    <a:latin typeface="Gill Sans MT" panose="020B0502020104020203" pitchFamily="34" charset="0"/>
                  </a:rPr>
                  <a:t>3</a:t>
                </a:r>
              </a:p>
            </p:txBody>
          </p:sp>
        </p:grpSp>
      </p:grpSp>
      <p:grpSp>
        <p:nvGrpSpPr>
          <p:cNvPr id="15" name="Group 127"/>
          <p:cNvGrpSpPr>
            <a:grpSpLocks/>
          </p:cNvGrpSpPr>
          <p:nvPr/>
        </p:nvGrpSpPr>
        <p:grpSpPr bwMode="auto">
          <a:xfrm>
            <a:off x="3181350" y="3549650"/>
            <a:ext cx="3486150" cy="641350"/>
            <a:chOff x="2004" y="2418"/>
            <a:chExt cx="2196" cy="404"/>
          </a:xfrm>
        </p:grpSpPr>
        <p:sp>
          <p:nvSpPr>
            <p:cNvPr id="23597" name="Freeform 128"/>
            <p:cNvSpPr>
              <a:spLocks/>
            </p:cNvSpPr>
            <p:nvPr/>
          </p:nvSpPr>
          <p:spPr bwMode="auto">
            <a:xfrm>
              <a:off x="2004" y="2418"/>
              <a:ext cx="2196" cy="318"/>
            </a:xfrm>
            <a:custGeom>
              <a:avLst/>
              <a:gdLst>
                <a:gd name="T0" fmla="*/ 0 w 2196"/>
                <a:gd name="T1" fmla="*/ 0 h 318"/>
                <a:gd name="T2" fmla="*/ 1194 w 2196"/>
                <a:gd name="T3" fmla="*/ 306 h 318"/>
                <a:gd name="T4" fmla="*/ 2196 w 2196"/>
                <a:gd name="T5" fmla="*/ 30 h 318"/>
                <a:gd name="T6" fmla="*/ 0 60000 65536"/>
                <a:gd name="T7" fmla="*/ 0 60000 65536"/>
                <a:gd name="T8" fmla="*/ 0 60000 65536"/>
                <a:gd name="T9" fmla="*/ 0 w 2196"/>
                <a:gd name="T10" fmla="*/ 0 h 318"/>
                <a:gd name="T11" fmla="*/ 2196 w 2196"/>
                <a:gd name="T12" fmla="*/ 318 h 318"/>
              </a:gdLst>
              <a:ahLst/>
              <a:cxnLst>
                <a:cxn ang="T6">
                  <a:pos x="T0" y="T1"/>
                </a:cxn>
                <a:cxn ang="T7">
                  <a:pos x="T2" y="T3"/>
                </a:cxn>
                <a:cxn ang="T8">
                  <a:pos x="T4" y="T5"/>
                </a:cxn>
              </a:cxnLst>
              <a:rect l="T9" t="T10" r="T11" b="T12"/>
              <a:pathLst>
                <a:path w="2196" h="318">
                  <a:moveTo>
                    <a:pt x="0" y="0"/>
                  </a:moveTo>
                  <a:cubicBezTo>
                    <a:pt x="199" y="51"/>
                    <a:pt x="828" y="301"/>
                    <a:pt x="1194" y="306"/>
                  </a:cubicBezTo>
                  <a:cubicBezTo>
                    <a:pt x="1536" y="318"/>
                    <a:pt x="1987" y="88"/>
                    <a:pt x="2196" y="30"/>
                  </a:cubicBezTo>
                </a:path>
              </a:pathLst>
            </a:cu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3598" name="Group 129"/>
            <p:cNvGrpSpPr>
              <a:grpSpLocks/>
            </p:cNvGrpSpPr>
            <p:nvPr/>
          </p:nvGrpSpPr>
          <p:grpSpPr bwMode="auto">
            <a:xfrm>
              <a:off x="3083" y="2589"/>
              <a:ext cx="202" cy="233"/>
              <a:chOff x="618" y="3500"/>
              <a:chExt cx="202" cy="233"/>
            </a:xfrm>
          </p:grpSpPr>
          <p:sp>
            <p:nvSpPr>
              <p:cNvPr id="23599" name="Oval 130"/>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3600" name="Text Box 131"/>
              <p:cNvSpPr txBox="1">
                <a:spLocks noChangeArrowheads="1"/>
              </p:cNvSpPr>
              <p:nvPr/>
            </p:nvSpPr>
            <p:spPr bwMode="auto">
              <a:xfrm>
                <a:off x="628" y="3500"/>
                <a:ext cx="189" cy="233"/>
              </a:xfrm>
              <a:prstGeom prst="rect">
                <a:avLst/>
              </a:prstGeom>
              <a:noFill/>
              <a:ln w="9525">
                <a:noFill/>
                <a:miter lim="800000"/>
                <a:headEnd/>
                <a:tailEnd/>
              </a:ln>
            </p:spPr>
            <p:txBody>
              <a:bodyPr wrap="none">
                <a:spAutoFit/>
              </a:bodyPr>
              <a:lstStyle/>
              <a:p>
                <a:r>
                  <a:rPr lang="en-US" altLang="zh-CN">
                    <a:solidFill>
                      <a:srgbClr val="FF0000"/>
                    </a:solidFill>
                    <a:latin typeface="Gill Sans MT" panose="020B0502020104020203" pitchFamily="34" charset="0"/>
                  </a:rPr>
                  <a:t>2</a:t>
                </a:r>
              </a:p>
            </p:txBody>
          </p:sp>
        </p:grpSp>
      </p:grpSp>
      <p:grpSp>
        <p:nvGrpSpPr>
          <p:cNvPr id="17" name="Group 132"/>
          <p:cNvGrpSpPr>
            <a:grpSpLocks/>
          </p:cNvGrpSpPr>
          <p:nvPr/>
        </p:nvGrpSpPr>
        <p:grpSpPr bwMode="auto">
          <a:xfrm>
            <a:off x="4826000" y="3135313"/>
            <a:ext cx="3103563" cy="2016125"/>
            <a:chOff x="3040" y="2157"/>
            <a:chExt cx="1955" cy="1270"/>
          </a:xfrm>
        </p:grpSpPr>
        <p:sp>
          <p:nvSpPr>
            <p:cNvPr id="23593" name="Freeform 133"/>
            <p:cNvSpPr>
              <a:spLocks/>
            </p:cNvSpPr>
            <p:nvPr/>
          </p:nvSpPr>
          <p:spPr bwMode="auto">
            <a:xfrm>
              <a:off x="3040" y="2157"/>
              <a:ext cx="1955" cy="1270"/>
            </a:xfrm>
            <a:custGeom>
              <a:avLst/>
              <a:gdLst>
                <a:gd name="T0" fmla="*/ 1955 w 1955"/>
                <a:gd name="T1" fmla="*/ 0 h 1270"/>
                <a:gd name="T2" fmla="*/ 1077 w 1955"/>
                <a:gd name="T3" fmla="*/ 765 h 1270"/>
                <a:gd name="T4" fmla="*/ 0 w 1955"/>
                <a:gd name="T5" fmla="*/ 1270 h 1270"/>
                <a:gd name="T6" fmla="*/ 0 60000 65536"/>
                <a:gd name="T7" fmla="*/ 0 60000 65536"/>
                <a:gd name="T8" fmla="*/ 0 60000 65536"/>
                <a:gd name="T9" fmla="*/ 0 w 1955"/>
                <a:gd name="T10" fmla="*/ 0 h 1270"/>
                <a:gd name="T11" fmla="*/ 1955 w 1955"/>
                <a:gd name="T12" fmla="*/ 1270 h 1270"/>
              </a:gdLst>
              <a:ahLst/>
              <a:cxnLst>
                <a:cxn ang="T6">
                  <a:pos x="T0" y="T1"/>
                </a:cxn>
                <a:cxn ang="T7">
                  <a:pos x="T2" y="T3"/>
                </a:cxn>
                <a:cxn ang="T8">
                  <a:pos x="T4" y="T5"/>
                </a:cxn>
              </a:cxnLst>
              <a:rect l="T9" t="T10" r="T11" b="T12"/>
              <a:pathLst>
                <a:path w="1955" h="1270">
                  <a:moveTo>
                    <a:pt x="1955" y="0"/>
                  </a:moveTo>
                  <a:cubicBezTo>
                    <a:pt x="1809" y="127"/>
                    <a:pt x="1425" y="536"/>
                    <a:pt x="1077" y="765"/>
                  </a:cubicBezTo>
                  <a:cubicBezTo>
                    <a:pt x="729" y="994"/>
                    <a:pt x="224" y="1165"/>
                    <a:pt x="0" y="1270"/>
                  </a:cubicBezTo>
                </a:path>
              </a:pathLst>
            </a:cu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3594" name="Group 134"/>
            <p:cNvGrpSpPr>
              <a:grpSpLocks/>
            </p:cNvGrpSpPr>
            <p:nvPr/>
          </p:nvGrpSpPr>
          <p:grpSpPr bwMode="auto">
            <a:xfrm>
              <a:off x="3982" y="2835"/>
              <a:ext cx="202" cy="233"/>
              <a:chOff x="618" y="3500"/>
              <a:chExt cx="202" cy="233"/>
            </a:xfrm>
          </p:grpSpPr>
          <p:sp>
            <p:nvSpPr>
              <p:cNvPr id="23595" name="Oval 135"/>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3596" name="Text Box 136"/>
              <p:cNvSpPr txBox="1">
                <a:spLocks noChangeArrowheads="1"/>
              </p:cNvSpPr>
              <p:nvPr/>
            </p:nvSpPr>
            <p:spPr bwMode="auto">
              <a:xfrm>
                <a:off x="628" y="3500"/>
                <a:ext cx="189" cy="233"/>
              </a:xfrm>
              <a:prstGeom prst="rect">
                <a:avLst/>
              </a:prstGeom>
              <a:noFill/>
              <a:ln w="9525">
                <a:noFill/>
                <a:miter lim="800000"/>
                <a:headEnd/>
                <a:tailEnd/>
              </a:ln>
            </p:spPr>
            <p:txBody>
              <a:bodyPr wrap="none">
                <a:spAutoFit/>
              </a:bodyPr>
              <a:lstStyle/>
              <a:p>
                <a:r>
                  <a:rPr lang="en-US" altLang="zh-CN">
                    <a:solidFill>
                      <a:srgbClr val="FF0000"/>
                    </a:solidFill>
                    <a:latin typeface="Gill Sans MT" panose="020B0502020104020203" pitchFamily="34" charset="0"/>
                  </a:rPr>
                  <a:t>4</a:t>
                </a:r>
              </a:p>
            </p:txBody>
          </p:sp>
        </p:grpSp>
      </p:grpSp>
      <p:grpSp>
        <p:nvGrpSpPr>
          <p:cNvPr id="19" name="Group 137"/>
          <p:cNvGrpSpPr>
            <a:grpSpLocks/>
          </p:cNvGrpSpPr>
          <p:nvPr/>
        </p:nvGrpSpPr>
        <p:grpSpPr bwMode="auto">
          <a:xfrm>
            <a:off x="2986088" y="3600450"/>
            <a:ext cx="1357312" cy="1298575"/>
            <a:chOff x="1881" y="2450"/>
            <a:chExt cx="855" cy="818"/>
          </a:xfrm>
        </p:grpSpPr>
        <p:sp>
          <p:nvSpPr>
            <p:cNvPr id="23589" name="Line 138"/>
            <p:cNvSpPr>
              <a:spLocks noChangeShapeType="1"/>
            </p:cNvSpPr>
            <p:nvPr/>
          </p:nvSpPr>
          <p:spPr bwMode="auto">
            <a:xfrm flipH="1" flipV="1">
              <a:off x="1881" y="2450"/>
              <a:ext cx="855" cy="818"/>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3590" name="Group 139"/>
            <p:cNvGrpSpPr>
              <a:grpSpLocks/>
            </p:cNvGrpSpPr>
            <p:nvPr/>
          </p:nvGrpSpPr>
          <p:grpSpPr bwMode="auto">
            <a:xfrm>
              <a:off x="2172" y="2702"/>
              <a:ext cx="202" cy="233"/>
              <a:chOff x="618" y="3500"/>
              <a:chExt cx="202" cy="233"/>
            </a:xfrm>
          </p:grpSpPr>
          <p:sp>
            <p:nvSpPr>
              <p:cNvPr id="23591" name="Oval 140"/>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3592" name="Text Box 141"/>
              <p:cNvSpPr txBox="1">
                <a:spLocks noChangeArrowheads="1"/>
              </p:cNvSpPr>
              <p:nvPr/>
            </p:nvSpPr>
            <p:spPr bwMode="auto">
              <a:xfrm>
                <a:off x="628" y="3500"/>
                <a:ext cx="189" cy="233"/>
              </a:xfrm>
              <a:prstGeom prst="rect">
                <a:avLst/>
              </a:prstGeom>
              <a:noFill/>
              <a:ln w="9525">
                <a:noFill/>
                <a:miter lim="800000"/>
                <a:headEnd/>
                <a:tailEnd/>
              </a:ln>
            </p:spPr>
            <p:txBody>
              <a:bodyPr wrap="none">
                <a:spAutoFit/>
              </a:bodyPr>
              <a:lstStyle/>
              <a:p>
                <a:r>
                  <a:rPr lang="en-US" altLang="zh-CN">
                    <a:solidFill>
                      <a:srgbClr val="FF0000"/>
                    </a:solidFill>
                    <a:latin typeface="Gill Sans MT" panose="020B0502020104020203" pitchFamily="34" charset="0"/>
                  </a:rPr>
                  <a:t>1</a:t>
                </a:r>
              </a:p>
            </p:txBody>
          </p:sp>
        </p:grpSp>
      </p:grpSp>
      <p:grpSp>
        <p:nvGrpSpPr>
          <p:cNvPr id="21" name="Group 142"/>
          <p:cNvGrpSpPr>
            <a:grpSpLocks/>
          </p:cNvGrpSpPr>
          <p:nvPr/>
        </p:nvGrpSpPr>
        <p:grpSpPr bwMode="auto">
          <a:xfrm>
            <a:off x="425450" y="3903663"/>
            <a:ext cx="2805111" cy="1938338"/>
            <a:chOff x="409" y="2924"/>
            <a:chExt cx="1767" cy="1221"/>
          </a:xfrm>
        </p:grpSpPr>
        <p:sp>
          <p:nvSpPr>
            <p:cNvPr id="23587" name="Text Box 143"/>
            <p:cNvSpPr txBox="1">
              <a:spLocks noChangeArrowheads="1"/>
            </p:cNvSpPr>
            <p:nvPr/>
          </p:nvSpPr>
          <p:spPr bwMode="auto">
            <a:xfrm>
              <a:off x="409" y="2924"/>
              <a:ext cx="1713" cy="1221"/>
            </a:xfrm>
            <a:prstGeom prst="rect">
              <a:avLst/>
            </a:prstGeom>
            <a:noFill/>
            <a:ln w="9525">
              <a:noFill/>
              <a:miter lim="800000"/>
              <a:headEnd/>
              <a:tailEnd/>
            </a:ln>
          </p:spPr>
          <p:txBody>
            <a:bodyPr wrap="square">
              <a:spAutoFit/>
            </a:bodyPr>
            <a:lstStyle/>
            <a:p>
              <a:r>
                <a:rPr lang="en-US" altLang="zh-CN" sz="2000" dirty="0">
                  <a:latin typeface="Gill Sans MT" panose="020B0502020104020203" pitchFamily="34" charset="0"/>
                </a:rPr>
                <a:t>correspondent addresses the datagram to the mobile node's permanent address and sends the datagram into the network. </a:t>
              </a:r>
            </a:p>
          </p:txBody>
        </p:sp>
        <p:sp>
          <p:nvSpPr>
            <p:cNvPr id="23588" name="Line 144"/>
            <p:cNvSpPr>
              <a:spLocks noChangeShapeType="1"/>
            </p:cNvSpPr>
            <p:nvPr/>
          </p:nvSpPr>
          <p:spPr bwMode="auto">
            <a:xfrm flipV="1">
              <a:off x="1711" y="2956"/>
              <a:ext cx="465" cy="144"/>
            </a:xfrm>
            <a:prstGeom prst="line">
              <a:avLst/>
            </a:prstGeom>
            <a:noFill/>
            <a:ln w="19050">
              <a:solidFill>
                <a:schemeClr val="tx1"/>
              </a:solidFill>
              <a:round/>
              <a:headEnd/>
              <a:tailEnd/>
            </a:ln>
          </p:spPr>
          <p:txBody>
            <a:bodyPr wrap="none"/>
            <a:lstStyle/>
            <a:p>
              <a:endParaRPr lang="zh-CN" altLang="en-US">
                <a:latin typeface="Gill Sans MT" panose="020B0502020104020203" pitchFamily="34" charset="0"/>
              </a:endParaRPr>
            </a:p>
          </p:txBody>
        </p:sp>
      </p:grpSp>
      <p:grpSp>
        <p:nvGrpSpPr>
          <p:cNvPr id="22" name="Group 145"/>
          <p:cNvGrpSpPr>
            <a:grpSpLocks/>
          </p:cNvGrpSpPr>
          <p:nvPr/>
        </p:nvGrpSpPr>
        <p:grpSpPr bwMode="auto">
          <a:xfrm>
            <a:off x="2506663" y="1593850"/>
            <a:ext cx="2794000" cy="2168525"/>
            <a:chOff x="1579" y="1186"/>
            <a:chExt cx="1760" cy="1366"/>
          </a:xfrm>
        </p:grpSpPr>
        <p:sp>
          <p:nvSpPr>
            <p:cNvPr id="23585" name="Text Box 146"/>
            <p:cNvSpPr txBox="1">
              <a:spLocks noChangeArrowheads="1"/>
            </p:cNvSpPr>
            <p:nvPr/>
          </p:nvSpPr>
          <p:spPr bwMode="auto">
            <a:xfrm>
              <a:off x="1579" y="1186"/>
              <a:ext cx="1760" cy="750"/>
            </a:xfrm>
            <a:prstGeom prst="rect">
              <a:avLst/>
            </a:prstGeom>
            <a:noFill/>
            <a:ln w="9525">
              <a:noFill/>
              <a:miter lim="800000"/>
              <a:headEnd/>
              <a:tailEnd/>
            </a:ln>
          </p:spPr>
          <p:txBody>
            <a:bodyPr>
              <a:spAutoFit/>
            </a:bodyPr>
            <a:lstStyle/>
            <a:p>
              <a:r>
                <a:rPr lang="en-US" altLang="zh-CN" dirty="0">
                  <a:latin typeface="Gill Sans MT" panose="020B0502020104020203" pitchFamily="34" charset="0"/>
                </a:rPr>
                <a:t>home agent intercepts the datagrams and then forwarded them to foreign agent.</a:t>
              </a:r>
            </a:p>
          </p:txBody>
        </p:sp>
        <p:sp>
          <p:nvSpPr>
            <p:cNvPr id="23586" name="Line 147"/>
            <p:cNvSpPr>
              <a:spLocks noChangeShapeType="1"/>
            </p:cNvSpPr>
            <p:nvPr/>
          </p:nvSpPr>
          <p:spPr bwMode="auto">
            <a:xfrm>
              <a:off x="2652" y="1698"/>
              <a:ext cx="466" cy="854"/>
            </a:xfrm>
            <a:prstGeom prst="line">
              <a:avLst/>
            </a:prstGeom>
            <a:noFill/>
            <a:ln w="19050">
              <a:solidFill>
                <a:schemeClr val="tx1"/>
              </a:solidFill>
              <a:round/>
              <a:headEnd/>
              <a:tailEnd/>
            </a:ln>
          </p:spPr>
          <p:txBody>
            <a:bodyPr wrap="none"/>
            <a:lstStyle/>
            <a:p>
              <a:endParaRPr lang="zh-CN" altLang="en-US">
                <a:latin typeface="Gill Sans MT" panose="020B0502020104020203" pitchFamily="34" charset="0"/>
              </a:endParaRPr>
            </a:p>
          </p:txBody>
        </p:sp>
      </p:grpSp>
      <p:grpSp>
        <p:nvGrpSpPr>
          <p:cNvPr id="23" name="Group 148"/>
          <p:cNvGrpSpPr>
            <a:grpSpLocks/>
          </p:cNvGrpSpPr>
          <p:nvPr/>
        </p:nvGrpSpPr>
        <p:grpSpPr bwMode="auto">
          <a:xfrm>
            <a:off x="5359401" y="1055688"/>
            <a:ext cx="2338387" cy="1776413"/>
            <a:chOff x="3419" y="967"/>
            <a:chExt cx="1473" cy="1119"/>
          </a:xfrm>
        </p:grpSpPr>
        <p:sp>
          <p:nvSpPr>
            <p:cNvPr id="23583" name="Text Box 149"/>
            <p:cNvSpPr txBox="1">
              <a:spLocks noChangeArrowheads="1"/>
            </p:cNvSpPr>
            <p:nvPr/>
          </p:nvSpPr>
          <p:spPr bwMode="auto">
            <a:xfrm>
              <a:off x="3419" y="967"/>
              <a:ext cx="1473" cy="582"/>
            </a:xfrm>
            <a:prstGeom prst="rect">
              <a:avLst/>
            </a:prstGeom>
            <a:noFill/>
            <a:ln w="9525">
              <a:noFill/>
              <a:miter lim="800000"/>
              <a:headEnd/>
              <a:tailEnd/>
            </a:ln>
          </p:spPr>
          <p:txBody>
            <a:bodyPr>
              <a:spAutoFit/>
            </a:bodyPr>
            <a:lstStyle/>
            <a:p>
              <a:pPr>
                <a:defRPr/>
              </a:pPr>
              <a:r>
                <a:rPr lang="en-US" altLang="zh-CN" dirty="0">
                  <a:latin typeface="Gill Sans MT" panose="020B0502020104020203" pitchFamily="34" charset="0"/>
                  <a:cs typeface="Arial" charset="0"/>
                </a:rPr>
                <a:t>foreign agent receives packets, forwards to mobile</a:t>
              </a:r>
            </a:p>
          </p:txBody>
        </p:sp>
        <p:sp>
          <p:nvSpPr>
            <p:cNvPr id="23584" name="Line 150"/>
            <p:cNvSpPr>
              <a:spLocks noChangeShapeType="1"/>
            </p:cNvSpPr>
            <p:nvPr/>
          </p:nvSpPr>
          <p:spPr bwMode="auto">
            <a:xfrm>
              <a:off x="4211" y="1420"/>
              <a:ext cx="377" cy="666"/>
            </a:xfrm>
            <a:prstGeom prst="line">
              <a:avLst/>
            </a:prstGeom>
            <a:noFill/>
            <a:ln w="9525">
              <a:solidFill>
                <a:schemeClr val="tx1"/>
              </a:solidFill>
              <a:round/>
              <a:headEnd/>
              <a:tailEnd/>
            </a:ln>
          </p:spPr>
          <p:txBody>
            <a:bodyPr wrap="none"/>
            <a:lstStyle/>
            <a:p>
              <a:endParaRPr lang="zh-CN" altLang="en-US">
                <a:latin typeface="Gill Sans MT" panose="020B0502020104020203" pitchFamily="34" charset="0"/>
              </a:endParaRPr>
            </a:p>
          </p:txBody>
        </p:sp>
      </p:grpSp>
      <p:grpSp>
        <p:nvGrpSpPr>
          <p:cNvPr id="24" name="Group 151"/>
          <p:cNvGrpSpPr>
            <a:grpSpLocks/>
          </p:cNvGrpSpPr>
          <p:nvPr/>
        </p:nvGrpSpPr>
        <p:grpSpPr bwMode="auto">
          <a:xfrm>
            <a:off x="6300788" y="4487863"/>
            <a:ext cx="2600325" cy="1173162"/>
            <a:chOff x="4191" y="3009"/>
            <a:chExt cx="1416" cy="739"/>
          </a:xfrm>
        </p:grpSpPr>
        <p:sp>
          <p:nvSpPr>
            <p:cNvPr id="23581" name="Text Box 152"/>
            <p:cNvSpPr txBox="1">
              <a:spLocks noChangeArrowheads="1"/>
            </p:cNvSpPr>
            <p:nvPr/>
          </p:nvSpPr>
          <p:spPr bwMode="auto">
            <a:xfrm>
              <a:off x="4332" y="3166"/>
              <a:ext cx="1275" cy="582"/>
            </a:xfrm>
            <a:prstGeom prst="rect">
              <a:avLst/>
            </a:prstGeom>
            <a:noFill/>
            <a:ln w="9525">
              <a:noFill/>
              <a:miter lim="800000"/>
              <a:headEnd/>
              <a:tailEnd/>
            </a:ln>
          </p:spPr>
          <p:txBody>
            <a:bodyPr>
              <a:spAutoFit/>
            </a:bodyPr>
            <a:lstStyle/>
            <a:p>
              <a:r>
                <a:rPr lang="en-US" altLang="zh-CN" dirty="0">
                  <a:latin typeface="Gill Sans MT" panose="020B0502020104020203" pitchFamily="34" charset="0"/>
                </a:rPr>
                <a:t>mobile user corresponds to the correspondent </a:t>
              </a:r>
              <a:r>
                <a:rPr lang="en-US" altLang="zh-CN" dirty="0">
                  <a:solidFill>
                    <a:srgbClr val="FF0000"/>
                  </a:solidFill>
                  <a:latin typeface="Gill Sans MT" panose="020B0502020104020203" pitchFamily="34" charset="0"/>
                </a:rPr>
                <a:t>directly</a:t>
              </a:r>
            </a:p>
          </p:txBody>
        </p:sp>
        <p:sp>
          <p:nvSpPr>
            <p:cNvPr id="23582" name="Line 153"/>
            <p:cNvSpPr>
              <a:spLocks noChangeShapeType="1"/>
            </p:cNvSpPr>
            <p:nvPr/>
          </p:nvSpPr>
          <p:spPr bwMode="auto">
            <a:xfrm flipH="1" flipV="1">
              <a:off x="4191" y="3009"/>
              <a:ext cx="248" cy="179"/>
            </a:xfrm>
            <a:prstGeom prst="line">
              <a:avLst/>
            </a:prstGeom>
            <a:noFill/>
            <a:ln w="9525">
              <a:solidFill>
                <a:schemeClr val="tx1"/>
              </a:solidFill>
              <a:round/>
              <a:headEnd/>
              <a:tailEnd/>
            </a:ln>
          </p:spPr>
          <p:txBody>
            <a:bodyPr wrap="none"/>
            <a:lstStyle/>
            <a:p>
              <a:endParaRPr lang="zh-CN" altLang="en-US">
                <a:latin typeface="Gill Sans MT" panose="020B05020201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393699" y="254833"/>
            <a:ext cx="8480477" cy="599605"/>
          </a:xfrm>
        </p:spPr>
        <p:txBody>
          <a:bodyPr/>
          <a:lstStyle/>
          <a:p>
            <a:pPr eaLnBrk="1" hangingPunct="1"/>
            <a:r>
              <a:rPr lang="en-US" altLang="zh-CN" dirty="0">
                <a:latin typeface="Gill Sans MT" panose="020B0502020104020203" pitchFamily="34" charset="0"/>
              </a:rPr>
              <a:t>Indirect Routing: comments</a:t>
            </a:r>
          </a:p>
        </p:txBody>
      </p:sp>
      <p:sp>
        <p:nvSpPr>
          <p:cNvPr id="24582" name="Rectangle 3"/>
          <p:cNvSpPr>
            <a:spLocks noGrp="1" noChangeArrowheads="1"/>
          </p:cNvSpPr>
          <p:nvPr>
            <p:ph type="body" idx="1"/>
          </p:nvPr>
        </p:nvSpPr>
        <p:spPr>
          <a:xfrm>
            <a:off x="336176" y="1008529"/>
            <a:ext cx="8498542" cy="5177118"/>
          </a:xfrm>
        </p:spPr>
        <p:txBody>
          <a:bodyPr/>
          <a:lstStyle/>
          <a:p>
            <a:pPr eaLnBrk="1" hangingPunct="1"/>
            <a:r>
              <a:rPr lang="en-US" altLang="zh-CN" dirty="0">
                <a:latin typeface="Gill Sans MT" panose="020B0502020104020203" pitchFamily="34" charset="0"/>
              </a:rPr>
              <a:t>Mobile uses two addresses:</a:t>
            </a:r>
          </a:p>
          <a:p>
            <a:pPr marL="857250" lvl="1" indent="-457200" eaLnBrk="1" hangingPunct="1">
              <a:buFont typeface="+mj-ea"/>
              <a:buAutoNum type="circleNumDbPlain"/>
            </a:pPr>
            <a:r>
              <a:rPr lang="en-US" altLang="zh-CN" sz="2200" dirty="0">
                <a:solidFill>
                  <a:srgbClr val="FF0000"/>
                </a:solidFill>
                <a:latin typeface="Gill Sans MT" panose="020B0502020104020203" pitchFamily="34" charset="0"/>
              </a:rPr>
              <a:t>permanent address</a:t>
            </a:r>
            <a:r>
              <a:rPr lang="en-US" altLang="zh-CN" sz="2200" dirty="0">
                <a:latin typeface="Gill Sans MT" panose="020B0502020104020203" pitchFamily="34" charset="0"/>
              </a:rPr>
              <a:t>: used by correspondent </a:t>
            </a:r>
            <a:r>
              <a:rPr lang="en-US" altLang="zh-CN" sz="2200" dirty="0" smtClean="0">
                <a:latin typeface="Gill Sans MT" panose="020B0502020104020203" pitchFamily="34" charset="0"/>
              </a:rPr>
              <a:t>(hence </a:t>
            </a:r>
            <a:r>
              <a:rPr lang="en-US" altLang="zh-CN" sz="2200" dirty="0">
                <a:latin typeface="Gill Sans MT" panose="020B0502020104020203" pitchFamily="34" charset="0"/>
              </a:rPr>
              <a:t>mobile location is </a:t>
            </a:r>
            <a:r>
              <a:rPr lang="en-US" altLang="zh-CN" sz="2200" dirty="0">
                <a:solidFill>
                  <a:srgbClr val="FF0000"/>
                </a:solidFill>
                <a:latin typeface="Gill Sans MT" panose="020B0502020104020203" pitchFamily="34" charset="0"/>
              </a:rPr>
              <a:t>transparent</a:t>
            </a:r>
            <a:r>
              <a:rPr lang="en-US" altLang="zh-CN" sz="2200" dirty="0">
                <a:latin typeface="Gill Sans MT" panose="020B0502020104020203" pitchFamily="34" charset="0"/>
              </a:rPr>
              <a:t> to </a:t>
            </a:r>
            <a:r>
              <a:rPr lang="en-US" altLang="zh-CN" sz="2200" dirty="0" smtClean="0">
                <a:latin typeface="Gill Sans MT" panose="020B0502020104020203" pitchFamily="34" charset="0"/>
              </a:rPr>
              <a:t>correspondent)</a:t>
            </a:r>
            <a:endParaRPr lang="en-US" altLang="zh-CN" sz="2200" dirty="0">
              <a:latin typeface="Gill Sans MT" panose="020B0502020104020203" pitchFamily="34" charset="0"/>
            </a:endParaRPr>
          </a:p>
          <a:p>
            <a:pPr marL="857250" lvl="1" indent="-457200" eaLnBrk="1" hangingPunct="1">
              <a:buFont typeface="+mj-ea"/>
              <a:buAutoNum type="circleNumDbPlain"/>
            </a:pPr>
            <a:r>
              <a:rPr lang="en-US" altLang="zh-CN" sz="2200" dirty="0">
                <a:solidFill>
                  <a:srgbClr val="FF0000"/>
                </a:solidFill>
                <a:latin typeface="Gill Sans MT" panose="020B0502020104020203" pitchFamily="34" charset="0"/>
              </a:rPr>
              <a:t>care-of-address</a:t>
            </a:r>
            <a:r>
              <a:rPr lang="en-US" altLang="zh-CN" sz="2200" dirty="0">
                <a:latin typeface="Gill Sans MT" panose="020B0502020104020203" pitchFamily="34" charset="0"/>
              </a:rPr>
              <a:t>: used by home agent to forward datagrams to mobile</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foreign agent functions may be done by mobile itself</a:t>
            </a:r>
          </a:p>
          <a:p>
            <a:pPr eaLnBrk="1" hangingPunct="1"/>
            <a:endParaRPr lang="en-US" altLang="zh-CN" dirty="0">
              <a:solidFill>
                <a:srgbClr val="FF0000"/>
              </a:solidFill>
              <a:latin typeface="Gill Sans MT" panose="020B0502020104020203" pitchFamily="34" charset="0"/>
            </a:endParaRPr>
          </a:p>
          <a:p>
            <a:pPr eaLnBrk="1" hangingPunct="1"/>
            <a:r>
              <a:rPr lang="en-US" altLang="zh-CN" dirty="0">
                <a:solidFill>
                  <a:srgbClr val="FF0000"/>
                </a:solidFill>
                <a:latin typeface="Gill Sans MT" panose="020B0502020104020203" pitchFamily="34" charset="0"/>
              </a:rPr>
              <a:t>triangle routing</a:t>
            </a:r>
            <a:r>
              <a:rPr lang="en-US" altLang="zh-CN" dirty="0">
                <a:latin typeface="Gill Sans MT" panose="020B0502020104020203" pitchFamily="34" charset="0"/>
              </a:rPr>
              <a:t>: correspondent-home-network-mobile</a:t>
            </a:r>
          </a:p>
          <a:p>
            <a:pPr lvl="1" eaLnBrk="1" hangingPunct="1"/>
            <a:r>
              <a:rPr lang="en-US" altLang="zh-CN" sz="2200" dirty="0">
                <a:latin typeface="Gill Sans MT" panose="020B0502020104020203" pitchFamily="34" charset="0"/>
              </a:rPr>
              <a:t>inefficient when </a:t>
            </a:r>
          </a:p>
          <a:p>
            <a:pPr lvl="1" eaLnBrk="1" hangingPunct="1">
              <a:buFontTx/>
              <a:buNone/>
            </a:pPr>
            <a:r>
              <a:rPr lang="en-US" altLang="zh-CN" sz="2200" dirty="0">
                <a:latin typeface="Gill Sans MT" panose="020B0502020104020203" pitchFamily="34" charset="0"/>
              </a:rPr>
              <a:t>correspondent, mobile </a:t>
            </a:r>
          </a:p>
          <a:p>
            <a:pPr lvl="1" eaLnBrk="1" hangingPunct="1">
              <a:buFontTx/>
              <a:buNone/>
            </a:pPr>
            <a:r>
              <a:rPr lang="en-US" altLang="zh-CN" sz="2200" dirty="0">
                <a:latin typeface="Gill Sans MT" panose="020B0502020104020203" pitchFamily="34" charset="0"/>
              </a:rPr>
              <a:t>are in the same network</a:t>
            </a:r>
          </a:p>
        </p:txBody>
      </p:sp>
      <p:grpSp>
        <p:nvGrpSpPr>
          <p:cNvPr id="24583" name="Group 4"/>
          <p:cNvGrpSpPr>
            <a:grpSpLocks/>
          </p:cNvGrpSpPr>
          <p:nvPr/>
        </p:nvGrpSpPr>
        <p:grpSpPr bwMode="auto">
          <a:xfrm>
            <a:off x="4873625" y="4572000"/>
            <a:ext cx="3154363" cy="1449388"/>
            <a:chOff x="958" y="1566"/>
            <a:chExt cx="4242" cy="2155"/>
          </a:xfrm>
        </p:grpSpPr>
        <p:sp>
          <p:nvSpPr>
            <p:cNvPr id="24584" name="Freeform 5"/>
            <p:cNvSpPr>
              <a:spLocks/>
            </p:cNvSpPr>
            <p:nvPr/>
          </p:nvSpPr>
          <p:spPr bwMode="auto">
            <a:xfrm>
              <a:off x="1016" y="1648"/>
              <a:ext cx="1176" cy="1001"/>
            </a:xfrm>
            <a:custGeom>
              <a:avLst/>
              <a:gdLst>
                <a:gd name="T0" fmla="*/ 483 w 1340"/>
                <a:gd name="T1" fmla="*/ 35 h 1191"/>
                <a:gd name="T2" fmla="*/ 72 w 1340"/>
                <a:gd name="T3" fmla="*/ 50 h 1191"/>
                <a:gd name="T4" fmla="*/ 51 w 1340"/>
                <a:gd name="T5" fmla="*/ 338 h 1191"/>
                <a:gd name="T6" fmla="*/ 25 w 1340"/>
                <a:gd name="T7" fmla="*/ 605 h 1191"/>
                <a:gd name="T8" fmla="*/ 98 w 1340"/>
                <a:gd name="T9" fmla="*/ 731 h 1191"/>
                <a:gd name="T10" fmla="*/ 472 w 1340"/>
                <a:gd name="T11" fmla="*/ 736 h 1191"/>
                <a:gd name="T12" fmla="*/ 562 w 1340"/>
                <a:gd name="T13" fmla="*/ 948 h 1191"/>
                <a:gd name="T14" fmla="*/ 1083 w 1340"/>
                <a:gd name="T15" fmla="*/ 923 h 1191"/>
                <a:gd name="T16" fmla="*/ 1120 w 1340"/>
                <a:gd name="T17" fmla="*/ 479 h 1191"/>
                <a:gd name="T18" fmla="*/ 1057 w 1340"/>
                <a:gd name="T19" fmla="*/ 287 h 1191"/>
                <a:gd name="T20" fmla="*/ 667 w 1340"/>
                <a:gd name="T21" fmla="*/ 242 h 1191"/>
                <a:gd name="T22" fmla="*/ 483 w 1340"/>
                <a:gd name="T23" fmla="*/ 35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4585" name="Group 6"/>
            <p:cNvGrpSpPr>
              <a:grpSpLocks/>
            </p:cNvGrpSpPr>
            <p:nvPr/>
          </p:nvGrpSpPr>
          <p:grpSpPr bwMode="auto">
            <a:xfrm>
              <a:off x="1681" y="2274"/>
              <a:ext cx="316" cy="147"/>
              <a:chOff x="3600" y="219"/>
              <a:chExt cx="360" cy="175"/>
            </a:xfrm>
          </p:grpSpPr>
          <p:sp>
            <p:nvSpPr>
              <p:cNvPr id="24704" name="Oval 7"/>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05" name="Line 8"/>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06" name="Line 9"/>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07" name="Rectangle 10"/>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4708" name="Oval 11"/>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4709" name="Group 12"/>
              <p:cNvGrpSpPr>
                <a:grpSpLocks/>
              </p:cNvGrpSpPr>
              <p:nvPr/>
            </p:nvGrpSpPr>
            <p:grpSpPr bwMode="auto">
              <a:xfrm>
                <a:off x="3686" y="244"/>
                <a:ext cx="177" cy="66"/>
                <a:chOff x="2848" y="848"/>
                <a:chExt cx="140" cy="98"/>
              </a:xfrm>
            </p:grpSpPr>
            <p:sp>
              <p:nvSpPr>
                <p:cNvPr id="24714" name="Line 13"/>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15" name="Line 14"/>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16" name="Line 15"/>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4710" name="Group 16"/>
              <p:cNvGrpSpPr>
                <a:grpSpLocks/>
              </p:cNvGrpSpPr>
              <p:nvPr/>
            </p:nvGrpSpPr>
            <p:grpSpPr bwMode="auto">
              <a:xfrm flipV="1">
                <a:off x="3686" y="243"/>
                <a:ext cx="177" cy="66"/>
                <a:chOff x="2848" y="848"/>
                <a:chExt cx="140" cy="98"/>
              </a:xfrm>
            </p:grpSpPr>
            <p:sp>
              <p:nvSpPr>
                <p:cNvPr id="24711" name="Line 17"/>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12" name="Line 18"/>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713" name="Line 19"/>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grpSp>
          <p:nvGrpSpPr>
            <p:cNvPr id="24586" name="Group 20"/>
            <p:cNvGrpSpPr>
              <a:grpSpLocks/>
            </p:cNvGrpSpPr>
            <p:nvPr/>
          </p:nvGrpSpPr>
          <p:grpSpPr bwMode="auto">
            <a:xfrm>
              <a:off x="1116" y="2056"/>
              <a:ext cx="840" cy="216"/>
              <a:chOff x="8025" y="5070"/>
              <a:chExt cx="2100" cy="540"/>
            </a:xfrm>
          </p:grpSpPr>
          <p:sp>
            <p:nvSpPr>
              <p:cNvPr id="24701" name="Line 21"/>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4702" name="Line 22"/>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4703" name="Line 23"/>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grpSp>
          <p:nvGrpSpPr>
            <p:cNvPr id="24587" name="Group 24"/>
            <p:cNvGrpSpPr>
              <a:grpSpLocks/>
            </p:cNvGrpSpPr>
            <p:nvPr/>
          </p:nvGrpSpPr>
          <p:grpSpPr bwMode="auto">
            <a:xfrm>
              <a:off x="958" y="1778"/>
              <a:ext cx="576" cy="372"/>
              <a:chOff x="10665" y="3225"/>
              <a:chExt cx="1440" cy="930"/>
            </a:xfrm>
          </p:grpSpPr>
          <p:sp>
            <p:nvSpPr>
              <p:cNvPr id="24631" name="Oval 25"/>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4632" name="Group 26"/>
              <p:cNvGrpSpPr>
                <a:grpSpLocks/>
              </p:cNvGrpSpPr>
              <p:nvPr/>
            </p:nvGrpSpPr>
            <p:grpSpPr bwMode="auto">
              <a:xfrm>
                <a:off x="11038" y="3281"/>
                <a:ext cx="618" cy="667"/>
                <a:chOff x="8023" y="4451"/>
                <a:chExt cx="618" cy="667"/>
              </a:xfrm>
            </p:grpSpPr>
            <p:sp>
              <p:nvSpPr>
                <p:cNvPr id="24633" name="Freeform 27"/>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34" name="Freeform 28"/>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35" name="Freeform 29"/>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36" name="Freeform 30"/>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37" name="Freeform 31"/>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38" name="Freeform 32"/>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39" name="Freeform 33"/>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0" name="Freeform 34"/>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1" name="Freeform 35"/>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2" name="Freeform 36"/>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3" name="Freeform 37"/>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4" name="Freeform 38"/>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5" name="Freeform 39"/>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6" name="Freeform 40"/>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7" name="Freeform 41"/>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48" name="Freeform 42"/>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4649" name="Freeform 43"/>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4650" name="Freeform 44"/>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4651" name="Freeform 45"/>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latin typeface="Gill Sans MT" panose="020B0502020104020203" pitchFamily="34" charset="0"/>
                  </a:endParaRPr>
                </a:p>
              </p:txBody>
            </p:sp>
            <p:sp>
              <p:nvSpPr>
                <p:cNvPr id="24652" name="Freeform 46"/>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4653" name="Freeform 47"/>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latin typeface="Gill Sans MT" panose="020B0502020104020203" pitchFamily="34" charset="0"/>
                  </a:endParaRPr>
                </a:p>
              </p:txBody>
            </p:sp>
            <p:sp>
              <p:nvSpPr>
                <p:cNvPr id="24654" name="Freeform 48"/>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55" name="Freeform 49"/>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56" name="Freeform 50"/>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57" name="Freeform 51"/>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58" name="Freeform 52"/>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59" name="Freeform 53"/>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0" name="Freeform 54"/>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1" name="Freeform 55"/>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2" name="Freeform 56"/>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3" name="Freeform 57"/>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4" name="Freeform 58"/>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5" name="Freeform 59"/>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6" name="Freeform 60"/>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7" name="Freeform 61"/>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8" name="Freeform 62"/>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69" name="Freeform 63"/>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0" name="Freeform 64"/>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1" name="Freeform 65"/>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2" name="Freeform 66"/>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3" name="Freeform 67"/>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4" name="Freeform 68"/>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5" name="Freeform 69"/>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6" name="Freeform 70"/>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7" name="Freeform 71"/>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8" name="Freeform 72"/>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79" name="Freeform 73"/>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80" name="Freeform 74"/>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81" name="Freeform 75"/>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82" name="Freeform 76"/>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83" name="Freeform 77"/>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84" name="Freeform 78"/>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latin typeface="Gill Sans MT" panose="020B0502020104020203" pitchFamily="34" charset="0"/>
                  </a:endParaRPr>
                </a:p>
              </p:txBody>
            </p:sp>
            <p:sp>
              <p:nvSpPr>
                <p:cNvPr id="24685" name="Freeform 79"/>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latin typeface="Gill Sans MT" panose="020B0502020104020203" pitchFamily="34" charset="0"/>
                  </a:endParaRPr>
                </a:p>
              </p:txBody>
            </p:sp>
            <p:sp>
              <p:nvSpPr>
                <p:cNvPr id="24686" name="Freeform 80"/>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latin typeface="Gill Sans MT" panose="020B0502020104020203" pitchFamily="34" charset="0"/>
                  </a:endParaRPr>
                </a:p>
              </p:txBody>
            </p:sp>
            <p:sp>
              <p:nvSpPr>
                <p:cNvPr id="24687" name="Freeform 81"/>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latin typeface="Gill Sans MT" panose="020B0502020104020203" pitchFamily="34" charset="0"/>
                  </a:endParaRPr>
                </a:p>
              </p:txBody>
            </p:sp>
            <p:sp>
              <p:nvSpPr>
                <p:cNvPr id="24688" name="Freeform 82"/>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4689" name="Freeform 83"/>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4690" name="Freeform 84"/>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latin typeface="Gill Sans MT" panose="020B0502020104020203" pitchFamily="34" charset="0"/>
                  </a:endParaRPr>
                </a:p>
              </p:txBody>
            </p:sp>
            <p:sp>
              <p:nvSpPr>
                <p:cNvPr id="24691" name="Freeform 85"/>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4692" name="Freeform 86"/>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latin typeface="Gill Sans MT" panose="020B0502020104020203" pitchFamily="34" charset="0"/>
                  </a:endParaRPr>
                </a:p>
              </p:txBody>
            </p:sp>
            <p:sp>
              <p:nvSpPr>
                <p:cNvPr id="24693" name="Freeform 87"/>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694" name="Freeform 88"/>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695" name="Freeform 89"/>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696" name="Freeform 90"/>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697" name="Freeform 91"/>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698" name="Freeform 92"/>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699" name="Freeform 93"/>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sp>
              <p:nvSpPr>
                <p:cNvPr id="24700" name="Freeform 94"/>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latin typeface="Gill Sans MT" panose="020B0502020104020203" pitchFamily="34" charset="0"/>
                  </a:endParaRPr>
                </a:p>
              </p:txBody>
            </p:sp>
          </p:grpSp>
        </p:grpSp>
        <p:sp>
          <p:nvSpPr>
            <p:cNvPr id="24588" name="Freeform 95"/>
            <p:cNvSpPr>
              <a:spLocks/>
            </p:cNvSpPr>
            <p:nvPr/>
          </p:nvSpPr>
          <p:spPr bwMode="auto">
            <a:xfrm>
              <a:off x="4040" y="1566"/>
              <a:ext cx="1158" cy="1078"/>
            </a:xfrm>
            <a:custGeom>
              <a:avLst/>
              <a:gdLst>
                <a:gd name="T0" fmla="*/ 2 w 2894"/>
                <a:gd name="T1" fmla="*/ 533 h 2693"/>
                <a:gd name="T2" fmla="*/ 140 w 2894"/>
                <a:gd name="T3" fmla="*/ 204 h 2693"/>
                <a:gd name="T4" fmla="*/ 554 w 2894"/>
                <a:gd name="T5" fmla="*/ 138 h 2693"/>
                <a:gd name="T6" fmla="*/ 1039 w 2894"/>
                <a:gd name="T7" fmla="*/ 68 h 2693"/>
                <a:gd name="T8" fmla="*/ 1154 w 2894"/>
                <a:gd name="T9" fmla="*/ 546 h 2693"/>
                <a:gd name="T10" fmla="*/ 1064 w 2894"/>
                <a:gd name="T11" fmla="*/ 858 h 2693"/>
                <a:gd name="T12" fmla="*/ 842 w 2894"/>
                <a:gd name="T13" fmla="*/ 1002 h 2693"/>
                <a:gd name="T14" fmla="*/ 656 w 2894"/>
                <a:gd name="T15" fmla="*/ 1032 h 2693"/>
                <a:gd name="T16" fmla="*/ 418 w 2894"/>
                <a:gd name="T17" fmla="*/ 1053 h 2693"/>
                <a:gd name="T18" fmla="*/ 138 w 2894"/>
                <a:gd name="T19" fmla="*/ 881 h 2693"/>
                <a:gd name="T20" fmla="*/ 2 w 2894"/>
                <a:gd name="T21" fmla="*/ 533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pSp>
          <p:nvGrpSpPr>
            <p:cNvPr id="24589" name="Group 96"/>
            <p:cNvGrpSpPr>
              <a:grpSpLocks/>
            </p:cNvGrpSpPr>
            <p:nvPr/>
          </p:nvGrpSpPr>
          <p:grpSpPr bwMode="auto">
            <a:xfrm>
              <a:off x="4224" y="2346"/>
              <a:ext cx="316" cy="147"/>
              <a:chOff x="3600" y="219"/>
              <a:chExt cx="360" cy="175"/>
            </a:xfrm>
          </p:grpSpPr>
          <p:sp>
            <p:nvSpPr>
              <p:cNvPr id="24618" name="Oval 97"/>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19" name="Line 98"/>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20" name="Line 99"/>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21" name="Rectangle 100"/>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latin typeface="Gill Sans MT" panose="020B0502020104020203" pitchFamily="34" charset="0"/>
                </a:endParaRPr>
              </a:p>
            </p:txBody>
          </p:sp>
          <p:sp>
            <p:nvSpPr>
              <p:cNvPr id="24622" name="Oval 101"/>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latin typeface="Gill Sans MT" panose="020B0502020104020203" pitchFamily="34" charset="0"/>
                </a:endParaRPr>
              </a:p>
            </p:txBody>
          </p:sp>
          <p:grpSp>
            <p:nvGrpSpPr>
              <p:cNvPr id="24623" name="Group 102"/>
              <p:cNvGrpSpPr>
                <a:grpSpLocks/>
              </p:cNvGrpSpPr>
              <p:nvPr/>
            </p:nvGrpSpPr>
            <p:grpSpPr bwMode="auto">
              <a:xfrm>
                <a:off x="3686" y="244"/>
                <a:ext cx="177" cy="66"/>
                <a:chOff x="2848" y="848"/>
                <a:chExt cx="140" cy="98"/>
              </a:xfrm>
            </p:grpSpPr>
            <p:sp>
              <p:nvSpPr>
                <p:cNvPr id="24628" name="Line 103"/>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29" name="Line 104"/>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30" name="Line 105"/>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nvGrpSpPr>
              <p:cNvPr id="24624" name="Group 106"/>
              <p:cNvGrpSpPr>
                <a:grpSpLocks/>
              </p:cNvGrpSpPr>
              <p:nvPr/>
            </p:nvGrpSpPr>
            <p:grpSpPr bwMode="auto">
              <a:xfrm flipV="1">
                <a:off x="3686" y="243"/>
                <a:ext cx="177" cy="66"/>
                <a:chOff x="2848" y="848"/>
                <a:chExt cx="140" cy="98"/>
              </a:xfrm>
            </p:grpSpPr>
            <p:sp>
              <p:nvSpPr>
                <p:cNvPr id="24625" name="Line 107"/>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26" name="Line 108"/>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sp>
              <p:nvSpPr>
                <p:cNvPr id="24627" name="Line 109"/>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latin typeface="Gill Sans MT" panose="020B0502020104020203" pitchFamily="34" charset="0"/>
                  </a:endParaRPr>
                </a:p>
              </p:txBody>
            </p:sp>
          </p:grpSp>
        </p:grpSp>
        <p:sp>
          <p:nvSpPr>
            <p:cNvPr id="24590" name="Line 110"/>
            <p:cNvSpPr>
              <a:spLocks noChangeShapeType="1"/>
            </p:cNvSpPr>
            <p:nvPr/>
          </p:nvSpPr>
          <p:spPr bwMode="auto">
            <a:xfrm>
              <a:off x="4243" y="2238"/>
              <a:ext cx="840" cy="0"/>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4591" name="Line 111"/>
            <p:cNvSpPr>
              <a:spLocks noChangeShapeType="1"/>
            </p:cNvSpPr>
            <p:nvPr/>
          </p:nvSpPr>
          <p:spPr bwMode="auto">
            <a:xfrm>
              <a:off x="4375" y="2238"/>
              <a:ext cx="0" cy="108"/>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sp>
          <p:nvSpPr>
            <p:cNvPr id="24592" name="Line 112"/>
            <p:cNvSpPr>
              <a:spLocks noChangeShapeType="1"/>
            </p:cNvSpPr>
            <p:nvPr/>
          </p:nvSpPr>
          <p:spPr bwMode="auto">
            <a:xfrm>
              <a:off x="4912" y="2133"/>
              <a:ext cx="0" cy="108"/>
            </a:xfrm>
            <a:prstGeom prst="line">
              <a:avLst/>
            </a:prstGeom>
            <a:noFill/>
            <a:ln w="19050">
              <a:solidFill>
                <a:srgbClr val="000000"/>
              </a:solidFill>
              <a:round/>
              <a:headEnd/>
              <a:tailEnd/>
            </a:ln>
          </p:spPr>
          <p:txBody>
            <a:bodyPr/>
            <a:lstStyle/>
            <a:p>
              <a:endParaRPr lang="zh-CN" altLang="en-US">
                <a:latin typeface="Gill Sans MT" panose="020B0502020104020203" pitchFamily="34" charset="0"/>
              </a:endParaRPr>
            </a:p>
          </p:txBody>
        </p:sp>
        <p:grpSp>
          <p:nvGrpSpPr>
            <p:cNvPr id="24593" name="Group 113"/>
            <p:cNvGrpSpPr>
              <a:grpSpLocks/>
            </p:cNvGrpSpPr>
            <p:nvPr/>
          </p:nvGrpSpPr>
          <p:grpSpPr bwMode="auto">
            <a:xfrm>
              <a:off x="4624" y="1836"/>
              <a:ext cx="576" cy="372"/>
              <a:chOff x="10665" y="3225"/>
              <a:chExt cx="1440" cy="930"/>
            </a:xfrm>
          </p:grpSpPr>
          <p:sp>
            <p:nvSpPr>
              <p:cNvPr id="24616" name="Oval 114"/>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latin typeface="Gill Sans MT" panose="020B0502020104020203" pitchFamily="34" charset="0"/>
                </a:endParaRPr>
              </a:p>
            </p:txBody>
          </p:sp>
          <p:grpSp>
            <p:nvGrpSpPr>
              <p:cNvPr id="24617" name="Group 115"/>
              <p:cNvGrpSpPr>
                <a:grpSpLocks/>
              </p:cNvGrpSpPr>
              <p:nvPr/>
            </p:nvGrpSpPr>
            <p:grpSpPr bwMode="auto">
              <a:xfrm>
                <a:off x="11031" y="3335"/>
                <a:ext cx="565" cy="643"/>
                <a:chOff x="2870" y="1518"/>
                <a:chExt cx="292" cy="320"/>
              </a:xfrm>
            </p:grpSpPr>
            <p:graphicFrame>
              <p:nvGraphicFramePr>
                <p:cNvPr id="24579" name="Object 11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887" r:id="rId4" imgW="826829" imgH="840406" progId="">
                        <p:embed/>
                      </p:oleObj>
                    </mc:Choice>
                    <mc:Fallback>
                      <p:oleObj r:id="rId4" imgW="826829" imgH="840406" progId="">
                        <p:embed/>
                        <p:pic>
                          <p:nvPicPr>
                            <p:cNvPr id="0" name="Picture 2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11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888" r:id="rId6" imgW="1268295" imgH="1199426" progId="">
                        <p:embed/>
                      </p:oleObj>
                    </mc:Choice>
                    <mc:Fallback>
                      <p:oleObj r:id="rId6" imgW="1268295" imgH="1199426" progId="">
                        <p:embed/>
                        <p:pic>
                          <p:nvPicPr>
                            <p:cNvPr id="0" name="Picture 2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4594" name="Freeform 118"/>
            <p:cNvSpPr>
              <a:spLocks/>
            </p:cNvSpPr>
            <p:nvPr/>
          </p:nvSpPr>
          <p:spPr bwMode="auto">
            <a:xfrm>
              <a:off x="2491" y="2162"/>
              <a:ext cx="1329" cy="788"/>
            </a:xfrm>
            <a:custGeom>
              <a:avLst/>
              <a:gdLst>
                <a:gd name="T0" fmla="*/ 238 w 3324"/>
                <a:gd name="T1" fmla="*/ 6 h 1971"/>
                <a:gd name="T2" fmla="*/ 60 w 3324"/>
                <a:gd name="T3" fmla="*/ 132 h 1971"/>
                <a:gd name="T4" fmla="*/ 1 w 3324"/>
                <a:gd name="T5" fmla="*/ 426 h 1971"/>
                <a:gd name="T6" fmla="*/ 67 w 3324"/>
                <a:gd name="T7" fmla="*/ 642 h 1971"/>
                <a:gd name="T8" fmla="*/ 243 w 3324"/>
                <a:gd name="T9" fmla="*/ 732 h 1971"/>
                <a:gd name="T10" fmla="*/ 433 w 3324"/>
                <a:gd name="T11" fmla="*/ 690 h 1971"/>
                <a:gd name="T12" fmla="*/ 619 w 3324"/>
                <a:gd name="T13" fmla="*/ 750 h 1971"/>
                <a:gd name="T14" fmla="*/ 949 w 3324"/>
                <a:gd name="T15" fmla="*/ 768 h 1971"/>
                <a:gd name="T16" fmla="*/ 1297 w 3324"/>
                <a:gd name="T17" fmla="*/ 630 h 1971"/>
                <a:gd name="T18" fmla="*/ 1143 w 3324"/>
                <a:gd name="T19" fmla="*/ 374 h 1971"/>
                <a:gd name="T20" fmla="*/ 1085 w 3324"/>
                <a:gd name="T21" fmla="*/ 178 h 1971"/>
                <a:gd name="T22" fmla="*/ 685 w 3324"/>
                <a:gd name="T23" fmla="*/ 97 h 1971"/>
                <a:gd name="T24" fmla="*/ 238 w 3324"/>
                <a:gd name="T25" fmla="*/ 6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sp>
          <p:nvSpPr>
            <p:cNvPr id="24595" name="Freeform 119"/>
            <p:cNvSpPr>
              <a:spLocks/>
            </p:cNvSpPr>
            <p:nvPr/>
          </p:nvSpPr>
          <p:spPr bwMode="auto">
            <a:xfrm>
              <a:off x="2053" y="3147"/>
              <a:ext cx="1855" cy="574"/>
            </a:xfrm>
            <a:custGeom>
              <a:avLst/>
              <a:gdLst>
                <a:gd name="T0" fmla="*/ 136 w 4636"/>
                <a:gd name="T1" fmla="*/ 6 h 1435"/>
                <a:gd name="T2" fmla="*/ 76 w 4636"/>
                <a:gd name="T3" fmla="*/ 258 h 1435"/>
                <a:gd name="T4" fmla="*/ 322 w 4636"/>
                <a:gd name="T5" fmla="*/ 504 h 1435"/>
                <a:gd name="T6" fmla="*/ 784 w 4636"/>
                <a:gd name="T7" fmla="*/ 570 h 1435"/>
                <a:gd name="T8" fmla="*/ 1408 w 4636"/>
                <a:gd name="T9" fmla="*/ 528 h 1435"/>
                <a:gd name="T10" fmla="*/ 1570 w 4636"/>
                <a:gd name="T11" fmla="*/ 390 h 1435"/>
                <a:gd name="T12" fmla="*/ 1818 w 4636"/>
                <a:gd name="T13" fmla="*/ 308 h 1435"/>
                <a:gd name="T14" fmla="*/ 1700 w 4636"/>
                <a:gd name="T15" fmla="*/ 111 h 1435"/>
                <a:gd name="T16" fmla="*/ 889 w 4636"/>
                <a:gd name="T17" fmla="*/ 30 h 1435"/>
                <a:gd name="T18" fmla="*/ 136 w 4636"/>
                <a:gd name="T19" fmla="*/ 6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a:latin typeface="Gill Sans MT" panose="020B0502020104020203" pitchFamily="34" charset="0"/>
              </a:endParaRPr>
            </a:p>
          </p:txBody>
        </p:sp>
        <p:graphicFrame>
          <p:nvGraphicFramePr>
            <p:cNvPr id="24578" name="Object 120"/>
            <p:cNvGraphicFramePr>
              <a:graphicFrameLocks noChangeAspect="1"/>
            </p:cNvGraphicFramePr>
            <p:nvPr/>
          </p:nvGraphicFramePr>
          <p:xfrm>
            <a:off x="2767" y="3262"/>
            <a:ext cx="262" cy="200"/>
          </p:xfrm>
          <a:graphic>
            <a:graphicData uri="http://schemas.openxmlformats.org/presentationml/2006/ole">
              <mc:AlternateContent xmlns:mc="http://schemas.openxmlformats.org/markup-compatibility/2006">
                <mc:Choice xmlns:v="urn:schemas-microsoft-com:vml" Requires="v">
                  <p:oleObj spid="_x0000_s24889" r:id="rId8" imgW="1307263" imgH="1084139" progId="">
                    <p:embed/>
                  </p:oleObj>
                </mc:Choice>
                <mc:Fallback>
                  <p:oleObj r:id="rId8" imgW="1307263" imgH="1084139" progId="">
                    <p:embed/>
                    <p:pic>
                      <p:nvPicPr>
                        <p:cNvPr id="0" name="Picture 2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7" y="3262"/>
                          <a:ext cx="262"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596" name="Group 121"/>
            <p:cNvGrpSpPr>
              <a:grpSpLocks/>
            </p:cNvGrpSpPr>
            <p:nvPr/>
          </p:nvGrpSpPr>
          <p:grpSpPr bwMode="auto">
            <a:xfrm>
              <a:off x="4475" y="2095"/>
              <a:ext cx="320" cy="549"/>
              <a:chOff x="4475" y="2095"/>
              <a:chExt cx="320" cy="549"/>
            </a:xfrm>
          </p:grpSpPr>
          <p:sp>
            <p:nvSpPr>
              <p:cNvPr id="24612" name="Line 122"/>
              <p:cNvSpPr>
                <a:spLocks noChangeShapeType="1"/>
              </p:cNvSpPr>
              <p:nvPr/>
            </p:nvSpPr>
            <p:spPr bwMode="auto">
              <a:xfrm flipV="1">
                <a:off x="4485" y="2106"/>
                <a:ext cx="310" cy="210"/>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4613" name="Group 123"/>
              <p:cNvGrpSpPr>
                <a:grpSpLocks/>
              </p:cNvGrpSpPr>
              <p:nvPr/>
            </p:nvGrpSpPr>
            <p:grpSpPr bwMode="auto">
              <a:xfrm>
                <a:off x="4475" y="2095"/>
                <a:ext cx="257" cy="549"/>
                <a:chOff x="563" y="3500"/>
                <a:chExt cx="257" cy="549"/>
              </a:xfrm>
            </p:grpSpPr>
            <p:sp>
              <p:nvSpPr>
                <p:cNvPr id="24614" name="Oval 124"/>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4615" name="Text Box 125"/>
                <p:cNvSpPr txBox="1">
                  <a:spLocks noChangeArrowheads="1"/>
                </p:cNvSpPr>
                <p:nvPr/>
              </p:nvSpPr>
              <p:spPr bwMode="auto">
                <a:xfrm>
                  <a:off x="563" y="3500"/>
                  <a:ext cx="248" cy="549"/>
                </a:xfrm>
                <a:prstGeom prst="rect">
                  <a:avLst/>
                </a:prstGeom>
                <a:noFill/>
                <a:ln w="9525">
                  <a:noFill/>
                  <a:miter lim="800000"/>
                  <a:headEnd/>
                  <a:tailEnd/>
                </a:ln>
              </p:spPr>
              <p:txBody>
                <a:bodyPr wrap="none">
                  <a:spAutoFit/>
                </a:bodyPr>
                <a:lstStyle/>
                <a:p>
                  <a:endParaRPr lang="zh-CN" altLang="en-US">
                    <a:solidFill>
                      <a:srgbClr val="FF0000"/>
                    </a:solidFill>
                    <a:latin typeface="Gill Sans MT" panose="020B0502020104020203" pitchFamily="34" charset="0"/>
                  </a:endParaRPr>
                </a:p>
              </p:txBody>
            </p:sp>
          </p:grpSp>
        </p:grpSp>
        <p:grpSp>
          <p:nvGrpSpPr>
            <p:cNvPr id="24597" name="Group 126"/>
            <p:cNvGrpSpPr>
              <a:grpSpLocks/>
            </p:cNvGrpSpPr>
            <p:nvPr/>
          </p:nvGrpSpPr>
          <p:grpSpPr bwMode="auto">
            <a:xfrm>
              <a:off x="2004" y="2418"/>
              <a:ext cx="2196" cy="716"/>
              <a:chOff x="2004" y="2418"/>
              <a:chExt cx="2196" cy="716"/>
            </a:xfrm>
          </p:grpSpPr>
          <p:sp>
            <p:nvSpPr>
              <p:cNvPr id="24608" name="Freeform 127"/>
              <p:cNvSpPr>
                <a:spLocks/>
              </p:cNvSpPr>
              <p:nvPr/>
            </p:nvSpPr>
            <p:spPr bwMode="auto">
              <a:xfrm>
                <a:off x="2004" y="2418"/>
                <a:ext cx="2196" cy="318"/>
              </a:xfrm>
              <a:custGeom>
                <a:avLst/>
                <a:gdLst>
                  <a:gd name="T0" fmla="*/ 0 w 2196"/>
                  <a:gd name="T1" fmla="*/ 0 h 318"/>
                  <a:gd name="T2" fmla="*/ 1194 w 2196"/>
                  <a:gd name="T3" fmla="*/ 306 h 318"/>
                  <a:gd name="T4" fmla="*/ 2196 w 2196"/>
                  <a:gd name="T5" fmla="*/ 30 h 318"/>
                  <a:gd name="T6" fmla="*/ 0 60000 65536"/>
                  <a:gd name="T7" fmla="*/ 0 60000 65536"/>
                  <a:gd name="T8" fmla="*/ 0 60000 65536"/>
                  <a:gd name="T9" fmla="*/ 0 w 2196"/>
                  <a:gd name="T10" fmla="*/ 0 h 318"/>
                  <a:gd name="T11" fmla="*/ 2196 w 2196"/>
                  <a:gd name="T12" fmla="*/ 318 h 318"/>
                </a:gdLst>
                <a:ahLst/>
                <a:cxnLst>
                  <a:cxn ang="T6">
                    <a:pos x="T0" y="T1"/>
                  </a:cxn>
                  <a:cxn ang="T7">
                    <a:pos x="T2" y="T3"/>
                  </a:cxn>
                  <a:cxn ang="T8">
                    <a:pos x="T4" y="T5"/>
                  </a:cxn>
                </a:cxnLst>
                <a:rect l="T9" t="T10" r="T11" b="T12"/>
                <a:pathLst>
                  <a:path w="2196" h="318">
                    <a:moveTo>
                      <a:pt x="0" y="0"/>
                    </a:moveTo>
                    <a:cubicBezTo>
                      <a:pt x="199" y="51"/>
                      <a:pt x="828" y="301"/>
                      <a:pt x="1194" y="306"/>
                    </a:cubicBezTo>
                    <a:cubicBezTo>
                      <a:pt x="1536" y="318"/>
                      <a:pt x="1987" y="88"/>
                      <a:pt x="2196" y="30"/>
                    </a:cubicBezTo>
                  </a:path>
                </a:pathLst>
              </a:cu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4609" name="Group 128"/>
              <p:cNvGrpSpPr>
                <a:grpSpLocks/>
              </p:cNvGrpSpPr>
              <p:nvPr/>
            </p:nvGrpSpPr>
            <p:grpSpPr bwMode="auto">
              <a:xfrm>
                <a:off x="3027" y="2589"/>
                <a:ext cx="258" cy="545"/>
                <a:chOff x="562" y="3500"/>
                <a:chExt cx="258" cy="545"/>
              </a:xfrm>
            </p:grpSpPr>
            <p:sp>
              <p:nvSpPr>
                <p:cNvPr id="24610" name="Oval 129"/>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4611" name="Text Box 130"/>
                <p:cNvSpPr txBox="1">
                  <a:spLocks noChangeArrowheads="1"/>
                </p:cNvSpPr>
                <p:nvPr/>
              </p:nvSpPr>
              <p:spPr bwMode="auto">
                <a:xfrm>
                  <a:off x="562" y="3500"/>
                  <a:ext cx="249" cy="545"/>
                </a:xfrm>
                <a:prstGeom prst="rect">
                  <a:avLst/>
                </a:prstGeom>
                <a:noFill/>
                <a:ln w="9525">
                  <a:noFill/>
                  <a:miter lim="800000"/>
                  <a:headEnd/>
                  <a:tailEnd/>
                </a:ln>
              </p:spPr>
              <p:txBody>
                <a:bodyPr wrap="none">
                  <a:spAutoFit/>
                </a:bodyPr>
                <a:lstStyle/>
                <a:p>
                  <a:endParaRPr lang="zh-CN" altLang="en-US">
                    <a:solidFill>
                      <a:srgbClr val="FF0000"/>
                    </a:solidFill>
                    <a:latin typeface="Gill Sans MT" panose="020B0502020104020203" pitchFamily="34" charset="0"/>
                  </a:endParaRPr>
                </a:p>
              </p:txBody>
            </p:sp>
          </p:grpSp>
        </p:grpSp>
        <p:grpSp>
          <p:nvGrpSpPr>
            <p:cNvPr id="24598" name="Group 131"/>
            <p:cNvGrpSpPr>
              <a:grpSpLocks/>
            </p:cNvGrpSpPr>
            <p:nvPr/>
          </p:nvGrpSpPr>
          <p:grpSpPr bwMode="auto">
            <a:xfrm>
              <a:off x="3040" y="2157"/>
              <a:ext cx="1955" cy="1270"/>
              <a:chOff x="3040" y="2157"/>
              <a:chExt cx="1955" cy="1270"/>
            </a:xfrm>
          </p:grpSpPr>
          <p:sp>
            <p:nvSpPr>
              <p:cNvPr id="24604" name="Freeform 132"/>
              <p:cNvSpPr>
                <a:spLocks/>
              </p:cNvSpPr>
              <p:nvPr/>
            </p:nvSpPr>
            <p:spPr bwMode="auto">
              <a:xfrm>
                <a:off x="3040" y="2157"/>
                <a:ext cx="1955" cy="1270"/>
              </a:xfrm>
              <a:custGeom>
                <a:avLst/>
                <a:gdLst>
                  <a:gd name="T0" fmla="*/ 1955 w 1955"/>
                  <a:gd name="T1" fmla="*/ 0 h 1270"/>
                  <a:gd name="T2" fmla="*/ 1077 w 1955"/>
                  <a:gd name="T3" fmla="*/ 765 h 1270"/>
                  <a:gd name="T4" fmla="*/ 0 w 1955"/>
                  <a:gd name="T5" fmla="*/ 1270 h 1270"/>
                  <a:gd name="T6" fmla="*/ 0 60000 65536"/>
                  <a:gd name="T7" fmla="*/ 0 60000 65536"/>
                  <a:gd name="T8" fmla="*/ 0 60000 65536"/>
                  <a:gd name="T9" fmla="*/ 0 w 1955"/>
                  <a:gd name="T10" fmla="*/ 0 h 1270"/>
                  <a:gd name="T11" fmla="*/ 1955 w 1955"/>
                  <a:gd name="T12" fmla="*/ 1270 h 1270"/>
                </a:gdLst>
                <a:ahLst/>
                <a:cxnLst>
                  <a:cxn ang="T6">
                    <a:pos x="T0" y="T1"/>
                  </a:cxn>
                  <a:cxn ang="T7">
                    <a:pos x="T2" y="T3"/>
                  </a:cxn>
                  <a:cxn ang="T8">
                    <a:pos x="T4" y="T5"/>
                  </a:cxn>
                </a:cxnLst>
                <a:rect l="T9" t="T10" r="T11" b="T12"/>
                <a:pathLst>
                  <a:path w="1955" h="1270">
                    <a:moveTo>
                      <a:pt x="1955" y="0"/>
                    </a:moveTo>
                    <a:cubicBezTo>
                      <a:pt x="1809" y="127"/>
                      <a:pt x="1425" y="536"/>
                      <a:pt x="1077" y="765"/>
                    </a:cubicBezTo>
                    <a:cubicBezTo>
                      <a:pt x="729" y="994"/>
                      <a:pt x="224" y="1165"/>
                      <a:pt x="0" y="1270"/>
                    </a:cubicBezTo>
                  </a:path>
                </a:pathLst>
              </a:cu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4605" name="Group 133"/>
              <p:cNvGrpSpPr>
                <a:grpSpLocks/>
              </p:cNvGrpSpPr>
              <p:nvPr/>
            </p:nvGrpSpPr>
            <p:grpSpPr bwMode="auto">
              <a:xfrm>
                <a:off x="3927" y="2835"/>
                <a:ext cx="257" cy="549"/>
                <a:chOff x="563" y="3500"/>
                <a:chExt cx="257" cy="549"/>
              </a:xfrm>
            </p:grpSpPr>
            <p:sp>
              <p:nvSpPr>
                <p:cNvPr id="24606" name="Oval 134"/>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4607" name="Text Box 135"/>
                <p:cNvSpPr txBox="1">
                  <a:spLocks noChangeArrowheads="1"/>
                </p:cNvSpPr>
                <p:nvPr/>
              </p:nvSpPr>
              <p:spPr bwMode="auto">
                <a:xfrm>
                  <a:off x="563" y="3500"/>
                  <a:ext cx="248" cy="549"/>
                </a:xfrm>
                <a:prstGeom prst="rect">
                  <a:avLst/>
                </a:prstGeom>
                <a:noFill/>
                <a:ln w="9525">
                  <a:noFill/>
                  <a:miter lim="800000"/>
                  <a:headEnd/>
                  <a:tailEnd/>
                </a:ln>
              </p:spPr>
              <p:txBody>
                <a:bodyPr wrap="none">
                  <a:spAutoFit/>
                </a:bodyPr>
                <a:lstStyle/>
                <a:p>
                  <a:endParaRPr lang="zh-CN" altLang="en-US">
                    <a:solidFill>
                      <a:srgbClr val="FF0000"/>
                    </a:solidFill>
                    <a:latin typeface="Gill Sans MT" panose="020B0502020104020203" pitchFamily="34" charset="0"/>
                  </a:endParaRPr>
                </a:p>
              </p:txBody>
            </p:sp>
          </p:grpSp>
        </p:grpSp>
        <p:grpSp>
          <p:nvGrpSpPr>
            <p:cNvPr id="24599" name="Group 136"/>
            <p:cNvGrpSpPr>
              <a:grpSpLocks/>
            </p:cNvGrpSpPr>
            <p:nvPr/>
          </p:nvGrpSpPr>
          <p:grpSpPr bwMode="auto">
            <a:xfrm>
              <a:off x="1881" y="2450"/>
              <a:ext cx="855" cy="818"/>
              <a:chOff x="1881" y="2450"/>
              <a:chExt cx="855" cy="818"/>
            </a:xfrm>
          </p:grpSpPr>
          <p:sp>
            <p:nvSpPr>
              <p:cNvPr id="24600" name="Line 137"/>
              <p:cNvSpPr>
                <a:spLocks noChangeShapeType="1"/>
              </p:cNvSpPr>
              <p:nvPr/>
            </p:nvSpPr>
            <p:spPr bwMode="auto">
              <a:xfrm flipH="1" flipV="1">
                <a:off x="1881" y="2450"/>
                <a:ext cx="855" cy="818"/>
              </a:xfrm>
              <a:prstGeom prst="line">
                <a:avLst/>
              </a:prstGeom>
              <a:noFill/>
              <a:ln w="28575">
                <a:solidFill>
                  <a:srgbClr val="FF0000"/>
                </a:solidFill>
                <a:round/>
                <a:headEnd/>
                <a:tailEnd type="triangle" w="med" len="med"/>
              </a:ln>
            </p:spPr>
            <p:txBody>
              <a:bodyPr wrap="none"/>
              <a:lstStyle/>
              <a:p>
                <a:endParaRPr lang="zh-CN" altLang="en-US">
                  <a:latin typeface="Gill Sans MT" panose="020B0502020104020203" pitchFamily="34" charset="0"/>
                </a:endParaRPr>
              </a:p>
            </p:txBody>
          </p:sp>
          <p:grpSp>
            <p:nvGrpSpPr>
              <p:cNvPr id="24601" name="Group 138"/>
              <p:cNvGrpSpPr>
                <a:grpSpLocks/>
              </p:cNvGrpSpPr>
              <p:nvPr/>
            </p:nvGrpSpPr>
            <p:grpSpPr bwMode="auto">
              <a:xfrm>
                <a:off x="2117" y="2702"/>
                <a:ext cx="257" cy="549"/>
                <a:chOff x="563" y="3500"/>
                <a:chExt cx="257" cy="549"/>
              </a:xfrm>
            </p:grpSpPr>
            <p:sp>
              <p:nvSpPr>
                <p:cNvPr id="24602" name="Oval 139"/>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latin typeface="Gill Sans MT" panose="020B0502020104020203" pitchFamily="34" charset="0"/>
                  </a:endParaRPr>
                </a:p>
              </p:txBody>
            </p:sp>
            <p:sp>
              <p:nvSpPr>
                <p:cNvPr id="24603" name="Text Box 140"/>
                <p:cNvSpPr txBox="1">
                  <a:spLocks noChangeArrowheads="1"/>
                </p:cNvSpPr>
                <p:nvPr/>
              </p:nvSpPr>
              <p:spPr bwMode="auto">
                <a:xfrm>
                  <a:off x="563" y="3500"/>
                  <a:ext cx="248" cy="549"/>
                </a:xfrm>
                <a:prstGeom prst="rect">
                  <a:avLst/>
                </a:prstGeom>
                <a:noFill/>
                <a:ln w="9525">
                  <a:noFill/>
                  <a:miter lim="800000"/>
                  <a:headEnd/>
                  <a:tailEnd/>
                </a:ln>
              </p:spPr>
              <p:txBody>
                <a:bodyPr wrap="none">
                  <a:spAutoFit/>
                </a:bodyPr>
                <a:lstStyle/>
                <a:p>
                  <a:endParaRPr lang="zh-CN" altLang="en-US">
                    <a:solidFill>
                      <a:srgbClr val="FF0000"/>
                    </a:solidFill>
                    <a:latin typeface="Gill Sans MT" panose="020B0502020104020203" pitchFamily="34" charset="0"/>
                  </a:endParaRPr>
                </a:p>
              </p:txBody>
            </p:sp>
          </p:grpSp>
        </p:gr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ChangeArrowheads="1"/>
          </p:cNvSpPr>
          <p:nvPr>
            <p:ph type="body" idx="1"/>
          </p:nvPr>
        </p:nvSpPr>
        <p:spPr>
          <a:xfrm>
            <a:off x="309282" y="981635"/>
            <a:ext cx="8552330" cy="5204012"/>
          </a:xfrm>
        </p:spPr>
        <p:txBody>
          <a:bodyPr/>
          <a:lstStyle/>
          <a:p>
            <a:pPr eaLnBrk="1" hangingPunct="1"/>
            <a:r>
              <a:rPr lang="en-US" altLang="zh-CN" dirty="0">
                <a:latin typeface="Gill Sans MT" panose="020B0502020104020203" pitchFamily="34" charset="0"/>
              </a:rPr>
              <a:t>suppose mobile user moves to </a:t>
            </a:r>
            <a:r>
              <a:rPr lang="en-US" altLang="zh-CN" dirty="0">
                <a:solidFill>
                  <a:srgbClr val="FF0000"/>
                </a:solidFill>
                <a:latin typeface="Gill Sans MT" panose="020B0502020104020203" pitchFamily="34" charset="0"/>
              </a:rPr>
              <a:t>another</a:t>
            </a:r>
            <a:r>
              <a:rPr lang="en-US" altLang="zh-CN" dirty="0">
                <a:latin typeface="Gill Sans MT" panose="020B0502020104020203" pitchFamily="34" charset="0"/>
              </a:rPr>
              <a:t> network</a:t>
            </a:r>
          </a:p>
          <a:p>
            <a:pPr marL="457200" indent="-457200" eaLnBrk="1" hangingPunct="1">
              <a:buFont typeface="+mj-lt"/>
              <a:buAutoNum type="alphaLcParenR"/>
            </a:pPr>
            <a:r>
              <a:rPr lang="en-US" altLang="zh-CN" sz="2200" dirty="0">
                <a:latin typeface="Gill Sans MT" panose="020B0502020104020203" pitchFamily="34" charset="0"/>
              </a:rPr>
              <a:t>registers with new foreign agent</a:t>
            </a:r>
          </a:p>
          <a:p>
            <a:pPr marL="457200" indent="-457200" eaLnBrk="1" hangingPunct="1">
              <a:buFont typeface="+mj-lt"/>
              <a:buAutoNum type="alphaLcParenR"/>
            </a:pPr>
            <a:r>
              <a:rPr lang="en-US" altLang="zh-CN" sz="2200" dirty="0">
                <a:latin typeface="Gill Sans MT" panose="020B0502020104020203" pitchFamily="34" charset="0"/>
              </a:rPr>
              <a:t>new foreign agent registers with home agent</a:t>
            </a:r>
          </a:p>
          <a:p>
            <a:pPr marL="457200" indent="-457200" eaLnBrk="1" hangingPunct="1">
              <a:buFont typeface="+mj-lt"/>
              <a:buAutoNum type="alphaLcParenR"/>
            </a:pPr>
            <a:r>
              <a:rPr lang="en-US" altLang="zh-CN" sz="2200" dirty="0">
                <a:latin typeface="Gill Sans MT" panose="020B0502020104020203" pitchFamily="34" charset="0"/>
              </a:rPr>
              <a:t>home agent update care-of-address for mobile</a:t>
            </a:r>
          </a:p>
          <a:p>
            <a:pPr marL="457200" indent="-457200" eaLnBrk="1" hangingPunct="1">
              <a:buFont typeface="+mj-lt"/>
              <a:buAutoNum type="alphaLcParenR"/>
            </a:pPr>
            <a:r>
              <a:rPr lang="en-US" altLang="zh-CN" sz="2200" dirty="0">
                <a:latin typeface="Gill Sans MT" panose="020B0502020104020203" pitchFamily="34" charset="0"/>
              </a:rPr>
              <a:t>packets continue to be forwarded to mobile </a:t>
            </a:r>
            <a:r>
              <a:rPr lang="en-US" altLang="zh-CN" sz="2200" dirty="0" smtClean="0">
                <a:latin typeface="Gill Sans MT" panose="020B0502020104020203" pitchFamily="34" charset="0"/>
              </a:rPr>
              <a:t>(</a:t>
            </a:r>
            <a:r>
              <a:rPr lang="en-US" altLang="zh-CN" sz="2200" i="1" dirty="0" smtClean="0">
                <a:latin typeface="Gill Sans MT" panose="020B0502020104020203" pitchFamily="34" charset="0"/>
              </a:rPr>
              <a:t>but </a:t>
            </a:r>
            <a:r>
              <a:rPr lang="en-US" altLang="zh-CN" sz="2200" i="1" dirty="0">
                <a:latin typeface="Gill Sans MT" panose="020B0502020104020203" pitchFamily="34" charset="0"/>
              </a:rPr>
              <a:t>with </a:t>
            </a:r>
            <a:r>
              <a:rPr lang="en-US" altLang="zh-CN" sz="2200" i="1" dirty="0">
                <a:solidFill>
                  <a:srgbClr val="FF3300"/>
                </a:solidFill>
                <a:latin typeface="Gill Sans MT" panose="020B0502020104020203" pitchFamily="34" charset="0"/>
              </a:rPr>
              <a:t>new</a:t>
            </a:r>
            <a:r>
              <a:rPr lang="en-US" altLang="zh-CN" sz="2200" i="1" dirty="0">
                <a:latin typeface="Gill Sans MT" panose="020B0502020104020203" pitchFamily="34" charset="0"/>
              </a:rPr>
              <a:t> </a:t>
            </a:r>
            <a:r>
              <a:rPr lang="en-US" altLang="zh-CN" sz="2200" i="1" dirty="0" smtClean="0">
                <a:latin typeface="Gill Sans MT" panose="020B0502020104020203" pitchFamily="34" charset="0"/>
              </a:rPr>
              <a:t>care-of-address</a:t>
            </a:r>
            <a:r>
              <a:rPr lang="en-US" altLang="zh-CN" sz="2200" dirty="0" smtClean="0">
                <a:latin typeface="Gill Sans MT" panose="020B0502020104020203" pitchFamily="34" charset="0"/>
              </a:rPr>
              <a:t>)</a:t>
            </a:r>
            <a:endParaRPr lang="en-US" altLang="zh-CN" sz="2200" dirty="0">
              <a:latin typeface="Gill Sans MT" panose="020B0502020104020203" pitchFamily="34" charset="0"/>
            </a:endParaRPr>
          </a:p>
          <a:p>
            <a:pPr marL="457200" indent="-457200" eaLnBrk="1" hangingPunct="1">
              <a:buFont typeface="+mj-lt"/>
              <a:buAutoNum type="alphaLcParenR"/>
            </a:pPr>
            <a:r>
              <a:rPr lang="en-US" altLang="zh-CN" sz="2200" dirty="0">
                <a:latin typeface="Gill Sans MT" panose="020B0502020104020203" pitchFamily="34" charset="0"/>
              </a:rPr>
              <a:t>As long as the time </a:t>
            </a:r>
            <a:r>
              <a:rPr lang="en-US" altLang="zh-CN" sz="2200" i="1" dirty="0">
                <a:solidFill>
                  <a:srgbClr val="00B050"/>
                </a:solidFill>
                <a:latin typeface="Gill Sans MT" panose="020B0502020104020203" pitchFamily="34" charset="0"/>
              </a:rPr>
              <a:t>between</a:t>
            </a:r>
            <a:r>
              <a:rPr lang="en-US" altLang="zh-CN" sz="2200" i="1" dirty="0">
                <a:latin typeface="Gill Sans MT" panose="020B0502020104020203" pitchFamily="34" charset="0"/>
              </a:rPr>
              <a:t> the mobile node’s disconnection from network A </a:t>
            </a:r>
            <a:r>
              <a:rPr lang="en-US" altLang="zh-CN" sz="2200" i="1" dirty="0">
                <a:solidFill>
                  <a:srgbClr val="00B050"/>
                </a:solidFill>
                <a:latin typeface="Gill Sans MT" panose="020B0502020104020203" pitchFamily="34" charset="0"/>
              </a:rPr>
              <a:t>and</a:t>
            </a:r>
            <a:r>
              <a:rPr lang="en-US" altLang="zh-CN" sz="2200" i="1" dirty="0">
                <a:latin typeface="Gill Sans MT" panose="020B0502020104020203" pitchFamily="34" charset="0"/>
              </a:rPr>
              <a:t> its attachment to network B </a:t>
            </a:r>
            <a:r>
              <a:rPr lang="en-US" altLang="zh-CN" sz="2200" dirty="0">
                <a:latin typeface="Gill Sans MT" panose="020B0502020104020203" pitchFamily="34" charset="0"/>
              </a:rPr>
              <a:t>is small, few datagrams will be lost.</a:t>
            </a:r>
          </a:p>
          <a:p>
            <a:pPr eaLnBrk="1" hangingPunct="1">
              <a:buFont typeface="Arial" panose="020B0604020202020204" pitchFamily="34" charset="0"/>
              <a:buChar char="•"/>
            </a:pPr>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mobility, changing foreign networks transparent: </a:t>
            </a:r>
            <a:r>
              <a:rPr lang="en-US" altLang="zh-CN" dirty="0">
                <a:solidFill>
                  <a:srgbClr val="FF0000"/>
                </a:solidFill>
                <a:latin typeface="Gill Sans MT" panose="020B0502020104020203" pitchFamily="34" charset="0"/>
              </a:rPr>
              <a:t>ongoing connections can be maintained !</a:t>
            </a:r>
          </a:p>
        </p:txBody>
      </p:sp>
      <p:sp>
        <p:nvSpPr>
          <p:cNvPr id="161795" name="标题 3"/>
          <p:cNvSpPr>
            <a:spLocks noGrp="1"/>
          </p:cNvSpPr>
          <p:nvPr>
            <p:ph type="title"/>
          </p:nvPr>
        </p:nvSpPr>
        <p:spPr/>
        <p:txBody>
          <a:bodyPr/>
          <a:lstStyle/>
          <a:p>
            <a:pPr eaLnBrk="1" hangingPunct="1"/>
            <a:r>
              <a:rPr lang="en-US" altLang="zh-CN" dirty="0">
                <a:latin typeface="Gill Sans MT" panose="020B0502020104020203" pitchFamily="34" charset="0"/>
              </a:rPr>
              <a:t>Indirect Routing: moving between networks</a:t>
            </a:r>
            <a:endParaRPr lang="zh-CN" altLang="en-US" dirty="0">
              <a:latin typeface="Gill Sans MT" panose="020B0502020104020203"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Gill Sans MT" panose="020B0502020104020203" pitchFamily="34" charset="0"/>
              </a:rPr>
              <a:t>(b) </a:t>
            </a:r>
            <a:r>
              <a:rPr lang="en-US" altLang="zh-CN" dirty="0">
                <a:latin typeface="Gill Sans MT" panose="020B0502020104020203" pitchFamily="34" charset="0"/>
              </a:rPr>
              <a:t>Mobility via Direct Routing</a:t>
            </a:r>
            <a:endParaRPr lang="zh-CN" altLang="en-US" dirty="0"/>
          </a:p>
        </p:txBody>
      </p:sp>
      <p:pic>
        <p:nvPicPr>
          <p:cNvPr id="2" name="图片 1"/>
          <p:cNvPicPr>
            <a:picLocks noChangeAspect="1"/>
          </p:cNvPicPr>
          <p:nvPr/>
        </p:nvPicPr>
        <p:blipFill>
          <a:blip r:embed="rId3"/>
          <a:stretch>
            <a:fillRect/>
          </a:stretch>
        </p:blipFill>
        <p:spPr>
          <a:xfrm>
            <a:off x="1412081" y="1020294"/>
            <a:ext cx="6324600" cy="5086350"/>
          </a:xfrm>
          <a:prstGeom prst="rect">
            <a:avLst/>
          </a:prstGeom>
        </p:spPr>
      </p:pic>
    </p:spTree>
    <p:extLst>
      <p:ext uri="{BB962C8B-B14F-4D97-AF65-F5344CB8AC3E}">
        <p14:creationId xmlns:p14="http://schemas.microsoft.com/office/powerpoint/2010/main" val="36412593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Freeform 2"/>
          <p:cNvSpPr>
            <a:spLocks/>
          </p:cNvSpPr>
          <p:nvPr/>
        </p:nvSpPr>
        <p:spPr bwMode="auto">
          <a:xfrm>
            <a:off x="1390650" y="2479675"/>
            <a:ext cx="1866900" cy="1589088"/>
          </a:xfrm>
          <a:custGeom>
            <a:avLst/>
            <a:gdLst>
              <a:gd name="T0" fmla="*/ 766265 w 1340"/>
              <a:gd name="T1" fmla="*/ 56038 h 1191"/>
              <a:gd name="T2" fmla="*/ 114243 w 1340"/>
              <a:gd name="T3" fmla="*/ 80055 h 1191"/>
              <a:gd name="T4" fmla="*/ 80806 w 1340"/>
              <a:gd name="T5" fmla="*/ 536367 h 1191"/>
              <a:gd name="T6" fmla="*/ 39010 w 1340"/>
              <a:gd name="T7" fmla="*/ 960658 h 1191"/>
              <a:gd name="T8" fmla="*/ 156039 w 1340"/>
              <a:gd name="T9" fmla="*/ 1160795 h 1191"/>
              <a:gd name="T10" fmla="*/ 749546 w 1340"/>
              <a:gd name="T11" fmla="*/ 1168800 h 1191"/>
              <a:gd name="T12" fmla="*/ 891654 w 1340"/>
              <a:gd name="T13" fmla="*/ 1505030 h 1191"/>
              <a:gd name="T14" fmla="*/ 1719220 w 1340"/>
              <a:gd name="T15" fmla="*/ 1465003 h 1191"/>
              <a:gd name="T16" fmla="*/ 1777735 w 1340"/>
              <a:gd name="T17" fmla="*/ 760521 h 1191"/>
              <a:gd name="T18" fmla="*/ 1677424 w 1340"/>
              <a:gd name="T19" fmla="*/ 456312 h 1191"/>
              <a:gd name="T20" fmla="*/ 1058839 w 1340"/>
              <a:gd name="T21" fmla="*/ 384263 h 1191"/>
              <a:gd name="T22" fmla="*/ 766265 w 1340"/>
              <a:gd name="T23" fmla="*/ 56038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sz="2000">
              <a:latin typeface="Gill Sans MT" panose="020B0502020104020203" pitchFamily="34" charset="0"/>
            </a:endParaRPr>
          </a:p>
        </p:txBody>
      </p:sp>
      <p:grpSp>
        <p:nvGrpSpPr>
          <p:cNvPr id="25606" name="Group 3"/>
          <p:cNvGrpSpPr>
            <a:grpSpLocks/>
          </p:cNvGrpSpPr>
          <p:nvPr/>
        </p:nvGrpSpPr>
        <p:grpSpPr bwMode="auto">
          <a:xfrm>
            <a:off x="2446338" y="3473450"/>
            <a:ext cx="501650" cy="233363"/>
            <a:chOff x="3600" y="219"/>
            <a:chExt cx="360" cy="175"/>
          </a:xfrm>
        </p:grpSpPr>
        <p:sp>
          <p:nvSpPr>
            <p:cNvPr id="25740" name="Oval 4"/>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41" name="Line 5"/>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42" name="Line 6"/>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43" name="Rectangle 7"/>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sz="2000">
                <a:latin typeface="Gill Sans MT" panose="020B0502020104020203" pitchFamily="34" charset="0"/>
              </a:endParaRPr>
            </a:p>
          </p:txBody>
        </p:sp>
        <p:sp>
          <p:nvSpPr>
            <p:cNvPr id="25744" name="Oval 8"/>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grpSp>
          <p:nvGrpSpPr>
            <p:cNvPr id="25745" name="Group 9"/>
            <p:cNvGrpSpPr>
              <a:grpSpLocks/>
            </p:cNvGrpSpPr>
            <p:nvPr/>
          </p:nvGrpSpPr>
          <p:grpSpPr bwMode="auto">
            <a:xfrm>
              <a:off x="3686" y="244"/>
              <a:ext cx="177" cy="66"/>
              <a:chOff x="2848" y="848"/>
              <a:chExt cx="140" cy="98"/>
            </a:xfrm>
          </p:grpSpPr>
          <p:sp>
            <p:nvSpPr>
              <p:cNvPr id="25750" name="Line 10"/>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51" name="Line 11"/>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52" name="Line 12"/>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grpSp>
        <p:grpSp>
          <p:nvGrpSpPr>
            <p:cNvPr id="25746" name="Group 13"/>
            <p:cNvGrpSpPr>
              <a:grpSpLocks/>
            </p:cNvGrpSpPr>
            <p:nvPr/>
          </p:nvGrpSpPr>
          <p:grpSpPr bwMode="auto">
            <a:xfrm flipV="1">
              <a:off x="3686" y="243"/>
              <a:ext cx="177" cy="66"/>
              <a:chOff x="2848" y="848"/>
              <a:chExt cx="140" cy="98"/>
            </a:xfrm>
          </p:grpSpPr>
          <p:sp>
            <p:nvSpPr>
              <p:cNvPr id="25747" name="Line 1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48" name="Line 1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749" name="Line 1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grpSp>
      </p:grpSp>
      <p:grpSp>
        <p:nvGrpSpPr>
          <p:cNvPr id="25607" name="Group 17"/>
          <p:cNvGrpSpPr>
            <a:grpSpLocks/>
          </p:cNvGrpSpPr>
          <p:nvPr/>
        </p:nvGrpSpPr>
        <p:grpSpPr bwMode="auto">
          <a:xfrm>
            <a:off x="1549400" y="3127375"/>
            <a:ext cx="1333500" cy="342900"/>
            <a:chOff x="8025" y="5070"/>
            <a:chExt cx="2100" cy="540"/>
          </a:xfrm>
        </p:grpSpPr>
        <p:sp>
          <p:nvSpPr>
            <p:cNvPr id="25737" name="Line 18"/>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sz="2000">
                <a:latin typeface="Gill Sans MT" panose="020B0502020104020203" pitchFamily="34" charset="0"/>
              </a:endParaRPr>
            </a:p>
          </p:txBody>
        </p:sp>
        <p:sp>
          <p:nvSpPr>
            <p:cNvPr id="25738" name="Line 19"/>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sz="2000">
                <a:latin typeface="Gill Sans MT" panose="020B0502020104020203" pitchFamily="34" charset="0"/>
              </a:endParaRPr>
            </a:p>
          </p:txBody>
        </p:sp>
        <p:sp>
          <p:nvSpPr>
            <p:cNvPr id="25739" name="Line 20"/>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sz="2000">
                <a:latin typeface="Gill Sans MT" panose="020B0502020104020203" pitchFamily="34" charset="0"/>
              </a:endParaRPr>
            </a:p>
          </p:txBody>
        </p:sp>
      </p:grpSp>
      <p:sp>
        <p:nvSpPr>
          <p:cNvPr id="25608" name="Rectangle 21"/>
          <p:cNvSpPr>
            <a:spLocks noGrp="1" noChangeArrowheads="1"/>
          </p:cNvSpPr>
          <p:nvPr>
            <p:ph type="title"/>
          </p:nvPr>
        </p:nvSpPr>
        <p:spPr>
          <a:xfrm>
            <a:off x="395288" y="260349"/>
            <a:ext cx="8416925" cy="579099"/>
          </a:xfrm>
        </p:spPr>
        <p:txBody>
          <a:bodyPr/>
          <a:lstStyle/>
          <a:p>
            <a:pPr eaLnBrk="1" hangingPunct="1"/>
            <a:r>
              <a:rPr lang="en-US" altLang="zh-CN" dirty="0" smtClean="0">
                <a:latin typeface="Gill Sans MT" panose="020B0502020104020203" pitchFamily="34" charset="0"/>
              </a:rPr>
              <a:t>(b) </a:t>
            </a:r>
            <a:r>
              <a:rPr lang="en-US" altLang="zh-CN" dirty="0">
                <a:latin typeface="Gill Sans MT" panose="020B0502020104020203" pitchFamily="34" charset="0"/>
              </a:rPr>
              <a:t>Mobility via Direct Routing</a:t>
            </a:r>
          </a:p>
        </p:txBody>
      </p:sp>
      <p:grpSp>
        <p:nvGrpSpPr>
          <p:cNvPr id="25609" name="Group 22"/>
          <p:cNvGrpSpPr>
            <a:grpSpLocks/>
          </p:cNvGrpSpPr>
          <p:nvPr/>
        </p:nvGrpSpPr>
        <p:grpSpPr bwMode="auto">
          <a:xfrm>
            <a:off x="1298575" y="2686050"/>
            <a:ext cx="914400" cy="590550"/>
            <a:chOff x="10665" y="3225"/>
            <a:chExt cx="1440" cy="930"/>
          </a:xfrm>
        </p:grpSpPr>
        <p:sp>
          <p:nvSpPr>
            <p:cNvPr id="25667" name="Oval 23"/>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sz="2000">
                <a:latin typeface="Gill Sans MT" panose="020B0502020104020203" pitchFamily="34" charset="0"/>
              </a:endParaRPr>
            </a:p>
          </p:txBody>
        </p:sp>
        <p:grpSp>
          <p:nvGrpSpPr>
            <p:cNvPr id="25668" name="Group 24"/>
            <p:cNvGrpSpPr>
              <a:grpSpLocks/>
            </p:cNvGrpSpPr>
            <p:nvPr/>
          </p:nvGrpSpPr>
          <p:grpSpPr bwMode="auto">
            <a:xfrm>
              <a:off x="11038" y="3281"/>
              <a:ext cx="618" cy="667"/>
              <a:chOff x="8023" y="4451"/>
              <a:chExt cx="618" cy="667"/>
            </a:xfrm>
          </p:grpSpPr>
          <p:sp>
            <p:nvSpPr>
              <p:cNvPr id="25669" name="Freeform 25"/>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0" name="Freeform 26"/>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1" name="Freeform 27"/>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2" name="Freeform 28"/>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3" name="Freeform 29"/>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4" name="Freeform 30"/>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5" name="Freeform 31"/>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6" name="Freeform 32"/>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7" name="Freeform 33"/>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8" name="Freeform 34"/>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79" name="Freeform 35"/>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80" name="Freeform 36"/>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81" name="Freeform 37"/>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82" name="Freeform 38"/>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83" name="Freeform 39"/>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84" name="Freeform 40"/>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sz="2000">
                  <a:latin typeface="Gill Sans MT" panose="020B0502020104020203" pitchFamily="34" charset="0"/>
                </a:endParaRPr>
              </a:p>
            </p:txBody>
          </p:sp>
          <p:sp>
            <p:nvSpPr>
              <p:cNvPr id="25685" name="Freeform 41"/>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sz="2000">
                  <a:latin typeface="Gill Sans MT" panose="020B0502020104020203" pitchFamily="34" charset="0"/>
                </a:endParaRPr>
              </a:p>
            </p:txBody>
          </p:sp>
          <p:sp>
            <p:nvSpPr>
              <p:cNvPr id="25686" name="Freeform 42"/>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sz="2000">
                  <a:latin typeface="Gill Sans MT" panose="020B0502020104020203" pitchFamily="34" charset="0"/>
                </a:endParaRPr>
              </a:p>
            </p:txBody>
          </p:sp>
          <p:sp>
            <p:nvSpPr>
              <p:cNvPr id="25687" name="Freeform 43"/>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sz="2000">
                  <a:latin typeface="Gill Sans MT" panose="020B0502020104020203" pitchFamily="34" charset="0"/>
                </a:endParaRPr>
              </a:p>
            </p:txBody>
          </p:sp>
          <p:sp>
            <p:nvSpPr>
              <p:cNvPr id="25688" name="Freeform 44"/>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sz="2000">
                  <a:latin typeface="Gill Sans MT" panose="020B0502020104020203" pitchFamily="34" charset="0"/>
                </a:endParaRPr>
              </a:p>
            </p:txBody>
          </p:sp>
          <p:sp>
            <p:nvSpPr>
              <p:cNvPr id="25689" name="Freeform 45"/>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sz="2000">
                  <a:latin typeface="Gill Sans MT" panose="020B0502020104020203" pitchFamily="34" charset="0"/>
                </a:endParaRPr>
              </a:p>
            </p:txBody>
          </p:sp>
          <p:sp>
            <p:nvSpPr>
              <p:cNvPr id="25690" name="Freeform 46"/>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1" name="Freeform 47"/>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2" name="Freeform 48"/>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3" name="Freeform 49"/>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4" name="Freeform 50"/>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5" name="Freeform 51"/>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6" name="Freeform 52"/>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7" name="Freeform 53"/>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8" name="Freeform 54"/>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699" name="Freeform 55"/>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0" name="Freeform 56"/>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1" name="Freeform 57"/>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2" name="Freeform 58"/>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3" name="Freeform 59"/>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4" name="Freeform 60"/>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5" name="Freeform 61"/>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6" name="Freeform 62"/>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7" name="Freeform 63"/>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8" name="Freeform 64"/>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09" name="Freeform 65"/>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0" name="Freeform 66"/>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1" name="Freeform 67"/>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2" name="Freeform 68"/>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3" name="Freeform 69"/>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4" name="Freeform 70"/>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5" name="Freeform 71"/>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6" name="Freeform 72"/>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7" name="Freeform 73"/>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8" name="Freeform 74"/>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19" name="Freeform 75"/>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20" name="Freeform 76"/>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sz="2000">
                  <a:latin typeface="Gill Sans MT" panose="020B0502020104020203" pitchFamily="34" charset="0"/>
                </a:endParaRPr>
              </a:p>
            </p:txBody>
          </p:sp>
          <p:sp>
            <p:nvSpPr>
              <p:cNvPr id="25721" name="Freeform 77"/>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sz="2000">
                  <a:latin typeface="Gill Sans MT" panose="020B0502020104020203" pitchFamily="34" charset="0"/>
                </a:endParaRPr>
              </a:p>
            </p:txBody>
          </p:sp>
          <p:sp>
            <p:nvSpPr>
              <p:cNvPr id="25722" name="Freeform 78"/>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sz="2000">
                  <a:latin typeface="Gill Sans MT" panose="020B0502020104020203" pitchFamily="34" charset="0"/>
                </a:endParaRPr>
              </a:p>
            </p:txBody>
          </p:sp>
          <p:sp>
            <p:nvSpPr>
              <p:cNvPr id="25723" name="Freeform 79"/>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sz="2000">
                  <a:latin typeface="Gill Sans MT" panose="020B0502020104020203" pitchFamily="34" charset="0"/>
                </a:endParaRPr>
              </a:p>
            </p:txBody>
          </p:sp>
          <p:sp>
            <p:nvSpPr>
              <p:cNvPr id="25724" name="Freeform 80"/>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sz="2000">
                  <a:latin typeface="Gill Sans MT" panose="020B0502020104020203" pitchFamily="34" charset="0"/>
                </a:endParaRPr>
              </a:p>
            </p:txBody>
          </p:sp>
          <p:sp>
            <p:nvSpPr>
              <p:cNvPr id="25725" name="Freeform 81"/>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sz="2000">
                  <a:latin typeface="Gill Sans MT" panose="020B0502020104020203" pitchFamily="34" charset="0"/>
                </a:endParaRPr>
              </a:p>
            </p:txBody>
          </p:sp>
          <p:sp>
            <p:nvSpPr>
              <p:cNvPr id="25726" name="Freeform 82"/>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sz="2000">
                  <a:latin typeface="Gill Sans MT" panose="020B0502020104020203" pitchFamily="34" charset="0"/>
                </a:endParaRPr>
              </a:p>
            </p:txBody>
          </p:sp>
          <p:sp>
            <p:nvSpPr>
              <p:cNvPr id="25727" name="Freeform 83"/>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sz="2000">
                  <a:latin typeface="Gill Sans MT" panose="020B0502020104020203" pitchFamily="34" charset="0"/>
                </a:endParaRPr>
              </a:p>
            </p:txBody>
          </p:sp>
          <p:sp>
            <p:nvSpPr>
              <p:cNvPr id="25728" name="Freeform 84"/>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sz="2000">
                  <a:latin typeface="Gill Sans MT" panose="020B0502020104020203" pitchFamily="34" charset="0"/>
                </a:endParaRPr>
              </a:p>
            </p:txBody>
          </p:sp>
          <p:sp>
            <p:nvSpPr>
              <p:cNvPr id="25729" name="Freeform 85"/>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0" name="Freeform 86"/>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1" name="Freeform 87"/>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2" name="Freeform 88"/>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3" name="Freeform 89"/>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4" name="Freeform 90"/>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5" name="Freeform 91"/>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sp>
            <p:nvSpPr>
              <p:cNvPr id="25736" name="Freeform 92"/>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sz="2000">
                  <a:latin typeface="Gill Sans MT" panose="020B0502020104020203" pitchFamily="34" charset="0"/>
                </a:endParaRPr>
              </a:p>
            </p:txBody>
          </p:sp>
        </p:grpSp>
      </p:grpSp>
      <p:sp>
        <p:nvSpPr>
          <p:cNvPr id="25610" name="Freeform 93"/>
          <p:cNvSpPr>
            <a:spLocks/>
          </p:cNvSpPr>
          <p:nvPr/>
        </p:nvSpPr>
        <p:spPr bwMode="auto">
          <a:xfrm>
            <a:off x="6191250" y="2349500"/>
            <a:ext cx="1838325" cy="1711325"/>
          </a:xfrm>
          <a:custGeom>
            <a:avLst/>
            <a:gdLst>
              <a:gd name="T0" fmla="*/ 2541 w 2894"/>
              <a:gd name="T1" fmla="*/ 845813 h 2693"/>
              <a:gd name="T2" fmla="*/ 221692 w 2894"/>
              <a:gd name="T3" fmla="*/ 323455 h 2693"/>
              <a:gd name="T4" fmla="*/ 879144 w 2894"/>
              <a:gd name="T5" fmla="*/ 218602 h 2693"/>
              <a:gd name="T6" fmla="*/ 1649030 w 2894"/>
              <a:gd name="T7" fmla="*/ 108030 h 2693"/>
              <a:gd name="T8" fmla="*/ 1831973 w 2894"/>
              <a:gd name="T9" fmla="*/ 866783 h 2693"/>
              <a:gd name="T10" fmla="*/ 1689048 w 2894"/>
              <a:gd name="T11" fmla="*/ 1362451 h 2693"/>
              <a:gd name="T12" fmla="*/ 1336502 w 2894"/>
              <a:gd name="T13" fmla="*/ 1591221 h 2693"/>
              <a:gd name="T14" fmla="*/ 1041125 w 2894"/>
              <a:gd name="T15" fmla="*/ 1638881 h 2693"/>
              <a:gd name="T16" fmla="*/ 663169 w 2894"/>
              <a:gd name="T17" fmla="*/ 1671290 h 2693"/>
              <a:gd name="T18" fmla="*/ 219786 w 2894"/>
              <a:gd name="T19" fmla="*/ 1398673 h 2693"/>
              <a:gd name="T20" fmla="*/ 2541 w 2894"/>
              <a:gd name="T21" fmla="*/ 845813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sz="2000">
              <a:latin typeface="Gill Sans MT" panose="020B0502020104020203" pitchFamily="34" charset="0"/>
            </a:endParaRPr>
          </a:p>
        </p:txBody>
      </p:sp>
      <p:grpSp>
        <p:nvGrpSpPr>
          <p:cNvPr id="25611" name="Group 94"/>
          <p:cNvGrpSpPr>
            <a:grpSpLocks/>
          </p:cNvGrpSpPr>
          <p:nvPr/>
        </p:nvGrpSpPr>
        <p:grpSpPr bwMode="auto">
          <a:xfrm>
            <a:off x="6467475" y="3556000"/>
            <a:ext cx="501650" cy="233363"/>
            <a:chOff x="3600" y="219"/>
            <a:chExt cx="360" cy="175"/>
          </a:xfrm>
        </p:grpSpPr>
        <p:sp>
          <p:nvSpPr>
            <p:cNvPr id="25654" name="Oval 95"/>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55" name="Line 96"/>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56" name="Line 97"/>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57" name="Rectangle 98"/>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sz="2000">
                <a:latin typeface="Gill Sans MT" panose="020B0502020104020203" pitchFamily="34" charset="0"/>
              </a:endParaRPr>
            </a:p>
          </p:txBody>
        </p:sp>
        <p:sp>
          <p:nvSpPr>
            <p:cNvPr id="25658" name="Oval 99"/>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sz="2000">
                <a:latin typeface="Gill Sans MT" panose="020B0502020104020203" pitchFamily="34" charset="0"/>
              </a:endParaRPr>
            </a:p>
          </p:txBody>
        </p:sp>
        <p:grpSp>
          <p:nvGrpSpPr>
            <p:cNvPr id="25659" name="Group 100"/>
            <p:cNvGrpSpPr>
              <a:grpSpLocks/>
            </p:cNvGrpSpPr>
            <p:nvPr/>
          </p:nvGrpSpPr>
          <p:grpSpPr bwMode="auto">
            <a:xfrm>
              <a:off x="3686" y="244"/>
              <a:ext cx="177" cy="66"/>
              <a:chOff x="2848" y="848"/>
              <a:chExt cx="140" cy="98"/>
            </a:xfrm>
          </p:grpSpPr>
          <p:sp>
            <p:nvSpPr>
              <p:cNvPr id="25664" name="Line 101"/>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65" name="Line 102"/>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66" name="Line 103"/>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grpSp>
        <p:grpSp>
          <p:nvGrpSpPr>
            <p:cNvPr id="25660" name="Group 104"/>
            <p:cNvGrpSpPr>
              <a:grpSpLocks/>
            </p:cNvGrpSpPr>
            <p:nvPr/>
          </p:nvGrpSpPr>
          <p:grpSpPr bwMode="auto">
            <a:xfrm flipV="1">
              <a:off x="3686" y="243"/>
              <a:ext cx="177" cy="66"/>
              <a:chOff x="2848" y="848"/>
              <a:chExt cx="140" cy="98"/>
            </a:xfrm>
          </p:grpSpPr>
          <p:sp>
            <p:nvSpPr>
              <p:cNvPr id="25661" name="Line 105"/>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62" name="Line 106"/>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sp>
            <p:nvSpPr>
              <p:cNvPr id="25663" name="Line 107"/>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sz="2000">
                  <a:latin typeface="Gill Sans MT" panose="020B0502020104020203" pitchFamily="34" charset="0"/>
                </a:endParaRPr>
              </a:p>
            </p:txBody>
          </p:sp>
        </p:grpSp>
      </p:grpSp>
      <p:sp>
        <p:nvSpPr>
          <p:cNvPr id="25612" name="Line 108"/>
          <p:cNvSpPr>
            <a:spLocks noChangeShapeType="1"/>
          </p:cNvSpPr>
          <p:nvPr/>
        </p:nvSpPr>
        <p:spPr bwMode="auto">
          <a:xfrm>
            <a:off x="6513513" y="3416300"/>
            <a:ext cx="1333500" cy="0"/>
          </a:xfrm>
          <a:prstGeom prst="line">
            <a:avLst/>
          </a:prstGeom>
          <a:noFill/>
          <a:ln w="19050">
            <a:solidFill>
              <a:srgbClr val="000000"/>
            </a:solidFill>
            <a:round/>
            <a:headEnd/>
            <a:tailEnd/>
          </a:ln>
        </p:spPr>
        <p:txBody>
          <a:bodyPr/>
          <a:lstStyle/>
          <a:p>
            <a:endParaRPr lang="zh-CN" altLang="en-US" sz="2000">
              <a:latin typeface="Gill Sans MT" panose="020B0502020104020203" pitchFamily="34" charset="0"/>
            </a:endParaRPr>
          </a:p>
        </p:txBody>
      </p:sp>
      <p:sp>
        <p:nvSpPr>
          <p:cNvPr id="25613" name="Line 109"/>
          <p:cNvSpPr>
            <a:spLocks noChangeShapeType="1"/>
          </p:cNvSpPr>
          <p:nvPr/>
        </p:nvSpPr>
        <p:spPr bwMode="auto">
          <a:xfrm>
            <a:off x="6723063" y="3416300"/>
            <a:ext cx="0" cy="171450"/>
          </a:xfrm>
          <a:prstGeom prst="line">
            <a:avLst/>
          </a:prstGeom>
          <a:noFill/>
          <a:ln w="19050">
            <a:solidFill>
              <a:srgbClr val="000000"/>
            </a:solidFill>
            <a:round/>
            <a:headEnd/>
            <a:tailEnd/>
          </a:ln>
        </p:spPr>
        <p:txBody>
          <a:bodyPr/>
          <a:lstStyle/>
          <a:p>
            <a:endParaRPr lang="zh-CN" altLang="en-US" sz="2000">
              <a:latin typeface="Gill Sans MT" panose="020B0502020104020203" pitchFamily="34" charset="0"/>
            </a:endParaRPr>
          </a:p>
        </p:txBody>
      </p:sp>
      <p:sp>
        <p:nvSpPr>
          <p:cNvPr id="25614" name="Line 110"/>
          <p:cNvSpPr>
            <a:spLocks noChangeShapeType="1"/>
          </p:cNvSpPr>
          <p:nvPr/>
        </p:nvSpPr>
        <p:spPr bwMode="auto">
          <a:xfrm>
            <a:off x="7575550" y="3249613"/>
            <a:ext cx="0" cy="171450"/>
          </a:xfrm>
          <a:prstGeom prst="line">
            <a:avLst/>
          </a:prstGeom>
          <a:noFill/>
          <a:ln w="19050">
            <a:solidFill>
              <a:srgbClr val="000000"/>
            </a:solidFill>
            <a:round/>
            <a:headEnd/>
            <a:tailEnd/>
          </a:ln>
        </p:spPr>
        <p:txBody>
          <a:bodyPr/>
          <a:lstStyle/>
          <a:p>
            <a:endParaRPr lang="zh-CN" altLang="en-US" sz="2000">
              <a:latin typeface="Gill Sans MT" panose="020B0502020104020203" pitchFamily="34" charset="0"/>
            </a:endParaRPr>
          </a:p>
        </p:txBody>
      </p:sp>
      <p:grpSp>
        <p:nvGrpSpPr>
          <p:cNvPr id="25615" name="Group 111"/>
          <p:cNvGrpSpPr>
            <a:grpSpLocks/>
          </p:cNvGrpSpPr>
          <p:nvPr/>
        </p:nvGrpSpPr>
        <p:grpSpPr bwMode="auto">
          <a:xfrm>
            <a:off x="7118350" y="2778125"/>
            <a:ext cx="914400" cy="590550"/>
            <a:chOff x="10665" y="3225"/>
            <a:chExt cx="1440" cy="930"/>
          </a:xfrm>
        </p:grpSpPr>
        <p:sp>
          <p:nvSpPr>
            <p:cNvPr id="25652" name="Oval 112"/>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sz="2000">
                <a:latin typeface="Gill Sans MT" panose="020B0502020104020203" pitchFamily="34" charset="0"/>
              </a:endParaRPr>
            </a:p>
          </p:txBody>
        </p:sp>
        <p:grpSp>
          <p:nvGrpSpPr>
            <p:cNvPr id="25653" name="Group 113"/>
            <p:cNvGrpSpPr>
              <a:grpSpLocks/>
            </p:cNvGrpSpPr>
            <p:nvPr/>
          </p:nvGrpSpPr>
          <p:grpSpPr bwMode="auto">
            <a:xfrm>
              <a:off x="11031" y="3335"/>
              <a:ext cx="565" cy="643"/>
              <a:chOff x="2870" y="1518"/>
              <a:chExt cx="292" cy="320"/>
            </a:xfrm>
          </p:grpSpPr>
          <p:graphicFrame>
            <p:nvGraphicFramePr>
              <p:cNvPr id="25603" name="Object 1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5914" r:id="rId4" imgW="826829" imgH="840406" progId="">
                      <p:embed/>
                    </p:oleObj>
                  </mc:Choice>
                  <mc:Fallback>
                    <p:oleObj r:id="rId4" imgW="826829" imgH="840406" progId="">
                      <p:embed/>
                      <p:pic>
                        <p:nvPicPr>
                          <p:cNvPr id="0" name="Picture 2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1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5915" r:id="rId6" imgW="1268295" imgH="1199426" progId="">
                      <p:embed/>
                    </p:oleObj>
                  </mc:Choice>
                  <mc:Fallback>
                    <p:oleObj r:id="rId6" imgW="1268295" imgH="1199426" progId="">
                      <p:embed/>
                      <p:pic>
                        <p:nvPicPr>
                          <p:cNvPr id="0" name="Picture 2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5616" name="Freeform 116"/>
          <p:cNvSpPr>
            <a:spLocks/>
          </p:cNvSpPr>
          <p:nvPr/>
        </p:nvSpPr>
        <p:spPr bwMode="auto">
          <a:xfrm>
            <a:off x="3732213" y="3295650"/>
            <a:ext cx="2109787" cy="1250950"/>
          </a:xfrm>
          <a:custGeom>
            <a:avLst/>
            <a:gdLst>
              <a:gd name="T0" fmla="*/ 378289 w 3324"/>
              <a:gd name="T1" fmla="*/ 9520 h 1971"/>
              <a:gd name="T2" fmla="*/ 94572 w 3324"/>
              <a:gd name="T3" fmla="*/ 209444 h 1971"/>
              <a:gd name="T4" fmla="*/ 1904 w 3324"/>
              <a:gd name="T5" fmla="*/ 676567 h 1971"/>
              <a:gd name="T6" fmla="*/ 106632 w 3324"/>
              <a:gd name="T7" fmla="*/ 1019293 h 1971"/>
              <a:gd name="T8" fmla="*/ 386540 w 3324"/>
              <a:gd name="T9" fmla="*/ 1162095 h 1971"/>
              <a:gd name="T10" fmla="*/ 687395 w 3324"/>
              <a:gd name="T11" fmla="*/ 1095454 h 1971"/>
              <a:gd name="T12" fmla="*/ 982536 w 3324"/>
              <a:gd name="T13" fmla="*/ 1190656 h 1971"/>
              <a:gd name="T14" fmla="*/ 1506175 w 3324"/>
              <a:gd name="T15" fmla="*/ 1219216 h 1971"/>
              <a:gd name="T16" fmla="*/ 2058375 w 3324"/>
              <a:gd name="T17" fmla="*/ 1000252 h 1971"/>
              <a:gd name="T18" fmla="*/ 1814645 w 3324"/>
              <a:gd name="T19" fmla="*/ 593424 h 1971"/>
              <a:gd name="T20" fmla="*/ 1722612 w 3324"/>
              <a:gd name="T21" fmla="*/ 281797 h 1971"/>
              <a:gd name="T22" fmla="*/ 1087899 w 3324"/>
              <a:gd name="T23" fmla="*/ 153592 h 1971"/>
              <a:gd name="T24" fmla="*/ 378289 w 3324"/>
              <a:gd name="T25" fmla="*/ 9520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sz="2000">
              <a:latin typeface="Gill Sans MT" panose="020B0502020104020203" pitchFamily="34" charset="0"/>
            </a:endParaRPr>
          </a:p>
        </p:txBody>
      </p:sp>
      <p:sp>
        <p:nvSpPr>
          <p:cNvPr id="25617" name="Text Box 117"/>
          <p:cNvSpPr txBox="1">
            <a:spLocks noChangeArrowheads="1"/>
          </p:cNvSpPr>
          <p:nvPr/>
        </p:nvSpPr>
        <p:spPr bwMode="auto">
          <a:xfrm>
            <a:off x="3906838" y="3592513"/>
            <a:ext cx="1447800" cy="707886"/>
          </a:xfrm>
          <a:prstGeom prst="rect">
            <a:avLst/>
          </a:prstGeom>
          <a:noFill/>
          <a:ln w="9525">
            <a:noFill/>
            <a:miter lim="800000"/>
            <a:headEnd/>
            <a:tailEnd/>
          </a:ln>
        </p:spPr>
        <p:txBody>
          <a:bodyPr>
            <a:spAutoFit/>
          </a:bodyPr>
          <a:lstStyle/>
          <a:p>
            <a:pPr algn="ctr"/>
            <a:r>
              <a:rPr lang="en-US" altLang="zh-CN" sz="2000">
                <a:solidFill>
                  <a:schemeClr val="bg1"/>
                </a:solidFill>
                <a:latin typeface="Gill Sans MT" panose="020B0502020104020203" pitchFamily="34" charset="0"/>
              </a:rPr>
              <a:t>wide area network</a:t>
            </a:r>
          </a:p>
        </p:txBody>
      </p:sp>
      <p:sp>
        <p:nvSpPr>
          <p:cNvPr id="25618" name="Freeform 118"/>
          <p:cNvSpPr>
            <a:spLocks/>
          </p:cNvSpPr>
          <p:nvPr/>
        </p:nvSpPr>
        <p:spPr bwMode="auto">
          <a:xfrm>
            <a:off x="3036888" y="4859338"/>
            <a:ext cx="2944812" cy="911225"/>
          </a:xfrm>
          <a:custGeom>
            <a:avLst/>
            <a:gdLst>
              <a:gd name="T0" fmla="*/ 215335 w 4636"/>
              <a:gd name="T1" fmla="*/ 9525 h 1435"/>
              <a:gd name="T2" fmla="*/ 120054 w 4636"/>
              <a:gd name="T3" fmla="*/ 409575 h 1435"/>
              <a:gd name="T4" fmla="*/ 510705 w 4636"/>
              <a:gd name="T5" fmla="*/ 800100 h 1435"/>
              <a:gd name="T6" fmla="*/ 1244367 w 4636"/>
              <a:gd name="T7" fmla="*/ 904875 h 1435"/>
              <a:gd name="T8" fmla="*/ 2235287 w 4636"/>
              <a:gd name="T9" fmla="*/ 838200 h 1435"/>
              <a:gd name="T10" fmla="*/ 2492545 w 4636"/>
              <a:gd name="T11" fmla="*/ 619125 h 1435"/>
              <a:gd name="T12" fmla="*/ 2885738 w 4636"/>
              <a:gd name="T13" fmla="*/ 488315 h 1435"/>
              <a:gd name="T14" fmla="*/ 2698988 w 4636"/>
              <a:gd name="T15" fmla="*/ 176530 h 1435"/>
              <a:gd name="T16" fmla="*/ 1411426 w 4636"/>
              <a:gd name="T17" fmla="*/ 48260 h 1435"/>
              <a:gd name="T18" fmla="*/ 215335 w 4636"/>
              <a:gd name="T19" fmla="*/ 9525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sz="2000">
              <a:latin typeface="Gill Sans MT" panose="020B0502020104020203" pitchFamily="34" charset="0"/>
            </a:endParaRPr>
          </a:p>
        </p:txBody>
      </p:sp>
      <p:graphicFrame>
        <p:nvGraphicFramePr>
          <p:cNvPr id="25602" name="Object 119"/>
          <p:cNvGraphicFramePr>
            <a:graphicFrameLocks noChangeAspect="1"/>
          </p:cNvGraphicFramePr>
          <p:nvPr>
            <p:extLst>
              <p:ext uri="{D42A27DB-BD31-4B8C-83A1-F6EECF244321}">
                <p14:modId xmlns:p14="http://schemas.microsoft.com/office/powerpoint/2010/main" val="16412852"/>
              </p:ext>
            </p:extLst>
          </p:nvPr>
        </p:nvGraphicFramePr>
        <p:xfrm>
          <a:off x="4170363" y="5041900"/>
          <a:ext cx="415925" cy="317500"/>
        </p:xfrm>
        <a:graphic>
          <a:graphicData uri="http://schemas.openxmlformats.org/presentationml/2006/ole">
            <mc:AlternateContent xmlns:mc="http://schemas.openxmlformats.org/markup-compatibility/2006">
              <mc:Choice xmlns:v="urn:schemas-microsoft-com:vml" Requires="v">
                <p:oleObj spid="_x0000_s25916" r:id="rId8" imgW="1307263" imgH="1084139" progId="">
                  <p:embed/>
                </p:oleObj>
              </mc:Choice>
              <mc:Fallback>
                <p:oleObj r:id="rId8" imgW="1307263" imgH="1084139" progId="">
                  <p:embed/>
                  <p:pic>
                    <p:nvPicPr>
                      <p:cNvPr id="0" name="Picture 2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0363" y="5041900"/>
                        <a:ext cx="41592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9" name="Text Box 120"/>
          <p:cNvSpPr txBox="1">
            <a:spLocks noChangeArrowheads="1"/>
          </p:cNvSpPr>
          <p:nvPr/>
        </p:nvSpPr>
        <p:spPr bwMode="auto">
          <a:xfrm>
            <a:off x="250825" y="2716213"/>
            <a:ext cx="1887538" cy="701675"/>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home</a:t>
            </a:r>
          </a:p>
          <a:p>
            <a:r>
              <a:rPr lang="en-US" altLang="zh-CN" sz="2000" dirty="0">
                <a:latin typeface="Gill Sans MT" panose="020B0502020104020203" pitchFamily="34" charset="0"/>
              </a:rPr>
              <a:t>network</a:t>
            </a:r>
          </a:p>
        </p:txBody>
      </p:sp>
      <p:sp>
        <p:nvSpPr>
          <p:cNvPr id="25620" name="Text Box 121"/>
          <p:cNvSpPr txBox="1">
            <a:spLocks noChangeArrowheads="1"/>
          </p:cNvSpPr>
          <p:nvPr/>
        </p:nvSpPr>
        <p:spPr bwMode="auto">
          <a:xfrm>
            <a:off x="7651750" y="2038350"/>
            <a:ext cx="1270000" cy="701675"/>
          </a:xfrm>
          <a:prstGeom prst="rect">
            <a:avLst/>
          </a:prstGeom>
          <a:noFill/>
          <a:ln w="9525">
            <a:noFill/>
            <a:miter lim="800000"/>
            <a:headEnd/>
            <a:tailEnd/>
          </a:ln>
        </p:spPr>
        <p:txBody>
          <a:bodyPr>
            <a:spAutoFit/>
          </a:bodyPr>
          <a:lstStyle/>
          <a:p>
            <a:r>
              <a:rPr lang="en-US" altLang="zh-CN" sz="2000">
                <a:latin typeface="Gill Sans MT" panose="020B0502020104020203" pitchFamily="34" charset="0"/>
              </a:rPr>
              <a:t>visited</a:t>
            </a:r>
          </a:p>
          <a:p>
            <a:r>
              <a:rPr lang="en-US" altLang="zh-CN" sz="2000">
                <a:latin typeface="Gill Sans MT" panose="020B0502020104020203" pitchFamily="34" charset="0"/>
              </a:rPr>
              <a:t>network</a:t>
            </a:r>
          </a:p>
        </p:txBody>
      </p:sp>
      <p:sp>
        <p:nvSpPr>
          <p:cNvPr id="25621" name="Line 122"/>
          <p:cNvSpPr>
            <a:spLocks noChangeShapeType="1"/>
          </p:cNvSpPr>
          <p:nvPr/>
        </p:nvSpPr>
        <p:spPr bwMode="auto">
          <a:xfrm flipV="1">
            <a:off x="6834188" y="3206750"/>
            <a:ext cx="555625" cy="301625"/>
          </a:xfrm>
          <a:prstGeom prst="line">
            <a:avLst/>
          </a:prstGeom>
          <a:noFill/>
          <a:ln w="28575">
            <a:solidFill>
              <a:srgbClr val="FF0000"/>
            </a:solidFill>
            <a:round/>
            <a:headEnd/>
            <a:tailEnd type="triangle" w="med" len="med"/>
          </a:ln>
        </p:spPr>
        <p:txBody>
          <a:bodyPr wrap="none"/>
          <a:lstStyle/>
          <a:p>
            <a:endParaRPr lang="zh-CN" altLang="en-US" sz="2000">
              <a:latin typeface="Gill Sans MT" panose="020B0502020104020203" pitchFamily="34" charset="0"/>
            </a:endParaRPr>
          </a:p>
        </p:txBody>
      </p:sp>
      <p:grpSp>
        <p:nvGrpSpPr>
          <p:cNvPr id="25622" name="Group 123"/>
          <p:cNvGrpSpPr>
            <a:grpSpLocks/>
          </p:cNvGrpSpPr>
          <p:nvPr/>
        </p:nvGrpSpPr>
        <p:grpSpPr bwMode="auto">
          <a:xfrm>
            <a:off x="6969126" y="3141657"/>
            <a:ext cx="328613" cy="400049"/>
            <a:chOff x="618" y="3500"/>
            <a:chExt cx="207" cy="252"/>
          </a:xfrm>
        </p:grpSpPr>
        <p:sp>
          <p:nvSpPr>
            <p:cNvPr id="25650" name="Oval 124"/>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sz="2000">
                <a:latin typeface="Gill Sans MT" panose="020B0502020104020203" pitchFamily="34" charset="0"/>
              </a:endParaRPr>
            </a:p>
          </p:txBody>
        </p:sp>
        <p:sp>
          <p:nvSpPr>
            <p:cNvPr id="25651" name="Text Box 125"/>
            <p:cNvSpPr txBox="1">
              <a:spLocks noChangeArrowheads="1"/>
            </p:cNvSpPr>
            <p:nvPr/>
          </p:nvSpPr>
          <p:spPr bwMode="auto">
            <a:xfrm>
              <a:off x="628" y="3500"/>
              <a:ext cx="197" cy="252"/>
            </a:xfrm>
            <a:prstGeom prst="rect">
              <a:avLst/>
            </a:prstGeom>
            <a:noFill/>
            <a:ln w="9525">
              <a:noFill/>
              <a:miter lim="800000"/>
              <a:headEnd/>
              <a:tailEnd/>
            </a:ln>
          </p:spPr>
          <p:txBody>
            <a:bodyPr wrap="none">
              <a:spAutoFit/>
            </a:bodyPr>
            <a:lstStyle/>
            <a:p>
              <a:r>
                <a:rPr lang="en-US" altLang="zh-CN" sz="2000">
                  <a:solidFill>
                    <a:srgbClr val="FF0000"/>
                  </a:solidFill>
                  <a:latin typeface="Gill Sans MT" panose="020B0502020104020203" pitchFamily="34" charset="0"/>
                </a:rPr>
                <a:t>4</a:t>
              </a:r>
            </a:p>
          </p:txBody>
        </p:sp>
      </p:grpSp>
      <p:sp>
        <p:nvSpPr>
          <p:cNvPr id="25623" name="Freeform 126"/>
          <p:cNvSpPr>
            <a:spLocks/>
          </p:cNvSpPr>
          <p:nvPr/>
        </p:nvSpPr>
        <p:spPr bwMode="auto">
          <a:xfrm>
            <a:off x="2959100" y="3702050"/>
            <a:ext cx="1311275" cy="1238250"/>
          </a:xfrm>
          <a:custGeom>
            <a:avLst/>
            <a:gdLst>
              <a:gd name="T0" fmla="*/ 0 w 826"/>
              <a:gd name="T1" fmla="*/ 0 h 780"/>
              <a:gd name="T2" fmla="*/ 1311275 w 826"/>
              <a:gd name="T3" fmla="*/ 1238250 h 780"/>
              <a:gd name="T4" fmla="*/ 0 60000 65536"/>
              <a:gd name="T5" fmla="*/ 0 60000 65536"/>
              <a:gd name="T6" fmla="*/ 0 w 826"/>
              <a:gd name="T7" fmla="*/ 0 h 780"/>
              <a:gd name="T8" fmla="*/ 826 w 826"/>
              <a:gd name="T9" fmla="*/ 780 h 780"/>
            </a:gdLst>
            <a:ahLst/>
            <a:cxnLst>
              <a:cxn ang="T4">
                <a:pos x="T0" y="T1"/>
              </a:cxn>
              <a:cxn ang="T5">
                <a:pos x="T2" y="T3"/>
              </a:cxn>
            </a:cxnLst>
            <a:rect l="T6" t="T7" r="T8" b="T9"/>
            <a:pathLst>
              <a:path w="826" h="780">
                <a:moveTo>
                  <a:pt x="0" y="0"/>
                </a:moveTo>
                <a:cubicBezTo>
                  <a:pt x="138" y="130"/>
                  <a:pt x="654" y="618"/>
                  <a:pt x="826" y="780"/>
                </a:cubicBezTo>
              </a:path>
            </a:pathLst>
          </a:custGeom>
          <a:noFill/>
          <a:ln w="28575">
            <a:solidFill>
              <a:srgbClr val="FF0000"/>
            </a:solidFill>
            <a:prstDash val="dash"/>
            <a:round/>
            <a:headEnd/>
            <a:tailEnd type="triangle" w="med" len="med"/>
          </a:ln>
        </p:spPr>
        <p:txBody>
          <a:bodyPr wrap="none"/>
          <a:lstStyle/>
          <a:p>
            <a:endParaRPr lang="zh-CN" altLang="en-US" sz="2000">
              <a:latin typeface="Gill Sans MT" panose="020B0502020104020203" pitchFamily="34" charset="0"/>
            </a:endParaRPr>
          </a:p>
        </p:txBody>
      </p:sp>
      <p:grpSp>
        <p:nvGrpSpPr>
          <p:cNvPr id="25624" name="Group 127"/>
          <p:cNvGrpSpPr>
            <a:grpSpLocks/>
          </p:cNvGrpSpPr>
          <p:nvPr/>
        </p:nvGrpSpPr>
        <p:grpSpPr bwMode="auto">
          <a:xfrm>
            <a:off x="3238501" y="3862382"/>
            <a:ext cx="328613" cy="400049"/>
            <a:chOff x="618" y="3500"/>
            <a:chExt cx="207" cy="252"/>
          </a:xfrm>
        </p:grpSpPr>
        <p:sp>
          <p:nvSpPr>
            <p:cNvPr id="25648" name="Oval 128"/>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sz="2000">
                <a:latin typeface="Gill Sans MT" panose="020B0502020104020203" pitchFamily="34" charset="0"/>
              </a:endParaRPr>
            </a:p>
          </p:txBody>
        </p:sp>
        <p:sp>
          <p:nvSpPr>
            <p:cNvPr id="25649" name="Text Box 129"/>
            <p:cNvSpPr txBox="1">
              <a:spLocks noChangeArrowheads="1"/>
            </p:cNvSpPr>
            <p:nvPr/>
          </p:nvSpPr>
          <p:spPr bwMode="auto">
            <a:xfrm>
              <a:off x="628" y="3500"/>
              <a:ext cx="197" cy="252"/>
            </a:xfrm>
            <a:prstGeom prst="rect">
              <a:avLst/>
            </a:prstGeom>
            <a:noFill/>
            <a:ln w="9525">
              <a:noFill/>
              <a:miter lim="800000"/>
              <a:headEnd/>
              <a:tailEnd/>
            </a:ln>
          </p:spPr>
          <p:txBody>
            <a:bodyPr wrap="none">
              <a:spAutoFit/>
            </a:bodyPr>
            <a:lstStyle/>
            <a:p>
              <a:r>
                <a:rPr lang="en-US" altLang="zh-CN" sz="2000">
                  <a:solidFill>
                    <a:srgbClr val="FF0000"/>
                  </a:solidFill>
                  <a:latin typeface="Gill Sans MT" panose="020B0502020104020203" pitchFamily="34" charset="0"/>
                </a:rPr>
                <a:t>2</a:t>
              </a:r>
            </a:p>
          </p:txBody>
        </p:sp>
      </p:grpSp>
      <p:sp>
        <p:nvSpPr>
          <p:cNvPr id="25625" name="Freeform 130"/>
          <p:cNvSpPr>
            <a:spLocks/>
          </p:cNvSpPr>
          <p:nvPr/>
        </p:nvSpPr>
        <p:spPr bwMode="auto">
          <a:xfrm>
            <a:off x="4603750" y="3287713"/>
            <a:ext cx="3103563" cy="2016125"/>
          </a:xfrm>
          <a:custGeom>
            <a:avLst/>
            <a:gdLst>
              <a:gd name="T0" fmla="*/ 3103563 w 1955"/>
              <a:gd name="T1" fmla="*/ 0 h 1270"/>
              <a:gd name="T2" fmla="*/ 1006475 w 1955"/>
              <a:gd name="T3" fmla="*/ 1036637 h 1270"/>
              <a:gd name="T4" fmla="*/ 0 w 1955"/>
              <a:gd name="T5" fmla="*/ 2016125 h 1270"/>
              <a:gd name="T6" fmla="*/ 0 60000 65536"/>
              <a:gd name="T7" fmla="*/ 0 60000 65536"/>
              <a:gd name="T8" fmla="*/ 0 60000 65536"/>
              <a:gd name="T9" fmla="*/ 0 w 1955"/>
              <a:gd name="T10" fmla="*/ 0 h 1270"/>
              <a:gd name="T11" fmla="*/ 1955 w 1955"/>
              <a:gd name="T12" fmla="*/ 1270 h 1270"/>
            </a:gdLst>
            <a:ahLst/>
            <a:cxnLst>
              <a:cxn ang="T6">
                <a:pos x="T0" y="T1"/>
              </a:cxn>
              <a:cxn ang="T7">
                <a:pos x="T2" y="T3"/>
              </a:cxn>
              <a:cxn ang="T8">
                <a:pos x="T4" y="T5"/>
              </a:cxn>
            </a:cxnLst>
            <a:rect l="T9" t="T10" r="T11" b="T12"/>
            <a:pathLst>
              <a:path w="1955" h="1270">
                <a:moveTo>
                  <a:pt x="1955" y="0"/>
                </a:moveTo>
                <a:cubicBezTo>
                  <a:pt x="1735" y="109"/>
                  <a:pt x="982" y="424"/>
                  <a:pt x="634" y="653"/>
                </a:cubicBezTo>
                <a:cubicBezTo>
                  <a:pt x="286" y="882"/>
                  <a:pt x="132" y="1142"/>
                  <a:pt x="0" y="1270"/>
                </a:cubicBezTo>
              </a:path>
            </a:pathLst>
          </a:custGeom>
          <a:noFill/>
          <a:ln w="28575">
            <a:solidFill>
              <a:srgbClr val="FF0000"/>
            </a:solidFill>
            <a:round/>
            <a:headEnd/>
            <a:tailEnd type="triangle" w="med" len="med"/>
          </a:ln>
        </p:spPr>
        <p:txBody>
          <a:bodyPr wrap="none"/>
          <a:lstStyle/>
          <a:p>
            <a:endParaRPr lang="zh-CN" altLang="en-US" sz="2000">
              <a:latin typeface="Gill Sans MT" panose="020B0502020104020203" pitchFamily="34" charset="0"/>
            </a:endParaRPr>
          </a:p>
        </p:txBody>
      </p:sp>
      <p:grpSp>
        <p:nvGrpSpPr>
          <p:cNvPr id="25626" name="Group 131"/>
          <p:cNvGrpSpPr>
            <a:grpSpLocks/>
          </p:cNvGrpSpPr>
          <p:nvPr/>
        </p:nvGrpSpPr>
        <p:grpSpPr bwMode="auto">
          <a:xfrm>
            <a:off x="5934284" y="4139178"/>
            <a:ext cx="328613" cy="400049"/>
            <a:chOff x="618" y="3500"/>
            <a:chExt cx="207" cy="252"/>
          </a:xfrm>
        </p:grpSpPr>
        <p:sp>
          <p:nvSpPr>
            <p:cNvPr id="25646" name="Oval 132"/>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sz="2000">
                <a:latin typeface="Gill Sans MT" panose="020B0502020104020203" pitchFamily="34" charset="0"/>
              </a:endParaRPr>
            </a:p>
          </p:txBody>
        </p:sp>
        <p:sp>
          <p:nvSpPr>
            <p:cNvPr id="25647" name="Text Box 133"/>
            <p:cNvSpPr txBox="1">
              <a:spLocks noChangeArrowheads="1"/>
            </p:cNvSpPr>
            <p:nvPr/>
          </p:nvSpPr>
          <p:spPr bwMode="auto">
            <a:xfrm>
              <a:off x="628" y="3500"/>
              <a:ext cx="197" cy="252"/>
            </a:xfrm>
            <a:prstGeom prst="rect">
              <a:avLst/>
            </a:prstGeom>
            <a:noFill/>
            <a:ln w="9525">
              <a:noFill/>
              <a:miter lim="800000"/>
              <a:headEnd/>
              <a:tailEnd/>
            </a:ln>
          </p:spPr>
          <p:txBody>
            <a:bodyPr wrap="none">
              <a:spAutoFit/>
            </a:bodyPr>
            <a:lstStyle/>
            <a:p>
              <a:r>
                <a:rPr lang="en-US" altLang="zh-CN" sz="2000">
                  <a:solidFill>
                    <a:srgbClr val="FF0000"/>
                  </a:solidFill>
                  <a:latin typeface="Gill Sans MT" panose="020B0502020104020203" pitchFamily="34" charset="0"/>
                </a:rPr>
                <a:t>4</a:t>
              </a:r>
            </a:p>
          </p:txBody>
        </p:sp>
      </p:grpSp>
      <p:sp>
        <p:nvSpPr>
          <p:cNvPr id="25627" name="Line 134"/>
          <p:cNvSpPr>
            <a:spLocks noChangeShapeType="1"/>
          </p:cNvSpPr>
          <p:nvPr/>
        </p:nvSpPr>
        <p:spPr bwMode="auto">
          <a:xfrm flipH="1" flipV="1">
            <a:off x="2763838" y="3752850"/>
            <a:ext cx="1357312" cy="1298575"/>
          </a:xfrm>
          <a:prstGeom prst="line">
            <a:avLst/>
          </a:prstGeom>
          <a:noFill/>
          <a:ln w="28575">
            <a:solidFill>
              <a:srgbClr val="FF0000"/>
            </a:solidFill>
            <a:prstDash val="dash"/>
            <a:round/>
            <a:headEnd/>
            <a:tailEnd type="triangle" w="med" len="med"/>
          </a:ln>
        </p:spPr>
        <p:txBody>
          <a:bodyPr wrap="none"/>
          <a:lstStyle/>
          <a:p>
            <a:endParaRPr lang="zh-CN" altLang="en-US" sz="2000">
              <a:latin typeface="Gill Sans MT" panose="020B0502020104020203" pitchFamily="34" charset="0"/>
            </a:endParaRPr>
          </a:p>
        </p:txBody>
      </p:sp>
      <p:grpSp>
        <p:nvGrpSpPr>
          <p:cNvPr id="25628" name="Group 135"/>
          <p:cNvGrpSpPr>
            <a:grpSpLocks/>
          </p:cNvGrpSpPr>
          <p:nvPr/>
        </p:nvGrpSpPr>
        <p:grpSpPr bwMode="auto">
          <a:xfrm>
            <a:off x="3446464" y="4405307"/>
            <a:ext cx="328613" cy="400049"/>
            <a:chOff x="618" y="3500"/>
            <a:chExt cx="207" cy="252"/>
          </a:xfrm>
        </p:grpSpPr>
        <p:sp>
          <p:nvSpPr>
            <p:cNvPr id="25644" name="Oval 136"/>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sz="2000">
                <a:latin typeface="Gill Sans MT" panose="020B0502020104020203" pitchFamily="34" charset="0"/>
              </a:endParaRPr>
            </a:p>
          </p:txBody>
        </p:sp>
        <p:sp>
          <p:nvSpPr>
            <p:cNvPr id="25645" name="Text Box 137"/>
            <p:cNvSpPr txBox="1">
              <a:spLocks noChangeArrowheads="1"/>
            </p:cNvSpPr>
            <p:nvPr/>
          </p:nvSpPr>
          <p:spPr bwMode="auto">
            <a:xfrm>
              <a:off x="628" y="3500"/>
              <a:ext cx="197" cy="252"/>
            </a:xfrm>
            <a:prstGeom prst="rect">
              <a:avLst/>
            </a:prstGeom>
            <a:noFill/>
            <a:ln w="9525">
              <a:noFill/>
              <a:miter lim="800000"/>
              <a:headEnd/>
              <a:tailEnd/>
            </a:ln>
          </p:spPr>
          <p:txBody>
            <a:bodyPr wrap="none">
              <a:spAutoFit/>
            </a:bodyPr>
            <a:lstStyle/>
            <a:p>
              <a:r>
                <a:rPr lang="en-US" altLang="zh-CN" sz="2000">
                  <a:solidFill>
                    <a:srgbClr val="FF0000"/>
                  </a:solidFill>
                  <a:latin typeface="Gill Sans MT" panose="020B0502020104020203" pitchFamily="34" charset="0"/>
                </a:rPr>
                <a:t>1</a:t>
              </a:r>
            </a:p>
          </p:txBody>
        </p:sp>
      </p:grpSp>
      <p:sp>
        <p:nvSpPr>
          <p:cNvPr id="25629" name="Text Box 138"/>
          <p:cNvSpPr txBox="1">
            <a:spLocks noChangeArrowheads="1"/>
          </p:cNvSpPr>
          <p:nvPr/>
        </p:nvSpPr>
        <p:spPr bwMode="auto">
          <a:xfrm>
            <a:off x="685800" y="4470400"/>
            <a:ext cx="2535238" cy="1323439"/>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correspondent requests, receives foreign address of mobile</a:t>
            </a:r>
          </a:p>
        </p:txBody>
      </p:sp>
      <p:sp>
        <p:nvSpPr>
          <p:cNvPr id="25630" name="Line 139"/>
          <p:cNvSpPr>
            <a:spLocks noChangeShapeType="1"/>
          </p:cNvSpPr>
          <p:nvPr/>
        </p:nvSpPr>
        <p:spPr bwMode="auto">
          <a:xfrm flipV="1">
            <a:off x="2555463" y="4340226"/>
            <a:ext cx="738187" cy="228600"/>
          </a:xfrm>
          <a:prstGeom prst="line">
            <a:avLst/>
          </a:prstGeom>
          <a:noFill/>
          <a:ln w="19050">
            <a:solidFill>
              <a:schemeClr val="tx1"/>
            </a:solidFill>
            <a:round/>
            <a:headEnd/>
            <a:tailEnd/>
          </a:ln>
        </p:spPr>
        <p:txBody>
          <a:bodyPr wrap="none"/>
          <a:lstStyle/>
          <a:p>
            <a:endParaRPr lang="zh-CN" altLang="en-US" sz="2000">
              <a:latin typeface="Gill Sans MT" panose="020B0502020104020203" pitchFamily="34" charset="0"/>
            </a:endParaRPr>
          </a:p>
        </p:txBody>
      </p:sp>
      <p:sp>
        <p:nvSpPr>
          <p:cNvPr id="25631" name="Text Box 140"/>
          <p:cNvSpPr txBox="1">
            <a:spLocks noChangeArrowheads="1"/>
          </p:cNvSpPr>
          <p:nvPr/>
        </p:nvSpPr>
        <p:spPr bwMode="auto">
          <a:xfrm>
            <a:off x="2284413" y="1746250"/>
            <a:ext cx="2794000" cy="707886"/>
          </a:xfrm>
          <a:prstGeom prst="rect">
            <a:avLst/>
          </a:prstGeom>
          <a:noFill/>
          <a:ln w="9525">
            <a:noFill/>
            <a:miter lim="800000"/>
            <a:headEnd/>
            <a:tailEnd/>
          </a:ln>
        </p:spPr>
        <p:txBody>
          <a:bodyPr>
            <a:spAutoFit/>
          </a:bodyPr>
          <a:lstStyle/>
          <a:p>
            <a:r>
              <a:rPr lang="en-US" altLang="zh-CN" sz="2000">
                <a:latin typeface="Gill Sans MT" panose="020B0502020104020203" pitchFamily="34" charset="0"/>
              </a:rPr>
              <a:t>correspondent forwards to foreign agent</a:t>
            </a:r>
          </a:p>
        </p:txBody>
      </p:sp>
      <p:sp>
        <p:nvSpPr>
          <p:cNvPr id="25632" name="Line 141"/>
          <p:cNvSpPr>
            <a:spLocks noChangeShapeType="1"/>
          </p:cNvSpPr>
          <p:nvPr/>
        </p:nvSpPr>
        <p:spPr bwMode="auto">
          <a:xfrm>
            <a:off x="3987800" y="2559050"/>
            <a:ext cx="1150938" cy="1498600"/>
          </a:xfrm>
          <a:prstGeom prst="line">
            <a:avLst/>
          </a:prstGeom>
          <a:noFill/>
          <a:ln w="19050">
            <a:solidFill>
              <a:schemeClr val="tx1"/>
            </a:solidFill>
            <a:round/>
            <a:headEnd/>
            <a:tailEnd/>
          </a:ln>
        </p:spPr>
        <p:txBody>
          <a:bodyPr wrap="none"/>
          <a:lstStyle/>
          <a:p>
            <a:endParaRPr lang="zh-CN" altLang="en-US" sz="2000">
              <a:latin typeface="Gill Sans MT" panose="020B0502020104020203" pitchFamily="34" charset="0"/>
            </a:endParaRPr>
          </a:p>
        </p:txBody>
      </p:sp>
      <p:grpSp>
        <p:nvGrpSpPr>
          <p:cNvPr id="25633" name="Group 142"/>
          <p:cNvGrpSpPr>
            <a:grpSpLocks/>
          </p:cNvGrpSpPr>
          <p:nvPr/>
        </p:nvGrpSpPr>
        <p:grpSpPr bwMode="auto">
          <a:xfrm>
            <a:off x="5210175" y="1250950"/>
            <a:ext cx="2338388" cy="1924050"/>
            <a:chOff x="3422" y="874"/>
            <a:chExt cx="1473" cy="1212"/>
          </a:xfrm>
        </p:grpSpPr>
        <p:sp>
          <p:nvSpPr>
            <p:cNvPr id="25642" name="Text Box 143"/>
            <p:cNvSpPr txBox="1">
              <a:spLocks noChangeArrowheads="1"/>
            </p:cNvSpPr>
            <p:nvPr/>
          </p:nvSpPr>
          <p:spPr bwMode="auto">
            <a:xfrm>
              <a:off x="3422" y="874"/>
              <a:ext cx="1473" cy="640"/>
            </a:xfrm>
            <a:prstGeom prst="rect">
              <a:avLst/>
            </a:prstGeom>
            <a:noFill/>
            <a:ln w="9525">
              <a:noFill/>
              <a:miter lim="800000"/>
              <a:headEnd/>
              <a:tailEnd/>
            </a:ln>
          </p:spPr>
          <p:txBody>
            <a:bodyPr>
              <a:spAutoFit/>
            </a:bodyPr>
            <a:lstStyle/>
            <a:p>
              <a:r>
                <a:rPr lang="en-US" altLang="zh-CN" sz="2000">
                  <a:latin typeface="Gill Sans MT" panose="020B0502020104020203" pitchFamily="34" charset="0"/>
                </a:rPr>
                <a:t>foreign agent receives packets, forwards to mobile</a:t>
              </a:r>
            </a:p>
          </p:txBody>
        </p:sp>
        <p:sp>
          <p:nvSpPr>
            <p:cNvPr id="25643" name="Line 144"/>
            <p:cNvSpPr>
              <a:spLocks noChangeShapeType="1"/>
            </p:cNvSpPr>
            <p:nvPr/>
          </p:nvSpPr>
          <p:spPr bwMode="auto">
            <a:xfrm>
              <a:off x="4211" y="1420"/>
              <a:ext cx="377" cy="666"/>
            </a:xfrm>
            <a:prstGeom prst="line">
              <a:avLst/>
            </a:prstGeom>
            <a:noFill/>
            <a:ln w="9525">
              <a:solidFill>
                <a:schemeClr val="tx1"/>
              </a:solidFill>
              <a:round/>
              <a:headEnd/>
              <a:tailEnd/>
            </a:ln>
          </p:spPr>
          <p:txBody>
            <a:bodyPr wrap="none"/>
            <a:lstStyle/>
            <a:p>
              <a:endParaRPr lang="zh-CN" altLang="en-US" sz="2000">
                <a:latin typeface="Gill Sans MT" panose="020B0502020104020203" pitchFamily="34" charset="0"/>
              </a:endParaRPr>
            </a:p>
          </p:txBody>
        </p:sp>
      </p:grpSp>
      <p:grpSp>
        <p:nvGrpSpPr>
          <p:cNvPr id="25634" name="Group 145"/>
          <p:cNvGrpSpPr>
            <a:grpSpLocks/>
          </p:cNvGrpSpPr>
          <p:nvPr/>
        </p:nvGrpSpPr>
        <p:grpSpPr bwMode="auto">
          <a:xfrm>
            <a:off x="6251081" y="4460383"/>
            <a:ext cx="2247900" cy="1265238"/>
            <a:chOff x="4191" y="3009"/>
            <a:chExt cx="1416" cy="797"/>
          </a:xfrm>
        </p:grpSpPr>
        <p:sp>
          <p:nvSpPr>
            <p:cNvPr id="25640" name="Text Box 146"/>
            <p:cNvSpPr txBox="1">
              <a:spLocks noChangeArrowheads="1"/>
            </p:cNvSpPr>
            <p:nvPr/>
          </p:nvSpPr>
          <p:spPr bwMode="auto">
            <a:xfrm>
              <a:off x="4332" y="3166"/>
              <a:ext cx="1275" cy="640"/>
            </a:xfrm>
            <a:prstGeom prst="rect">
              <a:avLst/>
            </a:prstGeom>
            <a:noFill/>
            <a:ln w="9525">
              <a:noFill/>
              <a:miter lim="800000"/>
              <a:headEnd/>
              <a:tailEnd/>
            </a:ln>
          </p:spPr>
          <p:txBody>
            <a:bodyPr>
              <a:spAutoFit/>
            </a:bodyPr>
            <a:lstStyle/>
            <a:p>
              <a:r>
                <a:rPr lang="en-US" altLang="zh-CN" sz="2000" dirty="0">
                  <a:latin typeface="Gill Sans MT" panose="020B0502020104020203" pitchFamily="34" charset="0"/>
                </a:rPr>
                <a:t>mobile replies directly to correspondent</a:t>
              </a:r>
            </a:p>
          </p:txBody>
        </p:sp>
        <p:sp>
          <p:nvSpPr>
            <p:cNvPr id="25641" name="Line 147"/>
            <p:cNvSpPr>
              <a:spLocks noChangeShapeType="1"/>
            </p:cNvSpPr>
            <p:nvPr/>
          </p:nvSpPr>
          <p:spPr bwMode="auto">
            <a:xfrm flipH="1" flipV="1">
              <a:off x="4191" y="3009"/>
              <a:ext cx="248" cy="179"/>
            </a:xfrm>
            <a:prstGeom prst="line">
              <a:avLst/>
            </a:prstGeom>
            <a:noFill/>
            <a:ln w="9525">
              <a:solidFill>
                <a:schemeClr val="tx1"/>
              </a:solidFill>
              <a:round/>
              <a:headEnd/>
              <a:tailEnd/>
            </a:ln>
          </p:spPr>
          <p:txBody>
            <a:bodyPr wrap="none"/>
            <a:lstStyle/>
            <a:p>
              <a:endParaRPr lang="zh-CN" altLang="en-US" sz="2000">
                <a:latin typeface="Gill Sans MT" panose="020B0502020104020203" pitchFamily="34" charset="0"/>
              </a:endParaRPr>
            </a:p>
          </p:txBody>
        </p:sp>
      </p:grpSp>
      <p:sp>
        <p:nvSpPr>
          <p:cNvPr id="25635" name="Line 148"/>
          <p:cNvSpPr>
            <a:spLocks noChangeShapeType="1"/>
          </p:cNvSpPr>
          <p:nvPr/>
        </p:nvSpPr>
        <p:spPr bwMode="auto">
          <a:xfrm flipV="1">
            <a:off x="2509044" y="3999865"/>
            <a:ext cx="748506" cy="604679"/>
          </a:xfrm>
          <a:prstGeom prst="line">
            <a:avLst/>
          </a:prstGeom>
          <a:noFill/>
          <a:ln w="19050">
            <a:solidFill>
              <a:schemeClr val="tx1"/>
            </a:solidFill>
            <a:round/>
            <a:headEnd/>
            <a:tailEnd/>
          </a:ln>
        </p:spPr>
        <p:txBody>
          <a:bodyPr wrap="none"/>
          <a:lstStyle/>
          <a:p>
            <a:endParaRPr lang="zh-CN" altLang="en-US" sz="2000">
              <a:latin typeface="Gill Sans MT" panose="020B0502020104020203" pitchFamily="34" charset="0"/>
            </a:endParaRPr>
          </a:p>
        </p:txBody>
      </p:sp>
      <p:sp>
        <p:nvSpPr>
          <p:cNvPr id="25636" name="Freeform 149"/>
          <p:cNvSpPr>
            <a:spLocks/>
          </p:cNvSpPr>
          <p:nvPr/>
        </p:nvSpPr>
        <p:spPr bwMode="auto">
          <a:xfrm>
            <a:off x="4473575" y="3694113"/>
            <a:ext cx="1909763" cy="1416050"/>
          </a:xfrm>
          <a:custGeom>
            <a:avLst/>
            <a:gdLst>
              <a:gd name="T0" fmla="*/ 0 w 1203"/>
              <a:gd name="T1" fmla="*/ 1416050 h 892"/>
              <a:gd name="T2" fmla="*/ 869950 w 1203"/>
              <a:gd name="T3" fmla="*/ 568325 h 892"/>
              <a:gd name="T4" fmla="*/ 1909763 w 1203"/>
              <a:gd name="T5" fmla="*/ 0 h 892"/>
              <a:gd name="T6" fmla="*/ 0 60000 65536"/>
              <a:gd name="T7" fmla="*/ 0 60000 65536"/>
              <a:gd name="T8" fmla="*/ 0 60000 65536"/>
              <a:gd name="T9" fmla="*/ 0 w 1203"/>
              <a:gd name="T10" fmla="*/ 0 h 892"/>
              <a:gd name="T11" fmla="*/ 1203 w 1203"/>
              <a:gd name="T12" fmla="*/ 892 h 892"/>
            </a:gdLst>
            <a:ahLst/>
            <a:cxnLst>
              <a:cxn ang="T6">
                <a:pos x="T0" y="T1"/>
              </a:cxn>
              <a:cxn ang="T7">
                <a:pos x="T2" y="T3"/>
              </a:cxn>
              <a:cxn ang="T8">
                <a:pos x="T4" y="T5"/>
              </a:cxn>
            </a:cxnLst>
            <a:rect l="T9" t="T10" r="T11" b="T12"/>
            <a:pathLst>
              <a:path w="1203" h="892">
                <a:moveTo>
                  <a:pt x="0" y="892"/>
                </a:moveTo>
                <a:cubicBezTo>
                  <a:pt x="91" y="803"/>
                  <a:pt x="348" y="507"/>
                  <a:pt x="548" y="358"/>
                </a:cubicBezTo>
                <a:cubicBezTo>
                  <a:pt x="816" y="202"/>
                  <a:pt x="1067" y="75"/>
                  <a:pt x="1203" y="0"/>
                </a:cubicBezTo>
              </a:path>
            </a:pathLst>
          </a:custGeom>
          <a:noFill/>
          <a:ln w="28575">
            <a:solidFill>
              <a:srgbClr val="FF0000"/>
            </a:solidFill>
            <a:round/>
            <a:headEnd/>
            <a:tailEnd type="triangle" w="med" len="med"/>
          </a:ln>
        </p:spPr>
        <p:txBody>
          <a:bodyPr wrap="none"/>
          <a:lstStyle/>
          <a:p>
            <a:endParaRPr lang="zh-CN" altLang="en-US" sz="2000">
              <a:latin typeface="Gill Sans MT" panose="020B0502020104020203" pitchFamily="34" charset="0"/>
            </a:endParaRPr>
          </a:p>
        </p:txBody>
      </p:sp>
      <p:grpSp>
        <p:nvGrpSpPr>
          <p:cNvPr id="25637" name="Group 150"/>
          <p:cNvGrpSpPr>
            <a:grpSpLocks/>
          </p:cNvGrpSpPr>
          <p:nvPr/>
        </p:nvGrpSpPr>
        <p:grpSpPr bwMode="auto">
          <a:xfrm>
            <a:off x="5133976" y="4051306"/>
            <a:ext cx="328613" cy="400051"/>
            <a:chOff x="618" y="3500"/>
            <a:chExt cx="207" cy="252"/>
          </a:xfrm>
        </p:grpSpPr>
        <p:sp>
          <p:nvSpPr>
            <p:cNvPr id="25638" name="Oval 151"/>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sz="2000">
                <a:latin typeface="Gill Sans MT" panose="020B0502020104020203" pitchFamily="34" charset="0"/>
              </a:endParaRPr>
            </a:p>
          </p:txBody>
        </p:sp>
        <p:sp>
          <p:nvSpPr>
            <p:cNvPr id="25639" name="Text Box 152"/>
            <p:cNvSpPr txBox="1">
              <a:spLocks noChangeArrowheads="1"/>
            </p:cNvSpPr>
            <p:nvPr/>
          </p:nvSpPr>
          <p:spPr bwMode="auto">
            <a:xfrm>
              <a:off x="628" y="3500"/>
              <a:ext cx="197" cy="252"/>
            </a:xfrm>
            <a:prstGeom prst="rect">
              <a:avLst/>
            </a:prstGeom>
            <a:noFill/>
            <a:ln w="9525">
              <a:noFill/>
              <a:miter lim="800000"/>
              <a:headEnd/>
              <a:tailEnd/>
            </a:ln>
          </p:spPr>
          <p:txBody>
            <a:bodyPr wrap="none">
              <a:spAutoFit/>
            </a:bodyPr>
            <a:lstStyle/>
            <a:p>
              <a:r>
                <a:rPr lang="en-US" altLang="zh-CN" sz="2000">
                  <a:solidFill>
                    <a:srgbClr val="FF0000"/>
                  </a:solidFill>
                  <a:latin typeface="Gill Sans MT" panose="020B0502020104020203" pitchFamily="34" charset="0"/>
                </a:rPr>
                <a:t>3</a:t>
              </a: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3"/>
          <p:cNvSpPr>
            <a:spLocks noGrp="1" noChangeArrowheads="1"/>
          </p:cNvSpPr>
          <p:nvPr>
            <p:ph type="body" idx="1"/>
          </p:nvPr>
        </p:nvSpPr>
        <p:spPr>
          <a:xfrm>
            <a:off x="317500" y="1041831"/>
            <a:ext cx="8513763" cy="2232139"/>
          </a:xfrm>
        </p:spPr>
        <p:txBody>
          <a:bodyPr/>
          <a:lstStyle/>
          <a:p>
            <a:pPr eaLnBrk="1" hangingPunct="1"/>
            <a:r>
              <a:rPr lang="en-US" altLang="zh-CN" dirty="0">
                <a:latin typeface="Gill Sans MT" panose="020B0502020104020203" pitchFamily="34" charset="0"/>
              </a:rPr>
              <a:t>overcome triangle routing problem</a:t>
            </a:r>
          </a:p>
          <a:p>
            <a:pPr eaLnBrk="1" hangingPunct="1"/>
            <a:endParaRPr lang="en-US" altLang="zh-CN" dirty="0">
              <a:solidFill>
                <a:srgbClr val="FF0000"/>
              </a:solidFill>
              <a:latin typeface="Gill Sans MT" panose="020B0502020104020203" pitchFamily="34" charset="0"/>
            </a:endParaRPr>
          </a:p>
          <a:p>
            <a:pPr eaLnBrk="1" hangingPunct="1"/>
            <a:r>
              <a:rPr lang="en-US" altLang="zh-CN" dirty="0">
                <a:solidFill>
                  <a:srgbClr val="C00000"/>
                </a:solidFill>
                <a:latin typeface="Gill Sans MT" panose="020B0502020104020203" pitchFamily="34" charset="0"/>
              </a:rPr>
              <a:t>non-transparent to correspondent: </a:t>
            </a:r>
            <a:r>
              <a:rPr lang="en-US" altLang="zh-CN" dirty="0">
                <a:latin typeface="Gill Sans MT" panose="020B0502020104020203" pitchFamily="34" charset="0"/>
              </a:rPr>
              <a:t>correspondent must get care-of-address from home agent</a:t>
            </a:r>
          </a:p>
          <a:p>
            <a:pPr lvl="1" eaLnBrk="1" hangingPunct="1"/>
            <a:r>
              <a:rPr lang="en-US" altLang="zh-CN" dirty="0">
                <a:latin typeface="Gill Sans MT" panose="020B0502020104020203" pitchFamily="34" charset="0"/>
              </a:rPr>
              <a:t>what if mobile changes visited network?</a:t>
            </a:r>
          </a:p>
        </p:txBody>
      </p:sp>
      <p:sp>
        <p:nvSpPr>
          <p:cNvPr id="26631" name="Rectangle 126"/>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(b) </a:t>
            </a:r>
            <a:r>
              <a:rPr lang="en-US" altLang="zh-CN" dirty="0">
                <a:latin typeface="Gill Sans MT" panose="020B0502020104020203" pitchFamily="34" charset="0"/>
              </a:rPr>
              <a:t>Mobility via Direct Routing: comments</a:t>
            </a:r>
            <a:endParaRPr lang="zh-CN" altLang="en-US" dirty="0">
              <a:latin typeface="Gill Sans MT" panose="020B0502020104020203" pitchFamily="34" charset="0"/>
            </a:endParaRPr>
          </a:p>
        </p:txBody>
      </p:sp>
      <p:grpSp>
        <p:nvGrpSpPr>
          <p:cNvPr id="126" name="Group 128"/>
          <p:cNvGrpSpPr>
            <a:grpSpLocks/>
          </p:cNvGrpSpPr>
          <p:nvPr/>
        </p:nvGrpSpPr>
        <p:grpSpPr bwMode="auto">
          <a:xfrm>
            <a:off x="2046288" y="3649663"/>
            <a:ext cx="4618037" cy="1987550"/>
            <a:chOff x="641269" y="2624447"/>
            <a:chExt cx="7160820" cy="3401396"/>
          </a:xfrm>
        </p:grpSpPr>
        <p:sp>
          <p:nvSpPr>
            <p:cNvPr id="127" name="Freeform 2"/>
            <p:cNvSpPr>
              <a:spLocks/>
            </p:cNvSpPr>
            <p:nvPr/>
          </p:nvSpPr>
          <p:spPr bwMode="auto">
            <a:xfrm>
              <a:off x="658349" y="2752138"/>
              <a:ext cx="2008857" cy="1558760"/>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Gill Sans MT" panose="020B0502020104020203" pitchFamily="34" charset="0"/>
              </a:endParaRPr>
            </a:p>
          </p:txBody>
        </p:sp>
        <p:sp>
          <p:nvSpPr>
            <p:cNvPr id="128" name="Freeform 96"/>
            <p:cNvSpPr>
              <a:spLocks/>
            </p:cNvSpPr>
            <p:nvPr/>
          </p:nvSpPr>
          <p:spPr bwMode="auto">
            <a:xfrm>
              <a:off x="5823980" y="2624447"/>
              <a:ext cx="1978109" cy="1678664"/>
            </a:xfrm>
            <a:custGeom>
              <a:avLst/>
              <a:gdLst>
                <a:gd name="T0" fmla="*/ 2147483647 w 2894"/>
                <a:gd name="T1" fmla="*/ 2147483647 h 2693"/>
                <a:gd name="T2" fmla="*/ 2147483647 w 2894"/>
                <a:gd name="T3" fmla="*/ 2147483647 h 2693"/>
                <a:gd name="T4" fmla="*/ 2147483647 w 2894"/>
                <a:gd name="T5" fmla="*/ 2147483647 h 2693"/>
                <a:gd name="T6" fmla="*/ 2147483647 w 2894"/>
                <a:gd name="T7" fmla="*/ 2147483647 h 2693"/>
                <a:gd name="T8" fmla="*/ 2147483647 w 2894"/>
                <a:gd name="T9" fmla="*/ 2147483647 h 2693"/>
                <a:gd name="T10" fmla="*/ 2147483647 w 2894"/>
                <a:gd name="T11" fmla="*/ 2147483647 h 2693"/>
                <a:gd name="T12" fmla="*/ 2147483647 w 2894"/>
                <a:gd name="T13" fmla="*/ 2147483647 h 2693"/>
                <a:gd name="T14" fmla="*/ 2147483647 w 2894"/>
                <a:gd name="T15" fmla="*/ 2147483647 h 2693"/>
                <a:gd name="T16" fmla="*/ 2147483647 w 2894"/>
                <a:gd name="T17" fmla="*/ 2147483647 h 2693"/>
                <a:gd name="T18" fmla="*/ 2147483647 w 2894"/>
                <a:gd name="T19" fmla="*/ 2147483647 h 2693"/>
                <a:gd name="T20" fmla="*/ 2147483647 w 2894"/>
                <a:gd name="T21" fmla="*/ 2147483647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Gill Sans MT" panose="020B0502020104020203" pitchFamily="34" charset="0"/>
              </a:endParaRPr>
            </a:p>
          </p:txBody>
        </p:sp>
        <p:sp>
          <p:nvSpPr>
            <p:cNvPr id="129" name="Freeform 119"/>
            <p:cNvSpPr>
              <a:spLocks/>
            </p:cNvSpPr>
            <p:nvPr/>
          </p:nvSpPr>
          <p:spPr bwMode="auto">
            <a:xfrm>
              <a:off x="3177961" y="3552540"/>
              <a:ext cx="2270212" cy="1227075"/>
            </a:xfrm>
            <a:custGeom>
              <a:avLst/>
              <a:gdLst>
                <a:gd name="T0" fmla="*/ 2147483647 w 3324"/>
                <a:gd name="T1" fmla="*/ 2147483647 h 1971"/>
                <a:gd name="T2" fmla="*/ 2147483647 w 3324"/>
                <a:gd name="T3" fmla="*/ 2147483647 h 1971"/>
                <a:gd name="T4" fmla="*/ 2147483647 w 3324"/>
                <a:gd name="T5" fmla="*/ 2147483647 h 1971"/>
                <a:gd name="T6" fmla="*/ 2147483647 w 3324"/>
                <a:gd name="T7" fmla="*/ 2147483647 h 1971"/>
                <a:gd name="T8" fmla="*/ 2147483647 w 3324"/>
                <a:gd name="T9" fmla="*/ 2147483647 h 1971"/>
                <a:gd name="T10" fmla="*/ 2147483647 w 3324"/>
                <a:gd name="T11" fmla="*/ 2147483647 h 1971"/>
                <a:gd name="T12" fmla="*/ 2147483647 w 3324"/>
                <a:gd name="T13" fmla="*/ 2147483647 h 1971"/>
                <a:gd name="T14" fmla="*/ 2147483647 w 3324"/>
                <a:gd name="T15" fmla="*/ 2147483647 h 1971"/>
                <a:gd name="T16" fmla="*/ 2147483647 w 3324"/>
                <a:gd name="T17" fmla="*/ 2147483647 h 1971"/>
                <a:gd name="T18" fmla="*/ 2147483647 w 3324"/>
                <a:gd name="T19" fmla="*/ 2147483647 h 1971"/>
                <a:gd name="T20" fmla="*/ 2147483647 w 3324"/>
                <a:gd name="T21" fmla="*/ 2147483647 h 1971"/>
                <a:gd name="T22" fmla="*/ 2147483647 w 3324"/>
                <a:gd name="T23" fmla="*/ 2147483647 h 1971"/>
                <a:gd name="T24" fmla="*/ 2147483647 w 3324"/>
                <a:gd name="T25" fmla="*/ 2147483647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Gill Sans MT" panose="020B0502020104020203" pitchFamily="34" charset="0"/>
              </a:endParaRPr>
            </a:p>
          </p:txBody>
        </p:sp>
        <p:grpSp>
          <p:nvGrpSpPr>
            <p:cNvPr id="130" name="Group 132"/>
            <p:cNvGrpSpPr>
              <a:grpSpLocks/>
            </p:cNvGrpSpPr>
            <p:nvPr/>
          </p:nvGrpSpPr>
          <p:grpSpPr bwMode="auto">
            <a:xfrm>
              <a:off x="641269" y="2869150"/>
              <a:ext cx="1174761" cy="776376"/>
              <a:chOff x="4089854" y="1363889"/>
              <a:chExt cx="1091746" cy="791482"/>
            </a:xfrm>
          </p:grpSpPr>
          <p:sp>
            <p:nvSpPr>
              <p:cNvPr id="157" name="Oval 26"/>
              <p:cNvSpPr>
                <a:spLocks noChangeArrowheads="1"/>
              </p:cNvSpPr>
              <p:nvPr/>
            </p:nvSpPr>
            <p:spPr bwMode="auto">
              <a:xfrm>
                <a:off x="4089854" y="1363889"/>
                <a:ext cx="1091746" cy="791482"/>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100">
                  <a:latin typeface="Gill Sans MT" panose="020B0502020104020203" pitchFamily="34" charset="0"/>
                  <a:cs typeface="Arial" panose="020B0604020202020204" pitchFamily="34" charset="0"/>
                </a:endParaRPr>
              </a:p>
            </p:txBody>
          </p:sp>
          <p:pic>
            <p:nvPicPr>
              <p:cNvPr id="158"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29" y="1550204"/>
                <a:ext cx="629104" cy="42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529" y="3689421"/>
              <a:ext cx="736022" cy="239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32" name="Line 111"/>
            <p:cNvSpPr>
              <a:spLocks noChangeShapeType="1"/>
            </p:cNvSpPr>
            <p:nvPr/>
          </p:nvSpPr>
          <p:spPr bwMode="auto">
            <a:xfrm>
              <a:off x="1309667" y="3393260"/>
              <a:ext cx="541502" cy="3056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pic>
          <p:nvPicPr>
            <p:cNvPr id="13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9433" y="3827975"/>
              <a:ext cx="736022" cy="239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34" name="Line 111"/>
            <p:cNvSpPr>
              <a:spLocks noChangeShapeType="1"/>
            </p:cNvSpPr>
            <p:nvPr/>
          </p:nvSpPr>
          <p:spPr bwMode="auto">
            <a:xfrm flipH="1">
              <a:off x="6759104" y="3500040"/>
              <a:ext cx="372147" cy="3163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grpSp>
          <p:nvGrpSpPr>
            <p:cNvPr id="135" name="Group 137"/>
            <p:cNvGrpSpPr>
              <a:grpSpLocks/>
            </p:cNvGrpSpPr>
            <p:nvPr/>
          </p:nvGrpSpPr>
          <p:grpSpPr bwMode="auto">
            <a:xfrm>
              <a:off x="6509707" y="2943896"/>
              <a:ext cx="1174761" cy="776376"/>
              <a:chOff x="4089854" y="1363889"/>
              <a:chExt cx="1091746" cy="791482"/>
            </a:xfrm>
          </p:grpSpPr>
          <p:sp>
            <p:nvSpPr>
              <p:cNvPr id="153" name="Oval 26"/>
              <p:cNvSpPr>
                <a:spLocks noChangeArrowheads="1"/>
              </p:cNvSpPr>
              <p:nvPr/>
            </p:nvSpPr>
            <p:spPr bwMode="auto">
              <a:xfrm>
                <a:off x="4089854" y="1363889"/>
                <a:ext cx="1091746" cy="791482"/>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100">
                  <a:latin typeface="Gill Sans MT" panose="020B0502020104020203" pitchFamily="34" charset="0"/>
                  <a:cs typeface="Arial" panose="020B0604020202020204" pitchFamily="34" charset="0"/>
                </a:endParaRPr>
              </a:p>
            </p:txBody>
          </p:sp>
          <p:grpSp>
            <p:nvGrpSpPr>
              <p:cNvPr id="154" name="Group 356"/>
              <p:cNvGrpSpPr>
                <a:grpSpLocks/>
              </p:cNvGrpSpPr>
              <p:nvPr/>
            </p:nvGrpSpPr>
            <p:grpSpPr bwMode="auto">
              <a:xfrm>
                <a:off x="4245429" y="1426027"/>
                <a:ext cx="629104" cy="547461"/>
                <a:chOff x="313" y="1497"/>
                <a:chExt cx="1152" cy="1014"/>
              </a:xfrm>
            </p:grpSpPr>
            <p:pic>
              <p:nvPicPr>
                <p:cNvPr id="155"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355"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36" name="Freeform 96"/>
            <p:cNvSpPr>
              <a:spLocks/>
            </p:cNvSpPr>
            <p:nvPr/>
          </p:nvSpPr>
          <p:spPr bwMode="auto">
            <a:xfrm>
              <a:off x="776350" y="2915275"/>
              <a:ext cx="1075177" cy="808704"/>
            </a:xfrm>
            <a:custGeom>
              <a:avLst/>
              <a:gdLst>
                <a:gd name="T0" fmla="*/ 134235418 w 10000"/>
                <a:gd name="T1" fmla="*/ 2147483647 h 10305"/>
                <a:gd name="T2" fmla="*/ 2147483647 w 10000"/>
                <a:gd name="T3" fmla="*/ 2147483647 h 10305"/>
                <a:gd name="T4" fmla="*/ 2147483647 w 10000"/>
                <a:gd name="T5" fmla="*/ 189457570 h 10305"/>
                <a:gd name="T6" fmla="*/ 2147483647 w 10000"/>
                <a:gd name="T7" fmla="*/ 2147483647 h 10305"/>
                <a:gd name="T8" fmla="*/ 2147483647 w 10000"/>
                <a:gd name="T9" fmla="*/ 2147483647 h 10305"/>
                <a:gd name="T10" fmla="*/ 2147483647 w 10000"/>
                <a:gd name="T11" fmla="*/ 2147483647 h 10305"/>
                <a:gd name="T12" fmla="*/ 2147483647 w 10000"/>
                <a:gd name="T13" fmla="*/ 2147483647 h 10305"/>
                <a:gd name="T14" fmla="*/ 2147483647 w 10000"/>
                <a:gd name="T15" fmla="*/ 2147483647 h 10305"/>
                <a:gd name="T16" fmla="*/ 2147483647 w 10000"/>
                <a:gd name="T17" fmla="*/ 2147483647 h 10305"/>
                <a:gd name="T18" fmla="*/ 2147483647 w 10000"/>
                <a:gd name="T19" fmla="*/ 2147483647 h 10305"/>
                <a:gd name="T20" fmla="*/ 134235418 w 10000"/>
                <a:gd name="T21" fmla="*/ 2147483647 h 103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00" h="10305">
                  <a:moveTo>
                    <a:pt x="1" y="4863"/>
                  </a:moveTo>
                  <a:cubicBezTo>
                    <a:pt x="1" y="3794"/>
                    <a:pt x="5" y="1801"/>
                    <a:pt x="686" y="991"/>
                  </a:cubicBezTo>
                  <a:cubicBezTo>
                    <a:pt x="1367" y="181"/>
                    <a:pt x="2904" y="-40"/>
                    <a:pt x="4086" y="5"/>
                  </a:cubicBezTo>
                  <a:cubicBezTo>
                    <a:pt x="5268" y="50"/>
                    <a:pt x="6836" y="553"/>
                    <a:pt x="7779" y="1264"/>
                  </a:cubicBezTo>
                  <a:cubicBezTo>
                    <a:pt x="8722" y="1975"/>
                    <a:pt x="9397" y="2830"/>
                    <a:pt x="9747" y="4270"/>
                  </a:cubicBezTo>
                  <a:cubicBezTo>
                    <a:pt x="10096" y="5710"/>
                    <a:pt x="10030" y="8980"/>
                    <a:pt x="9875" y="9905"/>
                  </a:cubicBezTo>
                  <a:cubicBezTo>
                    <a:pt x="9719" y="10828"/>
                    <a:pt x="9488" y="9873"/>
                    <a:pt x="8815" y="9814"/>
                  </a:cubicBezTo>
                  <a:cubicBezTo>
                    <a:pt x="8140" y="9757"/>
                    <a:pt x="6708" y="9565"/>
                    <a:pt x="5830" y="9554"/>
                  </a:cubicBezTo>
                  <a:cubicBezTo>
                    <a:pt x="4953" y="9543"/>
                    <a:pt x="4372" y="9985"/>
                    <a:pt x="3546" y="9748"/>
                  </a:cubicBezTo>
                  <a:cubicBezTo>
                    <a:pt x="2722" y="9508"/>
                    <a:pt x="1457" y="8935"/>
                    <a:pt x="867" y="8121"/>
                  </a:cubicBezTo>
                  <a:cubicBezTo>
                    <a:pt x="276" y="7307"/>
                    <a:pt x="-15" y="6195"/>
                    <a:pt x="1" y="4863"/>
                  </a:cubicBezTo>
                  <a:close/>
                </a:path>
              </a:pathLst>
            </a:custGeom>
            <a:solidFill>
              <a:srgbClr val="33CCCC">
                <a:alpha val="7803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Gill Sans MT" panose="020B0502020104020203" pitchFamily="34" charset="0"/>
              </a:endParaRPr>
            </a:p>
          </p:txBody>
        </p:sp>
        <p:sp>
          <p:nvSpPr>
            <p:cNvPr id="137" name="Freeform 121"/>
            <p:cNvSpPr>
              <a:spLocks/>
            </p:cNvSpPr>
            <p:nvPr/>
          </p:nvSpPr>
          <p:spPr bwMode="auto">
            <a:xfrm>
              <a:off x="2813114" y="5132009"/>
              <a:ext cx="3168732" cy="893834"/>
            </a:xfrm>
            <a:custGeom>
              <a:avLst/>
              <a:gdLst>
                <a:gd name="T0" fmla="*/ 2147483647 w 4636"/>
                <a:gd name="T1" fmla="*/ 2147483647 h 1435"/>
                <a:gd name="T2" fmla="*/ 2147483647 w 4636"/>
                <a:gd name="T3" fmla="*/ 2147483647 h 1435"/>
                <a:gd name="T4" fmla="*/ 2147483647 w 4636"/>
                <a:gd name="T5" fmla="*/ 2147483647 h 1435"/>
                <a:gd name="T6" fmla="*/ 2147483647 w 4636"/>
                <a:gd name="T7" fmla="*/ 2147483647 h 1435"/>
                <a:gd name="T8" fmla="*/ 2147483647 w 4636"/>
                <a:gd name="T9" fmla="*/ 2147483647 h 1435"/>
                <a:gd name="T10" fmla="*/ 2147483647 w 4636"/>
                <a:gd name="T11" fmla="*/ 2147483647 h 1435"/>
                <a:gd name="T12" fmla="*/ 2147483647 w 4636"/>
                <a:gd name="T13" fmla="*/ 2147483647 h 1435"/>
                <a:gd name="T14" fmla="*/ 2147483647 w 4636"/>
                <a:gd name="T15" fmla="*/ 2147483647 h 1435"/>
                <a:gd name="T16" fmla="*/ 2147483647 w 4636"/>
                <a:gd name="T17" fmla="*/ 2147483647 h 1435"/>
                <a:gd name="T18" fmla="*/ 2147483647 w 4636"/>
                <a:gd name="T19" fmla="*/ 2147483647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Gill Sans MT" panose="020B0502020104020203" pitchFamily="34" charset="0"/>
              </a:endParaRPr>
            </a:p>
          </p:txBody>
        </p:sp>
        <p:pic>
          <p:nvPicPr>
            <p:cNvPr id="13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0434" y="5142892"/>
              <a:ext cx="839409" cy="665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39" name="Group 137"/>
            <p:cNvGrpSpPr>
              <a:grpSpLocks/>
            </p:cNvGrpSpPr>
            <p:nvPr/>
          </p:nvGrpSpPr>
          <p:grpSpPr bwMode="auto">
            <a:xfrm>
              <a:off x="1949560" y="3989527"/>
              <a:ext cx="1460520" cy="1273792"/>
              <a:chOff x="1881" y="2450"/>
              <a:chExt cx="855" cy="818"/>
            </a:xfrm>
          </p:grpSpPr>
          <p:sp>
            <p:nvSpPr>
              <p:cNvPr id="149" name="Line 138"/>
              <p:cNvSpPr>
                <a:spLocks noChangeShapeType="1"/>
              </p:cNvSpPr>
              <p:nvPr/>
            </p:nvSpPr>
            <p:spPr bwMode="auto">
              <a:xfrm flipH="1" flipV="1">
                <a:off x="1880" y="2449"/>
                <a:ext cx="856" cy="81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nvGrpSpPr>
              <p:cNvPr id="150" name="Group 139"/>
              <p:cNvGrpSpPr>
                <a:grpSpLocks/>
              </p:cNvGrpSpPr>
              <p:nvPr/>
            </p:nvGrpSpPr>
            <p:grpSpPr bwMode="auto">
              <a:xfrm>
                <a:off x="2172" y="2702"/>
                <a:ext cx="249" cy="288"/>
                <a:chOff x="618" y="3500"/>
                <a:chExt cx="249" cy="288"/>
              </a:xfrm>
            </p:grpSpPr>
            <p:sp>
              <p:nvSpPr>
                <p:cNvPr id="151" name="Oval 140"/>
                <p:cNvSpPr>
                  <a:spLocks noChangeArrowheads="1"/>
                </p:cNvSpPr>
                <p:nvPr/>
              </p:nvSpPr>
              <p:spPr bwMode="auto">
                <a:xfrm>
                  <a:off x="617" y="3519"/>
                  <a:ext cx="202" cy="201"/>
                </a:xfrm>
                <a:prstGeom prst="ellipse">
                  <a:avLst/>
                </a:prstGeom>
                <a:solidFill>
                  <a:schemeClr val="bg1"/>
                </a:solidFill>
                <a:ln w="19050">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100">
                    <a:latin typeface="Gill Sans MT" panose="020B0502020104020203" pitchFamily="34" charset="0"/>
                  </a:endParaRPr>
                </a:p>
              </p:txBody>
            </p:sp>
            <p:sp>
              <p:nvSpPr>
                <p:cNvPr id="152" name="Text Box 141"/>
                <p:cNvSpPr txBox="1">
                  <a:spLocks noChangeArrowheads="1"/>
                </p:cNvSpPr>
                <p:nvPr/>
              </p:nvSpPr>
              <p:spPr bwMode="auto">
                <a:xfrm>
                  <a:off x="627" y="3498"/>
                  <a:ext cx="239" cy="2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100">
                      <a:latin typeface="Gill Sans MT" panose="020B0502020104020203" pitchFamily="34" charset="0"/>
                      <a:cs typeface="Arial" charset="0"/>
                    </a:rPr>
                    <a:t>1</a:t>
                  </a:r>
                </a:p>
              </p:txBody>
            </p:sp>
          </p:grpSp>
        </p:grpSp>
        <p:sp>
          <p:nvSpPr>
            <p:cNvPr id="140" name="Line 138"/>
            <p:cNvSpPr>
              <a:spLocks noChangeShapeType="1"/>
            </p:cNvSpPr>
            <p:nvPr/>
          </p:nvSpPr>
          <p:spPr bwMode="auto">
            <a:xfrm rot="10800000" flipH="1" flipV="1">
              <a:off x="2364395" y="3952947"/>
              <a:ext cx="1459733" cy="12714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141" name="Oval 140"/>
            <p:cNvSpPr>
              <a:spLocks noChangeArrowheads="1"/>
            </p:cNvSpPr>
            <p:nvPr/>
          </p:nvSpPr>
          <p:spPr bwMode="auto">
            <a:xfrm rot="261078">
              <a:off x="2883794" y="4360462"/>
              <a:ext cx="347088" cy="312429"/>
            </a:xfrm>
            <a:prstGeom prst="ellipse">
              <a:avLst/>
            </a:prstGeom>
            <a:solidFill>
              <a:schemeClr val="bg1"/>
            </a:solidFill>
            <a:ln w="19050">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100">
                <a:latin typeface="Gill Sans MT" panose="020B0502020104020203" pitchFamily="34" charset="0"/>
              </a:endParaRPr>
            </a:p>
          </p:txBody>
        </p:sp>
        <p:sp>
          <p:nvSpPr>
            <p:cNvPr id="142" name="Text Box 141"/>
            <p:cNvSpPr txBox="1">
              <a:spLocks noChangeArrowheads="1"/>
            </p:cNvSpPr>
            <p:nvPr/>
          </p:nvSpPr>
          <p:spPr bwMode="auto">
            <a:xfrm>
              <a:off x="2893641" y="4311560"/>
              <a:ext cx="408627" cy="445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100">
                  <a:latin typeface="Gill Sans MT" panose="020B0502020104020203" pitchFamily="34" charset="0"/>
                  <a:cs typeface="Arial" charset="0"/>
                </a:rPr>
                <a:t>2</a:t>
              </a:r>
            </a:p>
          </p:txBody>
        </p:sp>
        <p:sp>
          <p:nvSpPr>
            <p:cNvPr id="143" name="Line 138"/>
            <p:cNvSpPr>
              <a:spLocks noChangeShapeType="1"/>
            </p:cNvSpPr>
            <p:nvPr/>
          </p:nvSpPr>
          <p:spPr bwMode="auto">
            <a:xfrm rot="10800000" flipH="1">
              <a:off x="4594613" y="3491096"/>
              <a:ext cx="2185909" cy="167353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144" name="Oval 140"/>
            <p:cNvSpPr>
              <a:spLocks noChangeArrowheads="1"/>
            </p:cNvSpPr>
            <p:nvPr/>
          </p:nvSpPr>
          <p:spPr bwMode="auto">
            <a:xfrm rot="261078">
              <a:off x="5566948" y="4096936"/>
              <a:ext cx="344625" cy="312428"/>
            </a:xfrm>
            <a:prstGeom prst="ellipse">
              <a:avLst/>
            </a:prstGeom>
            <a:solidFill>
              <a:schemeClr val="bg1"/>
            </a:solidFill>
            <a:ln w="19050">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100">
                <a:latin typeface="Gill Sans MT" panose="020B0502020104020203" pitchFamily="34" charset="0"/>
              </a:endParaRPr>
            </a:p>
          </p:txBody>
        </p:sp>
        <p:sp>
          <p:nvSpPr>
            <p:cNvPr id="145" name="Text Box 141"/>
            <p:cNvSpPr txBox="1">
              <a:spLocks noChangeArrowheads="1"/>
            </p:cNvSpPr>
            <p:nvPr/>
          </p:nvSpPr>
          <p:spPr bwMode="auto">
            <a:xfrm>
              <a:off x="5574334" y="4048034"/>
              <a:ext cx="408627" cy="4482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100">
                  <a:latin typeface="Gill Sans MT" panose="020B0502020104020203" pitchFamily="34" charset="0"/>
                  <a:cs typeface="Arial" charset="0"/>
                </a:rPr>
                <a:t>3</a:t>
              </a:r>
            </a:p>
          </p:txBody>
        </p:sp>
        <p:sp>
          <p:nvSpPr>
            <p:cNvPr id="146" name="Line 138"/>
            <p:cNvSpPr>
              <a:spLocks noChangeShapeType="1"/>
            </p:cNvSpPr>
            <p:nvPr/>
          </p:nvSpPr>
          <p:spPr bwMode="auto">
            <a:xfrm rot="10800000" flipH="1">
              <a:off x="4747233" y="3643235"/>
              <a:ext cx="2185909" cy="1676248"/>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sp>
          <p:nvSpPr>
            <p:cNvPr id="147" name="Oval 140"/>
            <p:cNvSpPr>
              <a:spLocks noChangeArrowheads="1"/>
            </p:cNvSpPr>
            <p:nvPr/>
          </p:nvSpPr>
          <p:spPr bwMode="auto">
            <a:xfrm rot="261078">
              <a:off x="5328173" y="4629423"/>
              <a:ext cx="344625" cy="312428"/>
            </a:xfrm>
            <a:prstGeom prst="ellipse">
              <a:avLst/>
            </a:prstGeom>
            <a:solidFill>
              <a:schemeClr val="bg1"/>
            </a:solidFill>
            <a:ln w="19050">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100">
                <a:latin typeface="Gill Sans MT" panose="020B0502020104020203" pitchFamily="34" charset="0"/>
              </a:endParaRPr>
            </a:p>
          </p:txBody>
        </p:sp>
        <p:sp>
          <p:nvSpPr>
            <p:cNvPr id="148" name="Text Box 141"/>
            <p:cNvSpPr txBox="1">
              <a:spLocks noChangeArrowheads="1"/>
            </p:cNvSpPr>
            <p:nvPr/>
          </p:nvSpPr>
          <p:spPr bwMode="auto">
            <a:xfrm>
              <a:off x="5335557" y="4580521"/>
              <a:ext cx="408627" cy="4482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100">
                  <a:latin typeface="Gill Sans MT" panose="020B0502020104020203" pitchFamily="34" charset="0"/>
                  <a:cs typeface="Arial" charset="0"/>
                </a:rPr>
                <a:t>4</a:t>
              </a: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Freeform 2"/>
          <p:cNvSpPr>
            <a:spLocks/>
          </p:cNvSpPr>
          <p:nvPr/>
        </p:nvSpPr>
        <p:spPr bwMode="auto">
          <a:xfrm>
            <a:off x="4219575" y="2665413"/>
            <a:ext cx="1838325" cy="1406525"/>
          </a:xfrm>
          <a:custGeom>
            <a:avLst/>
            <a:gdLst>
              <a:gd name="T0" fmla="*/ 2541 w 2894"/>
              <a:gd name="T1" fmla="*/ 695167 h 2693"/>
              <a:gd name="T2" fmla="*/ 221692 w 2894"/>
              <a:gd name="T3" fmla="*/ 265845 h 2693"/>
              <a:gd name="T4" fmla="*/ 879144 w 2894"/>
              <a:gd name="T5" fmla="*/ 179668 h 2693"/>
              <a:gd name="T6" fmla="*/ 1649030 w 2894"/>
              <a:gd name="T7" fmla="*/ 88789 h 2693"/>
              <a:gd name="T8" fmla="*/ 1831973 w 2894"/>
              <a:gd name="T9" fmla="*/ 712403 h 2693"/>
              <a:gd name="T10" fmla="*/ 1689048 w 2894"/>
              <a:gd name="T11" fmla="*/ 1119788 h 2693"/>
              <a:gd name="T12" fmla="*/ 1336502 w 2894"/>
              <a:gd name="T13" fmla="*/ 1307812 h 2693"/>
              <a:gd name="T14" fmla="*/ 1041125 w 2894"/>
              <a:gd name="T15" fmla="*/ 1346984 h 2693"/>
              <a:gd name="T16" fmla="*/ 663169 w 2894"/>
              <a:gd name="T17" fmla="*/ 1373621 h 2693"/>
              <a:gd name="T18" fmla="*/ 219786 w 2894"/>
              <a:gd name="T19" fmla="*/ 1149559 h 2693"/>
              <a:gd name="T20" fmla="*/ 2541 w 2894"/>
              <a:gd name="T21" fmla="*/ 695167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p>
        </p:txBody>
      </p:sp>
      <p:grpSp>
        <p:nvGrpSpPr>
          <p:cNvPr id="27654" name="Group 3"/>
          <p:cNvGrpSpPr>
            <a:grpSpLocks/>
          </p:cNvGrpSpPr>
          <p:nvPr/>
        </p:nvGrpSpPr>
        <p:grpSpPr bwMode="auto">
          <a:xfrm>
            <a:off x="4495800" y="3656013"/>
            <a:ext cx="501650" cy="233362"/>
            <a:chOff x="3600" y="219"/>
            <a:chExt cx="360" cy="175"/>
          </a:xfrm>
        </p:grpSpPr>
        <p:sp>
          <p:nvSpPr>
            <p:cNvPr id="27800" name="Oval 4"/>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7801" name="Line 5"/>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7802" name="Line 6"/>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7803" name="Rectangle 7"/>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7804" name="Oval 8"/>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7805" name="Group 9"/>
            <p:cNvGrpSpPr>
              <a:grpSpLocks/>
            </p:cNvGrpSpPr>
            <p:nvPr/>
          </p:nvGrpSpPr>
          <p:grpSpPr bwMode="auto">
            <a:xfrm>
              <a:off x="3686" y="244"/>
              <a:ext cx="177" cy="66"/>
              <a:chOff x="2848" y="848"/>
              <a:chExt cx="140" cy="98"/>
            </a:xfrm>
          </p:grpSpPr>
          <p:sp>
            <p:nvSpPr>
              <p:cNvPr id="27810" name="Line 10"/>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7811" name="Line 11"/>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7812" name="Line 12"/>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7806" name="Group 13"/>
            <p:cNvGrpSpPr>
              <a:grpSpLocks/>
            </p:cNvGrpSpPr>
            <p:nvPr/>
          </p:nvGrpSpPr>
          <p:grpSpPr bwMode="auto">
            <a:xfrm flipV="1">
              <a:off x="3686" y="243"/>
              <a:ext cx="177" cy="66"/>
              <a:chOff x="2848" y="848"/>
              <a:chExt cx="140" cy="98"/>
            </a:xfrm>
          </p:grpSpPr>
          <p:sp>
            <p:nvSpPr>
              <p:cNvPr id="27807" name="Line 14"/>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7808" name="Line 15"/>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7809" name="Line 16"/>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sp>
        <p:nvSpPr>
          <p:cNvPr id="27655" name="Line 17"/>
          <p:cNvSpPr>
            <a:spLocks noChangeShapeType="1"/>
          </p:cNvSpPr>
          <p:nvPr/>
        </p:nvSpPr>
        <p:spPr bwMode="auto">
          <a:xfrm>
            <a:off x="4541838" y="3516313"/>
            <a:ext cx="1333500" cy="0"/>
          </a:xfrm>
          <a:prstGeom prst="line">
            <a:avLst/>
          </a:prstGeom>
          <a:noFill/>
          <a:ln w="19050">
            <a:solidFill>
              <a:srgbClr val="000000"/>
            </a:solidFill>
            <a:round/>
            <a:headEnd/>
            <a:tailEnd/>
          </a:ln>
        </p:spPr>
        <p:txBody>
          <a:bodyPr/>
          <a:lstStyle/>
          <a:p>
            <a:endParaRPr lang="zh-CN" altLang="en-US"/>
          </a:p>
        </p:txBody>
      </p:sp>
      <p:sp>
        <p:nvSpPr>
          <p:cNvPr id="27656" name="Line 18"/>
          <p:cNvSpPr>
            <a:spLocks noChangeShapeType="1"/>
          </p:cNvSpPr>
          <p:nvPr/>
        </p:nvSpPr>
        <p:spPr bwMode="auto">
          <a:xfrm>
            <a:off x="4751388" y="3516313"/>
            <a:ext cx="0" cy="171450"/>
          </a:xfrm>
          <a:prstGeom prst="line">
            <a:avLst/>
          </a:prstGeom>
          <a:noFill/>
          <a:ln w="19050">
            <a:solidFill>
              <a:srgbClr val="000000"/>
            </a:solidFill>
            <a:round/>
            <a:headEnd/>
            <a:tailEnd/>
          </a:ln>
        </p:spPr>
        <p:txBody>
          <a:bodyPr/>
          <a:lstStyle/>
          <a:p>
            <a:endParaRPr lang="zh-CN" altLang="en-US"/>
          </a:p>
        </p:txBody>
      </p:sp>
      <p:sp>
        <p:nvSpPr>
          <p:cNvPr id="27657" name="Line 19"/>
          <p:cNvSpPr>
            <a:spLocks noChangeShapeType="1"/>
          </p:cNvSpPr>
          <p:nvPr/>
        </p:nvSpPr>
        <p:spPr bwMode="auto">
          <a:xfrm>
            <a:off x="5603875" y="3349625"/>
            <a:ext cx="0" cy="171450"/>
          </a:xfrm>
          <a:prstGeom prst="line">
            <a:avLst/>
          </a:prstGeom>
          <a:noFill/>
          <a:ln w="19050">
            <a:solidFill>
              <a:srgbClr val="000000"/>
            </a:solidFill>
            <a:round/>
            <a:headEnd/>
            <a:tailEnd/>
          </a:ln>
        </p:spPr>
        <p:txBody>
          <a:bodyPr/>
          <a:lstStyle/>
          <a:p>
            <a:endParaRPr lang="zh-CN" altLang="en-US"/>
          </a:p>
        </p:txBody>
      </p:sp>
      <p:sp>
        <p:nvSpPr>
          <p:cNvPr id="27658" name="Freeform 20"/>
          <p:cNvSpPr>
            <a:spLocks/>
          </p:cNvSpPr>
          <p:nvPr/>
        </p:nvSpPr>
        <p:spPr bwMode="auto">
          <a:xfrm>
            <a:off x="1760538" y="3395663"/>
            <a:ext cx="2109787" cy="1250950"/>
          </a:xfrm>
          <a:custGeom>
            <a:avLst/>
            <a:gdLst>
              <a:gd name="T0" fmla="*/ 378289 w 3324"/>
              <a:gd name="T1" fmla="*/ 9520 h 1971"/>
              <a:gd name="T2" fmla="*/ 94572 w 3324"/>
              <a:gd name="T3" fmla="*/ 209444 h 1971"/>
              <a:gd name="T4" fmla="*/ 1904 w 3324"/>
              <a:gd name="T5" fmla="*/ 676567 h 1971"/>
              <a:gd name="T6" fmla="*/ 106632 w 3324"/>
              <a:gd name="T7" fmla="*/ 1019293 h 1971"/>
              <a:gd name="T8" fmla="*/ 386540 w 3324"/>
              <a:gd name="T9" fmla="*/ 1162095 h 1971"/>
              <a:gd name="T10" fmla="*/ 687395 w 3324"/>
              <a:gd name="T11" fmla="*/ 1095454 h 1971"/>
              <a:gd name="T12" fmla="*/ 982536 w 3324"/>
              <a:gd name="T13" fmla="*/ 1190656 h 1971"/>
              <a:gd name="T14" fmla="*/ 1506175 w 3324"/>
              <a:gd name="T15" fmla="*/ 1219216 h 1971"/>
              <a:gd name="T16" fmla="*/ 2058375 w 3324"/>
              <a:gd name="T17" fmla="*/ 1000252 h 1971"/>
              <a:gd name="T18" fmla="*/ 1814645 w 3324"/>
              <a:gd name="T19" fmla="*/ 593424 h 1971"/>
              <a:gd name="T20" fmla="*/ 1722612 w 3324"/>
              <a:gd name="T21" fmla="*/ 281797 h 1971"/>
              <a:gd name="T22" fmla="*/ 1087899 w 3324"/>
              <a:gd name="T23" fmla="*/ 153592 h 1971"/>
              <a:gd name="T24" fmla="*/ 378289 w 3324"/>
              <a:gd name="T25" fmla="*/ 9520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p>
        </p:txBody>
      </p:sp>
      <p:sp>
        <p:nvSpPr>
          <p:cNvPr id="27659" name="Text Box 21"/>
          <p:cNvSpPr txBox="1">
            <a:spLocks noChangeArrowheads="1"/>
          </p:cNvSpPr>
          <p:nvPr/>
        </p:nvSpPr>
        <p:spPr bwMode="auto">
          <a:xfrm>
            <a:off x="1935163" y="3692525"/>
            <a:ext cx="1447800" cy="581025"/>
          </a:xfrm>
          <a:prstGeom prst="rect">
            <a:avLst/>
          </a:prstGeom>
          <a:noFill/>
          <a:ln w="9525">
            <a:noFill/>
            <a:miter lim="800000"/>
            <a:headEnd/>
            <a:tailEnd/>
          </a:ln>
        </p:spPr>
        <p:txBody>
          <a:bodyPr>
            <a:spAutoFit/>
          </a:bodyPr>
          <a:lstStyle/>
          <a:p>
            <a:pPr algn="ctr"/>
            <a:r>
              <a:rPr lang="en-US" altLang="zh-CN" sz="1600">
                <a:solidFill>
                  <a:schemeClr val="bg1"/>
                </a:solidFill>
              </a:rPr>
              <a:t>wide area network</a:t>
            </a:r>
          </a:p>
        </p:txBody>
      </p:sp>
      <p:sp>
        <p:nvSpPr>
          <p:cNvPr id="27660" name="Freeform 22"/>
          <p:cNvSpPr>
            <a:spLocks/>
          </p:cNvSpPr>
          <p:nvPr/>
        </p:nvSpPr>
        <p:spPr bwMode="auto">
          <a:xfrm>
            <a:off x="1065213" y="4959350"/>
            <a:ext cx="2944812" cy="911225"/>
          </a:xfrm>
          <a:custGeom>
            <a:avLst/>
            <a:gdLst>
              <a:gd name="T0" fmla="*/ 215335 w 4636"/>
              <a:gd name="T1" fmla="*/ 9525 h 1435"/>
              <a:gd name="T2" fmla="*/ 120054 w 4636"/>
              <a:gd name="T3" fmla="*/ 409575 h 1435"/>
              <a:gd name="T4" fmla="*/ 510705 w 4636"/>
              <a:gd name="T5" fmla="*/ 800100 h 1435"/>
              <a:gd name="T6" fmla="*/ 1244367 w 4636"/>
              <a:gd name="T7" fmla="*/ 904875 h 1435"/>
              <a:gd name="T8" fmla="*/ 2235287 w 4636"/>
              <a:gd name="T9" fmla="*/ 838200 h 1435"/>
              <a:gd name="T10" fmla="*/ 2492545 w 4636"/>
              <a:gd name="T11" fmla="*/ 619125 h 1435"/>
              <a:gd name="T12" fmla="*/ 2885738 w 4636"/>
              <a:gd name="T13" fmla="*/ 488315 h 1435"/>
              <a:gd name="T14" fmla="*/ 2698988 w 4636"/>
              <a:gd name="T15" fmla="*/ 176530 h 1435"/>
              <a:gd name="T16" fmla="*/ 1411426 w 4636"/>
              <a:gd name="T17" fmla="*/ 48260 h 1435"/>
              <a:gd name="T18" fmla="*/ 215335 w 4636"/>
              <a:gd name="T19" fmla="*/ 9525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a:p>
        </p:txBody>
      </p:sp>
      <p:graphicFrame>
        <p:nvGraphicFramePr>
          <p:cNvPr id="27650" name="Object 23"/>
          <p:cNvGraphicFramePr>
            <a:graphicFrameLocks noChangeAspect="1"/>
          </p:cNvGraphicFramePr>
          <p:nvPr/>
        </p:nvGraphicFramePr>
        <p:xfrm>
          <a:off x="1703388" y="5294313"/>
          <a:ext cx="415925" cy="317500"/>
        </p:xfrm>
        <a:graphic>
          <a:graphicData uri="http://schemas.openxmlformats.org/presentationml/2006/ole">
            <mc:AlternateContent xmlns:mc="http://schemas.openxmlformats.org/markup-compatibility/2006">
              <mc:Choice xmlns:v="urn:schemas-microsoft-com:vml" Requires="v">
                <p:oleObj spid="_x0000_s27956" r:id="rId4" imgW="1307263" imgH="1084139" progId="">
                  <p:embed/>
                </p:oleObj>
              </mc:Choice>
              <mc:Fallback>
                <p:oleObj r:id="rId4" imgW="1307263" imgH="1084139" progId="">
                  <p:embed/>
                  <p:pic>
                    <p:nvPicPr>
                      <p:cNvPr id="0" name="Picture 2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5294313"/>
                        <a:ext cx="41592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1" name="Freeform 24"/>
          <p:cNvSpPr>
            <a:spLocks/>
          </p:cNvSpPr>
          <p:nvPr/>
        </p:nvSpPr>
        <p:spPr bwMode="auto">
          <a:xfrm>
            <a:off x="5045075" y="3382963"/>
            <a:ext cx="512763" cy="301625"/>
          </a:xfrm>
          <a:custGeom>
            <a:avLst/>
            <a:gdLst>
              <a:gd name="T0" fmla="*/ 0 w 235"/>
              <a:gd name="T1" fmla="*/ 301625 h 238"/>
              <a:gd name="T2" fmla="*/ 512763 w 235"/>
              <a:gd name="T3" fmla="*/ 0 h 238"/>
              <a:gd name="T4" fmla="*/ 0 60000 65536"/>
              <a:gd name="T5" fmla="*/ 0 60000 65536"/>
              <a:gd name="T6" fmla="*/ 0 w 235"/>
              <a:gd name="T7" fmla="*/ 0 h 238"/>
              <a:gd name="T8" fmla="*/ 235 w 235"/>
              <a:gd name="T9" fmla="*/ 238 h 238"/>
            </a:gdLst>
            <a:ahLst/>
            <a:cxnLst>
              <a:cxn ang="T4">
                <a:pos x="T0" y="T1"/>
              </a:cxn>
              <a:cxn ang="T5">
                <a:pos x="T2" y="T3"/>
              </a:cxn>
            </a:cxnLst>
            <a:rect l="T6" t="T7" r="T8" b="T9"/>
            <a:pathLst>
              <a:path w="235" h="238">
                <a:moveTo>
                  <a:pt x="0" y="238"/>
                </a:moveTo>
                <a:lnTo>
                  <a:pt x="235" y="0"/>
                </a:lnTo>
              </a:path>
            </a:pathLst>
          </a:custGeom>
          <a:noFill/>
          <a:ln w="28575">
            <a:solidFill>
              <a:srgbClr val="FF0000"/>
            </a:solidFill>
            <a:round/>
            <a:headEnd/>
            <a:tailEnd type="triangle" w="med" len="med"/>
          </a:ln>
        </p:spPr>
        <p:txBody>
          <a:bodyPr wrap="none"/>
          <a:lstStyle/>
          <a:p>
            <a:endParaRPr lang="zh-CN" altLang="en-US"/>
          </a:p>
        </p:txBody>
      </p:sp>
      <p:sp>
        <p:nvSpPr>
          <p:cNvPr id="27662" name="Freeform 25"/>
          <p:cNvSpPr>
            <a:spLocks/>
          </p:cNvSpPr>
          <p:nvPr/>
        </p:nvSpPr>
        <p:spPr bwMode="auto">
          <a:xfrm>
            <a:off x="2501900" y="3913188"/>
            <a:ext cx="2047875" cy="1296987"/>
          </a:xfrm>
          <a:custGeom>
            <a:avLst/>
            <a:gdLst>
              <a:gd name="T0" fmla="*/ 0 w 1290"/>
              <a:gd name="T1" fmla="*/ 1296987 h 817"/>
              <a:gd name="T2" fmla="*/ 869950 w 1290"/>
              <a:gd name="T3" fmla="*/ 449262 h 817"/>
              <a:gd name="T4" fmla="*/ 2047875 w 1290"/>
              <a:gd name="T5" fmla="*/ 0 h 817"/>
              <a:gd name="T6" fmla="*/ 0 60000 65536"/>
              <a:gd name="T7" fmla="*/ 0 60000 65536"/>
              <a:gd name="T8" fmla="*/ 0 60000 65536"/>
              <a:gd name="T9" fmla="*/ 0 w 1290"/>
              <a:gd name="T10" fmla="*/ 0 h 817"/>
              <a:gd name="T11" fmla="*/ 1290 w 1290"/>
              <a:gd name="T12" fmla="*/ 817 h 817"/>
            </a:gdLst>
            <a:ahLst/>
            <a:cxnLst>
              <a:cxn ang="T6">
                <a:pos x="T0" y="T1"/>
              </a:cxn>
              <a:cxn ang="T7">
                <a:pos x="T2" y="T3"/>
              </a:cxn>
              <a:cxn ang="T8">
                <a:pos x="T4" y="T5"/>
              </a:cxn>
            </a:cxnLst>
            <a:rect l="T9" t="T10" r="T11" b="T12"/>
            <a:pathLst>
              <a:path w="1290" h="817">
                <a:moveTo>
                  <a:pt x="0" y="817"/>
                </a:moveTo>
                <a:cubicBezTo>
                  <a:pt x="91" y="728"/>
                  <a:pt x="333" y="419"/>
                  <a:pt x="548" y="283"/>
                </a:cubicBezTo>
                <a:cubicBezTo>
                  <a:pt x="816" y="127"/>
                  <a:pt x="1136" y="59"/>
                  <a:pt x="1290" y="0"/>
                </a:cubicBezTo>
              </a:path>
            </a:pathLst>
          </a:custGeom>
          <a:noFill/>
          <a:ln w="28575">
            <a:solidFill>
              <a:srgbClr val="FF0000"/>
            </a:solidFill>
            <a:round/>
            <a:headEnd/>
            <a:tailEnd type="triangle" w="med" len="med"/>
          </a:ln>
        </p:spPr>
        <p:txBody>
          <a:bodyPr wrap="none"/>
          <a:lstStyle/>
          <a:p>
            <a:endParaRPr lang="zh-CN" altLang="en-US"/>
          </a:p>
        </p:txBody>
      </p:sp>
      <p:grpSp>
        <p:nvGrpSpPr>
          <p:cNvPr id="27663" name="Group 26"/>
          <p:cNvGrpSpPr>
            <a:grpSpLocks/>
          </p:cNvGrpSpPr>
          <p:nvPr/>
        </p:nvGrpSpPr>
        <p:grpSpPr bwMode="auto">
          <a:xfrm>
            <a:off x="3162300" y="4151313"/>
            <a:ext cx="320675" cy="366712"/>
            <a:chOff x="618" y="3500"/>
            <a:chExt cx="202" cy="231"/>
          </a:xfrm>
        </p:grpSpPr>
        <p:sp>
          <p:nvSpPr>
            <p:cNvPr id="27798" name="Oval 27"/>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27799" name="Text Box 28"/>
            <p:cNvSpPr txBox="1">
              <a:spLocks noChangeArrowheads="1"/>
            </p:cNvSpPr>
            <p:nvPr/>
          </p:nvSpPr>
          <p:spPr bwMode="auto">
            <a:xfrm>
              <a:off x="628" y="3500"/>
              <a:ext cx="181" cy="231"/>
            </a:xfrm>
            <a:prstGeom prst="rect">
              <a:avLst/>
            </a:prstGeom>
            <a:noFill/>
            <a:ln w="9525">
              <a:noFill/>
              <a:miter lim="800000"/>
              <a:headEnd/>
              <a:tailEnd/>
            </a:ln>
          </p:spPr>
          <p:txBody>
            <a:bodyPr wrap="none">
              <a:spAutoFit/>
            </a:bodyPr>
            <a:lstStyle/>
            <a:p>
              <a:r>
                <a:rPr lang="en-US" altLang="zh-CN">
                  <a:solidFill>
                    <a:srgbClr val="FF0000"/>
                  </a:solidFill>
                </a:rPr>
                <a:t>1</a:t>
              </a:r>
            </a:p>
          </p:txBody>
        </p:sp>
      </p:grpSp>
      <p:sp>
        <p:nvSpPr>
          <p:cNvPr id="27664" name="Text Box 29"/>
          <p:cNvSpPr txBox="1">
            <a:spLocks noChangeArrowheads="1"/>
          </p:cNvSpPr>
          <p:nvPr/>
        </p:nvSpPr>
        <p:spPr bwMode="auto">
          <a:xfrm>
            <a:off x="6156325" y="2636838"/>
            <a:ext cx="1828800" cy="730250"/>
          </a:xfrm>
          <a:prstGeom prst="rect">
            <a:avLst/>
          </a:prstGeom>
          <a:noFill/>
          <a:ln w="9525">
            <a:noFill/>
            <a:miter lim="800000"/>
            <a:headEnd/>
            <a:tailEnd/>
          </a:ln>
        </p:spPr>
        <p:txBody>
          <a:bodyPr>
            <a:spAutoFit/>
          </a:bodyPr>
          <a:lstStyle/>
          <a:p>
            <a:r>
              <a:rPr lang="en-US" altLang="zh-CN" sz="1400">
                <a:latin typeface="Arial" charset="0"/>
              </a:rPr>
              <a:t>foreign network being visited at session start</a:t>
            </a:r>
          </a:p>
        </p:txBody>
      </p:sp>
      <p:sp>
        <p:nvSpPr>
          <p:cNvPr id="27665" name="Text Box 30"/>
          <p:cNvSpPr txBox="1">
            <a:spLocks noChangeArrowheads="1"/>
          </p:cNvSpPr>
          <p:nvPr/>
        </p:nvSpPr>
        <p:spPr bwMode="auto">
          <a:xfrm>
            <a:off x="3867150" y="3235325"/>
            <a:ext cx="985838" cy="730250"/>
          </a:xfrm>
          <a:prstGeom prst="rect">
            <a:avLst/>
          </a:prstGeom>
          <a:noFill/>
          <a:ln w="9525">
            <a:noFill/>
            <a:miter lim="800000"/>
            <a:headEnd/>
            <a:tailEnd/>
          </a:ln>
        </p:spPr>
        <p:txBody>
          <a:bodyPr>
            <a:spAutoFit/>
          </a:bodyPr>
          <a:lstStyle/>
          <a:p>
            <a:r>
              <a:rPr lang="en-US" altLang="zh-CN" sz="1400">
                <a:latin typeface="Arial" charset="0"/>
              </a:rPr>
              <a:t>anchor</a:t>
            </a:r>
          </a:p>
          <a:p>
            <a:r>
              <a:rPr lang="en-US" altLang="zh-CN" sz="1400">
                <a:latin typeface="Arial" charset="0"/>
              </a:rPr>
              <a:t>foreign</a:t>
            </a:r>
          </a:p>
          <a:p>
            <a:r>
              <a:rPr lang="en-US" altLang="zh-CN" sz="1400">
                <a:latin typeface="Arial" charset="0"/>
              </a:rPr>
              <a:t>agent</a:t>
            </a:r>
          </a:p>
        </p:txBody>
      </p:sp>
      <p:sp>
        <p:nvSpPr>
          <p:cNvPr id="27666" name="Freeform 31"/>
          <p:cNvSpPr>
            <a:spLocks/>
          </p:cNvSpPr>
          <p:nvPr/>
        </p:nvSpPr>
        <p:spPr bwMode="auto">
          <a:xfrm>
            <a:off x="5146675" y="4024313"/>
            <a:ext cx="1838325" cy="1406525"/>
          </a:xfrm>
          <a:custGeom>
            <a:avLst/>
            <a:gdLst>
              <a:gd name="T0" fmla="*/ 2541 w 2894"/>
              <a:gd name="T1" fmla="*/ 695167 h 2693"/>
              <a:gd name="T2" fmla="*/ 221692 w 2894"/>
              <a:gd name="T3" fmla="*/ 265845 h 2693"/>
              <a:gd name="T4" fmla="*/ 879144 w 2894"/>
              <a:gd name="T5" fmla="*/ 179668 h 2693"/>
              <a:gd name="T6" fmla="*/ 1649030 w 2894"/>
              <a:gd name="T7" fmla="*/ 88789 h 2693"/>
              <a:gd name="T8" fmla="*/ 1831973 w 2894"/>
              <a:gd name="T9" fmla="*/ 712403 h 2693"/>
              <a:gd name="T10" fmla="*/ 1689048 w 2894"/>
              <a:gd name="T11" fmla="*/ 1119788 h 2693"/>
              <a:gd name="T12" fmla="*/ 1336502 w 2894"/>
              <a:gd name="T13" fmla="*/ 1307812 h 2693"/>
              <a:gd name="T14" fmla="*/ 1041125 w 2894"/>
              <a:gd name="T15" fmla="*/ 1346984 h 2693"/>
              <a:gd name="T16" fmla="*/ 663169 w 2894"/>
              <a:gd name="T17" fmla="*/ 1373621 h 2693"/>
              <a:gd name="T18" fmla="*/ 219786 w 2894"/>
              <a:gd name="T19" fmla="*/ 1149559 h 2693"/>
              <a:gd name="T20" fmla="*/ 2541 w 2894"/>
              <a:gd name="T21" fmla="*/ 695167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p>
        </p:txBody>
      </p:sp>
      <p:grpSp>
        <p:nvGrpSpPr>
          <p:cNvPr id="27667" name="Group 32"/>
          <p:cNvGrpSpPr>
            <a:grpSpLocks/>
          </p:cNvGrpSpPr>
          <p:nvPr/>
        </p:nvGrpSpPr>
        <p:grpSpPr bwMode="auto">
          <a:xfrm>
            <a:off x="5422900" y="5002213"/>
            <a:ext cx="501650" cy="233362"/>
            <a:chOff x="3600" y="219"/>
            <a:chExt cx="360" cy="175"/>
          </a:xfrm>
        </p:grpSpPr>
        <p:sp>
          <p:nvSpPr>
            <p:cNvPr id="27785" name="Oval 33"/>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7786" name="Line 34"/>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7787" name="Line 35"/>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7788" name="Rectangle 36"/>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7789" name="Oval 37"/>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7790" name="Group 38"/>
            <p:cNvGrpSpPr>
              <a:grpSpLocks/>
            </p:cNvGrpSpPr>
            <p:nvPr/>
          </p:nvGrpSpPr>
          <p:grpSpPr bwMode="auto">
            <a:xfrm>
              <a:off x="3686" y="244"/>
              <a:ext cx="177" cy="66"/>
              <a:chOff x="2848" y="848"/>
              <a:chExt cx="140" cy="98"/>
            </a:xfrm>
          </p:grpSpPr>
          <p:sp>
            <p:nvSpPr>
              <p:cNvPr id="27795" name="Line 39"/>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7796" name="Line 40"/>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7797" name="Line 41"/>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7791" name="Group 42"/>
            <p:cNvGrpSpPr>
              <a:grpSpLocks/>
            </p:cNvGrpSpPr>
            <p:nvPr/>
          </p:nvGrpSpPr>
          <p:grpSpPr bwMode="auto">
            <a:xfrm flipV="1">
              <a:off x="3686" y="243"/>
              <a:ext cx="177" cy="66"/>
              <a:chOff x="2848" y="848"/>
              <a:chExt cx="140" cy="98"/>
            </a:xfrm>
          </p:grpSpPr>
          <p:sp>
            <p:nvSpPr>
              <p:cNvPr id="27792" name="Line 43"/>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7793" name="Line 44"/>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7794" name="Line 45"/>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sp>
        <p:nvSpPr>
          <p:cNvPr id="27668" name="Line 46"/>
          <p:cNvSpPr>
            <a:spLocks noChangeShapeType="1"/>
          </p:cNvSpPr>
          <p:nvPr/>
        </p:nvSpPr>
        <p:spPr bwMode="auto">
          <a:xfrm>
            <a:off x="5468938" y="4862513"/>
            <a:ext cx="1333500" cy="0"/>
          </a:xfrm>
          <a:prstGeom prst="line">
            <a:avLst/>
          </a:prstGeom>
          <a:noFill/>
          <a:ln w="19050">
            <a:solidFill>
              <a:srgbClr val="000000"/>
            </a:solidFill>
            <a:round/>
            <a:headEnd/>
            <a:tailEnd/>
          </a:ln>
        </p:spPr>
        <p:txBody>
          <a:bodyPr/>
          <a:lstStyle/>
          <a:p>
            <a:endParaRPr lang="zh-CN" altLang="en-US"/>
          </a:p>
        </p:txBody>
      </p:sp>
      <p:sp>
        <p:nvSpPr>
          <p:cNvPr id="27669" name="Line 47"/>
          <p:cNvSpPr>
            <a:spLocks noChangeShapeType="1"/>
          </p:cNvSpPr>
          <p:nvPr/>
        </p:nvSpPr>
        <p:spPr bwMode="auto">
          <a:xfrm>
            <a:off x="5678488" y="4862513"/>
            <a:ext cx="0" cy="171450"/>
          </a:xfrm>
          <a:prstGeom prst="line">
            <a:avLst/>
          </a:prstGeom>
          <a:noFill/>
          <a:ln w="19050">
            <a:solidFill>
              <a:srgbClr val="000000"/>
            </a:solidFill>
            <a:round/>
            <a:headEnd/>
            <a:tailEnd/>
          </a:ln>
        </p:spPr>
        <p:txBody>
          <a:bodyPr/>
          <a:lstStyle/>
          <a:p>
            <a:endParaRPr lang="zh-CN" altLang="en-US"/>
          </a:p>
        </p:txBody>
      </p:sp>
      <p:sp>
        <p:nvSpPr>
          <p:cNvPr id="27670" name="Line 48"/>
          <p:cNvSpPr>
            <a:spLocks noChangeShapeType="1"/>
          </p:cNvSpPr>
          <p:nvPr/>
        </p:nvSpPr>
        <p:spPr bwMode="auto">
          <a:xfrm>
            <a:off x="6530975" y="4695825"/>
            <a:ext cx="0" cy="171450"/>
          </a:xfrm>
          <a:prstGeom prst="line">
            <a:avLst/>
          </a:prstGeom>
          <a:noFill/>
          <a:ln w="19050">
            <a:solidFill>
              <a:srgbClr val="000000"/>
            </a:solidFill>
            <a:round/>
            <a:headEnd/>
            <a:tailEnd/>
          </a:ln>
        </p:spPr>
        <p:txBody>
          <a:bodyPr/>
          <a:lstStyle/>
          <a:p>
            <a:endParaRPr lang="zh-CN" altLang="en-US"/>
          </a:p>
        </p:txBody>
      </p:sp>
      <p:grpSp>
        <p:nvGrpSpPr>
          <p:cNvPr id="27671" name="Group 49"/>
          <p:cNvGrpSpPr>
            <a:grpSpLocks/>
          </p:cNvGrpSpPr>
          <p:nvPr/>
        </p:nvGrpSpPr>
        <p:grpSpPr bwMode="auto">
          <a:xfrm>
            <a:off x="6073775" y="4224338"/>
            <a:ext cx="914400" cy="590550"/>
            <a:chOff x="10665" y="3225"/>
            <a:chExt cx="1440" cy="930"/>
          </a:xfrm>
        </p:grpSpPr>
        <p:sp>
          <p:nvSpPr>
            <p:cNvPr id="27783" name="Oval 50"/>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p>
          </p:txBody>
        </p:sp>
        <p:grpSp>
          <p:nvGrpSpPr>
            <p:cNvPr id="27784" name="Group 51"/>
            <p:cNvGrpSpPr>
              <a:grpSpLocks/>
            </p:cNvGrpSpPr>
            <p:nvPr/>
          </p:nvGrpSpPr>
          <p:grpSpPr bwMode="auto">
            <a:xfrm>
              <a:off x="11031" y="3335"/>
              <a:ext cx="565" cy="643"/>
              <a:chOff x="2870" y="1518"/>
              <a:chExt cx="292" cy="320"/>
            </a:xfrm>
          </p:grpSpPr>
          <p:graphicFrame>
            <p:nvGraphicFramePr>
              <p:cNvPr id="27651"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7957" r:id="rId6" imgW="826829" imgH="840406" progId="">
                      <p:embed/>
                    </p:oleObj>
                  </mc:Choice>
                  <mc:Fallback>
                    <p:oleObj r:id="rId6" imgW="826829" imgH="840406" progId="">
                      <p:embed/>
                      <p:pic>
                        <p:nvPicPr>
                          <p:cNvPr id="0" name="Picture 2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2"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7958" r:id="rId8" imgW="1268295" imgH="1199426" progId="">
                      <p:embed/>
                    </p:oleObj>
                  </mc:Choice>
                  <mc:Fallback>
                    <p:oleObj r:id="rId8" imgW="1268295" imgH="1199426" progId="">
                      <p:embed/>
                      <p:pic>
                        <p:nvPicPr>
                          <p:cNvPr id="0" name="Picture 2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7672" name="Freeform 54"/>
          <p:cNvSpPr>
            <a:spLocks/>
          </p:cNvSpPr>
          <p:nvPr/>
        </p:nvSpPr>
        <p:spPr bwMode="auto">
          <a:xfrm>
            <a:off x="4892675" y="3925888"/>
            <a:ext cx="596900" cy="1054100"/>
          </a:xfrm>
          <a:custGeom>
            <a:avLst/>
            <a:gdLst>
              <a:gd name="T0" fmla="*/ 596900 w 376"/>
              <a:gd name="T1" fmla="*/ 1054100 h 664"/>
              <a:gd name="T2" fmla="*/ 0 w 376"/>
              <a:gd name="T3" fmla="*/ 0 h 664"/>
              <a:gd name="T4" fmla="*/ 0 60000 65536"/>
              <a:gd name="T5" fmla="*/ 0 60000 65536"/>
              <a:gd name="T6" fmla="*/ 0 w 376"/>
              <a:gd name="T7" fmla="*/ 0 h 664"/>
              <a:gd name="T8" fmla="*/ 376 w 376"/>
              <a:gd name="T9" fmla="*/ 664 h 664"/>
            </a:gdLst>
            <a:ahLst/>
            <a:cxnLst>
              <a:cxn ang="T4">
                <a:pos x="T0" y="T1"/>
              </a:cxn>
              <a:cxn ang="T5">
                <a:pos x="T2" y="T3"/>
              </a:cxn>
            </a:cxnLst>
            <a:rect l="T6" t="T7" r="T8" b="T9"/>
            <a:pathLst>
              <a:path w="376" h="664">
                <a:moveTo>
                  <a:pt x="376" y="664"/>
                </a:moveTo>
                <a:lnTo>
                  <a:pt x="0" y="0"/>
                </a:lnTo>
              </a:path>
            </a:pathLst>
          </a:custGeom>
          <a:noFill/>
          <a:ln w="28575">
            <a:solidFill>
              <a:srgbClr val="FF0000"/>
            </a:solidFill>
            <a:round/>
            <a:headEnd type="triangle" w="med" len="med"/>
            <a:tailEnd type="triangle" w="med" len="med"/>
          </a:ln>
        </p:spPr>
        <p:txBody>
          <a:bodyPr wrap="none"/>
          <a:lstStyle/>
          <a:p>
            <a:endParaRPr lang="zh-CN" altLang="en-US"/>
          </a:p>
        </p:txBody>
      </p:sp>
      <p:grpSp>
        <p:nvGrpSpPr>
          <p:cNvPr id="27673" name="Group 55"/>
          <p:cNvGrpSpPr>
            <a:grpSpLocks/>
          </p:cNvGrpSpPr>
          <p:nvPr/>
        </p:nvGrpSpPr>
        <p:grpSpPr bwMode="auto">
          <a:xfrm>
            <a:off x="5580063" y="3213100"/>
            <a:ext cx="914400" cy="590550"/>
            <a:chOff x="10665" y="3225"/>
            <a:chExt cx="1440" cy="930"/>
          </a:xfrm>
        </p:grpSpPr>
        <p:sp>
          <p:nvSpPr>
            <p:cNvPr id="27713" name="Oval 56"/>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p>
          </p:txBody>
        </p:sp>
        <p:grpSp>
          <p:nvGrpSpPr>
            <p:cNvPr id="27714" name="Group 57"/>
            <p:cNvGrpSpPr>
              <a:grpSpLocks/>
            </p:cNvGrpSpPr>
            <p:nvPr/>
          </p:nvGrpSpPr>
          <p:grpSpPr bwMode="auto">
            <a:xfrm>
              <a:off x="11038" y="3281"/>
              <a:ext cx="618" cy="667"/>
              <a:chOff x="8023" y="4451"/>
              <a:chExt cx="618" cy="667"/>
            </a:xfrm>
          </p:grpSpPr>
          <p:sp>
            <p:nvSpPr>
              <p:cNvPr id="27715" name="Freeform 58"/>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p>
            </p:txBody>
          </p:sp>
          <p:sp>
            <p:nvSpPr>
              <p:cNvPr id="27716" name="Freeform 59"/>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p>
            </p:txBody>
          </p:sp>
          <p:sp>
            <p:nvSpPr>
              <p:cNvPr id="27717" name="Freeform 60"/>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p>
            </p:txBody>
          </p:sp>
          <p:sp>
            <p:nvSpPr>
              <p:cNvPr id="27718" name="Freeform 61"/>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p>
            </p:txBody>
          </p:sp>
          <p:sp>
            <p:nvSpPr>
              <p:cNvPr id="27719" name="Freeform 62"/>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p>
            </p:txBody>
          </p:sp>
          <p:sp>
            <p:nvSpPr>
              <p:cNvPr id="27720" name="Freeform 63"/>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p>
            </p:txBody>
          </p:sp>
          <p:sp>
            <p:nvSpPr>
              <p:cNvPr id="27721" name="Freeform 64"/>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p>
            </p:txBody>
          </p:sp>
          <p:sp>
            <p:nvSpPr>
              <p:cNvPr id="27722" name="Freeform 65"/>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p>
            </p:txBody>
          </p:sp>
          <p:sp>
            <p:nvSpPr>
              <p:cNvPr id="27723" name="Freeform 66"/>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p>
            </p:txBody>
          </p:sp>
          <p:sp>
            <p:nvSpPr>
              <p:cNvPr id="27724" name="Freeform 67"/>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p>
            </p:txBody>
          </p:sp>
          <p:sp>
            <p:nvSpPr>
              <p:cNvPr id="27725" name="Freeform 68"/>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p>
            </p:txBody>
          </p:sp>
          <p:sp>
            <p:nvSpPr>
              <p:cNvPr id="27726" name="Freeform 69"/>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p>
            </p:txBody>
          </p:sp>
          <p:sp>
            <p:nvSpPr>
              <p:cNvPr id="27727" name="Freeform 70"/>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p>
            </p:txBody>
          </p:sp>
          <p:sp>
            <p:nvSpPr>
              <p:cNvPr id="27728" name="Freeform 71"/>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p>
            </p:txBody>
          </p:sp>
          <p:sp>
            <p:nvSpPr>
              <p:cNvPr id="27729" name="Freeform 72"/>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p>
            </p:txBody>
          </p:sp>
          <p:sp>
            <p:nvSpPr>
              <p:cNvPr id="27730" name="Freeform 73"/>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p>
            </p:txBody>
          </p:sp>
          <p:sp>
            <p:nvSpPr>
              <p:cNvPr id="27731" name="Freeform 74"/>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p>
            </p:txBody>
          </p:sp>
          <p:sp>
            <p:nvSpPr>
              <p:cNvPr id="27732" name="Freeform 75"/>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p>
            </p:txBody>
          </p:sp>
          <p:sp>
            <p:nvSpPr>
              <p:cNvPr id="27733" name="Freeform 76"/>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p>
            </p:txBody>
          </p:sp>
          <p:sp>
            <p:nvSpPr>
              <p:cNvPr id="27734" name="Freeform 77"/>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p>
            </p:txBody>
          </p:sp>
          <p:sp>
            <p:nvSpPr>
              <p:cNvPr id="27735" name="Freeform 78"/>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p>
            </p:txBody>
          </p:sp>
          <p:sp>
            <p:nvSpPr>
              <p:cNvPr id="27736" name="Freeform 79"/>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p>
            </p:txBody>
          </p:sp>
          <p:sp>
            <p:nvSpPr>
              <p:cNvPr id="27737" name="Freeform 80"/>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p>
            </p:txBody>
          </p:sp>
          <p:sp>
            <p:nvSpPr>
              <p:cNvPr id="27738" name="Freeform 81"/>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p>
            </p:txBody>
          </p:sp>
          <p:sp>
            <p:nvSpPr>
              <p:cNvPr id="27739" name="Freeform 82"/>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p>
            </p:txBody>
          </p:sp>
          <p:sp>
            <p:nvSpPr>
              <p:cNvPr id="27740" name="Freeform 83"/>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p>
            </p:txBody>
          </p:sp>
          <p:sp>
            <p:nvSpPr>
              <p:cNvPr id="27741" name="Freeform 84"/>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7742" name="Freeform 85"/>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p>
            </p:txBody>
          </p:sp>
          <p:sp>
            <p:nvSpPr>
              <p:cNvPr id="27743" name="Freeform 86"/>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7744" name="Freeform 87"/>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7745" name="Freeform 88"/>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7746" name="Freeform 89"/>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p>
            </p:txBody>
          </p:sp>
          <p:sp>
            <p:nvSpPr>
              <p:cNvPr id="27747" name="Freeform 90"/>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p>
            </p:txBody>
          </p:sp>
          <p:sp>
            <p:nvSpPr>
              <p:cNvPr id="27748" name="Freeform 91"/>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7749" name="Freeform 92"/>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p>
            </p:txBody>
          </p:sp>
          <p:sp>
            <p:nvSpPr>
              <p:cNvPr id="27750" name="Freeform 93"/>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p>
            </p:txBody>
          </p:sp>
          <p:sp>
            <p:nvSpPr>
              <p:cNvPr id="27751" name="Freeform 94"/>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p>
            </p:txBody>
          </p:sp>
          <p:sp>
            <p:nvSpPr>
              <p:cNvPr id="27752" name="Freeform 95"/>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7753" name="Freeform 96"/>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p>
            </p:txBody>
          </p:sp>
          <p:sp>
            <p:nvSpPr>
              <p:cNvPr id="27754" name="Freeform 97"/>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p>
            </p:txBody>
          </p:sp>
          <p:sp>
            <p:nvSpPr>
              <p:cNvPr id="27755" name="Freeform 98"/>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p>
            </p:txBody>
          </p:sp>
          <p:sp>
            <p:nvSpPr>
              <p:cNvPr id="27756" name="Freeform 99"/>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p>
            </p:txBody>
          </p:sp>
          <p:sp>
            <p:nvSpPr>
              <p:cNvPr id="27757" name="Freeform 100"/>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p>
            </p:txBody>
          </p:sp>
          <p:sp>
            <p:nvSpPr>
              <p:cNvPr id="27758" name="Freeform 101"/>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p>
            </p:txBody>
          </p:sp>
          <p:sp>
            <p:nvSpPr>
              <p:cNvPr id="27759" name="Freeform 102"/>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p>
            </p:txBody>
          </p:sp>
          <p:sp>
            <p:nvSpPr>
              <p:cNvPr id="27760" name="Freeform 103"/>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p>
            </p:txBody>
          </p:sp>
          <p:sp>
            <p:nvSpPr>
              <p:cNvPr id="27761" name="Freeform 104"/>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p>
            </p:txBody>
          </p:sp>
          <p:sp>
            <p:nvSpPr>
              <p:cNvPr id="27762" name="Freeform 105"/>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p>
            </p:txBody>
          </p:sp>
          <p:sp>
            <p:nvSpPr>
              <p:cNvPr id="27763" name="Freeform 106"/>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p>
            </p:txBody>
          </p:sp>
          <p:sp>
            <p:nvSpPr>
              <p:cNvPr id="27764" name="Freeform 107"/>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p>
            </p:txBody>
          </p:sp>
          <p:sp>
            <p:nvSpPr>
              <p:cNvPr id="27765" name="Freeform 108"/>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p>
            </p:txBody>
          </p:sp>
          <p:sp>
            <p:nvSpPr>
              <p:cNvPr id="27766" name="Freeform 109"/>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p>
            </p:txBody>
          </p:sp>
          <p:sp>
            <p:nvSpPr>
              <p:cNvPr id="27767" name="Freeform 110"/>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p>
            </p:txBody>
          </p:sp>
          <p:sp>
            <p:nvSpPr>
              <p:cNvPr id="27768" name="Freeform 111"/>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p>
            </p:txBody>
          </p:sp>
          <p:sp>
            <p:nvSpPr>
              <p:cNvPr id="27769" name="Freeform 112"/>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p>
            </p:txBody>
          </p:sp>
          <p:sp>
            <p:nvSpPr>
              <p:cNvPr id="27770" name="Freeform 113"/>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p>
            </p:txBody>
          </p:sp>
          <p:sp>
            <p:nvSpPr>
              <p:cNvPr id="27771" name="Freeform 114"/>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p>
            </p:txBody>
          </p:sp>
          <p:sp>
            <p:nvSpPr>
              <p:cNvPr id="27772" name="Freeform 115"/>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p>
            </p:txBody>
          </p:sp>
          <p:sp>
            <p:nvSpPr>
              <p:cNvPr id="27773" name="Freeform 116"/>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p>
            </p:txBody>
          </p:sp>
          <p:sp>
            <p:nvSpPr>
              <p:cNvPr id="27774" name="Freeform 117"/>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p>
            </p:txBody>
          </p:sp>
          <p:sp>
            <p:nvSpPr>
              <p:cNvPr id="27775" name="Freeform 118"/>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p>
            </p:txBody>
          </p:sp>
          <p:sp>
            <p:nvSpPr>
              <p:cNvPr id="27776" name="Freeform 119"/>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p>
            </p:txBody>
          </p:sp>
          <p:sp>
            <p:nvSpPr>
              <p:cNvPr id="27777" name="Freeform 120"/>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p>
            </p:txBody>
          </p:sp>
          <p:sp>
            <p:nvSpPr>
              <p:cNvPr id="27778" name="Freeform 121"/>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p>
            </p:txBody>
          </p:sp>
          <p:sp>
            <p:nvSpPr>
              <p:cNvPr id="27779" name="Freeform 122"/>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p>
            </p:txBody>
          </p:sp>
          <p:sp>
            <p:nvSpPr>
              <p:cNvPr id="27780" name="Freeform 123"/>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p>
            </p:txBody>
          </p:sp>
          <p:sp>
            <p:nvSpPr>
              <p:cNvPr id="27781" name="Freeform 124"/>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p>
            </p:txBody>
          </p:sp>
          <p:sp>
            <p:nvSpPr>
              <p:cNvPr id="27782" name="Freeform 125"/>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p>
            </p:txBody>
          </p:sp>
        </p:grpSp>
      </p:grpSp>
      <p:grpSp>
        <p:nvGrpSpPr>
          <p:cNvPr id="27674" name="Group 126"/>
          <p:cNvGrpSpPr>
            <a:grpSpLocks/>
          </p:cNvGrpSpPr>
          <p:nvPr/>
        </p:nvGrpSpPr>
        <p:grpSpPr bwMode="auto">
          <a:xfrm>
            <a:off x="5743575" y="3100388"/>
            <a:ext cx="203200" cy="330200"/>
            <a:chOff x="4544" y="808"/>
            <a:chExt cx="128" cy="208"/>
          </a:xfrm>
        </p:grpSpPr>
        <p:sp>
          <p:nvSpPr>
            <p:cNvPr id="27710" name="Line 127"/>
            <p:cNvSpPr>
              <a:spLocks noChangeShapeType="1"/>
            </p:cNvSpPr>
            <p:nvPr/>
          </p:nvSpPr>
          <p:spPr bwMode="auto">
            <a:xfrm flipH="1" flipV="1">
              <a:off x="4624" y="808"/>
              <a:ext cx="48" cy="128"/>
            </a:xfrm>
            <a:prstGeom prst="line">
              <a:avLst/>
            </a:prstGeom>
            <a:noFill/>
            <a:ln w="28575">
              <a:solidFill>
                <a:schemeClr val="bg2"/>
              </a:solidFill>
              <a:prstDash val="sysDot"/>
              <a:round/>
              <a:headEnd/>
              <a:tailEnd/>
            </a:ln>
          </p:spPr>
          <p:txBody>
            <a:bodyPr/>
            <a:lstStyle/>
            <a:p>
              <a:endParaRPr lang="zh-CN" altLang="en-US"/>
            </a:p>
          </p:txBody>
        </p:sp>
        <p:sp>
          <p:nvSpPr>
            <p:cNvPr id="27711" name="Line 128"/>
            <p:cNvSpPr>
              <a:spLocks noChangeShapeType="1"/>
            </p:cNvSpPr>
            <p:nvPr/>
          </p:nvSpPr>
          <p:spPr bwMode="auto">
            <a:xfrm flipH="1" flipV="1">
              <a:off x="4584" y="848"/>
              <a:ext cx="48" cy="128"/>
            </a:xfrm>
            <a:prstGeom prst="line">
              <a:avLst/>
            </a:prstGeom>
            <a:noFill/>
            <a:ln w="28575">
              <a:solidFill>
                <a:schemeClr val="bg2"/>
              </a:solidFill>
              <a:prstDash val="sysDot"/>
              <a:round/>
              <a:headEnd/>
              <a:tailEnd/>
            </a:ln>
          </p:spPr>
          <p:txBody>
            <a:bodyPr/>
            <a:lstStyle/>
            <a:p>
              <a:endParaRPr lang="zh-CN" altLang="en-US"/>
            </a:p>
          </p:txBody>
        </p:sp>
        <p:sp>
          <p:nvSpPr>
            <p:cNvPr id="27712" name="Line 129"/>
            <p:cNvSpPr>
              <a:spLocks noChangeShapeType="1"/>
            </p:cNvSpPr>
            <p:nvPr/>
          </p:nvSpPr>
          <p:spPr bwMode="auto">
            <a:xfrm flipH="1" flipV="1">
              <a:off x="4544" y="888"/>
              <a:ext cx="48" cy="128"/>
            </a:xfrm>
            <a:prstGeom prst="line">
              <a:avLst/>
            </a:prstGeom>
            <a:noFill/>
            <a:ln w="28575">
              <a:solidFill>
                <a:schemeClr val="bg2"/>
              </a:solidFill>
              <a:prstDash val="sysDot"/>
              <a:round/>
              <a:headEnd/>
              <a:tailEnd/>
            </a:ln>
          </p:spPr>
          <p:txBody>
            <a:bodyPr/>
            <a:lstStyle/>
            <a:p>
              <a:endParaRPr lang="zh-CN" altLang="en-US"/>
            </a:p>
          </p:txBody>
        </p:sp>
      </p:grpSp>
      <p:sp>
        <p:nvSpPr>
          <p:cNvPr id="27675" name="Line 130"/>
          <p:cNvSpPr>
            <a:spLocks noChangeShapeType="1"/>
          </p:cNvSpPr>
          <p:nvPr/>
        </p:nvSpPr>
        <p:spPr bwMode="auto">
          <a:xfrm>
            <a:off x="6022975" y="3621088"/>
            <a:ext cx="317500" cy="673100"/>
          </a:xfrm>
          <a:prstGeom prst="line">
            <a:avLst/>
          </a:prstGeom>
          <a:noFill/>
          <a:ln w="28575">
            <a:solidFill>
              <a:schemeClr val="bg2"/>
            </a:solidFill>
            <a:prstDash val="sysDot"/>
            <a:round/>
            <a:headEnd/>
            <a:tailEnd type="triangle" w="med" len="med"/>
          </a:ln>
        </p:spPr>
        <p:txBody>
          <a:bodyPr/>
          <a:lstStyle/>
          <a:p>
            <a:endParaRPr lang="zh-CN" altLang="en-US"/>
          </a:p>
        </p:txBody>
      </p:sp>
      <p:grpSp>
        <p:nvGrpSpPr>
          <p:cNvPr id="27676" name="Group 131"/>
          <p:cNvGrpSpPr>
            <a:grpSpLocks/>
          </p:cNvGrpSpPr>
          <p:nvPr/>
        </p:nvGrpSpPr>
        <p:grpSpPr bwMode="auto">
          <a:xfrm>
            <a:off x="6194425" y="3746500"/>
            <a:ext cx="357188" cy="366713"/>
            <a:chOff x="618" y="3500"/>
            <a:chExt cx="202" cy="231"/>
          </a:xfrm>
        </p:grpSpPr>
        <p:sp>
          <p:nvSpPr>
            <p:cNvPr id="27708" name="Oval 132"/>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27709" name="Text Box 133"/>
            <p:cNvSpPr txBox="1">
              <a:spLocks noChangeArrowheads="1"/>
            </p:cNvSpPr>
            <p:nvPr/>
          </p:nvSpPr>
          <p:spPr bwMode="auto">
            <a:xfrm>
              <a:off x="628" y="3500"/>
              <a:ext cx="183" cy="231"/>
            </a:xfrm>
            <a:prstGeom prst="rect">
              <a:avLst/>
            </a:prstGeom>
            <a:noFill/>
            <a:ln w="9525">
              <a:noFill/>
              <a:miter lim="800000"/>
              <a:headEnd/>
              <a:tailEnd/>
            </a:ln>
          </p:spPr>
          <p:txBody>
            <a:bodyPr wrap="none">
              <a:spAutoFit/>
            </a:bodyPr>
            <a:lstStyle/>
            <a:p>
              <a:r>
                <a:rPr lang="en-US" altLang="zh-CN">
                  <a:solidFill>
                    <a:srgbClr val="FF0000"/>
                  </a:solidFill>
                </a:rPr>
                <a:t>2</a:t>
              </a:r>
            </a:p>
          </p:txBody>
        </p:sp>
      </p:grpSp>
      <p:sp>
        <p:nvSpPr>
          <p:cNvPr id="27677" name="Freeform 134"/>
          <p:cNvSpPr>
            <a:spLocks/>
          </p:cNvSpPr>
          <p:nvPr/>
        </p:nvSpPr>
        <p:spPr bwMode="auto">
          <a:xfrm>
            <a:off x="4587875" y="4002088"/>
            <a:ext cx="1828800" cy="1392237"/>
          </a:xfrm>
          <a:custGeom>
            <a:avLst/>
            <a:gdLst>
              <a:gd name="T0" fmla="*/ 0 w 1152"/>
              <a:gd name="T1" fmla="*/ 0 h 877"/>
              <a:gd name="T2" fmla="*/ 711200 w 1152"/>
              <a:gd name="T3" fmla="*/ 1231900 h 877"/>
              <a:gd name="T4" fmla="*/ 1498600 w 1152"/>
              <a:gd name="T5" fmla="*/ 965200 h 877"/>
              <a:gd name="T6" fmla="*/ 1828800 w 1152"/>
              <a:gd name="T7" fmla="*/ 723900 h 877"/>
              <a:gd name="T8" fmla="*/ 0 60000 65536"/>
              <a:gd name="T9" fmla="*/ 0 60000 65536"/>
              <a:gd name="T10" fmla="*/ 0 60000 65536"/>
              <a:gd name="T11" fmla="*/ 0 60000 65536"/>
              <a:gd name="T12" fmla="*/ 0 w 1152"/>
              <a:gd name="T13" fmla="*/ 0 h 877"/>
              <a:gd name="T14" fmla="*/ 1152 w 1152"/>
              <a:gd name="T15" fmla="*/ 877 h 877"/>
            </a:gdLst>
            <a:ahLst/>
            <a:cxnLst>
              <a:cxn ang="T8">
                <a:pos x="T0" y="T1"/>
              </a:cxn>
              <a:cxn ang="T9">
                <a:pos x="T2" y="T3"/>
              </a:cxn>
              <a:cxn ang="T10">
                <a:pos x="T4" y="T5"/>
              </a:cxn>
              <a:cxn ang="T11">
                <a:pos x="T6" y="T7"/>
              </a:cxn>
            </a:cxnLst>
            <a:rect l="T12" t="T13" r="T14" b="T15"/>
            <a:pathLst>
              <a:path w="1152" h="877">
                <a:moveTo>
                  <a:pt x="0" y="0"/>
                </a:moveTo>
                <a:cubicBezTo>
                  <a:pt x="75" y="129"/>
                  <a:pt x="291" y="675"/>
                  <a:pt x="448" y="776"/>
                </a:cubicBezTo>
                <a:cubicBezTo>
                  <a:pt x="605" y="877"/>
                  <a:pt x="840" y="665"/>
                  <a:pt x="944" y="608"/>
                </a:cubicBezTo>
                <a:lnTo>
                  <a:pt x="1152" y="456"/>
                </a:lnTo>
              </a:path>
            </a:pathLst>
          </a:custGeom>
          <a:noFill/>
          <a:ln w="28575">
            <a:solidFill>
              <a:srgbClr val="FF0000"/>
            </a:solidFill>
            <a:round/>
            <a:headEnd/>
            <a:tailEnd type="triangle" w="med" len="med"/>
          </a:ln>
        </p:spPr>
        <p:txBody>
          <a:bodyPr/>
          <a:lstStyle/>
          <a:p>
            <a:endParaRPr lang="zh-CN" altLang="en-US"/>
          </a:p>
        </p:txBody>
      </p:sp>
      <p:grpSp>
        <p:nvGrpSpPr>
          <p:cNvPr id="27678" name="Group 135"/>
          <p:cNvGrpSpPr>
            <a:grpSpLocks/>
          </p:cNvGrpSpPr>
          <p:nvPr/>
        </p:nvGrpSpPr>
        <p:grpSpPr bwMode="auto">
          <a:xfrm>
            <a:off x="4978400" y="4159250"/>
            <a:ext cx="339725" cy="366713"/>
            <a:chOff x="618" y="3500"/>
            <a:chExt cx="214" cy="231"/>
          </a:xfrm>
        </p:grpSpPr>
        <p:sp>
          <p:nvSpPr>
            <p:cNvPr id="27706" name="Oval 136"/>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27707" name="Text Box 137"/>
            <p:cNvSpPr txBox="1">
              <a:spLocks noChangeArrowheads="1"/>
            </p:cNvSpPr>
            <p:nvPr/>
          </p:nvSpPr>
          <p:spPr bwMode="auto">
            <a:xfrm>
              <a:off x="628" y="3500"/>
              <a:ext cx="204" cy="231"/>
            </a:xfrm>
            <a:prstGeom prst="rect">
              <a:avLst/>
            </a:prstGeom>
            <a:noFill/>
            <a:ln w="9525">
              <a:noFill/>
              <a:miter lim="800000"/>
              <a:headEnd/>
              <a:tailEnd/>
            </a:ln>
          </p:spPr>
          <p:txBody>
            <a:bodyPr wrap="none">
              <a:spAutoFit/>
            </a:bodyPr>
            <a:lstStyle/>
            <a:p>
              <a:r>
                <a:rPr lang="en-US" altLang="zh-CN">
                  <a:solidFill>
                    <a:srgbClr val="FF0000"/>
                  </a:solidFill>
                </a:rPr>
                <a:t>4</a:t>
              </a:r>
            </a:p>
          </p:txBody>
        </p:sp>
      </p:grpSp>
      <p:sp>
        <p:nvSpPr>
          <p:cNvPr id="27679" name="Text Box 138"/>
          <p:cNvSpPr txBox="1">
            <a:spLocks noChangeArrowheads="1"/>
          </p:cNvSpPr>
          <p:nvPr/>
        </p:nvSpPr>
        <p:spPr bwMode="auto">
          <a:xfrm>
            <a:off x="5035550" y="5280025"/>
            <a:ext cx="1570038" cy="517525"/>
          </a:xfrm>
          <a:prstGeom prst="rect">
            <a:avLst/>
          </a:prstGeom>
          <a:noFill/>
          <a:ln w="9525">
            <a:noFill/>
            <a:miter lim="800000"/>
            <a:headEnd/>
            <a:tailEnd/>
          </a:ln>
        </p:spPr>
        <p:txBody>
          <a:bodyPr>
            <a:spAutoFit/>
          </a:bodyPr>
          <a:lstStyle/>
          <a:p>
            <a:r>
              <a:rPr lang="en-US" altLang="zh-CN" sz="1400">
                <a:latin typeface="Arial" charset="0"/>
              </a:rPr>
              <a:t>new foreign</a:t>
            </a:r>
          </a:p>
          <a:p>
            <a:r>
              <a:rPr lang="en-US" altLang="zh-CN" sz="1400">
                <a:latin typeface="Arial" charset="0"/>
              </a:rPr>
              <a:t>agent</a:t>
            </a:r>
          </a:p>
        </p:txBody>
      </p:sp>
      <p:sp>
        <p:nvSpPr>
          <p:cNvPr id="27680" name="Freeform 139"/>
          <p:cNvSpPr>
            <a:spLocks/>
          </p:cNvSpPr>
          <p:nvPr/>
        </p:nvSpPr>
        <p:spPr bwMode="auto">
          <a:xfrm flipH="1">
            <a:off x="5768975" y="4522788"/>
            <a:ext cx="546100" cy="419100"/>
          </a:xfrm>
          <a:custGeom>
            <a:avLst/>
            <a:gdLst>
              <a:gd name="T0" fmla="*/ 546100 w 376"/>
              <a:gd name="T1" fmla="*/ 419100 h 664"/>
              <a:gd name="T2" fmla="*/ 0 w 376"/>
              <a:gd name="T3" fmla="*/ 0 h 664"/>
              <a:gd name="T4" fmla="*/ 0 60000 65536"/>
              <a:gd name="T5" fmla="*/ 0 60000 65536"/>
              <a:gd name="T6" fmla="*/ 0 w 376"/>
              <a:gd name="T7" fmla="*/ 0 h 664"/>
              <a:gd name="T8" fmla="*/ 376 w 376"/>
              <a:gd name="T9" fmla="*/ 664 h 664"/>
            </a:gdLst>
            <a:ahLst/>
            <a:cxnLst>
              <a:cxn ang="T4">
                <a:pos x="T0" y="T1"/>
              </a:cxn>
              <a:cxn ang="T5">
                <a:pos x="T2" y="T3"/>
              </a:cxn>
            </a:cxnLst>
            <a:rect l="T6" t="T7" r="T8" b="T9"/>
            <a:pathLst>
              <a:path w="376" h="664">
                <a:moveTo>
                  <a:pt x="376" y="664"/>
                </a:moveTo>
                <a:lnTo>
                  <a:pt x="0" y="0"/>
                </a:lnTo>
              </a:path>
            </a:pathLst>
          </a:custGeom>
          <a:noFill/>
          <a:ln w="28575">
            <a:solidFill>
              <a:srgbClr val="FF0000"/>
            </a:solidFill>
            <a:round/>
            <a:headEnd type="triangle" w="med" len="med"/>
            <a:tailEnd type="triangle" w="med" len="med"/>
          </a:ln>
        </p:spPr>
        <p:txBody>
          <a:bodyPr wrap="none"/>
          <a:lstStyle/>
          <a:p>
            <a:endParaRPr lang="zh-CN" altLang="en-US"/>
          </a:p>
        </p:txBody>
      </p:sp>
      <p:grpSp>
        <p:nvGrpSpPr>
          <p:cNvPr id="27681" name="Group 140"/>
          <p:cNvGrpSpPr>
            <a:grpSpLocks/>
          </p:cNvGrpSpPr>
          <p:nvPr/>
        </p:nvGrpSpPr>
        <p:grpSpPr bwMode="auto">
          <a:xfrm>
            <a:off x="5867400" y="4532313"/>
            <a:ext cx="339725" cy="366712"/>
            <a:chOff x="618" y="3500"/>
            <a:chExt cx="214" cy="231"/>
          </a:xfrm>
        </p:grpSpPr>
        <p:sp>
          <p:nvSpPr>
            <p:cNvPr id="27704" name="Oval 141"/>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27705" name="Text Box 142"/>
            <p:cNvSpPr txBox="1">
              <a:spLocks noChangeArrowheads="1"/>
            </p:cNvSpPr>
            <p:nvPr/>
          </p:nvSpPr>
          <p:spPr bwMode="auto">
            <a:xfrm>
              <a:off x="628" y="3500"/>
              <a:ext cx="204" cy="231"/>
            </a:xfrm>
            <a:prstGeom prst="rect">
              <a:avLst/>
            </a:prstGeom>
            <a:noFill/>
            <a:ln w="9525">
              <a:noFill/>
              <a:miter lim="800000"/>
              <a:headEnd/>
              <a:tailEnd/>
            </a:ln>
          </p:spPr>
          <p:txBody>
            <a:bodyPr wrap="none">
              <a:spAutoFit/>
            </a:bodyPr>
            <a:lstStyle/>
            <a:p>
              <a:r>
                <a:rPr lang="en-US" altLang="zh-CN">
                  <a:solidFill>
                    <a:srgbClr val="FF0000"/>
                  </a:solidFill>
                </a:rPr>
                <a:t>3</a:t>
              </a:r>
            </a:p>
          </p:txBody>
        </p:sp>
      </p:grpSp>
      <p:grpSp>
        <p:nvGrpSpPr>
          <p:cNvPr id="27682" name="Group 143"/>
          <p:cNvGrpSpPr>
            <a:grpSpLocks/>
          </p:cNvGrpSpPr>
          <p:nvPr/>
        </p:nvGrpSpPr>
        <p:grpSpPr bwMode="auto">
          <a:xfrm>
            <a:off x="4851400" y="4667250"/>
            <a:ext cx="339725" cy="366713"/>
            <a:chOff x="618" y="3500"/>
            <a:chExt cx="214" cy="231"/>
          </a:xfrm>
        </p:grpSpPr>
        <p:sp>
          <p:nvSpPr>
            <p:cNvPr id="27702" name="Oval 144"/>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27703" name="Text Box 145"/>
            <p:cNvSpPr txBox="1">
              <a:spLocks noChangeArrowheads="1"/>
            </p:cNvSpPr>
            <p:nvPr/>
          </p:nvSpPr>
          <p:spPr bwMode="auto">
            <a:xfrm>
              <a:off x="628" y="3500"/>
              <a:ext cx="204" cy="231"/>
            </a:xfrm>
            <a:prstGeom prst="rect">
              <a:avLst/>
            </a:prstGeom>
            <a:noFill/>
            <a:ln w="9525">
              <a:noFill/>
              <a:miter lim="800000"/>
              <a:headEnd/>
              <a:tailEnd/>
            </a:ln>
          </p:spPr>
          <p:txBody>
            <a:bodyPr wrap="none">
              <a:spAutoFit/>
            </a:bodyPr>
            <a:lstStyle/>
            <a:p>
              <a:r>
                <a:rPr lang="en-US" altLang="zh-CN">
                  <a:solidFill>
                    <a:srgbClr val="FF0000"/>
                  </a:solidFill>
                </a:rPr>
                <a:t>5</a:t>
              </a:r>
            </a:p>
          </p:txBody>
        </p:sp>
      </p:grpSp>
      <p:grpSp>
        <p:nvGrpSpPr>
          <p:cNvPr id="27683" name="Group 146"/>
          <p:cNvGrpSpPr>
            <a:grpSpLocks/>
          </p:cNvGrpSpPr>
          <p:nvPr/>
        </p:nvGrpSpPr>
        <p:grpSpPr bwMode="auto">
          <a:xfrm>
            <a:off x="2227263" y="5199063"/>
            <a:ext cx="501650" cy="233362"/>
            <a:chOff x="3600" y="219"/>
            <a:chExt cx="360" cy="175"/>
          </a:xfrm>
        </p:grpSpPr>
        <p:sp>
          <p:nvSpPr>
            <p:cNvPr id="27689" name="Oval 147"/>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7690" name="Line 148"/>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7691" name="Line 149"/>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7692" name="Rectangle 150"/>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7693" name="Oval 151"/>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7694" name="Group 152"/>
            <p:cNvGrpSpPr>
              <a:grpSpLocks/>
            </p:cNvGrpSpPr>
            <p:nvPr/>
          </p:nvGrpSpPr>
          <p:grpSpPr bwMode="auto">
            <a:xfrm>
              <a:off x="3686" y="244"/>
              <a:ext cx="177" cy="66"/>
              <a:chOff x="2848" y="848"/>
              <a:chExt cx="140" cy="98"/>
            </a:xfrm>
          </p:grpSpPr>
          <p:sp>
            <p:nvSpPr>
              <p:cNvPr id="27699" name="Line 153"/>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7700" name="Line 154"/>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7701" name="Line 155"/>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7695" name="Group 156"/>
            <p:cNvGrpSpPr>
              <a:grpSpLocks/>
            </p:cNvGrpSpPr>
            <p:nvPr/>
          </p:nvGrpSpPr>
          <p:grpSpPr bwMode="auto">
            <a:xfrm flipV="1">
              <a:off x="3686" y="243"/>
              <a:ext cx="177" cy="66"/>
              <a:chOff x="2848" y="848"/>
              <a:chExt cx="140" cy="98"/>
            </a:xfrm>
          </p:grpSpPr>
          <p:sp>
            <p:nvSpPr>
              <p:cNvPr id="27696" name="Line 157"/>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7697" name="Line 158"/>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7698" name="Line 159"/>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sp>
        <p:nvSpPr>
          <p:cNvPr id="27684" name="Text Box 160"/>
          <p:cNvSpPr txBox="1">
            <a:spLocks noChangeArrowheads="1"/>
          </p:cNvSpPr>
          <p:nvPr/>
        </p:nvSpPr>
        <p:spPr bwMode="auto">
          <a:xfrm>
            <a:off x="2686050" y="5165725"/>
            <a:ext cx="1430338" cy="517525"/>
          </a:xfrm>
          <a:prstGeom prst="rect">
            <a:avLst/>
          </a:prstGeom>
          <a:noFill/>
          <a:ln w="9525">
            <a:noFill/>
            <a:miter lim="800000"/>
            <a:headEnd/>
            <a:tailEnd/>
          </a:ln>
        </p:spPr>
        <p:txBody>
          <a:bodyPr>
            <a:spAutoFit/>
          </a:bodyPr>
          <a:lstStyle/>
          <a:p>
            <a:r>
              <a:rPr lang="en-US" altLang="zh-CN" sz="1400">
                <a:latin typeface="Arial" charset="0"/>
              </a:rPr>
              <a:t>correspondent</a:t>
            </a:r>
          </a:p>
          <a:p>
            <a:r>
              <a:rPr lang="en-US" altLang="zh-CN" sz="1400">
                <a:latin typeface="Arial" charset="0"/>
              </a:rPr>
              <a:t>agent</a:t>
            </a:r>
          </a:p>
        </p:txBody>
      </p:sp>
      <p:sp>
        <p:nvSpPr>
          <p:cNvPr id="27685" name="Text Box 161"/>
          <p:cNvSpPr txBox="1">
            <a:spLocks noChangeArrowheads="1"/>
          </p:cNvSpPr>
          <p:nvPr/>
        </p:nvSpPr>
        <p:spPr bwMode="auto">
          <a:xfrm>
            <a:off x="1162050" y="5572125"/>
            <a:ext cx="1430338" cy="304800"/>
          </a:xfrm>
          <a:prstGeom prst="rect">
            <a:avLst/>
          </a:prstGeom>
          <a:noFill/>
          <a:ln w="9525">
            <a:noFill/>
            <a:miter lim="800000"/>
            <a:headEnd/>
            <a:tailEnd/>
          </a:ln>
        </p:spPr>
        <p:txBody>
          <a:bodyPr>
            <a:spAutoFit/>
          </a:bodyPr>
          <a:lstStyle/>
          <a:p>
            <a:r>
              <a:rPr lang="en-US" altLang="zh-CN" sz="1400">
                <a:latin typeface="Arial" charset="0"/>
              </a:rPr>
              <a:t>correspondent</a:t>
            </a:r>
          </a:p>
        </p:txBody>
      </p:sp>
      <p:sp>
        <p:nvSpPr>
          <p:cNvPr id="27686" name="Text Box 162"/>
          <p:cNvSpPr txBox="1">
            <a:spLocks noChangeArrowheads="1"/>
          </p:cNvSpPr>
          <p:nvPr/>
        </p:nvSpPr>
        <p:spPr bwMode="auto">
          <a:xfrm>
            <a:off x="6381750" y="4949825"/>
            <a:ext cx="909638" cy="730250"/>
          </a:xfrm>
          <a:prstGeom prst="rect">
            <a:avLst/>
          </a:prstGeom>
          <a:noFill/>
          <a:ln w="9525">
            <a:noFill/>
            <a:miter lim="800000"/>
            <a:headEnd/>
            <a:tailEnd/>
          </a:ln>
        </p:spPr>
        <p:txBody>
          <a:bodyPr>
            <a:spAutoFit/>
          </a:bodyPr>
          <a:lstStyle/>
          <a:p>
            <a:r>
              <a:rPr lang="en-US" altLang="zh-CN" sz="1400">
                <a:latin typeface="Arial" charset="0"/>
              </a:rPr>
              <a:t>new </a:t>
            </a:r>
          </a:p>
          <a:p>
            <a:r>
              <a:rPr lang="en-US" altLang="zh-CN" sz="1400">
                <a:latin typeface="Arial" charset="0"/>
              </a:rPr>
              <a:t>foreign</a:t>
            </a:r>
          </a:p>
          <a:p>
            <a:r>
              <a:rPr lang="en-US" altLang="zh-CN" sz="1400">
                <a:latin typeface="Arial" charset="0"/>
              </a:rPr>
              <a:t>network</a:t>
            </a:r>
          </a:p>
        </p:txBody>
      </p:sp>
      <p:sp>
        <p:nvSpPr>
          <p:cNvPr id="27687" name="Rectangle 164"/>
          <p:cNvSpPr>
            <a:spLocks noGrp="1" noChangeArrowheads="1"/>
          </p:cNvSpPr>
          <p:nvPr>
            <p:ph type="body" idx="1"/>
          </p:nvPr>
        </p:nvSpPr>
        <p:spPr>
          <a:xfrm>
            <a:off x="428625" y="1090613"/>
            <a:ext cx="8340725" cy="1654175"/>
          </a:xfrm>
        </p:spPr>
        <p:txBody>
          <a:bodyPr/>
          <a:lstStyle/>
          <a:p>
            <a:pPr eaLnBrk="1" hangingPunct="1">
              <a:lnSpc>
                <a:spcPct val="90000"/>
              </a:lnSpc>
            </a:pPr>
            <a:r>
              <a:rPr lang="en-US" altLang="zh-CN" dirty="0">
                <a:solidFill>
                  <a:srgbClr val="C00000"/>
                </a:solidFill>
                <a:latin typeface="Gill Sans MT" panose="020B0502020104020203" pitchFamily="34" charset="0"/>
              </a:rPr>
              <a:t>anchor foreign agent</a:t>
            </a:r>
            <a:r>
              <a:rPr lang="en-US" altLang="zh-CN" dirty="0">
                <a:latin typeface="Gill Sans MT" panose="020B0502020104020203" pitchFamily="34" charset="0"/>
              </a:rPr>
              <a:t>: FA in first visited network</a:t>
            </a:r>
          </a:p>
          <a:p>
            <a:pPr eaLnBrk="1" hangingPunct="1">
              <a:lnSpc>
                <a:spcPct val="90000"/>
              </a:lnSpc>
            </a:pPr>
            <a:r>
              <a:rPr lang="en-US" altLang="zh-CN" dirty="0">
                <a:latin typeface="Gill Sans MT" panose="020B0502020104020203" pitchFamily="34" charset="0"/>
              </a:rPr>
              <a:t>data always routed first to </a:t>
            </a:r>
            <a:r>
              <a:rPr lang="en-US" altLang="zh-CN" dirty="0">
                <a:solidFill>
                  <a:srgbClr val="C00000"/>
                </a:solidFill>
                <a:latin typeface="Gill Sans MT" panose="020B0502020104020203" pitchFamily="34" charset="0"/>
              </a:rPr>
              <a:t>anchor FA</a:t>
            </a:r>
          </a:p>
          <a:p>
            <a:pPr eaLnBrk="1" hangingPunct="1">
              <a:lnSpc>
                <a:spcPct val="90000"/>
              </a:lnSpc>
            </a:pPr>
            <a:r>
              <a:rPr lang="en-US" altLang="zh-CN" dirty="0">
                <a:latin typeface="Gill Sans MT" panose="020B0502020104020203" pitchFamily="34" charset="0"/>
              </a:rPr>
              <a:t>when mobile moves: new FA </a:t>
            </a:r>
            <a:r>
              <a:rPr lang="en-US" altLang="zh-CN" dirty="0">
                <a:solidFill>
                  <a:srgbClr val="FF0000"/>
                </a:solidFill>
                <a:latin typeface="Gill Sans MT" panose="020B0502020104020203" pitchFamily="34" charset="0"/>
              </a:rPr>
              <a:t>arranges</a:t>
            </a:r>
            <a:r>
              <a:rPr lang="en-US" altLang="zh-CN" dirty="0">
                <a:latin typeface="Gill Sans MT" panose="020B0502020104020203" pitchFamily="34" charset="0"/>
              </a:rPr>
              <a:t> to have data forwarded from old FA </a:t>
            </a:r>
            <a:r>
              <a:rPr lang="en-US" altLang="zh-CN" dirty="0" smtClean="0">
                <a:latin typeface="Gill Sans MT" panose="020B0502020104020203" pitchFamily="34" charset="0"/>
              </a:rPr>
              <a:t>(chaining)</a:t>
            </a:r>
            <a:endParaRPr lang="en-US" altLang="zh-CN" dirty="0">
              <a:latin typeface="Gill Sans MT" panose="020B0502020104020203" pitchFamily="34" charset="0"/>
            </a:endParaRPr>
          </a:p>
        </p:txBody>
      </p:sp>
      <p:sp>
        <p:nvSpPr>
          <p:cNvPr id="27688" name="Rectangle 165"/>
          <p:cNvSpPr>
            <a:spLocks noGrp="1" noChangeArrowheads="1"/>
          </p:cNvSpPr>
          <p:nvPr>
            <p:ph type="title"/>
          </p:nvPr>
        </p:nvSpPr>
        <p:spPr/>
        <p:txBody>
          <a:bodyPr/>
          <a:lstStyle/>
          <a:p>
            <a:pPr eaLnBrk="1" hangingPunct="1"/>
            <a:r>
              <a:rPr lang="en-US" altLang="zh-CN" dirty="0">
                <a:latin typeface="Gill Sans MT" panose="020B0502020104020203" pitchFamily="34" charset="0"/>
              </a:rPr>
              <a:t>Accommodating mobility with direct routing</a:t>
            </a:r>
            <a:endParaRPr lang="zh-CN" altLang="en-US" dirty="0">
              <a:latin typeface="Gill Sans MT" panose="020B0502020104020203"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solidFill>
                <a:srgbClr val="FF0000"/>
              </a:solidFill>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196803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print"/>
          <a:srcRect/>
          <a:stretch>
            <a:fillRect/>
          </a:stretch>
        </p:blipFill>
        <p:spPr bwMode="auto">
          <a:xfrm>
            <a:off x="347663" y="1617663"/>
            <a:ext cx="8491537" cy="3754437"/>
          </a:xfrm>
          <a:prstGeom prst="rect">
            <a:avLst/>
          </a:prstGeom>
          <a:noFill/>
          <a:ln w="9525">
            <a:noFill/>
            <a:miter lim="800000"/>
            <a:headEnd/>
            <a:tailEnd/>
          </a:ln>
        </p:spPr>
      </p:pic>
      <p:sp>
        <p:nvSpPr>
          <p:cNvPr id="40963" name="Rectangle 3"/>
          <p:cNvSpPr>
            <a:spLocks noGrp="1" noChangeArrowheads="1"/>
          </p:cNvSpPr>
          <p:nvPr>
            <p:ph type="title"/>
          </p:nvPr>
        </p:nvSpPr>
        <p:spPr>
          <a:xfrm>
            <a:off x="317500" y="292100"/>
            <a:ext cx="8513763" cy="538163"/>
          </a:xfrm>
        </p:spPr>
        <p:txBody>
          <a:bodyPr/>
          <a:lstStyle/>
          <a:p>
            <a:pPr eaLnBrk="1" hangingPunct="1"/>
            <a:r>
              <a:rPr lang="en-US" altLang="zh-CN" dirty="0"/>
              <a:t>Basic service sets </a:t>
            </a:r>
            <a:r>
              <a:rPr lang="en-US" altLang="zh-CN" dirty="0" smtClean="0"/>
              <a:t>(BSSs)</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a:xfrm>
            <a:off x="317500" y="269824"/>
            <a:ext cx="8513763" cy="598540"/>
          </a:xfrm>
        </p:spPr>
        <p:txBody>
          <a:bodyPr/>
          <a:lstStyle/>
          <a:p>
            <a:pPr eaLnBrk="1" hangingPunct="1"/>
            <a:r>
              <a:rPr lang="en-US" altLang="zh-CN" dirty="0">
                <a:latin typeface="Gill Sans MT" panose="020B0502020104020203" pitchFamily="34" charset="0"/>
              </a:rPr>
              <a:t>Mobile IP</a:t>
            </a:r>
          </a:p>
        </p:txBody>
      </p:sp>
      <p:sp>
        <p:nvSpPr>
          <p:cNvPr id="171011" name="Rectangle 3"/>
          <p:cNvSpPr>
            <a:spLocks noGrp="1" noChangeArrowheads="1"/>
          </p:cNvSpPr>
          <p:nvPr>
            <p:ph type="body" idx="4294967295"/>
          </p:nvPr>
        </p:nvSpPr>
        <p:spPr>
          <a:xfrm>
            <a:off x="374754" y="1019330"/>
            <a:ext cx="8469443" cy="5171607"/>
          </a:xfrm>
        </p:spPr>
        <p:txBody>
          <a:bodyPr/>
          <a:lstStyle/>
          <a:p>
            <a:pPr eaLnBrk="1" hangingPunct="1">
              <a:lnSpc>
                <a:spcPct val="90000"/>
              </a:lnSpc>
            </a:pPr>
            <a:r>
              <a:rPr lang="en-US" altLang="zh-CN" dirty="0">
                <a:latin typeface="Gill Sans MT" panose="020B0502020104020203" pitchFamily="34" charset="0"/>
              </a:rPr>
              <a:t>The Internet architecture and protocols </a:t>
            </a:r>
            <a:r>
              <a:rPr lang="en-US" altLang="zh-CN" i="1" dirty="0">
                <a:latin typeface="Gill Sans MT" panose="020B0502020104020203" pitchFamily="34" charset="0"/>
              </a:rPr>
              <a:t>for supporting mobility, </a:t>
            </a:r>
            <a:r>
              <a:rPr lang="en-US" altLang="zh-CN" dirty="0">
                <a:latin typeface="Gill Sans MT" panose="020B0502020104020203" pitchFamily="34" charset="0"/>
              </a:rPr>
              <a:t>collectively is known as </a:t>
            </a:r>
            <a:r>
              <a:rPr lang="en-US" altLang="zh-CN" dirty="0">
                <a:solidFill>
                  <a:srgbClr val="FF0000"/>
                </a:solidFill>
                <a:latin typeface="Gill Sans MT" panose="020B0502020104020203" pitchFamily="34" charset="0"/>
              </a:rPr>
              <a:t>mobile IP</a:t>
            </a:r>
            <a:endParaRPr lang="en-US" altLang="zh-CN" dirty="0">
              <a:latin typeface="Gill Sans MT" panose="020B0502020104020203" pitchFamily="34" charset="0"/>
            </a:endParaRPr>
          </a:p>
          <a:p>
            <a:pPr eaLnBrk="1" hangingPunct="1">
              <a:lnSpc>
                <a:spcPct val="90000"/>
              </a:lnSpc>
            </a:pPr>
            <a:endParaRPr lang="en-US" altLang="zh-CN" dirty="0">
              <a:latin typeface="Gill Sans MT" panose="020B0502020104020203" pitchFamily="34" charset="0"/>
            </a:endParaRPr>
          </a:p>
          <a:p>
            <a:pPr eaLnBrk="1" hangingPunct="1">
              <a:lnSpc>
                <a:spcPct val="90000"/>
              </a:lnSpc>
            </a:pPr>
            <a:r>
              <a:rPr lang="en-US" altLang="zh-CN" dirty="0">
                <a:latin typeface="Gill Sans MT" panose="020B0502020104020203" pitchFamily="34" charset="0"/>
              </a:rPr>
              <a:t>Mobile IP is a </a:t>
            </a:r>
            <a:r>
              <a:rPr lang="en-US" altLang="zh-CN" dirty="0">
                <a:solidFill>
                  <a:srgbClr val="FF0000"/>
                </a:solidFill>
                <a:latin typeface="Gill Sans MT" panose="020B0502020104020203" pitchFamily="34" charset="0"/>
              </a:rPr>
              <a:t>flexible</a:t>
            </a:r>
            <a:r>
              <a:rPr lang="en-US" altLang="zh-CN" dirty="0">
                <a:latin typeface="Gill Sans MT" panose="020B0502020104020203" pitchFamily="34" charset="0"/>
              </a:rPr>
              <a:t> standard, </a:t>
            </a:r>
            <a:r>
              <a:rPr lang="en-US" altLang="zh-CN" dirty="0">
                <a:solidFill>
                  <a:srgbClr val="FF0000"/>
                </a:solidFill>
                <a:latin typeface="Gill Sans MT" panose="020B0502020104020203" pitchFamily="34" charset="0"/>
              </a:rPr>
              <a:t>supporting </a:t>
            </a:r>
          </a:p>
          <a:p>
            <a:pPr eaLnBrk="1" hangingPunct="1">
              <a:lnSpc>
                <a:spcPct val="90000"/>
              </a:lnSpc>
              <a:buBlip>
                <a:blip r:embed="rId3"/>
              </a:buBlip>
            </a:pPr>
            <a:r>
              <a:rPr lang="en-US" altLang="zh-CN" sz="2200" dirty="0">
                <a:latin typeface="Gill Sans MT" panose="020B0502020104020203" pitchFamily="34" charset="0"/>
              </a:rPr>
              <a:t>many different modes of operation </a:t>
            </a:r>
            <a:r>
              <a:rPr lang="en-US" altLang="zh-CN" sz="2200" i="1" dirty="0" smtClean="0">
                <a:latin typeface="Gill Sans MT" panose="020B0502020104020203" pitchFamily="34" charset="0"/>
              </a:rPr>
              <a:t>(for </a:t>
            </a:r>
            <a:r>
              <a:rPr lang="en-US" altLang="zh-CN" sz="2200" i="1" dirty="0">
                <a:latin typeface="Gill Sans MT" panose="020B0502020104020203" pitchFamily="34" charset="0"/>
              </a:rPr>
              <a:t>example, operation with or without a foreign </a:t>
            </a:r>
            <a:r>
              <a:rPr lang="en-US" altLang="zh-CN" sz="2200" i="1" dirty="0" smtClean="0">
                <a:latin typeface="Gill Sans MT" panose="020B0502020104020203" pitchFamily="34" charset="0"/>
              </a:rPr>
              <a:t>agent)</a:t>
            </a:r>
            <a:endParaRPr lang="en-US" altLang="zh-CN" sz="2200" i="1" dirty="0">
              <a:latin typeface="Gill Sans MT" panose="020B0502020104020203" pitchFamily="34" charset="0"/>
            </a:endParaRPr>
          </a:p>
          <a:p>
            <a:pPr eaLnBrk="1" hangingPunct="1">
              <a:lnSpc>
                <a:spcPct val="90000"/>
              </a:lnSpc>
              <a:buBlip>
                <a:blip r:embed="rId3"/>
              </a:buBlip>
            </a:pPr>
            <a:r>
              <a:rPr lang="en-US" altLang="zh-CN" sz="2200" dirty="0">
                <a:latin typeface="Gill Sans MT" panose="020B0502020104020203" pitchFamily="34" charset="0"/>
              </a:rPr>
              <a:t>multiple ways for agents and mobile nodes to discover each other</a:t>
            </a:r>
          </a:p>
          <a:p>
            <a:pPr eaLnBrk="1" hangingPunct="1">
              <a:lnSpc>
                <a:spcPct val="90000"/>
              </a:lnSpc>
              <a:buBlip>
                <a:blip r:embed="rId3"/>
              </a:buBlip>
            </a:pPr>
            <a:r>
              <a:rPr lang="en-US" altLang="zh-CN" sz="2200" dirty="0">
                <a:latin typeface="Gill Sans MT" panose="020B0502020104020203" pitchFamily="34" charset="0"/>
              </a:rPr>
              <a:t>use of single or multiple COAs</a:t>
            </a:r>
          </a:p>
          <a:p>
            <a:pPr eaLnBrk="1" hangingPunct="1">
              <a:lnSpc>
                <a:spcPct val="90000"/>
              </a:lnSpc>
              <a:buBlip>
                <a:blip r:embed="rId3"/>
              </a:buBlip>
            </a:pPr>
            <a:r>
              <a:rPr lang="en-US" altLang="zh-CN" sz="2200" dirty="0">
                <a:latin typeface="Gill Sans MT" panose="020B0502020104020203" pitchFamily="34" charset="0"/>
              </a:rPr>
              <a:t>multiple forms of encapsulation</a:t>
            </a:r>
          </a:p>
          <a:p>
            <a:pPr eaLnBrk="1" hangingPunct="1">
              <a:lnSpc>
                <a:spcPct val="90000"/>
              </a:lnSpc>
            </a:pPr>
            <a:endParaRPr lang="en-US" altLang="zh-CN" dirty="0">
              <a:latin typeface="Gill Sans MT" panose="020B0502020104020203" pitchFamily="34" charset="0"/>
            </a:endParaRPr>
          </a:p>
          <a:p>
            <a:pPr eaLnBrk="1" hangingPunct="1">
              <a:lnSpc>
                <a:spcPct val="90000"/>
              </a:lnSpc>
            </a:pPr>
            <a:r>
              <a:rPr lang="en-US" altLang="zh-CN" dirty="0">
                <a:solidFill>
                  <a:srgbClr val="FF0000"/>
                </a:solidFill>
                <a:latin typeface="Gill Sans MT" panose="020B0502020104020203" pitchFamily="34" charset="0"/>
              </a:rPr>
              <a:t>As such</a:t>
            </a:r>
            <a:r>
              <a:rPr lang="en-US" altLang="zh-CN" dirty="0">
                <a:latin typeface="Gill Sans MT" panose="020B0502020104020203" pitchFamily="34" charset="0"/>
              </a:rPr>
              <a:t>, mobile IP is a </a:t>
            </a:r>
            <a:r>
              <a:rPr lang="en-US" altLang="zh-CN" dirty="0">
                <a:solidFill>
                  <a:srgbClr val="FF0000"/>
                </a:solidFill>
                <a:latin typeface="Gill Sans MT" panose="020B0502020104020203" pitchFamily="34" charset="0"/>
              </a:rPr>
              <a:t>complex</a:t>
            </a:r>
            <a:r>
              <a:rPr lang="en-US" altLang="zh-CN" dirty="0">
                <a:latin typeface="Gill Sans MT" panose="020B0502020104020203" pitchFamily="34" charset="0"/>
              </a:rPr>
              <a:t> standard, and would require an entire book to describe in detail.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US" altLang="zh-CN" dirty="0">
                <a:latin typeface="Gill Sans MT" panose="020B0502020104020203" pitchFamily="34" charset="0"/>
              </a:rPr>
              <a:t>Mobile IP</a:t>
            </a:r>
          </a:p>
        </p:txBody>
      </p:sp>
      <p:sp>
        <p:nvSpPr>
          <p:cNvPr id="172035" name="Rectangle 3"/>
          <p:cNvSpPr>
            <a:spLocks noGrp="1" noChangeArrowheads="1"/>
          </p:cNvSpPr>
          <p:nvPr>
            <p:ph idx="1"/>
          </p:nvPr>
        </p:nvSpPr>
        <p:spPr/>
        <p:txBody>
          <a:bodyPr/>
          <a:lstStyle/>
          <a:p>
            <a:r>
              <a:rPr lang="en-US" altLang="zh-CN" dirty="0">
                <a:latin typeface="Gill Sans MT" panose="020B0502020104020203" pitchFamily="34" charset="0"/>
              </a:rPr>
              <a:t>RFC 3344</a:t>
            </a:r>
          </a:p>
          <a:p>
            <a:endParaRPr lang="en-US" altLang="zh-CN" dirty="0">
              <a:latin typeface="Gill Sans MT" panose="020B0502020104020203" pitchFamily="34" charset="0"/>
            </a:endParaRPr>
          </a:p>
          <a:p>
            <a:r>
              <a:rPr lang="en-US" altLang="zh-CN" dirty="0">
                <a:latin typeface="Gill Sans MT" panose="020B0502020104020203" pitchFamily="34" charset="0"/>
              </a:rPr>
              <a:t>has many features we</a:t>
            </a:r>
            <a:r>
              <a:rPr lang="en-US" altLang="ja-JP" dirty="0">
                <a:latin typeface="Gill Sans MT" panose="020B0502020104020203" pitchFamily="34" charset="0"/>
              </a:rPr>
              <a:t>’ve seen: </a:t>
            </a:r>
          </a:p>
          <a:p>
            <a:pPr lvl="1"/>
            <a:r>
              <a:rPr lang="en-US" altLang="zh-CN" dirty="0">
                <a:latin typeface="Gill Sans MT" panose="020B0502020104020203" pitchFamily="34" charset="0"/>
              </a:rPr>
              <a:t>home agents, foreign agents, foreign-agent registration, care-of-addresses, encapsulation </a:t>
            </a:r>
            <a:r>
              <a:rPr lang="en-US" altLang="zh-CN" dirty="0" smtClean="0">
                <a:latin typeface="Gill Sans MT" panose="020B0502020104020203" pitchFamily="34" charset="0"/>
              </a:rPr>
              <a:t>(packet-within-a-packet)</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three components to standard:</a:t>
            </a:r>
          </a:p>
          <a:p>
            <a:pPr lvl="1"/>
            <a:r>
              <a:rPr lang="en-US" altLang="zh-CN" dirty="0">
                <a:latin typeface="Gill Sans MT" panose="020B0502020104020203" pitchFamily="34" charset="0"/>
              </a:rPr>
              <a:t>agent discovery</a:t>
            </a:r>
          </a:p>
          <a:p>
            <a:pPr lvl="1"/>
            <a:r>
              <a:rPr lang="en-US" altLang="zh-CN" dirty="0">
                <a:latin typeface="Gill Sans MT" panose="020B0502020104020203" pitchFamily="34" charset="0"/>
              </a:rPr>
              <a:t>registration with home agent</a:t>
            </a:r>
          </a:p>
          <a:p>
            <a:pPr lvl="1"/>
            <a:r>
              <a:rPr lang="en-US" altLang="zh-CN" dirty="0">
                <a:latin typeface="Gill Sans MT" panose="020B0502020104020203" pitchFamily="34" charset="0"/>
              </a:rPr>
              <a:t>Indirect routing of datagrams</a:t>
            </a:r>
          </a:p>
          <a:p>
            <a:pPr lvl="1"/>
            <a:endParaRPr lang="en-US" altLang="zh-CN" dirty="0">
              <a:latin typeface="Gill Sans MT" panose="020B0502020104020203"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Freeform 2"/>
          <p:cNvSpPr>
            <a:spLocks/>
          </p:cNvSpPr>
          <p:nvPr/>
        </p:nvSpPr>
        <p:spPr bwMode="auto">
          <a:xfrm>
            <a:off x="4302125" y="3944938"/>
            <a:ext cx="1838325" cy="1089025"/>
          </a:xfrm>
          <a:custGeom>
            <a:avLst/>
            <a:gdLst>
              <a:gd name="T0" fmla="*/ 329615 w 3324"/>
              <a:gd name="T1" fmla="*/ 8288 h 1971"/>
              <a:gd name="T2" fmla="*/ 82404 w 3324"/>
              <a:gd name="T3" fmla="*/ 182333 h 1971"/>
              <a:gd name="T4" fmla="*/ 1659 w 3324"/>
              <a:gd name="T5" fmla="*/ 588991 h 1971"/>
              <a:gd name="T6" fmla="*/ 92912 w 3324"/>
              <a:gd name="T7" fmla="*/ 887354 h 1971"/>
              <a:gd name="T8" fmla="*/ 336805 w 3324"/>
              <a:gd name="T9" fmla="*/ 1011672 h 1971"/>
              <a:gd name="T10" fmla="*/ 598949 w 3324"/>
              <a:gd name="T11" fmla="*/ 953657 h 1971"/>
              <a:gd name="T12" fmla="*/ 856115 w 3324"/>
              <a:gd name="T13" fmla="*/ 1036535 h 1971"/>
              <a:gd name="T14" fmla="*/ 1312378 w 3324"/>
              <a:gd name="T15" fmla="*/ 1061399 h 1971"/>
              <a:gd name="T16" fmla="*/ 1793528 w 3324"/>
              <a:gd name="T17" fmla="*/ 870778 h 1971"/>
              <a:gd name="T18" fmla="*/ 1581159 w 3324"/>
              <a:gd name="T19" fmla="*/ 516610 h 1971"/>
              <a:gd name="T20" fmla="*/ 1500967 w 3324"/>
              <a:gd name="T21" fmla="*/ 245321 h 1971"/>
              <a:gd name="T22" fmla="*/ 947921 w 3324"/>
              <a:gd name="T23" fmla="*/ 133711 h 1971"/>
              <a:gd name="T24" fmla="*/ 329615 w 3324"/>
              <a:gd name="T25" fmla="*/ 8288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w="9525">
            <a:noFill/>
            <a:round/>
            <a:headEnd/>
            <a:tailEnd/>
          </a:ln>
        </p:spPr>
        <p:txBody>
          <a:bodyPr wrap="none" anchor="ctr"/>
          <a:lstStyle/>
          <a:p>
            <a:endParaRPr lang="zh-CN" altLang="en-US"/>
          </a:p>
        </p:txBody>
      </p:sp>
      <p:sp>
        <p:nvSpPr>
          <p:cNvPr id="28678" name="Rectangle 3"/>
          <p:cNvSpPr>
            <a:spLocks noGrp="1" noChangeArrowheads="1"/>
          </p:cNvSpPr>
          <p:nvPr>
            <p:ph type="title"/>
          </p:nvPr>
        </p:nvSpPr>
        <p:spPr>
          <a:xfrm>
            <a:off x="400050" y="260350"/>
            <a:ext cx="8294688" cy="576263"/>
          </a:xfrm>
        </p:spPr>
        <p:txBody>
          <a:bodyPr/>
          <a:lstStyle/>
          <a:p>
            <a:pPr eaLnBrk="1" hangingPunct="1"/>
            <a:r>
              <a:rPr lang="en-US" altLang="zh-CN" dirty="0">
                <a:latin typeface="Gill Sans MT" panose="020B0502020104020203" pitchFamily="34" charset="0"/>
              </a:rPr>
              <a:t>Mobile IP: indirect routing</a:t>
            </a:r>
          </a:p>
        </p:txBody>
      </p:sp>
      <p:sp>
        <p:nvSpPr>
          <p:cNvPr id="28679" name="Freeform 4"/>
          <p:cNvSpPr>
            <a:spLocks/>
          </p:cNvSpPr>
          <p:nvPr/>
        </p:nvSpPr>
        <p:spPr bwMode="auto">
          <a:xfrm>
            <a:off x="2317750" y="3462338"/>
            <a:ext cx="1625600" cy="1384300"/>
          </a:xfrm>
          <a:custGeom>
            <a:avLst/>
            <a:gdLst>
              <a:gd name="T0" fmla="*/ 667224 w 1340"/>
              <a:gd name="T1" fmla="*/ 48817 h 1191"/>
              <a:gd name="T2" fmla="*/ 99477 w 1340"/>
              <a:gd name="T3" fmla="*/ 69738 h 1191"/>
              <a:gd name="T4" fmla="*/ 70362 w 1340"/>
              <a:gd name="T5" fmla="*/ 467245 h 1191"/>
              <a:gd name="T6" fmla="*/ 33968 w 1340"/>
              <a:gd name="T7" fmla="*/ 836856 h 1191"/>
              <a:gd name="T8" fmla="*/ 135871 w 1340"/>
              <a:gd name="T9" fmla="*/ 1011201 h 1191"/>
              <a:gd name="T10" fmla="*/ 652666 w 1340"/>
              <a:gd name="T11" fmla="*/ 1018175 h 1191"/>
              <a:gd name="T12" fmla="*/ 776406 w 1340"/>
              <a:gd name="T13" fmla="*/ 1311075 h 1191"/>
              <a:gd name="T14" fmla="*/ 1497008 w 1340"/>
              <a:gd name="T15" fmla="*/ 1276206 h 1191"/>
              <a:gd name="T16" fmla="*/ 1547959 w 1340"/>
              <a:gd name="T17" fmla="*/ 662511 h 1191"/>
              <a:gd name="T18" fmla="*/ 1460614 w 1340"/>
              <a:gd name="T19" fmla="*/ 397507 h 1191"/>
              <a:gd name="T20" fmla="*/ 921982 w 1340"/>
              <a:gd name="T21" fmla="*/ 334743 h 1191"/>
              <a:gd name="T22" fmla="*/ 667224 w 1340"/>
              <a:gd name="T23" fmla="*/ 4881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headEnd/>
            <a:tailEnd/>
          </a:ln>
        </p:spPr>
        <p:txBody>
          <a:bodyPr wrap="none" anchor="ctr"/>
          <a:lstStyle/>
          <a:p>
            <a:endParaRPr lang="zh-CN" altLang="en-US"/>
          </a:p>
        </p:txBody>
      </p:sp>
      <p:grpSp>
        <p:nvGrpSpPr>
          <p:cNvPr id="28680" name="Group 5"/>
          <p:cNvGrpSpPr>
            <a:grpSpLocks/>
          </p:cNvGrpSpPr>
          <p:nvPr/>
        </p:nvGrpSpPr>
        <p:grpSpPr bwMode="auto">
          <a:xfrm>
            <a:off x="3236913" y="4327525"/>
            <a:ext cx="436562" cy="203200"/>
            <a:chOff x="3600" y="219"/>
            <a:chExt cx="360" cy="175"/>
          </a:xfrm>
        </p:grpSpPr>
        <p:sp>
          <p:nvSpPr>
            <p:cNvPr id="28842" name="Oval 6"/>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8843" name="Line 7"/>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8844" name="Line 8"/>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8845" name="Rectangle 9"/>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8846" name="Oval 10"/>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8847" name="Group 11"/>
            <p:cNvGrpSpPr>
              <a:grpSpLocks/>
            </p:cNvGrpSpPr>
            <p:nvPr/>
          </p:nvGrpSpPr>
          <p:grpSpPr bwMode="auto">
            <a:xfrm>
              <a:off x="3686" y="244"/>
              <a:ext cx="177" cy="66"/>
              <a:chOff x="2848" y="848"/>
              <a:chExt cx="140" cy="98"/>
            </a:xfrm>
          </p:grpSpPr>
          <p:sp>
            <p:nvSpPr>
              <p:cNvPr id="28852" name="Line 12"/>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8853" name="Line 13"/>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8854" name="Line 14"/>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8848" name="Group 15"/>
            <p:cNvGrpSpPr>
              <a:grpSpLocks/>
            </p:cNvGrpSpPr>
            <p:nvPr/>
          </p:nvGrpSpPr>
          <p:grpSpPr bwMode="auto">
            <a:xfrm flipV="1">
              <a:off x="3686" y="243"/>
              <a:ext cx="177" cy="66"/>
              <a:chOff x="2848" y="848"/>
              <a:chExt cx="140" cy="98"/>
            </a:xfrm>
          </p:grpSpPr>
          <p:sp>
            <p:nvSpPr>
              <p:cNvPr id="28849" name="Line 16"/>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8850" name="Line 17"/>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8851" name="Line 18"/>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grpSp>
        <p:nvGrpSpPr>
          <p:cNvPr id="28681" name="Group 19"/>
          <p:cNvGrpSpPr>
            <a:grpSpLocks/>
          </p:cNvGrpSpPr>
          <p:nvPr/>
        </p:nvGrpSpPr>
        <p:grpSpPr bwMode="auto">
          <a:xfrm>
            <a:off x="2455863" y="4027488"/>
            <a:ext cx="1160462" cy="298450"/>
            <a:chOff x="8025" y="5070"/>
            <a:chExt cx="2100" cy="540"/>
          </a:xfrm>
        </p:grpSpPr>
        <p:sp>
          <p:nvSpPr>
            <p:cNvPr id="28839" name="Line 20"/>
            <p:cNvSpPr>
              <a:spLocks noChangeShapeType="1"/>
            </p:cNvSpPr>
            <p:nvPr/>
          </p:nvSpPr>
          <p:spPr bwMode="auto">
            <a:xfrm>
              <a:off x="8025" y="5325"/>
              <a:ext cx="2100" cy="0"/>
            </a:xfrm>
            <a:prstGeom prst="line">
              <a:avLst/>
            </a:prstGeom>
            <a:noFill/>
            <a:ln w="19050">
              <a:solidFill>
                <a:srgbClr val="000000"/>
              </a:solidFill>
              <a:round/>
              <a:headEnd/>
              <a:tailEnd/>
            </a:ln>
          </p:spPr>
          <p:txBody>
            <a:bodyPr/>
            <a:lstStyle/>
            <a:p>
              <a:endParaRPr lang="zh-CN" altLang="en-US"/>
            </a:p>
          </p:txBody>
        </p:sp>
        <p:sp>
          <p:nvSpPr>
            <p:cNvPr id="28840" name="Line 21"/>
            <p:cNvSpPr>
              <a:spLocks noChangeShapeType="1"/>
            </p:cNvSpPr>
            <p:nvPr/>
          </p:nvSpPr>
          <p:spPr bwMode="auto">
            <a:xfrm>
              <a:off x="8355" y="5070"/>
              <a:ext cx="0" cy="270"/>
            </a:xfrm>
            <a:prstGeom prst="line">
              <a:avLst/>
            </a:prstGeom>
            <a:noFill/>
            <a:ln w="19050">
              <a:solidFill>
                <a:srgbClr val="000000"/>
              </a:solidFill>
              <a:round/>
              <a:headEnd/>
              <a:tailEnd/>
            </a:ln>
          </p:spPr>
          <p:txBody>
            <a:bodyPr/>
            <a:lstStyle/>
            <a:p>
              <a:endParaRPr lang="zh-CN" altLang="en-US"/>
            </a:p>
          </p:txBody>
        </p:sp>
        <p:sp>
          <p:nvSpPr>
            <p:cNvPr id="28841" name="Line 22"/>
            <p:cNvSpPr>
              <a:spLocks noChangeShapeType="1"/>
            </p:cNvSpPr>
            <p:nvPr/>
          </p:nvSpPr>
          <p:spPr bwMode="auto">
            <a:xfrm>
              <a:off x="9765" y="5340"/>
              <a:ext cx="0" cy="270"/>
            </a:xfrm>
            <a:prstGeom prst="line">
              <a:avLst/>
            </a:prstGeom>
            <a:noFill/>
            <a:ln w="19050">
              <a:solidFill>
                <a:srgbClr val="000000"/>
              </a:solidFill>
              <a:round/>
              <a:headEnd/>
              <a:tailEnd/>
            </a:ln>
          </p:spPr>
          <p:txBody>
            <a:bodyPr/>
            <a:lstStyle/>
            <a:p>
              <a:endParaRPr lang="zh-CN" altLang="en-US"/>
            </a:p>
          </p:txBody>
        </p:sp>
      </p:grpSp>
      <p:grpSp>
        <p:nvGrpSpPr>
          <p:cNvPr id="28682" name="Group 23"/>
          <p:cNvGrpSpPr>
            <a:grpSpLocks/>
          </p:cNvGrpSpPr>
          <p:nvPr/>
        </p:nvGrpSpPr>
        <p:grpSpPr bwMode="auto">
          <a:xfrm>
            <a:off x="2236788" y="3643313"/>
            <a:ext cx="796925" cy="512762"/>
            <a:chOff x="10665" y="3225"/>
            <a:chExt cx="1440" cy="930"/>
          </a:xfrm>
        </p:grpSpPr>
        <p:sp>
          <p:nvSpPr>
            <p:cNvPr id="28769" name="Oval 24"/>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p>
          </p:txBody>
        </p:sp>
        <p:grpSp>
          <p:nvGrpSpPr>
            <p:cNvPr id="28770" name="Group 25"/>
            <p:cNvGrpSpPr>
              <a:grpSpLocks/>
            </p:cNvGrpSpPr>
            <p:nvPr/>
          </p:nvGrpSpPr>
          <p:grpSpPr bwMode="auto">
            <a:xfrm>
              <a:off x="11038" y="3281"/>
              <a:ext cx="618" cy="667"/>
              <a:chOff x="8023" y="4451"/>
              <a:chExt cx="618" cy="667"/>
            </a:xfrm>
          </p:grpSpPr>
          <p:sp>
            <p:nvSpPr>
              <p:cNvPr id="28771" name="Freeform 26"/>
              <p:cNvSpPr>
                <a:spLocks/>
              </p:cNvSpPr>
              <p:nvPr/>
            </p:nvSpPr>
            <p:spPr bwMode="auto">
              <a:xfrm>
                <a:off x="8279" y="4653"/>
                <a:ext cx="263" cy="380"/>
              </a:xfrm>
              <a:custGeom>
                <a:avLst/>
                <a:gdLst>
                  <a:gd name="T0" fmla="*/ 99 w 788"/>
                  <a:gd name="T1" fmla="*/ 0 h 1138"/>
                  <a:gd name="T2" fmla="*/ 88 w 788"/>
                  <a:gd name="T3" fmla="*/ 0 h 1138"/>
                  <a:gd name="T4" fmla="*/ 73 w 788"/>
                  <a:gd name="T5" fmla="*/ 1 h 1138"/>
                  <a:gd name="T6" fmla="*/ 56 w 788"/>
                  <a:gd name="T7" fmla="*/ 4 h 1138"/>
                  <a:gd name="T8" fmla="*/ 39 w 788"/>
                  <a:gd name="T9" fmla="*/ 8 h 1138"/>
                  <a:gd name="T10" fmla="*/ 22 w 788"/>
                  <a:gd name="T11" fmla="*/ 15 h 1138"/>
                  <a:gd name="T12" fmla="*/ 10 w 788"/>
                  <a:gd name="T13" fmla="*/ 24 h 1138"/>
                  <a:gd name="T14" fmla="*/ 2 w 788"/>
                  <a:gd name="T15" fmla="*/ 36 h 1138"/>
                  <a:gd name="T16" fmla="*/ 0 w 788"/>
                  <a:gd name="T17" fmla="*/ 46 h 1138"/>
                  <a:gd name="T18" fmla="*/ 1 w 788"/>
                  <a:gd name="T19" fmla="*/ 51 h 1138"/>
                  <a:gd name="T20" fmla="*/ 4 w 788"/>
                  <a:gd name="T21" fmla="*/ 66 h 1138"/>
                  <a:gd name="T22" fmla="*/ 13 w 788"/>
                  <a:gd name="T23" fmla="*/ 97 h 1138"/>
                  <a:gd name="T24" fmla="*/ 25 w 788"/>
                  <a:gd name="T25" fmla="*/ 137 h 1138"/>
                  <a:gd name="T26" fmla="*/ 41 w 788"/>
                  <a:gd name="T27" fmla="*/ 181 h 1138"/>
                  <a:gd name="T28" fmla="*/ 59 w 788"/>
                  <a:gd name="T29" fmla="*/ 228 h 1138"/>
                  <a:gd name="T30" fmla="*/ 78 w 788"/>
                  <a:gd name="T31" fmla="*/ 274 h 1138"/>
                  <a:gd name="T32" fmla="*/ 98 w 788"/>
                  <a:gd name="T33" fmla="*/ 317 h 1138"/>
                  <a:gd name="T34" fmla="*/ 117 w 788"/>
                  <a:gd name="T35" fmla="*/ 352 h 1138"/>
                  <a:gd name="T36" fmla="*/ 130 w 788"/>
                  <a:gd name="T37" fmla="*/ 370 h 1138"/>
                  <a:gd name="T38" fmla="*/ 136 w 788"/>
                  <a:gd name="T39" fmla="*/ 377 h 1138"/>
                  <a:gd name="T40" fmla="*/ 146 w 788"/>
                  <a:gd name="T41" fmla="*/ 377 h 1138"/>
                  <a:gd name="T42" fmla="*/ 163 w 788"/>
                  <a:gd name="T43" fmla="*/ 371 h 1138"/>
                  <a:gd name="T44" fmla="*/ 183 w 788"/>
                  <a:gd name="T45" fmla="*/ 363 h 1138"/>
                  <a:gd name="T46" fmla="*/ 203 w 788"/>
                  <a:gd name="T47" fmla="*/ 355 h 1138"/>
                  <a:gd name="T48" fmla="*/ 223 w 788"/>
                  <a:gd name="T49" fmla="*/ 346 h 1138"/>
                  <a:gd name="T50" fmla="*/ 241 w 788"/>
                  <a:gd name="T51" fmla="*/ 338 h 1138"/>
                  <a:gd name="T52" fmla="*/ 254 w 788"/>
                  <a:gd name="T53" fmla="*/ 330 h 1138"/>
                  <a:gd name="T54" fmla="*/ 262 w 788"/>
                  <a:gd name="T55" fmla="*/ 323 h 1138"/>
                  <a:gd name="T56" fmla="*/ 252 w 788"/>
                  <a:gd name="T57" fmla="*/ 306 h 1138"/>
                  <a:gd name="T58" fmla="*/ 229 w 788"/>
                  <a:gd name="T59" fmla="*/ 271 h 1138"/>
                  <a:gd name="T60" fmla="*/ 204 w 788"/>
                  <a:gd name="T61" fmla="*/ 231 h 1138"/>
                  <a:gd name="T62" fmla="*/ 179 w 788"/>
                  <a:gd name="T63" fmla="*/ 187 h 1138"/>
                  <a:gd name="T64" fmla="*/ 156 w 788"/>
                  <a:gd name="T65" fmla="*/ 141 h 1138"/>
                  <a:gd name="T66" fmla="*/ 135 w 788"/>
                  <a:gd name="T67" fmla="*/ 96 h 1138"/>
                  <a:gd name="T68" fmla="*/ 117 w 788"/>
                  <a:gd name="T69" fmla="*/ 54 h 1138"/>
                  <a:gd name="T70" fmla="*/ 106 w 788"/>
                  <a:gd name="T71" fmla="*/ 16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headEnd/>
                <a:tailEnd/>
              </a:ln>
            </p:spPr>
            <p:txBody>
              <a:bodyPr/>
              <a:lstStyle/>
              <a:p>
                <a:endParaRPr lang="zh-CN" altLang="en-US"/>
              </a:p>
            </p:txBody>
          </p:sp>
          <p:sp>
            <p:nvSpPr>
              <p:cNvPr id="28772" name="Freeform 27"/>
              <p:cNvSpPr>
                <a:spLocks/>
              </p:cNvSpPr>
              <p:nvPr/>
            </p:nvSpPr>
            <p:spPr bwMode="auto">
              <a:xfrm>
                <a:off x="8264" y="4707"/>
                <a:ext cx="142" cy="312"/>
              </a:xfrm>
              <a:custGeom>
                <a:avLst/>
                <a:gdLst>
                  <a:gd name="T0" fmla="*/ 16 w 425"/>
                  <a:gd name="T1" fmla="*/ 0 h 936"/>
                  <a:gd name="T2" fmla="*/ 16 w 425"/>
                  <a:gd name="T3" fmla="*/ 1 h 936"/>
                  <a:gd name="T4" fmla="*/ 16 w 425"/>
                  <a:gd name="T5" fmla="*/ 2 h 936"/>
                  <a:gd name="T6" fmla="*/ 16 w 425"/>
                  <a:gd name="T7" fmla="*/ 4 h 936"/>
                  <a:gd name="T8" fmla="*/ 15 w 425"/>
                  <a:gd name="T9" fmla="*/ 6 h 936"/>
                  <a:gd name="T10" fmla="*/ 13 w 425"/>
                  <a:gd name="T11" fmla="*/ 12 h 936"/>
                  <a:gd name="T12" fmla="*/ 11 w 425"/>
                  <a:gd name="T13" fmla="*/ 18 h 936"/>
                  <a:gd name="T14" fmla="*/ 7 w 425"/>
                  <a:gd name="T15" fmla="*/ 27 h 936"/>
                  <a:gd name="T16" fmla="*/ 2 w 425"/>
                  <a:gd name="T17" fmla="*/ 39 h 936"/>
                  <a:gd name="T18" fmla="*/ 0 w 425"/>
                  <a:gd name="T19" fmla="*/ 47 h 936"/>
                  <a:gd name="T20" fmla="*/ 0 w 425"/>
                  <a:gd name="T21" fmla="*/ 59 h 936"/>
                  <a:gd name="T22" fmla="*/ 1 w 425"/>
                  <a:gd name="T23" fmla="*/ 73 h 936"/>
                  <a:gd name="T24" fmla="*/ 4 w 425"/>
                  <a:gd name="T25" fmla="*/ 90 h 936"/>
                  <a:gd name="T26" fmla="*/ 9 w 425"/>
                  <a:gd name="T27" fmla="*/ 108 h 936"/>
                  <a:gd name="T28" fmla="*/ 14 w 425"/>
                  <a:gd name="T29" fmla="*/ 129 h 936"/>
                  <a:gd name="T30" fmla="*/ 19 w 425"/>
                  <a:gd name="T31" fmla="*/ 149 h 936"/>
                  <a:gd name="T32" fmla="*/ 26 w 425"/>
                  <a:gd name="T33" fmla="*/ 170 h 936"/>
                  <a:gd name="T34" fmla="*/ 33 w 425"/>
                  <a:gd name="T35" fmla="*/ 190 h 936"/>
                  <a:gd name="T36" fmla="*/ 40 w 425"/>
                  <a:gd name="T37" fmla="*/ 209 h 936"/>
                  <a:gd name="T38" fmla="*/ 46 w 425"/>
                  <a:gd name="T39" fmla="*/ 228 h 936"/>
                  <a:gd name="T40" fmla="*/ 52 w 425"/>
                  <a:gd name="T41" fmla="*/ 244 h 936"/>
                  <a:gd name="T42" fmla="*/ 58 w 425"/>
                  <a:gd name="T43" fmla="*/ 258 h 936"/>
                  <a:gd name="T44" fmla="*/ 63 w 425"/>
                  <a:gd name="T45" fmla="*/ 269 h 936"/>
                  <a:gd name="T46" fmla="*/ 67 w 425"/>
                  <a:gd name="T47" fmla="*/ 277 h 936"/>
                  <a:gd name="T48" fmla="*/ 70 w 425"/>
                  <a:gd name="T49" fmla="*/ 281 h 936"/>
                  <a:gd name="T50" fmla="*/ 75 w 425"/>
                  <a:gd name="T51" fmla="*/ 284 h 936"/>
                  <a:gd name="T52" fmla="*/ 80 w 425"/>
                  <a:gd name="T53" fmla="*/ 287 h 936"/>
                  <a:gd name="T54" fmla="*/ 86 w 425"/>
                  <a:gd name="T55" fmla="*/ 291 h 936"/>
                  <a:gd name="T56" fmla="*/ 94 w 425"/>
                  <a:gd name="T57" fmla="*/ 294 h 936"/>
                  <a:gd name="T58" fmla="*/ 104 w 425"/>
                  <a:gd name="T59" fmla="*/ 299 h 936"/>
                  <a:gd name="T60" fmla="*/ 114 w 425"/>
                  <a:gd name="T61" fmla="*/ 302 h 936"/>
                  <a:gd name="T62" fmla="*/ 127 w 425"/>
                  <a:gd name="T63" fmla="*/ 307 h 936"/>
                  <a:gd name="T64" fmla="*/ 142 w 425"/>
                  <a:gd name="T65" fmla="*/ 312 h 936"/>
                  <a:gd name="T66" fmla="*/ 132 w 425"/>
                  <a:gd name="T67" fmla="*/ 298 h 936"/>
                  <a:gd name="T68" fmla="*/ 123 w 425"/>
                  <a:gd name="T69" fmla="*/ 281 h 936"/>
                  <a:gd name="T70" fmla="*/ 113 w 425"/>
                  <a:gd name="T71" fmla="*/ 262 h 936"/>
                  <a:gd name="T72" fmla="*/ 103 w 425"/>
                  <a:gd name="T73" fmla="*/ 242 h 936"/>
                  <a:gd name="T74" fmla="*/ 93 w 425"/>
                  <a:gd name="T75" fmla="*/ 220 h 936"/>
                  <a:gd name="T76" fmla="*/ 83 w 425"/>
                  <a:gd name="T77" fmla="*/ 197 h 936"/>
                  <a:gd name="T78" fmla="*/ 74 w 425"/>
                  <a:gd name="T79" fmla="*/ 174 h 936"/>
                  <a:gd name="T80" fmla="*/ 65 w 425"/>
                  <a:gd name="T81" fmla="*/ 150 h 936"/>
                  <a:gd name="T82" fmla="*/ 56 w 425"/>
                  <a:gd name="T83" fmla="*/ 127 h 936"/>
                  <a:gd name="T84" fmla="*/ 48 w 425"/>
                  <a:gd name="T85" fmla="*/ 104 h 936"/>
                  <a:gd name="T86" fmla="*/ 40 w 425"/>
                  <a:gd name="T87" fmla="*/ 83 h 936"/>
                  <a:gd name="T88" fmla="*/ 34 w 425"/>
                  <a:gd name="T89" fmla="*/ 62 h 936"/>
                  <a:gd name="T90" fmla="*/ 28 w 425"/>
                  <a:gd name="T91" fmla="*/ 43 h 936"/>
                  <a:gd name="T92" fmla="*/ 23 w 425"/>
                  <a:gd name="T93" fmla="*/ 26 h 936"/>
                  <a:gd name="T94" fmla="*/ 19 w 425"/>
                  <a:gd name="T95" fmla="*/ 12 h 936"/>
                  <a:gd name="T96" fmla="*/ 16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headEnd/>
                <a:tailEnd/>
              </a:ln>
            </p:spPr>
            <p:txBody>
              <a:bodyPr/>
              <a:lstStyle/>
              <a:p>
                <a:endParaRPr lang="zh-CN" altLang="en-US"/>
              </a:p>
            </p:txBody>
          </p:sp>
          <p:sp>
            <p:nvSpPr>
              <p:cNvPr id="28773" name="Freeform 28"/>
              <p:cNvSpPr>
                <a:spLocks/>
              </p:cNvSpPr>
              <p:nvPr/>
            </p:nvSpPr>
            <p:spPr bwMode="auto">
              <a:xfrm>
                <a:off x="8310" y="4696"/>
                <a:ext cx="64" cy="69"/>
              </a:xfrm>
              <a:custGeom>
                <a:avLst/>
                <a:gdLst>
                  <a:gd name="T0" fmla="*/ 9 w 192"/>
                  <a:gd name="T1" fmla="*/ 4 h 208"/>
                  <a:gd name="T2" fmla="*/ 4 w 192"/>
                  <a:gd name="T3" fmla="*/ 8 h 208"/>
                  <a:gd name="T4" fmla="*/ 1 w 192"/>
                  <a:gd name="T5" fmla="*/ 14 h 208"/>
                  <a:gd name="T6" fmla="*/ 0 w 192"/>
                  <a:gd name="T7" fmla="*/ 22 h 208"/>
                  <a:gd name="T8" fmla="*/ 0 w 192"/>
                  <a:gd name="T9" fmla="*/ 31 h 208"/>
                  <a:gd name="T10" fmla="*/ 1 w 192"/>
                  <a:gd name="T11" fmla="*/ 40 h 208"/>
                  <a:gd name="T12" fmla="*/ 3 w 192"/>
                  <a:gd name="T13" fmla="*/ 49 h 208"/>
                  <a:gd name="T14" fmla="*/ 7 w 192"/>
                  <a:gd name="T15" fmla="*/ 57 h 208"/>
                  <a:gd name="T16" fmla="*/ 12 w 192"/>
                  <a:gd name="T17" fmla="*/ 63 h 208"/>
                  <a:gd name="T18" fmla="*/ 17 w 192"/>
                  <a:gd name="T19" fmla="*/ 67 h 208"/>
                  <a:gd name="T20" fmla="*/ 23 w 192"/>
                  <a:gd name="T21" fmla="*/ 68 h 208"/>
                  <a:gd name="T22" fmla="*/ 30 w 192"/>
                  <a:gd name="T23" fmla="*/ 69 h 208"/>
                  <a:gd name="T24" fmla="*/ 37 w 192"/>
                  <a:gd name="T25" fmla="*/ 68 h 208"/>
                  <a:gd name="T26" fmla="*/ 43 w 192"/>
                  <a:gd name="T27" fmla="*/ 65 h 208"/>
                  <a:gd name="T28" fmla="*/ 49 w 192"/>
                  <a:gd name="T29" fmla="*/ 62 h 208"/>
                  <a:gd name="T30" fmla="*/ 54 w 192"/>
                  <a:gd name="T31" fmla="*/ 58 h 208"/>
                  <a:gd name="T32" fmla="*/ 58 w 192"/>
                  <a:gd name="T33" fmla="*/ 54 h 208"/>
                  <a:gd name="T34" fmla="*/ 63 w 192"/>
                  <a:gd name="T35" fmla="*/ 43 h 208"/>
                  <a:gd name="T36" fmla="*/ 64 w 192"/>
                  <a:gd name="T37" fmla="*/ 30 h 208"/>
                  <a:gd name="T38" fmla="*/ 62 w 192"/>
                  <a:gd name="T39" fmla="*/ 17 h 208"/>
                  <a:gd name="T40" fmla="*/ 55 w 192"/>
                  <a:gd name="T41" fmla="*/ 9 h 208"/>
                  <a:gd name="T42" fmla="*/ 51 w 192"/>
                  <a:gd name="T43" fmla="*/ 7 h 208"/>
                  <a:gd name="T44" fmla="*/ 46 w 192"/>
                  <a:gd name="T45" fmla="*/ 5 h 208"/>
                  <a:gd name="T46" fmla="*/ 41 w 192"/>
                  <a:gd name="T47" fmla="*/ 3 h 208"/>
                  <a:gd name="T48" fmla="*/ 35 w 192"/>
                  <a:gd name="T49" fmla="*/ 1 h 208"/>
                  <a:gd name="T50" fmla="*/ 28 w 192"/>
                  <a:gd name="T51" fmla="*/ 0 h 208"/>
                  <a:gd name="T52" fmla="*/ 22 w 192"/>
                  <a:gd name="T53" fmla="*/ 0 h 208"/>
                  <a:gd name="T54" fmla="*/ 16 w 192"/>
                  <a:gd name="T55" fmla="*/ 1 h 208"/>
                  <a:gd name="T56" fmla="*/ 9 w 192"/>
                  <a:gd name="T57" fmla="*/ 4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headEnd/>
                <a:tailEnd/>
              </a:ln>
            </p:spPr>
            <p:txBody>
              <a:bodyPr/>
              <a:lstStyle/>
              <a:p>
                <a:endParaRPr lang="zh-CN" altLang="en-US"/>
              </a:p>
            </p:txBody>
          </p:sp>
          <p:sp>
            <p:nvSpPr>
              <p:cNvPr id="28774" name="Freeform 29"/>
              <p:cNvSpPr>
                <a:spLocks/>
              </p:cNvSpPr>
              <p:nvPr/>
            </p:nvSpPr>
            <p:spPr bwMode="auto">
              <a:xfrm>
                <a:off x="8406" y="4895"/>
                <a:ext cx="82" cy="84"/>
              </a:xfrm>
              <a:custGeom>
                <a:avLst/>
                <a:gdLst>
                  <a:gd name="T0" fmla="*/ 11 w 247"/>
                  <a:gd name="T1" fmla="*/ 10 h 251"/>
                  <a:gd name="T2" fmla="*/ 7 w 247"/>
                  <a:gd name="T3" fmla="*/ 15 h 251"/>
                  <a:gd name="T4" fmla="*/ 4 w 247"/>
                  <a:gd name="T5" fmla="*/ 20 h 251"/>
                  <a:gd name="T6" fmla="*/ 2 w 247"/>
                  <a:gd name="T7" fmla="*/ 26 h 251"/>
                  <a:gd name="T8" fmla="*/ 0 w 247"/>
                  <a:gd name="T9" fmla="*/ 32 h 251"/>
                  <a:gd name="T10" fmla="*/ 0 w 247"/>
                  <a:gd name="T11" fmla="*/ 39 h 251"/>
                  <a:gd name="T12" fmla="*/ 2 w 247"/>
                  <a:gd name="T13" fmla="*/ 45 h 251"/>
                  <a:gd name="T14" fmla="*/ 4 w 247"/>
                  <a:gd name="T15" fmla="*/ 51 h 251"/>
                  <a:gd name="T16" fmla="*/ 8 w 247"/>
                  <a:gd name="T17" fmla="*/ 57 h 251"/>
                  <a:gd name="T18" fmla="*/ 14 w 247"/>
                  <a:gd name="T19" fmla="*/ 63 h 251"/>
                  <a:gd name="T20" fmla="*/ 19 w 247"/>
                  <a:gd name="T21" fmla="*/ 68 h 251"/>
                  <a:gd name="T22" fmla="*/ 26 w 247"/>
                  <a:gd name="T23" fmla="*/ 74 h 251"/>
                  <a:gd name="T24" fmla="*/ 32 w 247"/>
                  <a:gd name="T25" fmla="*/ 78 h 251"/>
                  <a:gd name="T26" fmla="*/ 38 w 247"/>
                  <a:gd name="T27" fmla="*/ 82 h 251"/>
                  <a:gd name="T28" fmla="*/ 44 w 247"/>
                  <a:gd name="T29" fmla="*/ 84 h 251"/>
                  <a:gd name="T30" fmla="*/ 49 w 247"/>
                  <a:gd name="T31" fmla="*/ 84 h 251"/>
                  <a:gd name="T32" fmla="*/ 55 w 247"/>
                  <a:gd name="T33" fmla="*/ 82 h 251"/>
                  <a:gd name="T34" fmla="*/ 60 w 247"/>
                  <a:gd name="T35" fmla="*/ 79 h 251"/>
                  <a:gd name="T36" fmla="*/ 65 w 247"/>
                  <a:gd name="T37" fmla="*/ 76 h 251"/>
                  <a:gd name="T38" fmla="*/ 69 w 247"/>
                  <a:gd name="T39" fmla="*/ 74 h 251"/>
                  <a:gd name="T40" fmla="*/ 74 w 247"/>
                  <a:gd name="T41" fmla="*/ 71 h 251"/>
                  <a:gd name="T42" fmla="*/ 77 w 247"/>
                  <a:gd name="T43" fmla="*/ 68 h 251"/>
                  <a:gd name="T44" fmla="*/ 80 w 247"/>
                  <a:gd name="T45" fmla="*/ 64 h 251"/>
                  <a:gd name="T46" fmla="*/ 82 w 247"/>
                  <a:gd name="T47" fmla="*/ 60 h 251"/>
                  <a:gd name="T48" fmla="*/ 82 w 247"/>
                  <a:gd name="T49" fmla="*/ 54 h 251"/>
                  <a:gd name="T50" fmla="*/ 81 w 247"/>
                  <a:gd name="T51" fmla="*/ 48 h 251"/>
                  <a:gd name="T52" fmla="*/ 79 w 247"/>
                  <a:gd name="T53" fmla="*/ 40 h 251"/>
                  <a:gd name="T54" fmla="*/ 76 w 247"/>
                  <a:gd name="T55" fmla="*/ 32 h 251"/>
                  <a:gd name="T56" fmla="*/ 71 w 247"/>
                  <a:gd name="T57" fmla="*/ 24 h 251"/>
                  <a:gd name="T58" fmla="*/ 66 w 247"/>
                  <a:gd name="T59" fmla="*/ 17 h 251"/>
                  <a:gd name="T60" fmla="*/ 61 w 247"/>
                  <a:gd name="T61" fmla="*/ 10 h 251"/>
                  <a:gd name="T62" fmla="*/ 55 w 247"/>
                  <a:gd name="T63" fmla="*/ 5 h 251"/>
                  <a:gd name="T64" fmla="*/ 49 w 247"/>
                  <a:gd name="T65" fmla="*/ 2 h 251"/>
                  <a:gd name="T66" fmla="*/ 43 w 247"/>
                  <a:gd name="T67" fmla="*/ 1 h 251"/>
                  <a:gd name="T68" fmla="*/ 37 w 247"/>
                  <a:gd name="T69" fmla="*/ 0 h 251"/>
                  <a:gd name="T70" fmla="*/ 31 w 247"/>
                  <a:gd name="T71" fmla="*/ 0 h 251"/>
                  <a:gd name="T72" fmla="*/ 27 w 247"/>
                  <a:gd name="T73" fmla="*/ 1 h 251"/>
                  <a:gd name="T74" fmla="*/ 22 w 247"/>
                  <a:gd name="T75" fmla="*/ 2 h 251"/>
                  <a:gd name="T76" fmla="*/ 17 w 247"/>
                  <a:gd name="T77" fmla="*/ 4 h 251"/>
                  <a:gd name="T78" fmla="*/ 14 w 247"/>
                  <a:gd name="T79" fmla="*/ 7 h 251"/>
                  <a:gd name="T80" fmla="*/ 11 w 247"/>
                  <a:gd name="T81" fmla="*/ 1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headEnd/>
                <a:tailEnd/>
              </a:ln>
            </p:spPr>
            <p:txBody>
              <a:bodyPr/>
              <a:lstStyle/>
              <a:p>
                <a:endParaRPr lang="zh-CN" altLang="en-US"/>
              </a:p>
            </p:txBody>
          </p:sp>
          <p:sp>
            <p:nvSpPr>
              <p:cNvPr id="28775" name="Freeform 30"/>
              <p:cNvSpPr>
                <a:spLocks/>
              </p:cNvSpPr>
              <p:nvPr/>
            </p:nvSpPr>
            <p:spPr bwMode="auto">
              <a:xfrm>
                <a:off x="8313" y="4687"/>
                <a:ext cx="75" cy="80"/>
              </a:xfrm>
              <a:custGeom>
                <a:avLst/>
                <a:gdLst>
                  <a:gd name="T0" fmla="*/ 38 w 226"/>
                  <a:gd name="T1" fmla="*/ 1 h 240"/>
                  <a:gd name="T2" fmla="*/ 31 w 226"/>
                  <a:gd name="T3" fmla="*/ 0 h 240"/>
                  <a:gd name="T4" fmla="*/ 22 w 226"/>
                  <a:gd name="T5" fmla="*/ 1 h 240"/>
                  <a:gd name="T6" fmla="*/ 14 w 226"/>
                  <a:gd name="T7" fmla="*/ 4 h 240"/>
                  <a:gd name="T8" fmla="*/ 5 w 226"/>
                  <a:gd name="T9" fmla="*/ 12 h 240"/>
                  <a:gd name="T10" fmla="*/ 0 w 226"/>
                  <a:gd name="T11" fmla="*/ 26 h 240"/>
                  <a:gd name="T12" fmla="*/ 1 w 226"/>
                  <a:gd name="T13" fmla="*/ 41 h 240"/>
                  <a:gd name="T14" fmla="*/ 5 w 226"/>
                  <a:gd name="T15" fmla="*/ 56 h 240"/>
                  <a:gd name="T16" fmla="*/ 11 w 226"/>
                  <a:gd name="T17" fmla="*/ 67 h 240"/>
                  <a:gd name="T18" fmla="*/ 19 w 226"/>
                  <a:gd name="T19" fmla="*/ 74 h 240"/>
                  <a:gd name="T20" fmla="*/ 28 w 226"/>
                  <a:gd name="T21" fmla="*/ 79 h 240"/>
                  <a:gd name="T22" fmla="*/ 38 w 226"/>
                  <a:gd name="T23" fmla="*/ 80 h 240"/>
                  <a:gd name="T24" fmla="*/ 50 w 226"/>
                  <a:gd name="T25" fmla="*/ 76 h 240"/>
                  <a:gd name="T26" fmla="*/ 63 w 226"/>
                  <a:gd name="T27" fmla="*/ 68 h 240"/>
                  <a:gd name="T28" fmla="*/ 72 w 226"/>
                  <a:gd name="T29" fmla="*/ 57 h 240"/>
                  <a:gd name="T30" fmla="*/ 75 w 226"/>
                  <a:gd name="T31" fmla="*/ 44 h 240"/>
                  <a:gd name="T32" fmla="*/ 74 w 226"/>
                  <a:gd name="T33" fmla="*/ 35 h 240"/>
                  <a:gd name="T34" fmla="*/ 71 w 226"/>
                  <a:gd name="T35" fmla="*/ 32 h 240"/>
                  <a:gd name="T36" fmla="*/ 67 w 226"/>
                  <a:gd name="T37" fmla="*/ 32 h 240"/>
                  <a:gd name="T38" fmla="*/ 64 w 226"/>
                  <a:gd name="T39" fmla="*/ 35 h 240"/>
                  <a:gd name="T40" fmla="*/ 63 w 226"/>
                  <a:gd name="T41" fmla="*/ 42 h 240"/>
                  <a:gd name="T42" fmla="*/ 60 w 226"/>
                  <a:gd name="T43" fmla="*/ 53 h 240"/>
                  <a:gd name="T44" fmla="*/ 54 w 226"/>
                  <a:gd name="T45" fmla="*/ 61 h 240"/>
                  <a:gd name="T46" fmla="*/ 43 w 226"/>
                  <a:gd name="T47" fmla="*/ 66 h 240"/>
                  <a:gd name="T48" fmla="*/ 30 w 226"/>
                  <a:gd name="T49" fmla="*/ 66 h 240"/>
                  <a:gd name="T50" fmla="*/ 20 w 226"/>
                  <a:gd name="T51" fmla="*/ 59 h 240"/>
                  <a:gd name="T52" fmla="*/ 15 w 226"/>
                  <a:gd name="T53" fmla="*/ 48 h 240"/>
                  <a:gd name="T54" fmla="*/ 11 w 226"/>
                  <a:gd name="T55" fmla="*/ 35 h 240"/>
                  <a:gd name="T56" fmla="*/ 11 w 226"/>
                  <a:gd name="T57" fmla="*/ 25 h 240"/>
                  <a:gd name="T58" fmla="*/ 14 w 226"/>
                  <a:gd name="T59" fmla="*/ 19 h 240"/>
                  <a:gd name="T60" fmla="*/ 18 w 226"/>
                  <a:gd name="T61" fmla="*/ 13 h 240"/>
                  <a:gd name="T62" fmla="*/ 25 w 226"/>
                  <a:gd name="T63" fmla="*/ 9 h 240"/>
                  <a:gd name="T64" fmla="*/ 29 w 226"/>
                  <a:gd name="T65" fmla="*/ 8 h 240"/>
                  <a:gd name="T66" fmla="*/ 35 w 226"/>
                  <a:gd name="T67" fmla="*/ 8 h 240"/>
                  <a:gd name="T68" fmla="*/ 42 w 226"/>
                  <a:gd name="T69" fmla="*/ 8 h 240"/>
                  <a:gd name="T70" fmla="*/ 43 w 226"/>
                  <a:gd name="T71" fmla="*/ 4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headEnd/>
                <a:tailEnd/>
              </a:ln>
            </p:spPr>
            <p:txBody>
              <a:bodyPr/>
              <a:lstStyle/>
              <a:p>
                <a:endParaRPr lang="zh-CN" altLang="en-US"/>
              </a:p>
            </p:txBody>
          </p:sp>
          <p:sp>
            <p:nvSpPr>
              <p:cNvPr id="28776" name="Freeform 31"/>
              <p:cNvSpPr>
                <a:spLocks/>
              </p:cNvSpPr>
              <p:nvPr/>
            </p:nvSpPr>
            <p:spPr bwMode="auto">
              <a:xfrm>
                <a:off x="8412" y="4892"/>
                <a:ext cx="93" cy="90"/>
              </a:xfrm>
              <a:custGeom>
                <a:avLst/>
                <a:gdLst>
                  <a:gd name="T0" fmla="*/ 20 w 279"/>
                  <a:gd name="T1" fmla="*/ 3 h 270"/>
                  <a:gd name="T2" fmla="*/ 11 w 279"/>
                  <a:gd name="T3" fmla="*/ 9 h 270"/>
                  <a:gd name="T4" fmla="*/ 5 w 279"/>
                  <a:gd name="T5" fmla="*/ 17 h 270"/>
                  <a:gd name="T6" fmla="*/ 1 w 279"/>
                  <a:gd name="T7" fmla="*/ 27 h 270"/>
                  <a:gd name="T8" fmla="*/ 0 w 279"/>
                  <a:gd name="T9" fmla="*/ 37 h 270"/>
                  <a:gd name="T10" fmla="*/ 2 w 279"/>
                  <a:gd name="T11" fmla="*/ 48 h 270"/>
                  <a:gd name="T12" fmla="*/ 6 w 279"/>
                  <a:gd name="T13" fmla="*/ 58 h 270"/>
                  <a:gd name="T14" fmla="*/ 12 w 279"/>
                  <a:gd name="T15" fmla="*/ 68 h 270"/>
                  <a:gd name="T16" fmla="*/ 22 w 279"/>
                  <a:gd name="T17" fmla="*/ 77 h 270"/>
                  <a:gd name="T18" fmla="*/ 34 w 279"/>
                  <a:gd name="T19" fmla="*/ 86 h 270"/>
                  <a:gd name="T20" fmla="*/ 47 w 279"/>
                  <a:gd name="T21" fmla="*/ 90 h 270"/>
                  <a:gd name="T22" fmla="*/ 62 w 279"/>
                  <a:gd name="T23" fmla="*/ 88 h 270"/>
                  <a:gd name="T24" fmla="*/ 73 w 279"/>
                  <a:gd name="T25" fmla="*/ 80 h 270"/>
                  <a:gd name="T26" fmla="*/ 81 w 279"/>
                  <a:gd name="T27" fmla="*/ 72 h 270"/>
                  <a:gd name="T28" fmla="*/ 88 w 279"/>
                  <a:gd name="T29" fmla="*/ 63 h 270"/>
                  <a:gd name="T30" fmla="*/ 92 w 279"/>
                  <a:gd name="T31" fmla="*/ 53 h 270"/>
                  <a:gd name="T32" fmla="*/ 93 w 279"/>
                  <a:gd name="T33" fmla="*/ 44 h 270"/>
                  <a:gd name="T34" fmla="*/ 91 w 279"/>
                  <a:gd name="T35" fmla="*/ 40 h 270"/>
                  <a:gd name="T36" fmla="*/ 86 w 279"/>
                  <a:gd name="T37" fmla="*/ 39 h 270"/>
                  <a:gd name="T38" fmla="*/ 82 w 279"/>
                  <a:gd name="T39" fmla="*/ 41 h 270"/>
                  <a:gd name="T40" fmla="*/ 80 w 279"/>
                  <a:gd name="T41" fmla="*/ 44 h 270"/>
                  <a:gd name="T42" fmla="*/ 78 w 279"/>
                  <a:gd name="T43" fmla="*/ 50 h 270"/>
                  <a:gd name="T44" fmla="*/ 73 w 279"/>
                  <a:gd name="T45" fmla="*/ 59 h 270"/>
                  <a:gd name="T46" fmla="*/ 66 w 279"/>
                  <a:gd name="T47" fmla="*/ 67 h 270"/>
                  <a:gd name="T48" fmla="*/ 51 w 279"/>
                  <a:gd name="T49" fmla="*/ 70 h 270"/>
                  <a:gd name="T50" fmla="*/ 33 w 279"/>
                  <a:gd name="T51" fmla="*/ 66 h 270"/>
                  <a:gd name="T52" fmla="*/ 20 w 279"/>
                  <a:gd name="T53" fmla="*/ 54 h 270"/>
                  <a:gd name="T54" fmla="*/ 13 w 279"/>
                  <a:gd name="T55" fmla="*/ 38 h 270"/>
                  <a:gd name="T56" fmla="*/ 15 w 279"/>
                  <a:gd name="T57" fmla="*/ 24 h 270"/>
                  <a:gd name="T58" fmla="*/ 20 w 279"/>
                  <a:gd name="T59" fmla="*/ 17 h 270"/>
                  <a:gd name="T60" fmla="*/ 27 w 279"/>
                  <a:gd name="T61" fmla="*/ 10 h 270"/>
                  <a:gd name="T62" fmla="*/ 34 w 279"/>
                  <a:gd name="T63" fmla="*/ 5 h 270"/>
                  <a:gd name="T64" fmla="*/ 36 w 279"/>
                  <a:gd name="T65" fmla="*/ 1 h 270"/>
                  <a:gd name="T66" fmla="*/ 29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headEnd/>
                <a:tailEnd/>
              </a:ln>
            </p:spPr>
            <p:txBody>
              <a:bodyPr/>
              <a:lstStyle/>
              <a:p>
                <a:endParaRPr lang="zh-CN" altLang="en-US"/>
              </a:p>
            </p:txBody>
          </p:sp>
          <p:sp>
            <p:nvSpPr>
              <p:cNvPr id="28777" name="Freeform 32"/>
              <p:cNvSpPr>
                <a:spLocks/>
              </p:cNvSpPr>
              <p:nvPr/>
            </p:nvSpPr>
            <p:spPr bwMode="auto">
              <a:xfrm>
                <a:off x="8347" y="4786"/>
                <a:ext cx="24" cy="25"/>
              </a:xfrm>
              <a:custGeom>
                <a:avLst/>
                <a:gdLst>
                  <a:gd name="T0" fmla="*/ 2 w 72"/>
                  <a:gd name="T1" fmla="*/ 22 h 75"/>
                  <a:gd name="T2" fmla="*/ 5 w 72"/>
                  <a:gd name="T3" fmla="*/ 24 h 75"/>
                  <a:gd name="T4" fmla="*/ 8 w 72"/>
                  <a:gd name="T5" fmla="*/ 25 h 75"/>
                  <a:gd name="T6" fmla="*/ 11 w 72"/>
                  <a:gd name="T7" fmla="*/ 25 h 75"/>
                  <a:gd name="T8" fmla="*/ 12 w 72"/>
                  <a:gd name="T9" fmla="*/ 24 h 75"/>
                  <a:gd name="T10" fmla="*/ 13 w 72"/>
                  <a:gd name="T11" fmla="*/ 24 h 75"/>
                  <a:gd name="T12" fmla="*/ 16 w 72"/>
                  <a:gd name="T13" fmla="*/ 24 h 75"/>
                  <a:gd name="T14" fmla="*/ 19 w 72"/>
                  <a:gd name="T15" fmla="*/ 22 h 75"/>
                  <a:gd name="T16" fmla="*/ 21 w 72"/>
                  <a:gd name="T17" fmla="*/ 20 h 75"/>
                  <a:gd name="T18" fmla="*/ 23 w 72"/>
                  <a:gd name="T19" fmla="*/ 19 h 75"/>
                  <a:gd name="T20" fmla="*/ 24 w 72"/>
                  <a:gd name="T21" fmla="*/ 17 h 75"/>
                  <a:gd name="T22" fmla="*/ 24 w 72"/>
                  <a:gd name="T23" fmla="*/ 16 h 75"/>
                  <a:gd name="T24" fmla="*/ 23 w 72"/>
                  <a:gd name="T25" fmla="*/ 15 h 75"/>
                  <a:gd name="T26" fmla="*/ 22 w 72"/>
                  <a:gd name="T27" fmla="*/ 13 h 75"/>
                  <a:gd name="T28" fmla="*/ 21 w 72"/>
                  <a:gd name="T29" fmla="*/ 13 h 75"/>
                  <a:gd name="T30" fmla="*/ 20 w 72"/>
                  <a:gd name="T31" fmla="*/ 13 h 75"/>
                  <a:gd name="T32" fmla="*/ 18 w 72"/>
                  <a:gd name="T33" fmla="*/ 13 h 75"/>
                  <a:gd name="T34" fmla="*/ 16 w 72"/>
                  <a:gd name="T35" fmla="*/ 14 h 75"/>
                  <a:gd name="T36" fmla="*/ 13 w 72"/>
                  <a:gd name="T37" fmla="*/ 15 h 75"/>
                  <a:gd name="T38" fmla="*/ 11 w 72"/>
                  <a:gd name="T39" fmla="*/ 17 h 75"/>
                  <a:gd name="T40" fmla="*/ 10 w 72"/>
                  <a:gd name="T41" fmla="*/ 17 h 75"/>
                  <a:gd name="T42" fmla="*/ 9 w 72"/>
                  <a:gd name="T43" fmla="*/ 14 h 75"/>
                  <a:gd name="T44" fmla="*/ 7 w 72"/>
                  <a:gd name="T45" fmla="*/ 8 h 75"/>
                  <a:gd name="T46" fmla="*/ 4 w 72"/>
                  <a:gd name="T47" fmla="*/ 2 h 75"/>
                  <a:gd name="T48" fmla="*/ 0 w 72"/>
                  <a:gd name="T49" fmla="*/ 0 h 75"/>
                  <a:gd name="T50" fmla="*/ 0 w 72"/>
                  <a:gd name="T51" fmla="*/ 6 h 75"/>
                  <a:gd name="T52" fmla="*/ 1 w 72"/>
                  <a:gd name="T53" fmla="*/ 13 h 75"/>
                  <a:gd name="T54" fmla="*/ 2 w 72"/>
                  <a:gd name="T55" fmla="*/ 19 h 75"/>
                  <a:gd name="T56" fmla="*/ 2 w 72"/>
                  <a:gd name="T57" fmla="*/ 2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headEnd/>
                <a:tailEnd/>
              </a:ln>
            </p:spPr>
            <p:txBody>
              <a:bodyPr/>
              <a:lstStyle/>
              <a:p>
                <a:endParaRPr lang="zh-CN" altLang="en-US"/>
              </a:p>
            </p:txBody>
          </p:sp>
          <p:sp>
            <p:nvSpPr>
              <p:cNvPr id="28778" name="Freeform 33"/>
              <p:cNvSpPr>
                <a:spLocks/>
              </p:cNvSpPr>
              <p:nvPr/>
            </p:nvSpPr>
            <p:spPr bwMode="auto">
              <a:xfrm>
                <a:off x="8370" y="4780"/>
                <a:ext cx="23" cy="20"/>
              </a:xfrm>
              <a:custGeom>
                <a:avLst/>
                <a:gdLst>
                  <a:gd name="T0" fmla="*/ 5 w 70"/>
                  <a:gd name="T1" fmla="*/ 18 h 59"/>
                  <a:gd name="T2" fmla="*/ 5 w 70"/>
                  <a:gd name="T3" fmla="*/ 19 h 59"/>
                  <a:gd name="T4" fmla="*/ 7 w 70"/>
                  <a:gd name="T5" fmla="*/ 19 h 59"/>
                  <a:gd name="T6" fmla="*/ 8 w 70"/>
                  <a:gd name="T7" fmla="*/ 20 h 59"/>
                  <a:gd name="T8" fmla="*/ 9 w 70"/>
                  <a:gd name="T9" fmla="*/ 20 h 59"/>
                  <a:gd name="T10" fmla="*/ 12 w 70"/>
                  <a:gd name="T11" fmla="*/ 20 h 59"/>
                  <a:gd name="T12" fmla="*/ 15 w 70"/>
                  <a:gd name="T13" fmla="*/ 19 h 59"/>
                  <a:gd name="T14" fmla="*/ 18 w 70"/>
                  <a:gd name="T15" fmla="*/ 19 h 59"/>
                  <a:gd name="T16" fmla="*/ 21 w 70"/>
                  <a:gd name="T17" fmla="*/ 17 h 59"/>
                  <a:gd name="T18" fmla="*/ 22 w 70"/>
                  <a:gd name="T19" fmla="*/ 16 h 59"/>
                  <a:gd name="T20" fmla="*/ 23 w 70"/>
                  <a:gd name="T21" fmla="*/ 15 h 59"/>
                  <a:gd name="T22" fmla="*/ 23 w 70"/>
                  <a:gd name="T23" fmla="*/ 14 h 59"/>
                  <a:gd name="T24" fmla="*/ 23 w 70"/>
                  <a:gd name="T25" fmla="*/ 13 h 59"/>
                  <a:gd name="T26" fmla="*/ 18 w 70"/>
                  <a:gd name="T27" fmla="*/ 11 h 59"/>
                  <a:gd name="T28" fmla="*/ 14 w 70"/>
                  <a:gd name="T29" fmla="*/ 11 h 59"/>
                  <a:gd name="T30" fmla="*/ 11 w 70"/>
                  <a:gd name="T31" fmla="*/ 13 h 59"/>
                  <a:gd name="T32" fmla="*/ 9 w 70"/>
                  <a:gd name="T33" fmla="*/ 14 h 59"/>
                  <a:gd name="T34" fmla="*/ 7 w 70"/>
                  <a:gd name="T35" fmla="*/ 10 h 59"/>
                  <a:gd name="T36" fmla="*/ 5 w 70"/>
                  <a:gd name="T37" fmla="*/ 5 h 59"/>
                  <a:gd name="T38" fmla="*/ 3 w 70"/>
                  <a:gd name="T39" fmla="*/ 1 h 59"/>
                  <a:gd name="T40" fmla="*/ 1 w 70"/>
                  <a:gd name="T41" fmla="*/ 0 h 59"/>
                  <a:gd name="T42" fmla="*/ 0 w 70"/>
                  <a:gd name="T43" fmla="*/ 6 h 59"/>
                  <a:gd name="T44" fmla="*/ 1 w 70"/>
                  <a:gd name="T45" fmla="*/ 12 h 59"/>
                  <a:gd name="T46" fmla="*/ 4 w 70"/>
                  <a:gd name="T47" fmla="*/ 17 h 59"/>
                  <a:gd name="T48" fmla="*/ 5 w 70"/>
                  <a:gd name="T49" fmla="*/ 1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headEnd/>
                <a:tailEnd/>
              </a:ln>
            </p:spPr>
            <p:txBody>
              <a:bodyPr/>
              <a:lstStyle/>
              <a:p>
                <a:endParaRPr lang="zh-CN" altLang="en-US"/>
              </a:p>
            </p:txBody>
          </p:sp>
          <p:sp>
            <p:nvSpPr>
              <p:cNvPr id="28779" name="Freeform 34"/>
              <p:cNvSpPr>
                <a:spLocks/>
              </p:cNvSpPr>
              <p:nvPr/>
            </p:nvSpPr>
            <p:spPr bwMode="auto">
              <a:xfrm>
                <a:off x="8390" y="4771"/>
                <a:ext cx="22" cy="20"/>
              </a:xfrm>
              <a:custGeom>
                <a:avLst/>
                <a:gdLst>
                  <a:gd name="T0" fmla="*/ 1 w 65"/>
                  <a:gd name="T1" fmla="*/ 15 h 60"/>
                  <a:gd name="T2" fmla="*/ 3 w 65"/>
                  <a:gd name="T3" fmla="*/ 19 h 60"/>
                  <a:gd name="T4" fmla="*/ 7 w 65"/>
                  <a:gd name="T5" fmla="*/ 20 h 60"/>
                  <a:gd name="T6" fmla="*/ 10 w 65"/>
                  <a:gd name="T7" fmla="*/ 20 h 60"/>
                  <a:gd name="T8" fmla="*/ 12 w 65"/>
                  <a:gd name="T9" fmla="*/ 20 h 60"/>
                  <a:gd name="T10" fmla="*/ 15 w 65"/>
                  <a:gd name="T11" fmla="*/ 19 h 60"/>
                  <a:gd name="T12" fmla="*/ 18 w 65"/>
                  <a:gd name="T13" fmla="*/ 17 h 60"/>
                  <a:gd name="T14" fmla="*/ 21 w 65"/>
                  <a:gd name="T15" fmla="*/ 15 h 60"/>
                  <a:gd name="T16" fmla="*/ 22 w 65"/>
                  <a:gd name="T17" fmla="*/ 13 h 60"/>
                  <a:gd name="T18" fmla="*/ 21 w 65"/>
                  <a:gd name="T19" fmla="*/ 12 h 60"/>
                  <a:gd name="T20" fmla="*/ 20 w 65"/>
                  <a:gd name="T21" fmla="*/ 11 h 60"/>
                  <a:gd name="T22" fmla="*/ 19 w 65"/>
                  <a:gd name="T23" fmla="*/ 11 h 60"/>
                  <a:gd name="T24" fmla="*/ 17 w 65"/>
                  <a:gd name="T25" fmla="*/ 11 h 60"/>
                  <a:gd name="T26" fmla="*/ 9 w 65"/>
                  <a:gd name="T27" fmla="*/ 12 h 60"/>
                  <a:gd name="T28" fmla="*/ 8 w 65"/>
                  <a:gd name="T29" fmla="*/ 10 h 60"/>
                  <a:gd name="T30" fmla="*/ 6 w 65"/>
                  <a:gd name="T31" fmla="*/ 5 h 60"/>
                  <a:gd name="T32" fmla="*/ 3 w 65"/>
                  <a:gd name="T33" fmla="*/ 1 h 60"/>
                  <a:gd name="T34" fmla="*/ 0 w 65"/>
                  <a:gd name="T35" fmla="*/ 0 h 60"/>
                  <a:gd name="T36" fmla="*/ 0 w 65"/>
                  <a:gd name="T37" fmla="*/ 5 h 60"/>
                  <a:gd name="T38" fmla="*/ 1 w 65"/>
                  <a:gd name="T39" fmla="*/ 10 h 60"/>
                  <a:gd name="T40" fmla="*/ 1 w 65"/>
                  <a:gd name="T41" fmla="*/ 14 h 60"/>
                  <a:gd name="T42" fmla="*/ 1 w 65"/>
                  <a:gd name="T43" fmla="*/ 15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headEnd/>
                <a:tailEnd/>
              </a:ln>
            </p:spPr>
            <p:txBody>
              <a:bodyPr/>
              <a:lstStyle/>
              <a:p>
                <a:endParaRPr lang="zh-CN" altLang="en-US"/>
              </a:p>
            </p:txBody>
          </p:sp>
          <p:sp>
            <p:nvSpPr>
              <p:cNvPr id="28780" name="Freeform 35"/>
              <p:cNvSpPr>
                <a:spLocks/>
              </p:cNvSpPr>
              <p:nvPr/>
            </p:nvSpPr>
            <p:spPr bwMode="auto">
              <a:xfrm>
                <a:off x="8362" y="4825"/>
                <a:ext cx="23" cy="16"/>
              </a:xfrm>
              <a:custGeom>
                <a:avLst/>
                <a:gdLst>
                  <a:gd name="T0" fmla="*/ 3 w 69"/>
                  <a:gd name="T1" fmla="*/ 16 h 47"/>
                  <a:gd name="T2" fmla="*/ 4 w 69"/>
                  <a:gd name="T3" fmla="*/ 16 h 47"/>
                  <a:gd name="T4" fmla="*/ 5 w 69"/>
                  <a:gd name="T5" fmla="*/ 16 h 47"/>
                  <a:gd name="T6" fmla="*/ 7 w 69"/>
                  <a:gd name="T7" fmla="*/ 16 h 47"/>
                  <a:gd name="T8" fmla="*/ 8 w 69"/>
                  <a:gd name="T9" fmla="*/ 16 h 47"/>
                  <a:gd name="T10" fmla="*/ 10 w 69"/>
                  <a:gd name="T11" fmla="*/ 16 h 47"/>
                  <a:gd name="T12" fmla="*/ 13 w 69"/>
                  <a:gd name="T13" fmla="*/ 15 h 47"/>
                  <a:gd name="T14" fmla="*/ 16 w 69"/>
                  <a:gd name="T15" fmla="*/ 14 h 47"/>
                  <a:gd name="T16" fmla="*/ 19 w 69"/>
                  <a:gd name="T17" fmla="*/ 13 h 47"/>
                  <a:gd name="T18" fmla="*/ 21 w 69"/>
                  <a:gd name="T19" fmla="*/ 12 h 47"/>
                  <a:gd name="T20" fmla="*/ 22 w 69"/>
                  <a:gd name="T21" fmla="*/ 10 h 47"/>
                  <a:gd name="T22" fmla="*/ 23 w 69"/>
                  <a:gd name="T23" fmla="*/ 9 h 47"/>
                  <a:gd name="T24" fmla="*/ 22 w 69"/>
                  <a:gd name="T25" fmla="*/ 7 h 47"/>
                  <a:gd name="T26" fmla="*/ 21 w 69"/>
                  <a:gd name="T27" fmla="*/ 6 h 47"/>
                  <a:gd name="T28" fmla="*/ 19 w 69"/>
                  <a:gd name="T29" fmla="*/ 6 h 47"/>
                  <a:gd name="T30" fmla="*/ 16 w 69"/>
                  <a:gd name="T31" fmla="*/ 6 h 47"/>
                  <a:gd name="T32" fmla="*/ 13 w 69"/>
                  <a:gd name="T33" fmla="*/ 6 h 47"/>
                  <a:gd name="T34" fmla="*/ 11 w 69"/>
                  <a:gd name="T35" fmla="*/ 7 h 47"/>
                  <a:gd name="T36" fmla="*/ 9 w 69"/>
                  <a:gd name="T37" fmla="*/ 8 h 47"/>
                  <a:gd name="T38" fmla="*/ 7 w 69"/>
                  <a:gd name="T39" fmla="*/ 9 h 47"/>
                  <a:gd name="T40" fmla="*/ 7 w 69"/>
                  <a:gd name="T41" fmla="*/ 9 h 47"/>
                  <a:gd name="T42" fmla="*/ 6 w 69"/>
                  <a:gd name="T43" fmla="*/ 7 h 47"/>
                  <a:gd name="T44" fmla="*/ 5 w 69"/>
                  <a:gd name="T45" fmla="*/ 5 h 47"/>
                  <a:gd name="T46" fmla="*/ 4 w 69"/>
                  <a:gd name="T47" fmla="*/ 2 h 47"/>
                  <a:gd name="T48" fmla="*/ 3 w 69"/>
                  <a:gd name="T49" fmla="*/ 1 h 47"/>
                  <a:gd name="T50" fmla="*/ 2 w 69"/>
                  <a:gd name="T51" fmla="*/ 0 h 47"/>
                  <a:gd name="T52" fmla="*/ 2 w 69"/>
                  <a:gd name="T53" fmla="*/ 0 h 47"/>
                  <a:gd name="T54" fmla="*/ 1 w 69"/>
                  <a:gd name="T55" fmla="*/ 0 h 47"/>
                  <a:gd name="T56" fmla="*/ 0 w 69"/>
                  <a:gd name="T57" fmla="*/ 1 h 47"/>
                  <a:gd name="T58" fmla="*/ 0 w 69"/>
                  <a:gd name="T59" fmla="*/ 4 h 47"/>
                  <a:gd name="T60" fmla="*/ 1 w 69"/>
                  <a:gd name="T61" fmla="*/ 9 h 47"/>
                  <a:gd name="T62" fmla="*/ 2 w 69"/>
                  <a:gd name="T63" fmla="*/ 14 h 47"/>
                  <a:gd name="T64" fmla="*/ 3 w 69"/>
                  <a:gd name="T65" fmla="*/ 1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headEnd/>
                <a:tailEnd/>
              </a:ln>
            </p:spPr>
            <p:txBody>
              <a:bodyPr/>
              <a:lstStyle/>
              <a:p>
                <a:endParaRPr lang="zh-CN" altLang="en-US"/>
              </a:p>
            </p:txBody>
          </p:sp>
          <p:sp>
            <p:nvSpPr>
              <p:cNvPr id="28781" name="Freeform 36"/>
              <p:cNvSpPr>
                <a:spLocks/>
              </p:cNvSpPr>
              <p:nvPr/>
            </p:nvSpPr>
            <p:spPr bwMode="auto">
              <a:xfrm>
                <a:off x="8390" y="4813"/>
                <a:ext cx="20" cy="20"/>
              </a:xfrm>
              <a:custGeom>
                <a:avLst/>
                <a:gdLst>
                  <a:gd name="T0" fmla="*/ 4 w 60"/>
                  <a:gd name="T1" fmla="*/ 18 h 58"/>
                  <a:gd name="T2" fmla="*/ 7 w 60"/>
                  <a:gd name="T3" fmla="*/ 19 h 58"/>
                  <a:gd name="T4" fmla="*/ 11 w 60"/>
                  <a:gd name="T5" fmla="*/ 20 h 58"/>
                  <a:gd name="T6" fmla="*/ 15 w 60"/>
                  <a:gd name="T7" fmla="*/ 19 h 58"/>
                  <a:gd name="T8" fmla="*/ 18 w 60"/>
                  <a:gd name="T9" fmla="*/ 17 h 58"/>
                  <a:gd name="T10" fmla="*/ 19 w 60"/>
                  <a:gd name="T11" fmla="*/ 17 h 58"/>
                  <a:gd name="T12" fmla="*/ 20 w 60"/>
                  <a:gd name="T13" fmla="*/ 16 h 58"/>
                  <a:gd name="T14" fmla="*/ 20 w 60"/>
                  <a:gd name="T15" fmla="*/ 14 h 58"/>
                  <a:gd name="T16" fmla="*/ 20 w 60"/>
                  <a:gd name="T17" fmla="*/ 13 h 58"/>
                  <a:gd name="T18" fmla="*/ 19 w 60"/>
                  <a:gd name="T19" fmla="*/ 12 h 58"/>
                  <a:gd name="T20" fmla="*/ 18 w 60"/>
                  <a:gd name="T21" fmla="*/ 11 h 58"/>
                  <a:gd name="T22" fmla="*/ 16 w 60"/>
                  <a:gd name="T23" fmla="*/ 11 h 58"/>
                  <a:gd name="T24" fmla="*/ 15 w 60"/>
                  <a:gd name="T25" fmla="*/ 11 h 58"/>
                  <a:gd name="T26" fmla="*/ 12 w 60"/>
                  <a:gd name="T27" fmla="*/ 12 h 58"/>
                  <a:gd name="T28" fmla="*/ 9 w 60"/>
                  <a:gd name="T29" fmla="*/ 12 h 58"/>
                  <a:gd name="T30" fmla="*/ 7 w 60"/>
                  <a:gd name="T31" fmla="*/ 12 h 58"/>
                  <a:gd name="T32" fmla="*/ 6 w 60"/>
                  <a:gd name="T33" fmla="*/ 12 h 58"/>
                  <a:gd name="T34" fmla="*/ 6 w 60"/>
                  <a:gd name="T35" fmla="*/ 10 h 58"/>
                  <a:gd name="T36" fmla="*/ 6 w 60"/>
                  <a:gd name="T37" fmla="*/ 6 h 58"/>
                  <a:gd name="T38" fmla="*/ 5 w 60"/>
                  <a:gd name="T39" fmla="*/ 1 h 58"/>
                  <a:gd name="T40" fmla="*/ 2 w 60"/>
                  <a:gd name="T41" fmla="*/ 0 h 58"/>
                  <a:gd name="T42" fmla="*/ 0 w 60"/>
                  <a:gd name="T43" fmla="*/ 4 h 58"/>
                  <a:gd name="T44" fmla="*/ 0 w 60"/>
                  <a:gd name="T45" fmla="*/ 9 h 58"/>
                  <a:gd name="T46" fmla="*/ 1 w 60"/>
                  <a:gd name="T47" fmla="*/ 14 h 58"/>
                  <a:gd name="T48" fmla="*/ 4 w 60"/>
                  <a:gd name="T49" fmla="*/ 1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headEnd/>
                <a:tailEnd/>
              </a:ln>
            </p:spPr>
            <p:txBody>
              <a:bodyPr/>
              <a:lstStyle/>
              <a:p>
                <a:endParaRPr lang="zh-CN" altLang="en-US"/>
              </a:p>
            </p:txBody>
          </p:sp>
          <p:sp>
            <p:nvSpPr>
              <p:cNvPr id="28782" name="Freeform 37"/>
              <p:cNvSpPr>
                <a:spLocks/>
              </p:cNvSpPr>
              <p:nvPr/>
            </p:nvSpPr>
            <p:spPr bwMode="auto">
              <a:xfrm>
                <a:off x="8411" y="4806"/>
                <a:ext cx="20" cy="18"/>
              </a:xfrm>
              <a:custGeom>
                <a:avLst/>
                <a:gdLst>
                  <a:gd name="T0" fmla="*/ 6 w 59"/>
                  <a:gd name="T1" fmla="*/ 17 h 55"/>
                  <a:gd name="T2" fmla="*/ 11 w 59"/>
                  <a:gd name="T3" fmla="*/ 18 h 55"/>
                  <a:gd name="T4" fmla="*/ 15 w 59"/>
                  <a:gd name="T5" fmla="*/ 18 h 55"/>
                  <a:gd name="T6" fmla="*/ 18 w 59"/>
                  <a:gd name="T7" fmla="*/ 15 h 55"/>
                  <a:gd name="T8" fmla="*/ 20 w 59"/>
                  <a:gd name="T9" fmla="*/ 11 h 55"/>
                  <a:gd name="T10" fmla="*/ 19 w 59"/>
                  <a:gd name="T11" fmla="*/ 10 h 55"/>
                  <a:gd name="T12" fmla="*/ 18 w 59"/>
                  <a:gd name="T13" fmla="*/ 9 h 55"/>
                  <a:gd name="T14" fmla="*/ 17 w 59"/>
                  <a:gd name="T15" fmla="*/ 9 h 55"/>
                  <a:gd name="T16" fmla="*/ 15 w 59"/>
                  <a:gd name="T17" fmla="*/ 9 h 55"/>
                  <a:gd name="T18" fmla="*/ 14 w 59"/>
                  <a:gd name="T19" fmla="*/ 10 h 55"/>
                  <a:gd name="T20" fmla="*/ 13 w 59"/>
                  <a:gd name="T21" fmla="*/ 11 h 55"/>
                  <a:gd name="T22" fmla="*/ 12 w 59"/>
                  <a:gd name="T23" fmla="*/ 12 h 55"/>
                  <a:gd name="T24" fmla="*/ 11 w 59"/>
                  <a:gd name="T25" fmla="*/ 13 h 55"/>
                  <a:gd name="T26" fmla="*/ 9 w 59"/>
                  <a:gd name="T27" fmla="*/ 10 h 55"/>
                  <a:gd name="T28" fmla="*/ 7 w 59"/>
                  <a:gd name="T29" fmla="*/ 6 h 55"/>
                  <a:gd name="T30" fmla="*/ 3 w 59"/>
                  <a:gd name="T31" fmla="*/ 2 h 55"/>
                  <a:gd name="T32" fmla="*/ 0 w 59"/>
                  <a:gd name="T33" fmla="*/ 0 h 55"/>
                  <a:gd name="T34" fmla="*/ 1 w 59"/>
                  <a:gd name="T35" fmla="*/ 6 h 55"/>
                  <a:gd name="T36" fmla="*/ 3 w 59"/>
                  <a:gd name="T37" fmla="*/ 11 h 55"/>
                  <a:gd name="T38" fmla="*/ 5 w 59"/>
                  <a:gd name="T39" fmla="*/ 15 h 55"/>
                  <a:gd name="T40" fmla="*/ 6 w 59"/>
                  <a:gd name="T41" fmla="*/ 1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headEnd/>
                <a:tailEnd/>
              </a:ln>
            </p:spPr>
            <p:txBody>
              <a:bodyPr/>
              <a:lstStyle/>
              <a:p>
                <a:endParaRPr lang="zh-CN" altLang="en-US"/>
              </a:p>
            </p:txBody>
          </p:sp>
          <p:sp>
            <p:nvSpPr>
              <p:cNvPr id="28783" name="Freeform 38"/>
              <p:cNvSpPr>
                <a:spLocks/>
              </p:cNvSpPr>
              <p:nvPr/>
            </p:nvSpPr>
            <p:spPr bwMode="auto">
              <a:xfrm>
                <a:off x="8374" y="4857"/>
                <a:ext cx="27" cy="25"/>
              </a:xfrm>
              <a:custGeom>
                <a:avLst/>
                <a:gdLst>
                  <a:gd name="T0" fmla="*/ 11 w 82"/>
                  <a:gd name="T1" fmla="*/ 25 h 76"/>
                  <a:gd name="T2" fmla="*/ 13 w 82"/>
                  <a:gd name="T3" fmla="*/ 25 h 76"/>
                  <a:gd name="T4" fmla="*/ 14 w 82"/>
                  <a:gd name="T5" fmla="*/ 25 h 76"/>
                  <a:gd name="T6" fmla="*/ 16 w 82"/>
                  <a:gd name="T7" fmla="*/ 25 h 76"/>
                  <a:gd name="T8" fmla="*/ 19 w 82"/>
                  <a:gd name="T9" fmla="*/ 25 h 76"/>
                  <a:gd name="T10" fmla="*/ 20 w 82"/>
                  <a:gd name="T11" fmla="*/ 24 h 76"/>
                  <a:gd name="T12" fmla="*/ 22 w 82"/>
                  <a:gd name="T13" fmla="*/ 22 h 76"/>
                  <a:gd name="T14" fmla="*/ 24 w 82"/>
                  <a:gd name="T15" fmla="*/ 21 h 76"/>
                  <a:gd name="T16" fmla="*/ 25 w 82"/>
                  <a:gd name="T17" fmla="*/ 19 h 76"/>
                  <a:gd name="T18" fmla="*/ 26 w 82"/>
                  <a:gd name="T19" fmla="*/ 18 h 76"/>
                  <a:gd name="T20" fmla="*/ 27 w 82"/>
                  <a:gd name="T21" fmla="*/ 17 h 76"/>
                  <a:gd name="T22" fmla="*/ 27 w 82"/>
                  <a:gd name="T23" fmla="*/ 15 h 76"/>
                  <a:gd name="T24" fmla="*/ 26 w 82"/>
                  <a:gd name="T25" fmla="*/ 14 h 76"/>
                  <a:gd name="T26" fmla="*/ 23 w 82"/>
                  <a:gd name="T27" fmla="*/ 13 h 76"/>
                  <a:gd name="T28" fmla="*/ 21 w 82"/>
                  <a:gd name="T29" fmla="*/ 12 h 76"/>
                  <a:gd name="T30" fmla="*/ 18 w 82"/>
                  <a:gd name="T31" fmla="*/ 13 h 76"/>
                  <a:gd name="T32" fmla="*/ 15 w 82"/>
                  <a:gd name="T33" fmla="*/ 13 h 76"/>
                  <a:gd name="T34" fmla="*/ 13 w 82"/>
                  <a:gd name="T35" fmla="*/ 14 h 76"/>
                  <a:gd name="T36" fmla="*/ 12 w 82"/>
                  <a:gd name="T37" fmla="*/ 16 h 76"/>
                  <a:gd name="T38" fmla="*/ 11 w 82"/>
                  <a:gd name="T39" fmla="*/ 16 h 76"/>
                  <a:gd name="T40" fmla="*/ 10 w 82"/>
                  <a:gd name="T41" fmla="*/ 17 h 76"/>
                  <a:gd name="T42" fmla="*/ 10 w 82"/>
                  <a:gd name="T43" fmla="*/ 14 h 76"/>
                  <a:gd name="T44" fmla="*/ 8 w 82"/>
                  <a:gd name="T45" fmla="*/ 8 h 76"/>
                  <a:gd name="T46" fmla="*/ 5 w 82"/>
                  <a:gd name="T47" fmla="*/ 2 h 76"/>
                  <a:gd name="T48" fmla="*/ 1 w 82"/>
                  <a:gd name="T49" fmla="*/ 0 h 76"/>
                  <a:gd name="T50" fmla="*/ 0 w 82"/>
                  <a:gd name="T51" fmla="*/ 6 h 76"/>
                  <a:gd name="T52" fmla="*/ 0 w 82"/>
                  <a:gd name="T53" fmla="*/ 10 h 76"/>
                  <a:gd name="T54" fmla="*/ 1 w 82"/>
                  <a:gd name="T55" fmla="*/ 14 h 76"/>
                  <a:gd name="T56" fmla="*/ 4 w 82"/>
                  <a:gd name="T57" fmla="*/ 18 h 76"/>
                  <a:gd name="T58" fmla="*/ 6 w 82"/>
                  <a:gd name="T59" fmla="*/ 21 h 76"/>
                  <a:gd name="T60" fmla="*/ 8 w 82"/>
                  <a:gd name="T61" fmla="*/ 23 h 76"/>
                  <a:gd name="T62" fmla="*/ 10 w 82"/>
                  <a:gd name="T63" fmla="*/ 24 h 76"/>
                  <a:gd name="T64" fmla="*/ 11 w 82"/>
                  <a:gd name="T65" fmla="*/ 25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headEnd/>
                <a:tailEnd/>
              </a:ln>
            </p:spPr>
            <p:txBody>
              <a:bodyPr/>
              <a:lstStyle/>
              <a:p>
                <a:endParaRPr lang="zh-CN" altLang="en-US"/>
              </a:p>
            </p:txBody>
          </p:sp>
          <p:sp>
            <p:nvSpPr>
              <p:cNvPr id="28784" name="Freeform 39"/>
              <p:cNvSpPr>
                <a:spLocks/>
              </p:cNvSpPr>
              <p:nvPr/>
            </p:nvSpPr>
            <p:spPr bwMode="auto">
              <a:xfrm>
                <a:off x="8404" y="4847"/>
                <a:ext cx="25" cy="22"/>
              </a:xfrm>
              <a:custGeom>
                <a:avLst/>
                <a:gdLst>
                  <a:gd name="T0" fmla="*/ 4 w 75"/>
                  <a:gd name="T1" fmla="*/ 18 h 66"/>
                  <a:gd name="T2" fmla="*/ 5 w 75"/>
                  <a:gd name="T3" fmla="*/ 19 h 66"/>
                  <a:gd name="T4" fmla="*/ 6 w 75"/>
                  <a:gd name="T5" fmla="*/ 20 h 66"/>
                  <a:gd name="T6" fmla="*/ 8 w 75"/>
                  <a:gd name="T7" fmla="*/ 21 h 66"/>
                  <a:gd name="T8" fmla="*/ 9 w 75"/>
                  <a:gd name="T9" fmla="*/ 21 h 66"/>
                  <a:gd name="T10" fmla="*/ 11 w 75"/>
                  <a:gd name="T11" fmla="*/ 22 h 66"/>
                  <a:gd name="T12" fmla="*/ 13 w 75"/>
                  <a:gd name="T13" fmla="*/ 22 h 66"/>
                  <a:gd name="T14" fmla="*/ 16 w 75"/>
                  <a:gd name="T15" fmla="*/ 22 h 66"/>
                  <a:gd name="T16" fmla="*/ 19 w 75"/>
                  <a:gd name="T17" fmla="*/ 22 h 66"/>
                  <a:gd name="T18" fmla="*/ 22 w 75"/>
                  <a:gd name="T19" fmla="*/ 21 h 66"/>
                  <a:gd name="T20" fmla="*/ 24 w 75"/>
                  <a:gd name="T21" fmla="*/ 20 h 66"/>
                  <a:gd name="T22" fmla="*/ 25 w 75"/>
                  <a:gd name="T23" fmla="*/ 18 h 66"/>
                  <a:gd name="T24" fmla="*/ 25 w 75"/>
                  <a:gd name="T25" fmla="*/ 15 h 66"/>
                  <a:gd name="T26" fmla="*/ 24 w 75"/>
                  <a:gd name="T27" fmla="*/ 13 h 66"/>
                  <a:gd name="T28" fmla="*/ 22 w 75"/>
                  <a:gd name="T29" fmla="*/ 12 h 66"/>
                  <a:gd name="T30" fmla="*/ 20 w 75"/>
                  <a:gd name="T31" fmla="*/ 11 h 66"/>
                  <a:gd name="T32" fmla="*/ 17 w 75"/>
                  <a:gd name="T33" fmla="*/ 11 h 66"/>
                  <a:gd name="T34" fmla="*/ 14 w 75"/>
                  <a:gd name="T35" fmla="*/ 12 h 66"/>
                  <a:gd name="T36" fmla="*/ 11 w 75"/>
                  <a:gd name="T37" fmla="*/ 12 h 66"/>
                  <a:gd name="T38" fmla="*/ 9 w 75"/>
                  <a:gd name="T39" fmla="*/ 13 h 66"/>
                  <a:gd name="T40" fmla="*/ 9 w 75"/>
                  <a:gd name="T41" fmla="*/ 13 h 66"/>
                  <a:gd name="T42" fmla="*/ 8 w 75"/>
                  <a:gd name="T43" fmla="*/ 11 h 66"/>
                  <a:gd name="T44" fmla="*/ 6 w 75"/>
                  <a:gd name="T45" fmla="*/ 5 h 66"/>
                  <a:gd name="T46" fmla="*/ 3 w 75"/>
                  <a:gd name="T47" fmla="*/ 1 h 66"/>
                  <a:gd name="T48" fmla="*/ 0 w 75"/>
                  <a:gd name="T49" fmla="*/ 0 h 66"/>
                  <a:gd name="T50" fmla="*/ 0 w 75"/>
                  <a:gd name="T51" fmla="*/ 7 h 66"/>
                  <a:gd name="T52" fmla="*/ 2 w 75"/>
                  <a:gd name="T53" fmla="*/ 13 h 66"/>
                  <a:gd name="T54" fmla="*/ 3 w 75"/>
                  <a:gd name="T55" fmla="*/ 16 h 66"/>
                  <a:gd name="T56" fmla="*/ 4 w 75"/>
                  <a:gd name="T57" fmla="*/ 18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headEnd/>
                <a:tailEnd/>
              </a:ln>
            </p:spPr>
            <p:txBody>
              <a:bodyPr/>
              <a:lstStyle/>
              <a:p>
                <a:endParaRPr lang="zh-CN" altLang="en-US"/>
              </a:p>
            </p:txBody>
          </p:sp>
          <p:sp>
            <p:nvSpPr>
              <p:cNvPr id="28785" name="Freeform 40"/>
              <p:cNvSpPr>
                <a:spLocks/>
              </p:cNvSpPr>
              <p:nvPr/>
            </p:nvSpPr>
            <p:spPr bwMode="auto">
              <a:xfrm>
                <a:off x="8434" y="4844"/>
                <a:ext cx="25" cy="21"/>
              </a:xfrm>
              <a:custGeom>
                <a:avLst/>
                <a:gdLst>
                  <a:gd name="T0" fmla="*/ 1 w 75"/>
                  <a:gd name="T1" fmla="*/ 14 h 63"/>
                  <a:gd name="T2" fmla="*/ 1 w 75"/>
                  <a:gd name="T3" fmla="*/ 15 h 63"/>
                  <a:gd name="T4" fmla="*/ 3 w 75"/>
                  <a:gd name="T5" fmla="*/ 17 h 63"/>
                  <a:gd name="T6" fmla="*/ 5 w 75"/>
                  <a:gd name="T7" fmla="*/ 19 h 63"/>
                  <a:gd name="T8" fmla="*/ 5 w 75"/>
                  <a:gd name="T9" fmla="*/ 19 h 63"/>
                  <a:gd name="T10" fmla="*/ 8 w 75"/>
                  <a:gd name="T11" fmla="*/ 20 h 63"/>
                  <a:gd name="T12" fmla="*/ 11 w 75"/>
                  <a:gd name="T13" fmla="*/ 21 h 63"/>
                  <a:gd name="T14" fmla="*/ 14 w 75"/>
                  <a:gd name="T15" fmla="*/ 21 h 63"/>
                  <a:gd name="T16" fmla="*/ 18 w 75"/>
                  <a:gd name="T17" fmla="*/ 20 h 63"/>
                  <a:gd name="T18" fmla="*/ 21 w 75"/>
                  <a:gd name="T19" fmla="*/ 19 h 63"/>
                  <a:gd name="T20" fmla="*/ 24 w 75"/>
                  <a:gd name="T21" fmla="*/ 18 h 63"/>
                  <a:gd name="T22" fmla="*/ 25 w 75"/>
                  <a:gd name="T23" fmla="*/ 16 h 63"/>
                  <a:gd name="T24" fmla="*/ 24 w 75"/>
                  <a:gd name="T25" fmla="*/ 13 h 63"/>
                  <a:gd name="T26" fmla="*/ 22 w 75"/>
                  <a:gd name="T27" fmla="*/ 11 h 63"/>
                  <a:gd name="T28" fmla="*/ 20 w 75"/>
                  <a:gd name="T29" fmla="*/ 10 h 63"/>
                  <a:gd name="T30" fmla="*/ 18 w 75"/>
                  <a:gd name="T31" fmla="*/ 9 h 63"/>
                  <a:gd name="T32" fmla="*/ 15 w 75"/>
                  <a:gd name="T33" fmla="*/ 10 h 63"/>
                  <a:gd name="T34" fmla="*/ 12 w 75"/>
                  <a:gd name="T35" fmla="*/ 10 h 63"/>
                  <a:gd name="T36" fmla="*/ 10 w 75"/>
                  <a:gd name="T37" fmla="*/ 11 h 63"/>
                  <a:gd name="T38" fmla="*/ 9 w 75"/>
                  <a:gd name="T39" fmla="*/ 12 h 63"/>
                  <a:gd name="T40" fmla="*/ 8 w 75"/>
                  <a:gd name="T41" fmla="*/ 12 h 63"/>
                  <a:gd name="T42" fmla="*/ 8 w 75"/>
                  <a:gd name="T43" fmla="*/ 10 h 63"/>
                  <a:gd name="T44" fmla="*/ 6 w 75"/>
                  <a:gd name="T45" fmla="*/ 5 h 63"/>
                  <a:gd name="T46" fmla="*/ 3 w 75"/>
                  <a:gd name="T47" fmla="*/ 1 h 63"/>
                  <a:gd name="T48" fmla="*/ 0 w 75"/>
                  <a:gd name="T49" fmla="*/ 0 h 63"/>
                  <a:gd name="T50" fmla="*/ 0 w 75"/>
                  <a:gd name="T51" fmla="*/ 5 h 63"/>
                  <a:gd name="T52" fmla="*/ 0 w 75"/>
                  <a:gd name="T53" fmla="*/ 9 h 63"/>
                  <a:gd name="T54" fmla="*/ 1 w 75"/>
                  <a:gd name="T55" fmla="*/ 13 h 63"/>
                  <a:gd name="T56" fmla="*/ 1 w 75"/>
                  <a:gd name="T57" fmla="*/ 1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headEnd/>
                <a:tailEnd/>
              </a:ln>
            </p:spPr>
            <p:txBody>
              <a:bodyPr/>
              <a:lstStyle/>
              <a:p>
                <a:endParaRPr lang="zh-CN" altLang="en-US"/>
              </a:p>
            </p:txBody>
          </p:sp>
          <p:sp>
            <p:nvSpPr>
              <p:cNvPr id="28786" name="Freeform 41"/>
              <p:cNvSpPr>
                <a:spLocks/>
              </p:cNvSpPr>
              <p:nvPr/>
            </p:nvSpPr>
            <p:spPr bwMode="auto">
              <a:xfrm>
                <a:off x="8126" y="4482"/>
                <a:ext cx="83" cy="97"/>
              </a:xfrm>
              <a:custGeom>
                <a:avLst/>
                <a:gdLst>
                  <a:gd name="T0" fmla="*/ 29 w 250"/>
                  <a:gd name="T1" fmla="*/ 12 h 290"/>
                  <a:gd name="T2" fmla="*/ 23 w 250"/>
                  <a:gd name="T3" fmla="*/ 16 h 290"/>
                  <a:gd name="T4" fmla="*/ 18 w 250"/>
                  <a:gd name="T5" fmla="*/ 21 h 290"/>
                  <a:gd name="T6" fmla="*/ 13 w 250"/>
                  <a:gd name="T7" fmla="*/ 26 h 290"/>
                  <a:gd name="T8" fmla="*/ 8 w 250"/>
                  <a:gd name="T9" fmla="*/ 32 h 290"/>
                  <a:gd name="T10" fmla="*/ 5 w 250"/>
                  <a:gd name="T11" fmla="*/ 38 h 290"/>
                  <a:gd name="T12" fmla="*/ 3 w 250"/>
                  <a:gd name="T13" fmla="*/ 45 h 290"/>
                  <a:gd name="T14" fmla="*/ 1 w 250"/>
                  <a:gd name="T15" fmla="*/ 53 h 290"/>
                  <a:gd name="T16" fmla="*/ 0 w 250"/>
                  <a:gd name="T17" fmla="*/ 60 h 290"/>
                  <a:gd name="T18" fmla="*/ 1 w 250"/>
                  <a:gd name="T19" fmla="*/ 70 h 290"/>
                  <a:gd name="T20" fmla="*/ 5 w 250"/>
                  <a:gd name="T21" fmla="*/ 78 h 290"/>
                  <a:gd name="T22" fmla="*/ 11 w 250"/>
                  <a:gd name="T23" fmla="*/ 85 h 290"/>
                  <a:gd name="T24" fmla="*/ 19 w 250"/>
                  <a:gd name="T25" fmla="*/ 90 h 290"/>
                  <a:gd name="T26" fmla="*/ 28 w 250"/>
                  <a:gd name="T27" fmla="*/ 95 h 290"/>
                  <a:gd name="T28" fmla="*/ 37 w 250"/>
                  <a:gd name="T29" fmla="*/ 97 h 290"/>
                  <a:gd name="T30" fmla="*/ 46 w 250"/>
                  <a:gd name="T31" fmla="*/ 97 h 290"/>
                  <a:gd name="T32" fmla="*/ 56 w 250"/>
                  <a:gd name="T33" fmla="*/ 96 h 290"/>
                  <a:gd name="T34" fmla="*/ 58 w 250"/>
                  <a:gd name="T35" fmla="*/ 96 h 290"/>
                  <a:gd name="T36" fmla="*/ 59 w 250"/>
                  <a:gd name="T37" fmla="*/ 95 h 290"/>
                  <a:gd name="T38" fmla="*/ 61 w 250"/>
                  <a:gd name="T39" fmla="*/ 93 h 290"/>
                  <a:gd name="T40" fmla="*/ 61 w 250"/>
                  <a:gd name="T41" fmla="*/ 91 h 290"/>
                  <a:gd name="T42" fmla="*/ 60 w 250"/>
                  <a:gd name="T43" fmla="*/ 89 h 290"/>
                  <a:gd name="T44" fmla="*/ 58 w 250"/>
                  <a:gd name="T45" fmla="*/ 87 h 290"/>
                  <a:gd name="T46" fmla="*/ 56 w 250"/>
                  <a:gd name="T47" fmla="*/ 85 h 290"/>
                  <a:gd name="T48" fmla="*/ 54 w 250"/>
                  <a:gd name="T49" fmla="*/ 84 h 290"/>
                  <a:gd name="T50" fmla="*/ 49 w 250"/>
                  <a:gd name="T51" fmla="*/ 83 h 290"/>
                  <a:gd name="T52" fmla="*/ 44 w 250"/>
                  <a:gd name="T53" fmla="*/ 82 h 290"/>
                  <a:gd name="T54" fmla="*/ 39 w 250"/>
                  <a:gd name="T55" fmla="*/ 81 h 290"/>
                  <a:gd name="T56" fmla="*/ 35 w 250"/>
                  <a:gd name="T57" fmla="*/ 80 h 290"/>
                  <a:gd name="T58" fmla="*/ 30 w 250"/>
                  <a:gd name="T59" fmla="*/ 78 h 290"/>
                  <a:gd name="T60" fmla="*/ 26 w 250"/>
                  <a:gd name="T61" fmla="*/ 77 h 290"/>
                  <a:gd name="T62" fmla="*/ 22 w 250"/>
                  <a:gd name="T63" fmla="*/ 74 h 290"/>
                  <a:gd name="T64" fmla="*/ 18 w 250"/>
                  <a:gd name="T65" fmla="*/ 70 h 290"/>
                  <a:gd name="T66" fmla="*/ 17 w 250"/>
                  <a:gd name="T67" fmla="*/ 54 h 290"/>
                  <a:gd name="T68" fmla="*/ 21 w 250"/>
                  <a:gd name="T69" fmla="*/ 40 h 290"/>
                  <a:gd name="T70" fmla="*/ 28 w 250"/>
                  <a:gd name="T71" fmla="*/ 30 h 290"/>
                  <a:gd name="T72" fmla="*/ 39 w 250"/>
                  <a:gd name="T73" fmla="*/ 21 h 290"/>
                  <a:gd name="T74" fmla="*/ 51 w 250"/>
                  <a:gd name="T75" fmla="*/ 14 h 290"/>
                  <a:gd name="T76" fmla="*/ 63 w 250"/>
                  <a:gd name="T77" fmla="*/ 9 h 290"/>
                  <a:gd name="T78" fmla="*/ 74 w 250"/>
                  <a:gd name="T79" fmla="*/ 5 h 290"/>
                  <a:gd name="T80" fmla="*/ 83 w 250"/>
                  <a:gd name="T81" fmla="*/ 2 h 290"/>
                  <a:gd name="T82" fmla="*/ 78 w 250"/>
                  <a:gd name="T83" fmla="*/ 1 h 290"/>
                  <a:gd name="T84" fmla="*/ 72 w 250"/>
                  <a:gd name="T85" fmla="*/ 0 h 290"/>
                  <a:gd name="T86" fmla="*/ 65 w 250"/>
                  <a:gd name="T87" fmla="*/ 1 h 290"/>
                  <a:gd name="T88" fmla="*/ 58 w 250"/>
                  <a:gd name="T89" fmla="*/ 2 h 290"/>
                  <a:gd name="T90" fmla="*/ 50 w 250"/>
                  <a:gd name="T91" fmla="*/ 4 h 290"/>
                  <a:gd name="T92" fmla="*/ 43 w 250"/>
                  <a:gd name="T93" fmla="*/ 7 h 290"/>
                  <a:gd name="T94" fmla="*/ 36 w 250"/>
                  <a:gd name="T95" fmla="*/ 10 h 290"/>
                  <a:gd name="T96" fmla="*/ 29 w 250"/>
                  <a:gd name="T97" fmla="*/ 12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w="9525">
                <a:noFill/>
                <a:round/>
                <a:headEnd/>
                <a:tailEnd/>
              </a:ln>
            </p:spPr>
            <p:txBody>
              <a:bodyPr/>
              <a:lstStyle/>
              <a:p>
                <a:endParaRPr lang="zh-CN" altLang="en-US"/>
              </a:p>
            </p:txBody>
          </p:sp>
          <p:sp>
            <p:nvSpPr>
              <p:cNvPr id="28787" name="Freeform 42"/>
              <p:cNvSpPr>
                <a:spLocks/>
              </p:cNvSpPr>
              <p:nvPr/>
            </p:nvSpPr>
            <p:spPr bwMode="auto">
              <a:xfrm>
                <a:off x="8268" y="4481"/>
                <a:ext cx="53" cy="75"/>
              </a:xfrm>
              <a:custGeom>
                <a:avLst/>
                <a:gdLst>
                  <a:gd name="T0" fmla="*/ 45 w 160"/>
                  <a:gd name="T1" fmla="*/ 24 h 225"/>
                  <a:gd name="T2" fmla="*/ 47 w 160"/>
                  <a:gd name="T3" fmla="*/ 32 h 225"/>
                  <a:gd name="T4" fmla="*/ 46 w 160"/>
                  <a:gd name="T5" fmla="*/ 39 h 225"/>
                  <a:gd name="T6" fmla="*/ 43 w 160"/>
                  <a:gd name="T7" fmla="*/ 45 h 225"/>
                  <a:gd name="T8" fmla="*/ 38 w 160"/>
                  <a:gd name="T9" fmla="*/ 50 h 225"/>
                  <a:gd name="T10" fmla="*/ 32 w 160"/>
                  <a:gd name="T11" fmla="*/ 55 h 225"/>
                  <a:gd name="T12" fmla="*/ 25 w 160"/>
                  <a:gd name="T13" fmla="*/ 60 h 225"/>
                  <a:gd name="T14" fmla="*/ 19 w 160"/>
                  <a:gd name="T15" fmla="*/ 64 h 225"/>
                  <a:gd name="T16" fmla="*/ 13 w 160"/>
                  <a:gd name="T17" fmla="*/ 68 h 225"/>
                  <a:gd name="T18" fmla="*/ 12 w 160"/>
                  <a:gd name="T19" fmla="*/ 70 h 225"/>
                  <a:gd name="T20" fmla="*/ 11 w 160"/>
                  <a:gd name="T21" fmla="*/ 71 h 225"/>
                  <a:gd name="T22" fmla="*/ 11 w 160"/>
                  <a:gd name="T23" fmla="*/ 72 h 225"/>
                  <a:gd name="T24" fmla="*/ 12 w 160"/>
                  <a:gd name="T25" fmla="*/ 74 h 225"/>
                  <a:gd name="T26" fmla="*/ 13 w 160"/>
                  <a:gd name="T27" fmla="*/ 75 h 225"/>
                  <a:gd name="T28" fmla="*/ 15 w 160"/>
                  <a:gd name="T29" fmla="*/ 75 h 225"/>
                  <a:gd name="T30" fmla="*/ 16 w 160"/>
                  <a:gd name="T31" fmla="*/ 75 h 225"/>
                  <a:gd name="T32" fmla="*/ 17 w 160"/>
                  <a:gd name="T33" fmla="*/ 75 h 225"/>
                  <a:gd name="T34" fmla="*/ 25 w 160"/>
                  <a:gd name="T35" fmla="*/ 70 h 225"/>
                  <a:gd name="T36" fmla="*/ 32 w 160"/>
                  <a:gd name="T37" fmla="*/ 66 h 225"/>
                  <a:gd name="T38" fmla="*/ 39 w 160"/>
                  <a:gd name="T39" fmla="*/ 60 h 225"/>
                  <a:gd name="T40" fmla="*/ 45 w 160"/>
                  <a:gd name="T41" fmla="*/ 54 h 225"/>
                  <a:gd name="T42" fmla="*/ 50 w 160"/>
                  <a:gd name="T43" fmla="*/ 47 h 225"/>
                  <a:gd name="T44" fmla="*/ 53 w 160"/>
                  <a:gd name="T45" fmla="*/ 40 h 225"/>
                  <a:gd name="T46" fmla="*/ 53 w 160"/>
                  <a:gd name="T47" fmla="*/ 32 h 225"/>
                  <a:gd name="T48" fmla="*/ 51 w 160"/>
                  <a:gd name="T49" fmla="*/ 23 h 225"/>
                  <a:gd name="T50" fmla="*/ 47 w 160"/>
                  <a:gd name="T51" fmla="*/ 16 h 225"/>
                  <a:gd name="T52" fmla="*/ 40 w 160"/>
                  <a:gd name="T53" fmla="*/ 10 h 225"/>
                  <a:gd name="T54" fmla="*/ 32 w 160"/>
                  <a:gd name="T55" fmla="*/ 6 h 225"/>
                  <a:gd name="T56" fmla="*/ 24 w 160"/>
                  <a:gd name="T57" fmla="*/ 3 h 225"/>
                  <a:gd name="T58" fmla="*/ 15 w 160"/>
                  <a:gd name="T59" fmla="*/ 1 h 225"/>
                  <a:gd name="T60" fmla="*/ 8 w 160"/>
                  <a:gd name="T61" fmla="*/ 0 h 225"/>
                  <a:gd name="T62" fmla="*/ 2 w 160"/>
                  <a:gd name="T63" fmla="*/ 0 h 225"/>
                  <a:gd name="T64" fmla="*/ 0 w 160"/>
                  <a:gd name="T65" fmla="*/ 1 h 225"/>
                  <a:gd name="T66" fmla="*/ 6 w 160"/>
                  <a:gd name="T67" fmla="*/ 4 h 225"/>
                  <a:gd name="T68" fmla="*/ 12 w 160"/>
                  <a:gd name="T69" fmla="*/ 6 h 225"/>
                  <a:gd name="T70" fmla="*/ 19 w 160"/>
                  <a:gd name="T71" fmla="*/ 8 h 225"/>
                  <a:gd name="T72" fmla="*/ 25 w 160"/>
                  <a:gd name="T73" fmla="*/ 10 h 225"/>
                  <a:gd name="T74" fmla="*/ 31 w 160"/>
                  <a:gd name="T75" fmla="*/ 12 h 225"/>
                  <a:gd name="T76" fmla="*/ 37 w 160"/>
                  <a:gd name="T77" fmla="*/ 15 h 225"/>
                  <a:gd name="T78" fmla="*/ 41 w 160"/>
                  <a:gd name="T79" fmla="*/ 19 h 225"/>
                  <a:gd name="T80" fmla="*/ 45 w 160"/>
                  <a:gd name="T81" fmla="*/ 24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w="9525">
                <a:noFill/>
                <a:round/>
                <a:headEnd/>
                <a:tailEnd/>
              </a:ln>
            </p:spPr>
            <p:txBody>
              <a:bodyPr/>
              <a:lstStyle/>
              <a:p>
                <a:endParaRPr lang="zh-CN" altLang="en-US"/>
              </a:p>
            </p:txBody>
          </p:sp>
          <p:sp>
            <p:nvSpPr>
              <p:cNvPr id="28788" name="Freeform 43"/>
              <p:cNvSpPr>
                <a:spLocks/>
              </p:cNvSpPr>
              <p:nvPr/>
            </p:nvSpPr>
            <p:spPr bwMode="auto">
              <a:xfrm>
                <a:off x="8073" y="4463"/>
                <a:ext cx="135" cy="158"/>
              </a:xfrm>
              <a:custGeom>
                <a:avLst/>
                <a:gdLst>
                  <a:gd name="T0" fmla="*/ 42 w 404"/>
                  <a:gd name="T1" fmla="*/ 29 h 472"/>
                  <a:gd name="T2" fmla="*/ 23 w 404"/>
                  <a:gd name="T3" fmla="*/ 48 h 472"/>
                  <a:gd name="T4" fmla="*/ 7 w 404"/>
                  <a:gd name="T5" fmla="*/ 70 h 472"/>
                  <a:gd name="T6" fmla="*/ 0 w 404"/>
                  <a:gd name="T7" fmla="*/ 95 h 472"/>
                  <a:gd name="T8" fmla="*/ 2 w 404"/>
                  <a:gd name="T9" fmla="*/ 111 h 472"/>
                  <a:gd name="T10" fmla="*/ 4 w 404"/>
                  <a:gd name="T11" fmla="*/ 118 h 472"/>
                  <a:gd name="T12" fmla="*/ 8 w 404"/>
                  <a:gd name="T13" fmla="*/ 125 h 472"/>
                  <a:gd name="T14" fmla="*/ 14 w 404"/>
                  <a:gd name="T15" fmla="*/ 130 h 472"/>
                  <a:gd name="T16" fmla="*/ 24 w 404"/>
                  <a:gd name="T17" fmla="*/ 136 h 472"/>
                  <a:gd name="T18" fmla="*/ 36 w 404"/>
                  <a:gd name="T19" fmla="*/ 142 h 472"/>
                  <a:gd name="T20" fmla="*/ 50 w 404"/>
                  <a:gd name="T21" fmla="*/ 147 h 472"/>
                  <a:gd name="T22" fmla="*/ 64 w 404"/>
                  <a:gd name="T23" fmla="*/ 150 h 472"/>
                  <a:gd name="T24" fmla="*/ 78 w 404"/>
                  <a:gd name="T25" fmla="*/ 153 h 472"/>
                  <a:gd name="T26" fmla="*/ 92 w 404"/>
                  <a:gd name="T27" fmla="*/ 155 h 472"/>
                  <a:gd name="T28" fmla="*/ 107 w 404"/>
                  <a:gd name="T29" fmla="*/ 157 h 472"/>
                  <a:gd name="T30" fmla="*/ 121 w 404"/>
                  <a:gd name="T31" fmla="*/ 158 h 472"/>
                  <a:gd name="T32" fmla="*/ 131 w 404"/>
                  <a:gd name="T33" fmla="*/ 158 h 472"/>
                  <a:gd name="T34" fmla="*/ 134 w 404"/>
                  <a:gd name="T35" fmla="*/ 155 h 472"/>
                  <a:gd name="T36" fmla="*/ 135 w 404"/>
                  <a:gd name="T37" fmla="*/ 151 h 472"/>
                  <a:gd name="T38" fmla="*/ 132 w 404"/>
                  <a:gd name="T39" fmla="*/ 148 h 472"/>
                  <a:gd name="T40" fmla="*/ 123 w 404"/>
                  <a:gd name="T41" fmla="*/ 145 h 472"/>
                  <a:gd name="T42" fmla="*/ 111 w 404"/>
                  <a:gd name="T43" fmla="*/ 143 h 472"/>
                  <a:gd name="T44" fmla="*/ 97 w 404"/>
                  <a:gd name="T45" fmla="*/ 141 h 472"/>
                  <a:gd name="T46" fmla="*/ 84 w 404"/>
                  <a:gd name="T47" fmla="*/ 139 h 472"/>
                  <a:gd name="T48" fmla="*/ 71 w 404"/>
                  <a:gd name="T49" fmla="*/ 137 h 472"/>
                  <a:gd name="T50" fmla="*/ 58 w 404"/>
                  <a:gd name="T51" fmla="*/ 133 h 472"/>
                  <a:gd name="T52" fmla="*/ 46 w 404"/>
                  <a:gd name="T53" fmla="*/ 129 h 472"/>
                  <a:gd name="T54" fmla="*/ 34 w 404"/>
                  <a:gd name="T55" fmla="*/ 125 h 472"/>
                  <a:gd name="T56" fmla="*/ 23 w 404"/>
                  <a:gd name="T57" fmla="*/ 118 h 472"/>
                  <a:gd name="T58" fmla="*/ 16 w 404"/>
                  <a:gd name="T59" fmla="*/ 108 h 472"/>
                  <a:gd name="T60" fmla="*/ 14 w 404"/>
                  <a:gd name="T61" fmla="*/ 97 h 472"/>
                  <a:gd name="T62" fmla="*/ 16 w 404"/>
                  <a:gd name="T63" fmla="*/ 84 h 472"/>
                  <a:gd name="T64" fmla="*/ 22 w 404"/>
                  <a:gd name="T65" fmla="*/ 71 h 472"/>
                  <a:gd name="T66" fmla="*/ 30 w 404"/>
                  <a:gd name="T67" fmla="*/ 58 h 472"/>
                  <a:gd name="T68" fmla="*/ 40 w 404"/>
                  <a:gd name="T69" fmla="*/ 46 h 472"/>
                  <a:gd name="T70" fmla="*/ 51 w 404"/>
                  <a:gd name="T71" fmla="*/ 34 h 472"/>
                  <a:gd name="T72" fmla="*/ 64 w 404"/>
                  <a:gd name="T73" fmla="*/ 24 h 472"/>
                  <a:gd name="T74" fmla="*/ 82 w 404"/>
                  <a:gd name="T75" fmla="*/ 16 h 472"/>
                  <a:gd name="T76" fmla="*/ 100 w 404"/>
                  <a:gd name="T77" fmla="*/ 8 h 472"/>
                  <a:gd name="T78" fmla="*/ 111 w 404"/>
                  <a:gd name="T79" fmla="*/ 3 h 472"/>
                  <a:gd name="T80" fmla="*/ 108 w 404"/>
                  <a:gd name="T81" fmla="*/ 0 h 472"/>
                  <a:gd name="T82" fmla="*/ 93 w 404"/>
                  <a:gd name="T83" fmla="*/ 2 h 472"/>
                  <a:gd name="T84" fmla="*/ 76 w 404"/>
                  <a:gd name="T85" fmla="*/ 8 h 472"/>
                  <a:gd name="T86" fmla="*/ 59 w 404"/>
                  <a:gd name="T87" fmla="*/ 16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w="9525">
                <a:noFill/>
                <a:round/>
                <a:headEnd/>
                <a:tailEnd/>
              </a:ln>
            </p:spPr>
            <p:txBody>
              <a:bodyPr/>
              <a:lstStyle/>
              <a:p>
                <a:endParaRPr lang="zh-CN" altLang="en-US"/>
              </a:p>
            </p:txBody>
          </p:sp>
          <p:sp>
            <p:nvSpPr>
              <p:cNvPr id="28789" name="Freeform 44"/>
              <p:cNvSpPr>
                <a:spLocks/>
              </p:cNvSpPr>
              <p:nvPr/>
            </p:nvSpPr>
            <p:spPr bwMode="auto">
              <a:xfrm>
                <a:off x="8263" y="4458"/>
                <a:ext cx="118" cy="105"/>
              </a:xfrm>
              <a:custGeom>
                <a:avLst/>
                <a:gdLst>
                  <a:gd name="T0" fmla="*/ 98 w 354"/>
                  <a:gd name="T1" fmla="*/ 32 h 315"/>
                  <a:gd name="T2" fmla="*/ 103 w 354"/>
                  <a:gd name="T3" fmla="*/ 38 h 315"/>
                  <a:gd name="T4" fmla="*/ 107 w 354"/>
                  <a:gd name="T5" fmla="*/ 44 h 315"/>
                  <a:gd name="T6" fmla="*/ 108 w 354"/>
                  <a:gd name="T7" fmla="*/ 52 h 315"/>
                  <a:gd name="T8" fmla="*/ 108 w 354"/>
                  <a:gd name="T9" fmla="*/ 59 h 315"/>
                  <a:gd name="T10" fmla="*/ 107 w 354"/>
                  <a:gd name="T11" fmla="*/ 66 h 315"/>
                  <a:gd name="T12" fmla="*/ 105 w 354"/>
                  <a:gd name="T13" fmla="*/ 71 h 315"/>
                  <a:gd name="T14" fmla="*/ 102 w 354"/>
                  <a:gd name="T15" fmla="*/ 76 h 315"/>
                  <a:gd name="T16" fmla="*/ 98 w 354"/>
                  <a:gd name="T17" fmla="*/ 80 h 315"/>
                  <a:gd name="T18" fmla="*/ 94 w 354"/>
                  <a:gd name="T19" fmla="*/ 85 h 315"/>
                  <a:gd name="T20" fmla="*/ 90 w 354"/>
                  <a:gd name="T21" fmla="*/ 89 h 315"/>
                  <a:gd name="T22" fmla="*/ 85 w 354"/>
                  <a:gd name="T23" fmla="*/ 93 h 315"/>
                  <a:gd name="T24" fmla="*/ 81 w 354"/>
                  <a:gd name="T25" fmla="*/ 98 h 315"/>
                  <a:gd name="T26" fmla="*/ 80 w 354"/>
                  <a:gd name="T27" fmla="*/ 99 h 315"/>
                  <a:gd name="T28" fmla="*/ 80 w 354"/>
                  <a:gd name="T29" fmla="*/ 101 h 315"/>
                  <a:gd name="T30" fmla="*/ 80 w 354"/>
                  <a:gd name="T31" fmla="*/ 102 h 315"/>
                  <a:gd name="T32" fmla="*/ 81 w 354"/>
                  <a:gd name="T33" fmla="*/ 103 h 315"/>
                  <a:gd name="T34" fmla="*/ 82 w 354"/>
                  <a:gd name="T35" fmla="*/ 104 h 315"/>
                  <a:gd name="T36" fmla="*/ 84 w 354"/>
                  <a:gd name="T37" fmla="*/ 105 h 315"/>
                  <a:gd name="T38" fmla="*/ 86 w 354"/>
                  <a:gd name="T39" fmla="*/ 104 h 315"/>
                  <a:gd name="T40" fmla="*/ 87 w 354"/>
                  <a:gd name="T41" fmla="*/ 103 h 315"/>
                  <a:gd name="T42" fmla="*/ 97 w 354"/>
                  <a:gd name="T43" fmla="*/ 97 h 315"/>
                  <a:gd name="T44" fmla="*/ 105 w 354"/>
                  <a:gd name="T45" fmla="*/ 89 h 315"/>
                  <a:gd name="T46" fmla="*/ 112 w 354"/>
                  <a:gd name="T47" fmla="*/ 80 h 315"/>
                  <a:gd name="T48" fmla="*/ 116 w 354"/>
                  <a:gd name="T49" fmla="*/ 69 h 315"/>
                  <a:gd name="T50" fmla="*/ 118 w 354"/>
                  <a:gd name="T51" fmla="*/ 59 h 315"/>
                  <a:gd name="T52" fmla="*/ 117 w 354"/>
                  <a:gd name="T53" fmla="*/ 48 h 315"/>
                  <a:gd name="T54" fmla="*/ 113 w 354"/>
                  <a:gd name="T55" fmla="*/ 38 h 315"/>
                  <a:gd name="T56" fmla="*/ 105 w 354"/>
                  <a:gd name="T57" fmla="*/ 29 h 315"/>
                  <a:gd name="T58" fmla="*/ 99 w 354"/>
                  <a:gd name="T59" fmla="*/ 24 h 315"/>
                  <a:gd name="T60" fmla="*/ 93 w 354"/>
                  <a:gd name="T61" fmla="*/ 20 h 315"/>
                  <a:gd name="T62" fmla="*/ 85 w 354"/>
                  <a:gd name="T63" fmla="*/ 16 h 315"/>
                  <a:gd name="T64" fmla="*/ 77 w 354"/>
                  <a:gd name="T65" fmla="*/ 13 h 315"/>
                  <a:gd name="T66" fmla="*/ 69 w 354"/>
                  <a:gd name="T67" fmla="*/ 10 h 315"/>
                  <a:gd name="T68" fmla="*/ 60 w 354"/>
                  <a:gd name="T69" fmla="*/ 7 h 315"/>
                  <a:gd name="T70" fmla="*/ 52 w 354"/>
                  <a:gd name="T71" fmla="*/ 5 h 315"/>
                  <a:gd name="T72" fmla="*/ 43 w 354"/>
                  <a:gd name="T73" fmla="*/ 3 h 315"/>
                  <a:gd name="T74" fmla="*/ 35 w 354"/>
                  <a:gd name="T75" fmla="*/ 2 h 315"/>
                  <a:gd name="T76" fmla="*/ 28 w 354"/>
                  <a:gd name="T77" fmla="*/ 1 h 315"/>
                  <a:gd name="T78" fmla="*/ 20 w 354"/>
                  <a:gd name="T79" fmla="*/ 0 h 315"/>
                  <a:gd name="T80" fmla="*/ 14 w 354"/>
                  <a:gd name="T81" fmla="*/ 0 h 315"/>
                  <a:gd name="T82" fmla="*/ 9 w 354"/>
                  <a:gd name="T83" fmla="*/ 0 h 315"/>
                  <a:gd name="T84" fmla="*/ 5 w 354"/>
                  <a:gd name="T85" fmla="*/ 0 h 315"/>
                  <a:gd name="T86" fmla="*/ 2 w 354"/>
                  <a:gd name="T87" fmla="*/ 1 h 315"/>
                  <a:gd name="T88" fmla="*/ 0 w 354"/>
                  <a:gd name="T89" fmla="*/ 2 h 315"/>
                  <a:gd name="T90" fmla="*/ 5 w 354"/>
                  <a:gd name="T91" fmla="*/ 3 h 315"/>
                  <a:gd name="T92" fmla="*/ 10 w 354"/>
                  <a:gd name="T93" fmla="*/ 3 h 315"/>
                  <a:gd name="T94" fmla="*/ 16 w 354"/>
                  <a:gd name="T95" fmla="*/ 4 h 315"/>
                  <a:gd name="T96" fmla="*/ 22 w 354"/>
                  <a:gd name="T97" fmla="*/ 5 h 315"/>
                  <a:gd name="T98" fmla="*/ 28 w 354"/>
                  <a:gd name="T99" fmla="*/ 7 h 315"/>
                  <a:gd name="T100" fmla="*/ 34 w 354"/>
                  <a:gd name="T101" fmla="*/ 8 h 315"/>
                  <a:gd name="T102" fmla="*/ 41 w 354"/>
                  <a:gd name="T103" fmla="*/ 9 h 315"/>
                  <a:gd name="T104" fmla="*/ 48 w 354"/>
                  <a:gd name="T105" fmla="*/ 10 h 315"/>
                  <a:gd name="T106" fmla="*/ 54 w 354"/>
                  <a:gd name="T107" fmla="*/ 12 h 315"/>
                  <a:gd name="T108" fmla="*/ 61 w 354"/>
                  <a:gd name="T109" fmla="*/ 14 h 315"/>
                  <a:gd name="T110" fmla="*/ 68 w 354"/>
                  <a:gd name="T111" fmla="*/ 16 h 315"/>
                  <a:gd name="T112" fmla="*/ 74 w 354"/>
                  <a:gd name="T113" fmla="*/ 19 h 315"/>
                  <a:gd name="T114" fmla="*/ 80 w 354"/>
                  <a:gd name="T115" fmla="*/ 21 h 315"/>
                  <a:gd name="T116" fmla="*/ 87 w 354"/>
                  <a:gd name="T117" fmla="*/ 25 h 315"/>
                  <a:gd name="T118" fmla="*/ 93 w 354"/>
                  <a:gd name="T119" fmla="*/ 28 h 315"/>
                  <a:gd name="T120" fmla="*/ 98 w 354"/>
                  <a:gd name="T121" fmla="*/ 32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w="6350">
                <a:noFill/>
                <a:round/>
                <a:headEnd/>
                <a:tailEnd/>
              </a:ln>
            </p:spPr>
            <p:txBody>
              <a:bodyPr/>
              <a:lstStyle/>
              <a:p>
                <a:endParaRPr lang="zh-CN" altLang="en-US"/>
              </a:p>
            </p:txBody>
          </p:sp>
          <p:sp>
            <p:nvSpPr>
              <p:cNvPr id="28790" name="Freeform 45"/>
              <p:cNvSpPr>
                <a:spLocks/>
              </p:cNvSpPr>
              <p:nvPr/>
            </p:nvSpPr>
            <p:spPr bwMode="auto">
              <a:xfrm>
                <a:off x="8023" y="4506"/>
                <a:ext cx="47" cy="99"/>
              </a:xfrm>
              <a:custGeom>
                <a:avLst/>
                <a:gdLst>
                  <a:gd name="T0" fmla="*/ 0 w 143"/>
                  <a:gd name="T1" fmla="*/ 54 h 297"/>
                  <a:gd name="T2" fmla="*/ 0 w 143"/>
                  <a:gd name="T3" fmla="*/ 62 h 297"/>
                  <a:gd name="T4" fmla="*/ 2 w 143"/>
                  <a:gd name="T5" fmla="*/ 70 h 297"/>
                  <a:gd name="T6" fmla="*/ 5 w 143"/>
                  <a:gd name="T7" fmla="*/ 77 h 297"/>
                  <a:gd name="T8" fmla="*/ 10 w 143"/>
                  <a:gd name="T9" fmla="*/ 83 h 297"/>
                  <a:gd name="T10" fmla="*/ 16 w 143"/>
                  <a:gd name="T11" fmla="*/ 89 h 297"/>
                  <a:gd name="T12" fmla="*/ 23 w 143"/>
                  <a:gd name="T13" fmla="*/ 93 h 297"/>
                  <a:gd name="T14" fmla="*/ 30 w 143"/>
                  <a:gd name="T15" fmla="*/ 97 h 297"/>
                  <a:gd name="T16" fmla="*/ 38 w 143"/>
                  <a:gd name="T17" fmla="*/ 99 h 297"/>
                  <a:gd name="T18" fmla="*/ 40 w 143"/>
                  <a:gd name="T19" fmla="*/ 99 h 297"/>
                  <a:gd name="T20" fmla="*/ 43 w 143"/>
                  <a:gd name="T21" fmla="*/ 98 h 297"/>
                  <a:gd name="T22" fmla="*/ 45 w 143"/>
                  <a:gd name="T23" fmla="*/ 97 h 297"/>
                  <a:gd name="T24" fmla="*/ 46 w 143"/>
                  <a:gd name="T25" fmla="*/ 95 h 297"/>
                  <a:gd name="T26" fmla="*/ 46 w 143"/>
                  <a:gd name="T27" fmla="*/ 92 h 297"/>
                  <a:gd name="T28" fmla="*/ 45 w 143"/>
                  <a:gd name="T29" fmla="*/ 90 h 297"/>
                  <a:gd name="T30" fmla="*/ 44 w 143"/>
                  <a:gd name="T31" fmla="*/ 88 h 297"/>
                  <a:gd name="T32" fmla="*/ 41 w 143"/>
                  <a:gd name="T33" fmla="*/ 87 h 297"/>
                  <a:gd name="T34" fmla="*/ 34 w 143"/>
                  <a:gd name="T35" fmla="*/ 84 h 297"/>
                  <a:gd name="T36" fmla="*/ 26 w 143"/>
                  <a:gd name="T37" fmla="*/ 80 h 297"/>
                  <a:gd name="T38" fmla="*/ 21 w 143"/>
                  <a:gd name="T39" fmla="*/ 75 h 297"/>
                  <a:gd name="T40" fmla="*/ 16 w 143"/>
                  <a:gd name="T41" fmla="*/ 69 h 297"/>
                  <a:gd name="T42" fmla="*/ 13 w 143"/>
                  <a:gd name="T43" fmla="*/ 62 h 297"/>
                  <a:gd name="T44" fmla="*/ 12 w 143"/>
                  <a:gd name="T45" fmla="*/ 55 h 297"/>
                  <a:gd name="T46" fmla="*/ 12 w 143"/>
                  <a:gd name="T47" fmla="*/ 46 h 297"/>
                  <a:gd name="T48" fmla="*/ 14 w 143"/>
                  <a:gd name="T49" fmla="*/ 38 h 297"/>
                  <a:gd name="T50" fmla="*/ 17 w 143"/>
                  <a:gd name="T51" fmla="*/ 32 h 297"/>
                  <a:gd name="T52" fmla="*/ 21 w 143"/>
                  <a:gd name="T53" fmla="*/ 26 h 297"/>
                  <a:gd name="T54" fmla="*/ 25 w 143"/>
                  <a:gd name="T55" fmla="*/ 21 h 297"/>
                  <a:gd name="T56" fmla="*/ 30 w 143"/>
                  <a:gd name="T57" fmla="*/ 16 h 297"/>
                  <a:gd name="T58" fmla="*/ 35 w 143"/>
                  <a:gd name="T59" fmla="*/ 11 h 297"/>
                  <a:gd name="T60" fmla="*/ 39 w 143"/>
                  <a:gd name="T61" fmla="*/ 8 h 297"/>
                  <a:gd name="T62" fmla="*/ 44 w 143"/>
                  <a:gd name="T63" fmla="*/ 4 h 297"/>
                  <a:gd name="T64" fmla="*/ 47 w 143"/>
                  <a:gd name="T65" fmla="*/ 0 h 297"/>
                  <a:gd name="T66" fmla="*/ 44 w 143"/>
                  <a:gd name="T67" fmla="*/ 0 h 297"/>
                  <a:gd name="T68" fmla="*/ 38 w 143"/>
                  <a:gd name="T69" fmla="*/ 2 h 297"/>
                  <a:gd name="T70" fmla="*/ 31 w 143"/>
                  <a:gd name="T71" fmla="*/ 8 h 297"/>
                  <a:gd name="T72" fmla="*/ 23 w 143"/>
                  <a:gd name="T73" fmla="*/ 15 h 297"/>
                  <a:gd name="T74" fmla="*/ 15 w 143"/>
                  <a:gd name="T75" fmla="*/ 24 h 297"/>
                  <a:gd name="T76" fmla="*/ 8 w 143"/>
                  <a:gd name="T77" fmla="*/ 34 h 297"/>
                  <a:gd name="T78" fmla="*/ 3 w 143"/>
                  <a:gd name="T79" fmla="*/ 44 h 297"/>
                  <a:gd name="T80" fmla="*/ 0 w 143"/>
                  <a:gd name="T81" fmla="*/ 54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w="9525">
                <a:noFill/>
                <a:round/>
                <a:headEnd/>
                <a:tailEnd/>
              </a:ln>
            </p:spPr>
            <p:txBody>
              <a:bodyPr/>
              <a:lstStyle/>
              <a:p>
                <a:endParaRPr lang="zh-CN" altLang="en-US"/>
              </a:p>
            </p:txBody>
          </p:sp>
          <p:sp>
            <p:nvSpPr>
              <p:cNvPr id="28791" name="Freeform 46"/>
              <p:cNvSpPr>
                <a:spLocks/>
              </p:cNvSpPr>
              <p:nvPr/>
            </p:nvSpPr>
            <p:spPr bwMode="auto">
              <a:xfrm>
                <a:off x="8360" y="4451"/>
                <a:ext cx="103" cy="129"/>
              </a:xfrm>
              <a:custGeom>
                <a:avLst/>
                <a:gdLst>
                  <a:gd name="T0" fmla="*/ 87 w 309"/>
                  <a:gd name="T1" fmla="*/ 52 h 388"/>
                  <a:gd name="T2" fmla="*/ 92 w 309"/>
                  <a:gd name="T3" fmla="*/ 60 h 388"/>
                  <a:gd name="T4" fmla="*/ 94 w 309"/>
                  <a:gd name="T5" fmla="*/ 68 h 388"/>
                  <a:gd name="T6" fmla="*/ 93 w 309"/>
                  <a:gd name="T7" fmla="*/ 78 h 388"/>
                  <a:gd name="T8" fmla="*/ 87 w 309"/>
                  <a:gd name="T9" fmla="*/ 87 h 388"/>
                  <a:gd name="T10" fmla="*/ 79 w 309"/>
                  <a:gd name="T11" fmla="*/ 95 h 388"/>
                  <a:gd name="T12" fmla="*/ 70 w 309"/>
                  <a:gd name="T13" fmla="*/ 102 h 388"/>
                  <a:gd name="T14" fmla="*/ 60 w 309"/>
                  <a:gd name="T15" fmla="*/ 110 h 388"/>
                  <a:gd name="T16" fmla="*/ 54 w 309"/>
                  <a:gd name="T17" fmla="*/ 116 h 388"/>
                  <a:gd name="T18" fmla="*/ 52 w 309"/>
                  <a:gd name="T19" fmla="*/ 119 h 388"/>
                  <a:gd name="T20" fmla="*/ 51 w 309"/>
                  <a:gd name="T21" fmla="*/ 123 h 388"/>
                  <a:gd name="T22" fmla="*/ 51 w 309"/>
                  <a:gd name="T23" fmla="*/ 127 h 388"/>
                  <a:gd name="T24" fmla="*/ 54 w 309"/>
                  <a:gd name="T25" fmla="*/ 129 h 388"/>
                  <a:gd name="T26" fmla="*/ 58 w 309"/>
                  <a:gd name="T27" fmla="*/ 129 h 388"/>
                  <a:gd name="T28" fmla="*/ 65 w 309"/>
                  <a:gd name="T29" fmla="*/ 122 h 388"/>
                  <a:gd name="T30" fmla="*/ 76 w 309"/>
                  <a:gd name="T31" fmla="*/ 112 h 388"/>
                  <a:gd name="T32" fmla="*/ 87 w 309"/>
                  <a:gd name="T33" fmla="*/ 102 h 388"/>
                  <a:gd name="T34" fmla="*/ 97 w 309"/>
                  <a:gd name="T35" fmla="*/ 91 h 388"/>
                  <a:gd name="T36" fmla="*/ 102 w 309"/>
                  <a:gd name="T37" fmla="*/ 78 h 388"/>
                  <a:gd name="T38" fmla="*/ 101 w 309"/>
                  <a:gd name="T39" fmla="*/ 64 h 388"/>
                  <a:gd name="T40" fmla="*/ 95 w 309"/>
                  <a:gd name="T41" fmla="*/ 50 h 388"/>
                  <a:gd name="T42" fmla="*/ 84 w 309"/>
                  <a:gd name="T43" fmla="*/ 39 h 388"/>
                  <a:gd name="T44" fmla="*/ 74 w 309"/>
                  <a:gd name="T45" fmla="*/ 31 h 388"/>
                  <a:gd name="T46" fmla="*/ 64 w 309"/>
                  <a:gd name="T47" fmla="*/ 25 h 388"/>
                  <a:gd name="T48" fmla="*/ 53 w 309"/>
                  <a:gd name="T49" fmla="*/ 18 h 388"/>
                  <a:gd name="T50" fmla="*/ 41 w 309"/>
                  <a:gd name="T51" fmla="*/ 12 h 388"/>
                  <a:gd name="T52" fmla="*/ 31 w 309"/>
                  <a:gd name="T53" fmla="*/ 7 h 388"/>
                  <a:gd name="T54" fmla="*/ 20 w 309"/>
                  <a:gd name="T55" fmla="*/ 3 h 388"/>
                  <a:gd name="T56" fmla="*/ 10 w 309"/>
                  <a:gd name="T57" fmla="*/ 1 h 388"/>
                  <a:gd name="T58" fmla="*/ 3 w 309"/>
                  <a:gd name="T59" fmla="*/ 1 h 388"/>
                  <a:gd name="T60" fmla="*/ 4 w 309"/>
                  <a:gd name="T61" fmla="*/ 2 h 388"/>
                  <a:gd name="T62" fmla="*/ 12 w 309"/>
                  <a:gd name="T63" fmla="*/ 6 h 388"/>
                  <a:gd name="T64" fmla="*/ 22 w 309"/>
                  <a:gd name="T65" fmla="*/ 10 h 388"/>
                  <a:gd name="T66" fmla="*/ 33 w 309"/>
                  <a:gd name="T67" fmla="*/ 15 h 388"/>
                  <a:gd name="T68" fmla="*/ 45 w 309"/>
                  <a:gd name="T69" fmla="*/ 22 h 388"/>
                  <a:gd name="T70" fmla="*/ 56 w 309"/>
                  <a:gd name="T71" fmla="*/ 29 h 388"/>
                  <a:gd name="T72" fmla="*/ 68 w 309"/>
                  <a:gd name="T73" fmla="*/ 36 h 388"/>
                  <a:gd name="T74" fmla="*/ 78 w 309"/>
                  <a:gd name="T75" fmla="*/ 44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w="9525">
                <a:noFill/>
                <a:round/>
                <a:headEnd/>
                <a:tailEnd/>
              </a:ln>
            </p:spPr>
            <p:txBody>
              <a:bodyPr/>
              <a:lstStyle/>
              <a:p>
                <a:endParaRPr lang="zh-CN" altLang="en-US"/>
              </a:p>
            </p:txBody>
          </p:sp>
          <p:sp>
            <p:nvSpPr>
              <p:cNvPr id="28792" name="Freeform 47"/>
              <p:cNvSpPr>
                <a:spLocks/>
              </p:cNvSpPr>
              <p:nvPr/>
            </p:nvSpPr>
            <p:spPr bwMode="auto">
              <a:xfrm>
                <a:off x="8279" y="4648"/>
                <a:ext cx="135" cy="97"/>
              </a:xfrm>
              <a:custGeom>
                <a:avLst/>
                <a:gdLst>
                  <a:gd name="T0" fmla="*/ 110 w 406"/>
                  <a:gd name="T1" fmla="*/ 22 h 292"/>
                  <a:gd name="T2" fmla="*/ 117 w 406"/>
                  <a:gd name="T3" fmla="*/ 41 h 292"/>
                  <a:gd name="T4" fmla="*/ 124 w 406"/>
                  <a:gd name="T5" fmla="*/ 60 h 292"/>
                  <a:gd name="T6" fmla="*/ 131 w 406"/>
                  <a:gd name="T7" fmla="*/ 79 h 292"/>
                  <a:gd name="T8" fmla="*/ 135 w 406"/>
                  <a:gd name="T9" fmla="*/ 91 h 292"/>
                  <a:gd name="T10" fmla="*/ 134 w 406"/>
                  <a:gd name="T11" fmla="*/ 94 h 292"/>
                  <a:gd name="T12" fmla="*/ 131 w 406"/>
                  <a:gd name="T13" fmla="*/ 97 h 292"/>
                  <a:gd name="T14" fmla="*/ 127 w 406"/>
                  <a:gd name="T15" fmla="*/ 96 h 292"/>
                  <a:gd name="T16" fmla="*/ 121 w 406"/>
                  <a:gd name="T17" fmla="*/ 83 h 292"/>
                  <a:gd name="T18" fmla="*/ 113 w 406"/>
                  <a:gd name="T19" fmla="*/ 57 h 292"/>
                  <a:gd name="T20" fmla="*/ 106 w 406"/>
                  <a:gd name="T21" fmla="*/ 31 h 292"/>
                  <a:gd name="T22" fmla="*/ 102 w 406"/>
                  <a:gd name="T23" fmla="*/ 14 h 292"/>
                  <a:gd name="T24" fmla="*/ 94 w 406"/>
                  <a:gd name="T25" fmla="*/ 11 h 292"/>
                  <a:gd name="T26" fmla="*/ 79 w 406"/>
                  <a:gd name="T27" fmla="*/ 13 h 292"/>
                  <a:gd name="T28" fmla="*/ 64 w 406"/>
                  <a:gd name="T29" fmla="*/ 17 h 292"/>
                  <a:gd name="T30" fmla="*/ 49 w 406"/>
                  <a:gd name="T31" fmla="*/ 22 h 292"/>
                  <a:gd name="T32" fmla="*/ 35 w 406"/>
                  <a:gd name="T33" fmla="*/ 28 h 292"/>
                  <a:gd name="T34" fmla="*/ 22 w 406"/>
                  <a:gd name="T35" fmla="*/ 34 h 292"/>
                  <a:gd name="T36" fmla="*/ 11 w 406"/>
                  <a:gd name="T37" fmla="*/ 41 h 292"/>
                  <a:gd name="T38" fmla="*/ 3 w 406"/>
                  <a:gd name="T39" fmla="*/ 47 h 292"/>
                  <a:gd name="T40" fmla="*/ 0 w 406"/>
                  <a:gd name="T41" fmla="*/ 44 h 292"/>
                  <a:gd name="T42" fmla="*/ 6 w 406"/>
                  <a:gd name="T43" fmla="*/ 34 h 292"/>
                  <a:gd name="T44" fmla="*/ 18 w 406"/>
                  <a:gd name="T45" fmla="*/ 23 h 292"/>
                  <a:gd name="T46" fmla="*/ 31 w 406"/>
                  <a:gd name="T47" fmla="*/ 14 h 292"/>
                  <a:gd name="T48" fmla="*/ 46 w 406"/>
                  <a:gd name="T49" fmla="*/ 8 h 292"/>
                  <a:gd name="T50" fmla="*/ 70 w 406"/>
                  <a:gd name="T51" fmla="*/ 3 h 292"/>
                  <a:gd name="T52" fmla="*/ 92 w 406"/>
                  <a:gd name="T53" fmla="*/ 0 h 292"/>
                  <a:gd name="T54" fmla="*/ 107 w 406"/>
                  <a:gd name="T55" fmla="*/ 0 h 292"/>
                  <a:gd name="T56" fmla="*/ 112 w 406"/>
                  <a:gd name="T57" fmla="*/ 0 h 292"/>
                  <a:gd name="T58" fmla="*/ 115 w 406"/>
                  <a:gd name="T59" fmla="*/ 4 h 292"/>
                  <a:gd name="T60" fmla="*/ 115 w 406"/>
                  <a:gd name="T61" fmla="*/ 9 h 292"/>
                  <a:gd name="T62" fmla="*/ 111 w 406"/>
                  <a:gd name="T63" fmla="*/ 11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headEnd/>
                <a:tailEnd/>
              </a:ln>
            </p:spPr>
            <p:txBody>
              <a:bodyPr/>
              <a:lstStyle/>
              <a:p>
                <a:endParaRPr lang="zh-CN" altLang="en-US"/>
              </a:p>
            </p:txBody>
          </p:sp>
          <p:sp>
            <p:nvSpPr>
              <p:cNvPr id="28793" name="Freeform 48"/>
              <p:cNvSpPr>
                <a:spLocks/>
              </p:cNvSpPr>
              <p:nvPr/>
            </p:nvSpPr>
            <p:spPr bwMode="auto">
              <a:xfrm>
                <a:off x="8272" y="4697"/>
                <a:ext cx="146" cy="320"/>
              </a:xfrm>
              <a:custGeom>
                <a:avLst/>
                <a:gdLst>
                  <a:gd name="T0" fmla="*/ 27 w 439"/>
                  <a:gd name="T1" fmla="*/ 96 h 960"/>
                  <a:gd name="T2" fmla="*/ 29 w 439"/>
                  <a:gd name="T3" fmla="*/ 105 h 960"/>
                  <a:gd name="T4" fmla="*/ 36 w 439"/>
                  <a:gd name="T5" fmla="*/ 125 h 960"/>
                  <a:gd name="T6" fmla="*/ 47 w 439"/>
                  <a:gd name="T7" fmla="*/ 152 h 960"/>
                  <a:gd name="T8" fmla="*/ 58 w 439"/>
                  <a:gd name="T9" fmla="*/ 178 h 960"/>
                  <a:gd name="T10" fmla="*/ 70 w 439"/>
                  <a:gd name="T11" fmla="*/ 204 h 960"/>
                  <a:gd name="T12" fmla="*/ 82 w 439"/>
                  <a:gd name="T13" fmla="*/ 229 h 960"/>
                  <a:gd name="T14" fmla="*/ 95 w 439"/>
                  <a:gd name="T15" fmla="*/ 254 h 960"/>
                  <a:gd name="T16" fmla="*/ 108 w 439"/>
                  <a:gd name="T17" fmla="*/ 280 h 960"/>
                  <a:gd name="T18" fmla="*/ 122 w 439"/>
                  <a:gd name="T19" fmla="*/ 305 h 960"/>
                  <a:gd name="T20" fmla="*/ 130 w 439"/>
                  <a:gd name="T21" fmla="*/ 319 h 960"/>
                  <a:gd name="T22" fmla="*/ 134 w 439"/>
                  <a:gd name="T23" fmla="*/ 320 h 960"/>
                  <a:gd name="T24" fmla="*/ 140 w 439"/>
                  <a:gd name="T25" fmla="*/ 320 h 960"/>
                  <a:gd name="T26" fmla="*/ 144 w 439"/>
                  <a:gd name="T27" fmla="*/ 319 h 960"/>
                  <a:gd name="T28" fmla="*/ 146 w 439"/>
                  <a:gd name="T29" fmla="*/ 316 h 960"/>
                  <a:gd name="T30" fmla="*/ 145 w 439"/>
                  <a:gd name="T31" fmla="*/ 312 h 960"/>
                  <a:gd name="T32" fmla="*/ 138 w 439"/>
                  <a:gd name="T33" fmla="*/ 301 h 960"/>
                  <a:gd name="T34" fmla="*/ 126 w 439"/>
                  <a:gd name="T35" fmla="*/ 281 h 960"/>
                  <a:gd name="T36" fmla="*/ 116 w 439"/>
                  <a:gd name="T37" fmla="*/ 261 h 960"/>
                  <a:gd name="T38" fmla="*/ 104 w 439"/>
                  <a:gd name="T39" fmla="*/ 241 h 960"/>
                  <a:gd name="T40" fmla="*/ 89 w 439"/>
                  <a:gd name="T41" fmla="*/ 213 h 960"/>
                  <a:gd name="T42" fmla="*/ 72 w 439"/>
                  <a:gd name="T43" fmla="*/ 177 h 960"/>
                  <a:gd name="T44" fmla="*/ 56 w 439"/>
                  <a:gd name="T45" fmla="*/ 141 h 960"/>
                  <a:gd name="T46" fmla="*/ 43 w 439"/>
                  <a:gd name="T47" fmla="*/ 104 h 960"/>
                  <a:gd name="T48" fmla="*/ 30 w 439"/>
                  <a:gd name="T49" fmla="*/ 73 h 960"/>
                  <a:gd name="T50" fmla="*/ 20 w 439"/>
                  <a:gd name="T51" fmla="*/ 46 h 960"/>
                  <a:gd name="T52" fmla="*/ 12 w 439"/>
                  <a:gd name="T53" fmla="*/ 21 h 960"/>
                  <a:gd name="T54" fmla="*/ 5 w 439"/>
                  <a:gd name="T55" fmla="*/ 3 h 960"/>
                  <a:gd name="T56" fmla="*/ 2 w 439"/>
                  <a:gd name="T57" fmla="*/ 0 h 960"/>
                  <a:gd name="T58" fmla="*/ 0 w 439"/>
                  <a:gd name="T59" fmla="*/ 3 h 960"/>
                  <a:gd name="T60" fmla="*/ 2 w 439"/>
                  <a:gd name="T61" fmla="*/ 16 h 960"/>
                  <a:gd name="T62" fmla="*/ 5 w 439"/>
                  <a:gd name="T63" fmla="*/ 38 h 960"/>
                  <a:gd name="T64" fmla="*/ 11 w 439"/>
                  <a:gd name="T65" fmla="*/ 60 h 960"/>
                  <a:gd name="T66" fmla="*/ 19 w 439"/>
                  <a:gd name="T67" fmla="*/ 8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headEnd/>
                <a:tailEnd/>
              </a:ln>
            </p:spPr>
            <p:txBody>
              <a:bodyPr/>
              <a:lstStyle/>
              <a:p>
                <a:endParaRPr lang="zh-CN" altLang="en-US"/>
              </a:p>
            </p:txBody>
          </p:sp>
          <p:sp>
            <p:nvSpPr>
              <p:cNvPr id="28794" name="Freeform 49"/>
              <p:cNvSpPr>
                <a:spLocks/>
              </p:cNvSpPr>
              <p:nvPr/>
            </p:nvSpPr>
            <p:spPr bwMode="auto">
              <a:xfrm>
                <a:off x="8416" y="4972"/>
                <a:ext cx="128" cy="66"/>
              </a:xfrm>
              <a:custGeom>
                <a:avLst/>
                <a:gdLst>
                  <a:gd name="T0" fmla="*/ 1 w 382"/>
                  <a:gd name="T1" fmla="*/ 61 h 198"/>
                  <a:gd name="T2" fmla="*/ 0 w 382"/>
                  <a:gd name="T3" fmla="*/ 62 h 198"/>
                  <a:gd name="T4" fmla="*/ 0 w 382"/>
                  <a:gd name="T5" fmla="*/ 64 h 198"/>
                  <a:gd name="T6" fmla="*/ 1 w 382"/>
                  <a:gd name="T7" fmla="*/ 65 h 198"/>
                  <a:gd name="T8" fmla="*/ 2 w 382"/>
                  <a:gd name="T9" fmla="*/ 66 h 198"/>
                  <a:gd name="T10" fmla="*/ 10 w 382"/>
                  <a:gd name="T11" fmla="*/ 62 h 198"/>
                  <a:gd name="T12" fmla="*/ 17 w 382"/>
                  <a:gd name="T13" fmla="*/ 59 h 198"/>
                  <a:gd name="T14" fmla="*/ 25 w 382"/>
                  <a:gd name="T15" fmla="*/ 55 h 198"/>
                  <a:gd name="T16" fmla="*/ 33 w 382"/>
                  <a:gd name="T17" fmla="*/ 52 h 198"/>
                  <a:gd name="T18" fmla="*/ 42 w 382"/>
                  <a:gd name="T19" fmla="*/ 49 h 198"/>
                  <a:gd name="T20" fmla="*/ 49 w 382"/>
                  <a:gd name="T21" fmla="*/ 46 h 198"/>
                  <a:gd name="T22" fmla="*/ 57 w 382"/>
                  <a:gd name="T23" fmla="*/ 43 h 198"/>
                  <a:gd name="T24" fmla="*/ 65 w 382"/>
                  <a:gd name="T25" fmla="*/ 40 h 198"/>
                  <a:gd name="T26" fmla="*/ 73 w 382"/>
                  <a:gd name="T27" fmla="*/ 36 h 198"/>
                  <a:gd name="T28" fmla="*/ 81 w 382"/>
                  <a:gd name="T29" fmla="*/ 33 h 198"/>
                  <a:gd name="T30" fmla="*/ 89 w 382"/>
                  <a:gd name="T31" fmla="*/ 30 h 198"/>
                  <a:gd name="T32" fmla="*/ 96 w 382"/>
                  <a:gd name="T33" fmla="*/ 26 h 198"/>
                  <a:gd name="T34" fmla="*/ 104 w 382"/>
                  <a:gd name="T35" fmla="*/ 22 h 198"/>
                  <a:gd name="T36" fmla="*/ 111 w 382"/>
                  <a:gd name="T37" fmla="*/ 18 h 198"/>
                  <a:gd name="T38" fmla="*/ 119 w 382"/>
                  <a:gd name="T39" fmla="*/ 14 h 198"/>
                  <a:gd name="T40" fmla="*/ 126 w 382"/>
                  <a:gd name="T41" fmla="*/ 9 h 198"/>
                  <a:gd name="T42" fmla="*/ 128 w 382"/>
                  <a:gd name="T43" fmla="*/ 8 h 198"/>
                  <a:gd name="T44" fmla="*/ 128 w 382"/>
                  <a:gd name="T45" fmla="*/ 6 h 198"/>
                  <a:gd name="T46" fmla="*/ 128 w 382"/>
                  <a:gd name="T47" fmla="*/ 4 h 198"/>
                  <a:gd name="T48" fmla="*/ 127 w 382"/>
                  <a:gd name="T49" fmla="*/ 2 h 198"/>
                  <a:gd name="T50" fmla="*/ 126 w 382"/>
                  <a:gd name="T51" fmla="*/ 1 h 198"/>
                  <a:gd name="T52" fmla="*/ 124 w 382"/>
                  <a:gd name="T53" fmla="*/ 0 h 198"/>
                  <a:gd name="T54" fmla="*/ 122 w 382"/>
                  <a:gd name="T55" fmla="*/ 0 h 198"/>
                  <a:gd name="T56" fmla="*/ 120 w 382"/>
                  <a:gd name="T57" fmla="*/ 1 h 198"/>
                  <a:gd name="T58" fmla="*/ 112 w 382"/>
                  <a:gd name="T59" fmla="*/ 5 h 198"/>
                  <a:gd name="T60" fmla="*/ 104 w 382"/>
                  <a:gd name="T61" fmla="*/ 9 h 198"/>
                  <a:gd name="T62" fmla="*/ 94 w 382"/>
                  <a:gd name="T63" fmla="*/ 14 h 198"/>
                  <a:gd name="T64" fmla="*/ 85 w 382"/>
                  <a:gd name="T65" fmla="*/ 19 h 198"/>
                  <a:gd name="T66" fmla="*/ 75 w 382"/>
                  <a:gd name="T67" fmla="*/ 23 h 198"/>
                  <a:gd name="T68" fmla="*/ 65 w 382"/>
                  <a:gd name="T69" fmla="*/ 28 h 198"/>
                  <a:gd name="T70" fmla="*/ 55 w 382"/>
                  <a:gd name="T71" fmla="*/ 32 h 198"/>
                  <a:gd name="T72" fmla="*/ 45 w 382"/>
                  <a:gd name="T73" fmla="*/ 37 h 198"/>
                  <a:gd name="T74" fmla="*/ 36 w 382"/>
                  <a:gd name="T75" fmla="*/ 42 h 198"/>
                  <a:gd name="T76" fmla="*/ 28 w 382"/>
                  <a:gd name="T77" fmla="*/ 45 h 198"/>
                  <a:gd name="T78" fmla="*/ 20 w 382"/>
                  <a:gd name="T79" fmla="*/ 49 h 198"/>
                  <a:gd name="T80" fmla="*/ 13 w 382"/>
                  <a:gd name="T81" fmla="*/ 53 h 198"/>
                  <a:gd name="T82" fmla="*/ 8 w 382"/>
                  <a:gd name="T83" fmla="*/ 55 h 198"/>
                  <a:gd name="T84" fmla="*/ 4 w 382"/>
                  <a:gd name="T85" fmla="*/ 58 h 198"/>
                  <a:gd name="T86" fmla="*/ 2 w 382"/>
                  <a:gd name="T87" fmla="*/ 60 h 198"/>
                  <a:gd name="T88" fmla="*/ 1 w 382"/>
                  <a:gd name="T89" fmla="*/ 61 h 198"/>
                  <a:gd name="T90" fmla="*/ 1 w 382"/>
                  <a:gd name="T91" fmla="*/ 61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headEnd/>
                <a:tailEnd/>
              </a:ln>
            </p:spPr>
            <p:txBody>
              <a:bodyPr/>
              <a:lstStyle/>
              <a:p>
                <a:endParaRPr lang="zh-CN" altLang="en-US"/>
              </a:p>
            </p:txBody>
          </p:sp>
          <p:sp>
            <p:nvSpPr>
              <p:cNvPr id="28795" name="Freeform 50"/>
              <p:cNvSpPr>
                <a:spLocks/>
              </p:cNvSpPr>
              <p:nvPr/>
            </p:nvSpPr>
            <p:spPr bwMode="auto">
              <a:xfrm>
                <a:off x="8304" y="4693"/>
                <a:ext cx="76" cy="80"/>
              </a:xfrm>
              <a:custGeom>
                <a:avLst/>
                <a:gdLst>
                  <a:gd name="T0" fmla="*/ 39 w 229"/>
                  <a:gd name="T1" fmla="*/ 1 h 240"/>
                  <a:gd name="T2" fmla="*/ 35 w 229"/>
                  <a:gd name="T3" fmla="*/ 0 h 240"/>
                  <a:gd name="T4" fmla="*/ 31 w 229"/>
                  <a:gd name="T5" fmla="*/ 0 h 240"/>
                  <a:gd name="T6" fmla="*/ 25 w 229"/>
                  <a:gd name="T7" fmla="*/ 0 h 240"/>
                  <a:gd name="T8" fmla="*/ 19 w 229"/>
                  <a:gd name="T9" fmla="*/ 1 h 240"/>
                  <a:gd name="T10" fmla="*/ 14 w 229"/>
                  <a:gd name="T11" fmla="*/ 4 h 240"/>
                  <a:gd name="T12" fmla="*/ 6 w 229"/>
                  <a:gd name="T13" fmla="*/ 11 h 240"/>
                  <a:gd name="T14" fmla="*/ 0 w 229"/>
                  <a:gd name="T15" fmla="*/ 25 h 240"/>
                  <a:gd name="T16" fmla="*/ 1 w 229"/>
                  <a:gd name="T17" fmla="*/ 40 h 240"/>
                  <a:gd name="T18" fmla="*/ 5 w 229"/>
                  <a:gd name="T19" fmla="*/ 56 h 240"/>
                  <a:gd name="T20" fmla="*/ 12 w 229"/>
                  <a:gd name="T21" fmla="*/ 67 h 240"/>
                  <a:gd name="T22" fmla="*/ 19 w 229"/>
                  <a:gd name="T23" fmla="*/ 74 h 240"/>
                  <a:gd name="T24" fmla="*/ 28 w 229"/>
                  <a:gd name="T25" fmla="*/ 79 h 240"/>
                  <a:gd name="T26" fmla="*/ 38 w 229"/>
                  <a:gd name="T27" fmla="*/ 80 h 240"/>
                  <a:gd name="T28" fmla="*/ 51 w 229"/>
                  <a:gd name="T29" fmla="*/ 76 h 240"/>
                  <a:gd name="T30" fmla="*/ 64 w 229"/>
                  <a:gd name="T31" fmla="*/ 68 h 240"/>
                  <a:gd name="T32" fmla="*/ 72 w 229"/>
                  <a:gd name="T33" fmla="*/ 57 h 240"/>
                  <a:gd name="T34" fmla="*/ 76 w 229"/>
                  <a:gd name="T35" fmla="*/ 44 h 240"/>
                  <a:gd name="T36" fmla="*/ 74 w 229"/>
                  <a:gd name="T37" fmla="*/ 34 h 240"/>
                  <a:gd name="T38" fmla="*/ 71 w 229"/>
                  <a:gd name="T39" fmla="*/ 32 h 240"/>
                  <a:gd name="T40" fmla="*/ 68 w 229"/>
                  <a:gd name="T41" fmla="*/ 32 h 240"/>
                  <a:gd name="T42" fmla="*/ 65 w 229"/>
                  <a:gd name="T43" fmla="*/ 35 h 240"/>
                  <a:gd name="T44" fmla="*/ 64 w 229"/>
                  <a:gd name="T45" fmla="*/ 42 h 240"/>
                  <a:gd name="T46" fmla="*/ 61 w 229"/>
                  <a:gd name="T47" fmla="*/ 53 h 240"/>
                  <a:gd name="T48" fmla="*/ 54 w 229"/>
                  <a:gd name="T49" fmla="*/ 60 h 240"/>
                  <a:gd name="T50" fmla="*/ 44 w 229"/>
                  <a:gd name="T51" fmla="*/ 65 h 240"/>
                  <a:gd name="T52" fmla="*/ 31 w 229"/>
                  <a:gd name="T53" fmla="*/ 66 h 240"/>
                  <a:gd name="T54" fmla="*/ 21 w 229"/>
                  <a:gd name="T55" fmla="*/ 59 h 240"/>
                  <a:gd name="T56" fmla="*/ 16 w 229"/>
                  <a:gd name="T57" fmla="*/ 47 h 240"/>
                  <a:gd name="T58" fmla="*/ 12 w 229"/>
                  <a:gd name="T59" fmla="*/ 34 h 240"/>
                  <a:gd name="T60" fmla="*/ 12 w 229"/>
                  <a:gd name="T61" fmla="*/ 24 h 240"/>
                  <a:gd name="T62" fmla="*/ 14 w 229"/>
                  <a:gd name="T63" fmla="*/ 17 h 240"/>
                  <a:gd name="T64" fmla="*/ 18 w 229"/>
                  <a:gd name="T65" fmla="*/ 11 h 240"/>
                  <a:gd name="T66" fmla="*/ 26 w 229"/>
                  <a:gd name="T67" fmla="*/ 7 h 240"/>
                  <a:gd name="T68" fmla="*/ 32 w 229"/>
                  <a:gd name="T69" fmla="*/ 6 h 240"/>
                  <a:gd name="T70" fmla="*/ 40 w 229"/>
                  <a:gd name="T71" fmla="*/ 6 h 240"/>
                  <a:gd name="T72" fmla="*/ 46 w 229"/>
                  <a:gd name="T73" fmla="*/ 7 h 240"/>
                  <a:gd name="T74" fmla="*/ 44 w 229"/>
                  <a:gd name="T75" fmla="*/ 3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headEnd/>
                <a:tailEnd/>
              </a:ln>
            </p:spPr>
            <p:txBody>
              <a:bodyPr/>
              <a:lstStyle/>
              <a:p>
                <a:endParaRPr lang="zh-CN" altLang="en-US"/>
              </a:p>
            </p:txBody>
          </p:sp>
          <p:sp>
            <p:nvSpPr>
              <p:cNvPr id="28796" name="Freeform 51"/>
              <p:cNvSpPr>
                <a:spLocks/>
              </p:cNvSpPr>
              <p:nvPr/>
            </p:nvSpPr>
            <p:spPr bwMode="auto">
              <a:xfrm>
                <a:off x="8401" y="4895"/>
                <a:ext cx="93" cy="90"/>
              </a:xfrm>
              <a:custGeom>
                <a:avLst/>
                <a:gdLst>
                  <a:gd name="T0" fmla="*/ 20 w 281"/>
                  <a:gd name="T1" fmla="*/ 3 h 270"/>
                  <a:gd name="T2" fmla="*/ 11 w 281"/>
                  <a:gd name="T3" fmla="*/ 9 h 270"/>
                  <a:gd name="T4" fmla="*/ 5 w 281"/>
                  <a:gd name="T5" fmla="*/ 17 h 270"/>
                  <a:gd name="T6" fmla="*/ 1 w 281"/>
                  <a:gd name="T7" fmla="*/ 27 h 270"/>
                  <a:gd name="T8" fmla="*/ 0 w 281"/>
                  <a:gd name="T9" fmla="*/ 38 h 270"/>
                  <a:gd name="T10" fmla="*/ 2 w 281"/>
                  <a:gd name="T11" fmla="*/ 48 h 270"/>
                  <a:gd name="T12" fmla="*/ 6 w 281"/>
                  <a:gd name="T13" fmla="*/ 59 h 270"/>
                  <a:gd name="T14" fmla="*/ 12 w 281"/>
                  <a:gd name="T15" fmla="*/ 68 h 270"/>
                  <a:gd name="T16" fmla="*/ 22 w 281"/>
                  <a:gd name="T17" fmla="*/ 77 h 270"/>
                  <a:gd name="T18" fmla="*/ 34 w 281"/>
                  <a:gd name="T19" fmla="*/ 86 h 270"/>
                  <a:gd name="T20" fmla="*/ 47 w 281"/>
                  <a:gd name="T21" fmla="*/ 90 h 270"/>
                  <a:gd name="T22" fmla="*/ 61 w 281"/>
                  <a:gd name="T23" fmla="*/ 88 h 270"/>
                  <a:gd name="T24" fmla="*/ 72 w 281"/>
                  <a:gd name="T25" fmla="*/ 80 h 270"/>
                  <a:gd name="T26" fmla="*/ 81 w 281"/>
                  <a:gd name="T27" fmla="*/ 72 h 270"/>
                  <a:gd name="T28" fmla="*/ 87 w 281"/>
                  <a:gd name="T29" fmla="*/ 63 h 270"/>
                  <a:gd name="T30" fmla="*/ 91 w 281"/>
                  <a:gd name="T31" fmla="*/ 53 h 270"/>
                  <a:gd name="T32" fmla="*/ 93 w 281"/>
                  <a:gd name="T33" fmla="*/ 45 h 270"/>
                  <a:gd name="T34" fmla="*/ 91 w 281"/>
                  <a:gd name="T35" fmla="*/ 40 h 270"/>
                  <a:gd name="T36" fmla="*/ 86 w 281"/>
                  <a:gd name="T37" fmla="*/ 39 h 270"/>
                  <a:gd name="T38" fmla="*/ 81 w 281"/>
                  <a:gd name="T39" fmla="*/ 41 h 270"/>
                  <a:gd name="T40" fmla="*/ 80 w 281"/>
                  <a:gd name="T41" fmla="*/ 44 h 270"/>
                  <a:gd name="T42" fmla="*/ 78 w 281"/>
                  <a:gd name="T43" fmla="*/ 50 h 270"/>
                  <a:gd name="T44" fmla="*/ 73 w 281"/>
                  <a:gd name="T45" fmla="*/ 60 h 270"/>
                  <a:gd name="T46" fmla="*/ 66 w 281"/>
                  <a:gd name="T47" fmla="*/ 68 h 270"/>
                  <a:gd name="T48" fmla="*/ 51 w 281"/>
                  <a:gd name="T49" fmla="*/ 71 h 270"/>
                  <a:gd name="T50" fmla="*/ 33 w 281"/>
                  <a:gd name="T51" fmla="*/ 66 h 270"/>
                  <a:gd name="T52" fmla="*/ 20 w 281"/>
                  <a:gd name="T53" fmla="*/ 54 h 270"/>
                  <a:gd name="T54" fmla="*/ 13 w 281"/>
                  <a:gd name="T55" fmla="*/ 38 h 270"/>
                  <a:gd name="T56" fmla="*/ 15 w 281"/>
                  <a:gd name="T57" fmla="*/ 25 h 270"/>
                  <a:gd name="T58" fmla="*/ 20 w 281"/>
                  <a:gd name="T59" fmla="*/ 17 h 270"/>
                  <a:gd name="T60" fmla="*/ 26 w 281"/>
                  <a:gd name="T61" fmla="*/ 10 h 270"/>
                  <a:gd name="T62" fmla="*/ 34 w 281"/>
                  <a:gd name="T63" fmla="*/ 6 h 270"/>
                  <a:gd name="T64" fmla="*/ 36 w 281"/>
                  <a:gd name="T65" fmla="*/ 2 h 270"/>
                  <a:gd name="T66" fmla="*/ 29 w 281"/>
                  <a:gd name="T67" fmla="*/ 1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headEnd/>
                <a:tailEnd/>
              </a:ln>
            </p:spPr>
            <p:txBody>
              <a:bodyPr/>
              <a:lstStyle/>
              <a:p>
                <a:endParaRPr lang="zh-CN" altLang="en-US"/>
              </a:p>
            </p:txBody>
          </p:sp>
          <p:sp>
            <p:nvSpPr>
              <p:cNvPr id="28797" name="Freeform 52"/>
              <p:cNvSpPr>
                <a:spLocks/>
              </p:cNvSpPr>
              <p:nvPr/>
            </p:nvSpPr>
            <p:spPr bwMode="auto">
              <a:xfrm>
                <a:off x="8431" y="4921"/>
                <a:ext cx="5" cy="4"/>
              </a:xfrm>
              <a:custGeom>
                <a:avLst/>
                <a:gdLst>
                  <a:gd name="T0" fmla="*/ 0 w 15"/>
                  <a:gd name="T1" fmla="*/ 2 h 13"/>
                  <a:gd name="T2" fmla="*/ 1 w 15"/>
                  <a:gd name="T3" fmla="*/ 3 h 13"/>
                  <a:gd name="T4" fmla="*/ 1 w 15"/>
                  <a:gd name="T5" fmla="*/ 3 h 13"/>
                  <a:gd name="T6" fmla="*/ 2 w 15"/>
                  <a:gd name="T7" fmla="*/ 4 h 13"/>
                  <a:gd name="T8" fmla="*/ 3 w 15"/>
                  <a:gd name="T9" fmla="*/ 4 h 13"/>
                  <a:gd name="T10" fmla="*/ 4 w 15"/>
                  <a:gd name="T11" fmla="*/ 4 h 13"/>
                  <a:gd name="T12" fmla="*/ 5 w 15"/>
                  <a:gd name="T13" fmla="*/ 3 h 13"/>
                  <a:gd name="T14" fmla="*/ 5 w 15"/>
                  <a:gd name="T15" fmla="*/ 3 h 13"/>
                  <a:gd name="T16" fmla="*/ 5 w 15"/>
                  <a:gd name="T17" fmla="*/ 2 h 13"/>
                  <a:gd name="T18" fmla="*/ 5 w 15"/>
                  <a:gd name="T19" fmla="*/ 1 h 13"/>
                  <a:gd name="T20" fmla="*/ 5 w 15"/>
                  <a:gd name="T21" fmla="*/ 0 h 13"/>
                  <a:gd name="T22" fmla="*/ 4 w 15"/>
                  <a:gd name="T23" fmla="*/ 0 h 13"/>
                  <a:gd name="T24" fmla="*/ 3 w 15"/>
                  <a:gd name="T25" fmla="*/ 0 h 13"/>
                  <a:gd name="T26" fmla="*/ 2 w 15"/>
                  <a:gd name="T27" fmla="*/ 0 h 13"/>
                  <a:gd name="T28" fmla="*/ 1 w 15"/>
                  <a:gd name="T29" fmla="*/ 0 h 13"/>
                  <a:gd name="T30" fmla="*/ 1 w 15"/>
                  <a:gd name="T31" fmla="*/ 1 h 13"/>
                  <a:gd name="T32" fmla="*/ 0 w 15"/>
                  <a:gd name="T33" fmla="*/ 2 h 13"/>
                  <a:gd name="T34" fmla="*/ 0 w 15"/>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8798" name="Freeform 53"/>
              <p:cNvSpPr>
                <a:spLocks/>
              </p:cNvSpPr>
              <p:nvPr/>
            </p:nvSpPr>
            <p:spPr bwMode="auto">
              <a:xfrm>
                <a:off x="8447" y="4911"/>
                <a:ext cx="6" cy="6"/>
              </a:xfrm>
              <a:custGeom>
                <a:avLst/>
                <a:gdLst>
                  <a:gd name="T0" fmla="*/ 0 w 17"/>
                  <a:gd name="T1" fmla="*/ 3 h 17"/>
                  <a:gd name="T2" fmla="*/ 0 w 17"/>
                  <a:gd name="T3" fmla="*/ 5 h 17"/>
                  <a:gd name="T4" fmla="*/ 1 w 17"/>
                  <a:gd name="T5" fmla="*/ 5 h 17"/>
                  <a:gd name="T6" fmla="*/ 2 w 17"/>
                  <a:gd name="T7" fmla="*/ 6 h 17"/>
                  <a:gd name="T8" fmla="*/ 3 w 17"/>
                  <a:gd name="T9" fmla="*/ 6 h 17"/>
                  <a:gd name="T10" fmla="*/ 5 w 17"/>
                  <a:gd name="T11" fmla="*/ 6 h 17"/>
                  <a:gd name="T12" fmla="*/ 6 w 17"/>
                  <a:gd name="T13" fmla="*/ 5 h 17"/>
                  <a:gd name="T14" fmla="*/ 6 w 17"/>
                  <a:gd name="T15" fmla="*/ 5 h 17"/>
                  <a:gd name="T16" fmla="*/ 6 w 17"/>
                  <a:gd name="T17" fmla="*/ 3 h 17"/>
                  <a:gd name="T18" fmla="*/ 6 w 17"/>
                  <a:gd name="T19" fmla="*/ 2 h 17"/>
                  <a:gd name="T20" fmla="*/ 6 w 17"/>
                  <a:gd name="T21" fmla="*/ 1 h 17"/>
                  <a:gd name="T22" fmla="*/ 5 w 17"/>
                  <a:gd name="T23" fmla="*/ 1 h 17"/>
                  <a:gd name="T24" fmla="*/ 3 w 17"/>
                  <a:gd name="T25" fmla="*/ 0 h 17"/>
                  <a:gd name="T26" fmla="*/ 2 w 17"/>
                  <a:gd name="T27" fmla="*/ 1 h 17"/>
                  <a:gd name="T28" fmla="*/ 1 w 17"/>
                  <a:gd name="T29" fmla="*/ 1 h 17"/>
                  <a:gd name="T30" fmla="*/ 0 w 17"/>
                  <a:gd name="T31" fmla="*/ 2 h 17"/>
                  <a:gd name="T32" fmla="*/ 0 w 17"/>
                  <a:gd name="T33" fmla="*/ 3 h 17"/>
                  <a:gd name="T34" fmla="*/ 0 w 17"/>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headEnd/>
                <a:tailEnd/>
              </a:ln>
            </p:spPr>
            <p:txBody>
              <a:bodyPr/>
              <a:lstStyle/>
              <a:p>
                <a:endParaRPr lang="zh-CN" altLang="en-US"/>
              </a:p>
            </p:txBody>
          </p:sp>
          <p:sp>
            <p:nvSpPr>
              <p:cNvPr id="28799" name="Freeform 54"/>
              <p:cNvSpPr>
                <a:spLocks/>
              </p:cNvSpPr>
              <p:nvPr/>
            </p:nvSpPr>
            <p:spPr bwMode="auto">
              <a:xfrm>
                <a:off x="8468" y="4904"/>
                <a:ext cx="3" cy="3"/>
              </a:xfrm>
              <a:custGeom>
                <a:avLst/>
                <a:gdLst>
                  <a:gd name="T0" fmla="*/ 0 w 9"/>
                  <a:gd name="T1" fmla="*/ 1 h 9"/>
                  <a:gd name="T2" fmla="*/ 0 w 9"/>
                  <a:gd name="T3" fmla="*/ 2 h 9"/>
                  <a:gd name="T4" fmla="*/ 0 w 9"/>
                  <a:gd name="T5" fmla="*/ 2 h 9"/>
                  <a:gd name="T6" fmla="*/ 1 w 9"/>
                  <a:gd name="T7" fmla="*/ 3 h 9"/>
                  <a:gd name="T8" fmla="*/ 1 w 9"/>
                  <a:gd name="T9" fmla="*/ 3 h 9"/>
                  <a:gd name="T10" fmla="*/ 2 w 9"/>
                  <a:gd name="T11" fmla="*/ 3 h 9"/>
                  <a:gd name="T12" fmla="*/ 2 w 9"/>
                  <a:gd name="T13" fmla="*/ 2 h 9"/>
                  <a:gd name="T14" fmla="*/ 3 w 9"/>
                  <a:gd name="T15" fmla="*/ 2 h 9"/>
                  <a:gd name="T16" fmla="*/ 3 w 9"/>
                  <a:gd name="T17" fmla="*/ 1 h 9"/>
                  <a:gd name="T18" fmla="*/ 3 w 9"/>
                  <a:gd name="T19" fmla="*/ 1 h 9"/>
                  <a:gd name="T20" fmla="*/ 2 w 9"/>
                  <a:gd name="T21" fmla="*/ 1 h 9"/>
                  <a:gd name="T22" fmla="*/ 2 w 9"/>
                  <a:gd name="T23" fmla="*/ 0 h 9"/>
                  <a:gd name="T24" fmla="*/ 1 w 9"/>
                  <a:gd name="T25" fmla="*/ 0 h 9"/>
                  <a:gd name="T26" fmla="*/ 1 w 9"/>
                  <a:gd name="T27" fmla="*/ 0 h 9"/>
                  <a:gd name="T28" fmla="*/ 0 w 9"/>
                  <a:gd name="T29" fmla="*/ 1 h 9"/>
                  <a:gd name="T30" fmla="*/ 0 w 9"/>
                  <a:gd name="T31" fmla="*/ 1 h 9"/>
                  <a:gd name="T32" fmla="*/ 0 w 9"/>
                  <a:gd name="T33" fmla="*/ 1 h 9"/>
                  <a:gd name="T34" fmla="*/ 0 w 9"/>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8800" name="Freeform 55"/>
              <p:cNvSpPr>
                <a:spLocks/>
              </p:cNvSpPr>
              <p:nvPr/>
            </p:nvSpPr>
            <p:spPr bwMode="auto">
              <a:xfrm>
                <a:off x="8459" y="4927"/>
                <a:ext cx="2" cy="3"/>
              </a:xfrm>
              <a:custGeom>
                <a:avLst/>
                <a:gdLst>
                  <a:gd name="T0" fmla="*/ 0 w 7"/>
                  <a:gd name="T1" fmla="*/ 2 h 8"/>
                  <a:gd name="T2" fmla="*/ 0 w 7"/>
                  <a:gd name="T3" fmla="*/ 2 h 8"/>
                  <a:gd name="T4" fmla="*/ 0 w 7"/>
                  <a:gd name="T5" fmla="*/ 3 h 8"/>
                  <a:gd name="T6" fmla="*/ 1 w 7"/>
                  <a:gd name="T7" fmla="*/ 3 h 8"/>
                  <a:gd name="T8" fmla="*/ 1 w 7"/>
                  <a:gd name="T9" fmla="*/ 3 h 8"/>
                  <a:gd name="T10" fmla="*/ 2 w 7"/>
                  <a:gd name="T11" fmla="*/ 3 h 8"/>
                  <a:gd name="T12" fmla="*/ 2 w 7"/>
                  <a:gd name="T13" fmla="*/ 3 h 8"/>
                  <a:gd name="T14" fmla="*/ 2 w 7"/>
                  <a:gd name="T15" fmla="*/ 2 h 8"/>
                  <a:gd name="T16" fmla="*/ 2 w 7"/>
                  <a:gd name="T17" fmla="*/ 2 h 8"/>
                  <a:gd name="T18" fmla="*/ 2 w 7"/>
                  <a:gd name="T19" fmla="*/ 1 h 8"/>
                  <a:gd name="T20" fmla="*/ 2 w 7"/>
                  <a:gd name="T21" fmla="*/ 0 h 8"/>
                  <a:gd name="T22" fmla="*/ 2 w 7"/>
                  <a:gd name="T23" fmla="*/ 0 h 8"/>
                  <a:gd name="T24" fmla="*/ 1 w 7"/>
                  <a:gd name="T25" fmla="*/ 0 h 8"/>
                  <a:gd name="T26" fmla="*/ 1 w 7"/>
                  <a:gd name="T27" fmla="*/ 0 h 8"/>
                  <a:gd name="T28" fmla="*/ 0 w 7"/>
                  <a:gd name="T29" fmla="*/ 0 h 8"/>
                  <a:gd name="T30" fmla="*/ 0 w 7"/>
                  <a:gd name="T31" fmla="*/ 1 h 8"/>
                  <a:gd name="T32" fmla="*/ 0 w 7"/>
                  <a:gd name="T33" fmla="*/ 2 h 8"/>
                  <a:gd name="T34" fmla="*/ 0 w 7"/>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8801" name="Freeform 56"/>
              <p:cNvSpPr>
                <a:spLocks/>
              </p:cNvSpPr>
              <p:nvPr/>
            </p:nvSpPr>
            <p:spPr bwMode="auto">
              <a:xfrm>
                <a:off x="8443" y="4936"/>
                <a:ext cx="2" cy="3"/>
              </a:xfrm>
              <a:custGeom>
                <a:avLst/>
                <a:gdLst>
                  <a:gd name="T0" fmla="*/ 0 w 7"/>
                  <a:gd name="T1" fmla="*/ 1 h 9"/>
                  <a:gd name="T2" fmla="*/ 0 w 7"/>
                  <a:gd name="T3" fmla="*/ 2 h 9"/>
                  <a:gd name="T4" fmla="*/ 0 w 7"/>
                  <a:gd name="T5" fmla="*/ 2 h 9"/>
                  <a:gd name="T6" fmla="*/ 1 w 7"/>
                  <a:gd name="T7" fmla="*/ 3 h 9"/>
                  <a:gd name="T8" fmla="*/ 1 w 7"/>
                  <a:gd name="T9" fmla="*/ 3 h 9"/>
                  <a:gd name="T10" fmla="*/ 1 w 7"/>
                  <a:gd name="T11" fmla="*/ 3 h 9"/>
                  <a:gd name="T12" fmla="*/ 1 w 7"/>
                  <a:gd name="T13" fmla="*/ 2 h 9"/>
                  <a:gd name="T14" fmla="*/ 2 w 7"/>
                  <a:gd name="T15" fmla="*/ 2 h 9"/>
                  <a:gd name="T16" fmla="*/ 2 w 7"/>
                  <a:gd name="T17" fmla="*/ 1 h 9"/>
                  <a:gd name="T18" fmla="*/ 2 w 7"/>
                  <a:gd name="T19" fmla="*/ 1 h 9"/>
                  <a:gd name="T20" fmla="*/ 1 w 7"/>
                  <a:gd name="T21" fmla="*/ 0 h 9"/>
                  <a:gd name="T22" fmla="*/ 1 w 7"/>
                  <a:gd name="T23" fmla="*/ 0 h 9"/>
                  <a:gd name="T24" fmla="*/ 1 w 7"/>
                  <a:gd name="T25" fmla="*/ 0 h 9"/>
                  <a:gd name="T26" fmla="*/ 1 w 7"/>
                  <a:gd name="T27" fmla="*/ 0 h 9"/>
                  <a:gd name="T28" fmla="*/ 0 w 7"/>
                  <a:gd name="T29" fmla="*/ 0 h 9"/>
                  <a:gd name="T30" fmla="*/ 0 w 7"/>
                  <a:gd name="T31" fmla="*/ 1 h 9"/>
                  <a:gd name="T32" fmla="*/ 0 w 7"/>
                  <a:gd name="T33" fmla="*/ 1 h 9"/>
                  <a:gd name="T34" fmla="*/ 0 w 7"/>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headEnd/>
                <a:tailEnd/>
              </a:ln>
            </p:spPr>
            <p:txBody>
              <a:bodyPr/>
              <a:lstStyle/>
              <a:p>
                <a:endParaRPr lang="zh-CN" altLang="en-US"/>
              </a:p>
            </p:txBody>
          </p:sp>
          <p:sp>
            <p:nvSpPr>
              <p:cNvPr id="28802" name="Freeform 57"/>
              <p:cNvSpPr>
                <a:spLocks/>
              </p:cNvSpPr>
              <p:nvPr/>
            </p:nvSpPr>
            <p:spPr bwMode="auto">
              <a:xfrm>
                <a:off x="8474" y="4919"/>
                <a:ext cx="7" cy="6"/>
              </a:xfrm>
              <a:custGeom>
                <a:avLst/>
                <a:gdLst>
                  <a:gd name="T0" fmla="*/ 0 w 20"/>
                  <a:gd name="T1" fmla="*/ 3 h 20"/>
                  <a:gd name="T2" fmla="*/ 0 w 20"/>
                  <a:gd name="T3" fmla="*/ 4 h 20"/>
                  <a:gd name="T4" fmla="*/ 1 w 20"/>
                  <a:gd name="T5" fmla="*/ 5 h 20"/>
                  <a:gd name="T6" fmla="*/ 2 w 20"/>
                  <a:gd name="T7" fmla="*/ 6 h 20"/>
                  <a:gd name="T8" fmla="*/ 4 w 20"/>
                  <a:gd name="T9" fmla="*/ 6 h 20"/>
                  <a:gd name="T10" fmla="*/ 5 w 20"/>
                  <a:gd name="T11" fmla="*/ 6 h 20"/>
                  <a:gd name="T12" fmla="*/ 6 w 20"/>
                  <a:gd name="T13" fmla="*/ 5 h 20"/>
                  <a:gd name="T14" fmla="*/ 7 w 20"/>
                  <a:gd name="T15" fmla="*/ 4 h 20"/>
                  <a:gd name="T16" fmla="*/ 7 w 20"/>
                  <a:gd name="T17" fmla="*/ 3 h 20"/>
                  <a:gd name="T18" fmla="*/ 7 w 20"/>
                  <a:gd name="T19" fmla="*/ 2 h 20"/>
                  <a:gd name="T20" fmla="*/ 6 w 20"/>
                  <a:gd name="T21" fmla="*/ 1 h 20"/>
                  <a:gd name="T22" fmla="*/ 5 w 20"/>
                  <a:gd name="T23" fmla="*/ 0 h 20"/>
                  <a:gd name="T24" fmla="*/ 4 w 20"/>
                  <a:gd name="T25" fmla="*/ 0 h 20"/>
                  <a:gd name="T26" fmla="*/ 2 w 20"/>
                  <a:gd name="T27" fmla="*/ 0 h 20"/>
                  <a:gd name="T28" fmla="*/ 1 w 20"/>
                  <a:gd name="T29" fmla="*/ 1 h 20"/>
                  <a:gd name="T30" fmla="*/ 0 w 20"/>
                  <a:gd name="T31" fmla="*/ 2 h 20"/>
                  <a:gd name="T32" fmla="*/ 0 w 20"/>
                  <a:gd name="T33" fmla="*/ 3 h 20"/>
                  <a:gd name="T34" fmla="*/ 0 w 20"/>
                  <a:gd name="T35" fmla="*/ 3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headEnd/>
                <a:tailEnd/>
              </a:ln>
            </p:spPr>
            <p:txBody>
              <a:bodyPr/>
              <a:lstStyle/>
              <a:p>
                <a:endParaRPr lang="zh-CN" altLang="en-US"/>
              </a:p>
            </p:txBody>
          </p:sp>
          <p:sp>
            <p:nvSpPr>
              <p:cNvPr id="28803" name="Freeform 58"/>
              <p:cNvSpPr>
                <a:spLocks/>
              </p:cNvSpPr>
              <p:nvPr/>
            </p:nvSpPr>
            <p:spPr bwMode="auto">
              <a:xfrm>
                <a:off x="8332" y="4713"/>
                <a:ext cx="4" cy="4"/>
              </a:xfrm>
              <a:custGeom>
                <a:avLst/>
                <a:gdLst>
                  <a:gd name="T0" fmla="*/ 0 w 12"/>
                  <a:gd name="T1" fmla="*/ 2 h 13"/>
                  <a:gd name="T2" fmla="*/ 0 w 12"/>
                  <a:gd name="T3" fmla="*/ 3 h 13"/>
                  <a:gd name="T4" fmla="*/ 1 w 12"/>
                  <a:gd name="T5" fmla="*/ 4 h 13"/>
                  <a:gd name="T6" fmla="*/ 1 w 12"/>
                  <a:gd name="T7" fmla="*/ 4 h 13"/>
                  <a:gd name="T8" fmla="*/ 2 w 12"/>
                  <a:gd name="T9" fmla="*/ 4 h 13"/>
                  <a:gd name="T10" fmla="*/ 3 w 12"/>
                  <a:gd name="T11" fmla="*/ 4 h 13"/>
                  <a:gd name="T12" fmla="*/ 4 w 12"/>
                  <a:gd name="T13" fmla="*/ 4 h 13"/>
                  <a:gd name="T14" fmla="*/ 4 w 12"/>
                  <a:gd name="T15" fmla="*/ 3 h 13"/>
                  <a:gd name="T16" fmla="*/ 4 w 12"/>
                  <a:gd name="T17" fmla="*/ 2 h 13"/>
                  <a:gd name="T18" fmla="*/ 4 w 12"/>
                  <a:gd name="T19" fmla="*/ 2 h 13"/>
                  <a:gd name="T20" fmla="*/ 4 w 12"/>
                  <a:gd name="T21" fmla="*/ 1 h 13"/>
                  <a:gd name="T22" fmla="*/ 3 w 12"/>
                  <a:gd name="T23" fmla="*/ 0 h 13"/>
                  <a:gd name="T24" fmla="*/ 2 w 12"/>
                  <a:gd name="T25" fmla="*/ 0 h 13"/>
                  <a:gd name="T26" fmla="*/ 1 w 12"/>
                  <a:gd name="T27" fmla="*/ 0 h 13"/>
                  <a:gd name="T28" fmla="*/ 1 w 12"/>
                  <a:gd name="T29" fmla="*/ 1 h 13"/>
                  <a:gd name="T30" fmla="*/ 0 w 12"/>
                  <a:gd name="T31" fmla="*/ 2 h 13"/>
                  <a:gd name="T32" fmla="*/ 0 w 12"/>
                  <a:gd name="T33" fmla="*/ 2 h 13"/>
                  <a:gd name="T34" fmla="*/ 0 w 12"/>
                  <a:gd name="T35" fmla="*/ 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headEnd/>
                <a:tailEnd/>
              </a:ln>
            </p:spPr>
            <p:txBody>
              <a:bodyPr/>
              <a:lstStyle/>
              <a:p>
                <a:endParaRPr lang="zh-CN" altLang="en-US"/>
              </a:p>
            </p:txBody>
          </p:sp>
          <p:sp>
            <p:nvSpPr>
              <p:cNvPr id="28804" name="Freeform 59"/>
              <p:cNvSpPr>
                <a:spLocks/>
              </p:cNvSpPr>
              <p:nvPr/>
            </p:nvSpPr>
            <p:spPr bwMode="auto">
              <a:xfrm>
                <a:off x="8349" y="4708"/>
                <a:ext cx="5" cy="4"/>
              </a:xfrm>
              <a:custGeom>
                <a:avLst/>
                <a:gdLst>
                  <a:gd name="T0" fmla="*/ 0 w 13"/>
                  <a:gd name="T1" fmla="*/ 2 h 12"/>
                  <a:gd name="T2" fmla="*/ 0 w 13"/>
                  <a:gd name="T3" fmla="*/ 3 h 12"/>
                  <a:gd name="T4" fmla="*/ 1 w 13"/>
                  <a:gd name="T5" fmla="*/ 3 h 12"/>
                  <a:gd name="T6" fmla="*/ 2 w 13"/>
                  <a:gd name="T7" fmla="*/ 4 h 12"/>
                  <a:gd name="T8" fmla="*/ 3 w 13"/>
                  <a:gd name="T9" fmla="*/ 4 h 12"/>
                  <a:gd name="T10" fmla="*/ 3 w 13"/>
                  <a:gd name="T11" fmla="*/ 4 h 12"/>
                  <a:gd name="T12" fmla="*/ 5 w 13"/>
                  <a:gd name="T13" fmla="*/ 3 h 12"/>
                  <a:gd name="T14" fmla="*/ 5 w 13"/>
                  <a:gd name="T15" fmla="*/ 3 h 12"/>
                  <a:gd name="T16" fmla="*/ 5 w 13"/>
                  <a:gd name="T17" fmla="*/ 2 h 12"/>
                  <a:gd name="T18" fmla="*/ 5 w 13"/>
                  <a:gd name="T19" fmla="*/ 1 h 12"/>
                  <a:gd name="T20" fmla="*/ 5 w 13"/>
                  <a:gd name="T21" fmla="*/ 1 h 12"/>
                  <a:gd name="T22" fmla="*/ 3 w 13"/>
                  <a:gd name="T23" fmla="*/ 0 h 12"/>
                  <a:gd name="T24" fmla="*/ 3 w 13"/>
                  <a:gd name="T25" fmla="*/ 0 h 12"/>
                  <a:gd name="T26" fmla="*/ 2 w 13"/>
                  <a:gd name="T27" fmla="*/ 0 h 12"/>
                  <a:gd name="T28" fmla="*/ 1 w 13"/>
                  <a:gd name="T29" fmla="*/ 1 h 12"/>
                  <a:gd name="T30" fmla="*/ 0 w 13"/>
                  <a:gd name="T31" fmla="*/ 1 h 12"/>
                  <a:gd name="T32" fmla="*/ 0 w 13"/>
                  <a:gd name="T33" fmla="*/ 2 h 12"/>
                  <a:gd name="T34" fmla="*/ 0 w 13"/>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8805" name="Freeform 60"/>
              <p:cNvSpPr>
                <a:spLocks/>
              </p:cNvSpPr>
              <p:nvPr/>
            </p:nvSpPr>
            <p:spPr bwMode="auto">
              <a:xfrm>
                <a:off x="8366" y="4704"/>
                <a:ext cx="2" cy="2"/>
              </a:xfrm>
              <a:custGeom>
                <a:avLst/>
                <a:gdLst>
                  <a:gd name="T0" fmla="*/ 0 w 8"/>
                  <a:gd name="T1" fmla="*/ 1 h 7"/>
                  <a:gd name="T2" fmla="*/ 0 w 8"/>
                  <a:gd name="T3" fmla="*/ 1 h 7"/>
                  <a:gd name="T4" fmla="*/ 0 w 8"/>
                  <a:gd name="T5" fmla="*/ 2 h 7"/>
                  <a:gd name="T6" fmla="*/ 1 w 8"/>
                  <a:gd name="T7" fmla="*/ 2 h 7"/>
                  <a:gd name="T8" fmla="*/ 1 w 8"/>
                  <a:gd name="T9" fmla="*/ 2 h 7"/>
                  <a:gd name="T10" fmla="*/ 1 w 8"/>
                  <a:gd name="T11" fmla="*/ 2 h 7"/>
                  <a:gd name="T12" fmla="*/ 2 w 8"/>
                  <a:gd name="T13" fmla="*/ 2 h 7"/>
                  <a:gd name="T14" fmla="*/ 2 w 8"/>
                  <a:gd name="T15" fmla="*/ 1 h 7"/>
                  <a:gd name="T16" fmla="*/ 2 w 8"/>
                  <a:gd name="T17" fmla="*/ 1 h 7"/>
                  <a:gd name="T18" fmla="*/ 2 w 8"/>
                  <a:gd name="T19" fmla="*/ 0 h 7"/>
                  <a:gd name="T20" fmla="*/ 2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1 h 7"/>
                  <a:gd name="T34" fmla="*/ 0 w 8"/>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headEnd/>
                <a:tailEnd/>
              </a:ln>
            </p:spPr>
            <p:txBody>
              <a:bodyPr/>
              <a:lstStyle/>
              <a:p>
                <a:endParaRPr lang="zh-CN" altLang="en-US"/>
              </a:p>
            </p:txBody>
          </p:sp>
          <p:sp>
            <p:nvSpPr>
              <p:cNvPr id="28806" name="Freeform 61"/>
              <p:cNvSpPr>
                <a:spLocks/>
              </p:cNvSpPr>
              <p:nvPr/>
            </p:nvSpPr>
            <p:spPr bwMode="auto">
              <a:xfrm>
                <a:off x="8338" y="4730"/>
                <a:ext cx="2" cy="3"/>
              </a:xfrm>
              <a:custGeom>
                <a:avLst/>
                <a:gdLst>
                  <a:gd name="T0" fmla="*/ 0 w 7"/>
                  <a:gd name="T1" fmla="*/ 1 h 8"/>
                  <a:gd name="T2" fmla="*/ 0 w 7"/>
                  <a:gd name="T3" fmla="*/ 2 h 8"/>
                  <a:gd name="T4" fmla="*/ 0 w 7"/>
                  <a:gd name="T5" fmla="*/ 2 h 8"/>
                  <a:gd name="T6" fmla="*/ 1 w 7"/>
                  <a:gd name="T7" fmla="*/ 3 h 8"/>
                  <a:gd name="T8" fmla="*/ 1 w 7"/>
                  <a:gd name="T9" fmla="*/ 3 h 8"/>
                  <a:gd name="T10" fmla="*/ 2 w 7"/>
                  <a:gd name="T11" fmla="*/ 3 h 8"/>
                  <a:gd name="T12" fmla="*/ 2 w 7"/>
                  <a:gd name="T13" fmla="*/ 2 h 8"/>
                  <a:gd name="T14" fmla="*/ 2 w 7"/>
                  <a:gd name="T15" fmla="*/ 2 h 8"/>
                  <a:gd name="T16" fmla="*/ 2 w 7"/>
                  <a:gd name="T17" fmla="*/ 1 h 8"/>
                  <a:gd name="T18" fmla="*/ 2 w 7"/>
                  <a:gd name="T19" fmla="*/ 1 h 8"/>
                  <a:gd name="T20" fmla="*/ 2 w 7"/>
                  <a:gd name="T21" fmla="*/ 1 h 8"/>
                  <a:gd name="T22" fmla="*/ 2 w 7"/>
                  <a:gd name="T23" fmla="*/ 0 h 8"/>
                  <a:gd name="T24" fmla="*/ 1 w 7"/>
                  <a:gd name="T25" fmla="*/ 0 h 8"/>
                  <a:gd name="T26" fmla="*/ 1 w 7"/>
                  <a:gd name="T27" fmla="*/ 0 h 8"/>
                  <a:gd name="T28" fmla="*/ 0 w 7"/>
                  <a:gd name="T29" fmla="*/ 1 h 8"/>
                  <a:gd name="T30" fmla="*/ 0 w 7"/>
                  <a:gd name="T31" fmla="*/ 1 h 8"/>
                  <a:gd name="T32" fmla="*/ 0 w 7"/>
                  <a:gd name="T33" fmla="*/ 1 h 8"/>
                  <a:gd name="T34" fmla="*/ 0 w 7"/>
                  <a:gd name="T35" fmla="*/ 1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headEnd/>
                <a:tailEnd/>
              </a:ln>
            </p:spPr>
            <p:txBody>
              <a:bodyPr/>
              <a:lstStyle/>
              <a:p>
                <a:endParaRPr lang="zh-CN" altLang="en-US"/>
              </a:p>
            </p:txBody>
          </p:sp>
          <p:sp>
            <p:nvSpPr>
              <p:cNvPr id="28807" name="Freeform 62"/>
              <p:cNvSpPr>
                <a:spLocks/>
              </p:cNvSpPr>
              <p:nvPr/>
            </p:nvSpPr>
            <p:spPr bwMode="auto">
              <a:xfrm>
                <a:off x="8370" y="4713"/>
                <a:ext cx="6" cy="6"/>
              </a:xfrm>
              <a:custGeom>
                <a:avLst/>
                <a:gdLst>
                  <a:gd name="T0" fmla="*/ 0 w 16"/>
                  <a:gd name="T1" fmla="*/ 3 h 17"/>
                  <a:gd name="T2" fmla="*/ 0 w 16"/>
                  <a:gd name="T3" fmla="*/ 4 h 17"/>
                  <a:gd name="T4" fmla="*/ 1 w 16"/>
                  <a:gd name="T5" fmla="*/ 5 h 17"/>
                  <a:gd name="T6" fmla="*/ 2 w 16"/>
                  <a:gd name="T7" fmla="*/ 6 h 17"/>
                  <a:gd name="T8" fmla="*/ 3 w 16"/>
                  <a:gd name="T9" fmla="*/ 6 h 17"/>
                  <a:gd name="T10" fmla="*/ 4 w 16"/>
                  <a:gd name="T11" fmla="*/ 6 h 17"/>
                  <a:gd name="T12" fmla="*/ 6 w 16"/>
                  <a:gd name="T13" fmla="*/ 5 h 17"/>
                  <a:gd name="T14" fmla="*/ 6 w 16"/>
                  <a:gd name="T15" fmla="*/ 4 h 17"/>
                  <a:gd name="T16" fmla="*/ 6 w 16"/>
                  <a:gd name="T17" fmla="*/ 3 h 17"/>
                  <a:gd name="T18" fmla="*/ 6 w 16"/>
                  <a:gd name="T19" fmla="*/ 2 h 17"/>
                  <a:gd name="T20" fmla="*/ 6 w 16"/>
                  <a:gd name="T21" fmla="*/ 1 h 17"/>
                  <a:gd name="T22" fmla="*/ 4 w 16"/>
                  <a:gd name="T23" fmla="*/ 0 h 17"/>
                  <a:gd name="T24" fmla="*/ 3 w 16"/>
                  <a:gd name="T25" fmla="*/ 0 h 17"/>
                  <a:gd name="T26" fmla="*/ 2 w 16"/>
                  <a:gd name="T27" fmla="*/ 0 h 17"/>
                  <a:gd name="T28" fmla="*/ 1 w 16"/>
                  <a:gd name="T29" fmla="*/ 1 h 17"/>
                  <a:gd name="T30" fmla="*/ 0 w 16"/>
                  <a:gd name="T31" fmla="*/ 2 h 17"/>
                  <a:gd name="T32" fmla="*/ 0 w 16"/>
                  <a:gd name="T33" fmla="*/ 3 h 17"/>
                  <a:gd name="T34" fmla="*/ 0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headEnd/>
                <a:tailEnd/>
              </a:ln>
            </p:spPr>
            <p:txBody>
              <a:bodyPr/>
              <a:lstStyle/>
              <a:p>
                <a:endParaRPr lang="zh-CN" altLang="en-US"/>
              </a:p>
            </p:txBody>
          </p:sp>
          <p:sp>
            <p:nvSpPr>
              <p:cNvPr id="28808" name="Freeform 63"/>
              <p:cNvSpPr>
                <a:spLocks/>
              </p:cNvSpPr>
              <p:nvPr/>
            </p:nvSpPr>
            <p:spPr bwMode="auto">
              <a:xfrm>
                <a:off x="8353" y="4721"/>
                <a:ext cx="4" cy="4"/>
              </a:xfrm>
              <a:custGeom>
                <a:avLst/>
                <a:gdLst>
                  <a:gd name="T0" fmla="*/ 0 w 12"/>
                  <a:gd name="T1" fmla="*/ 2 h 12"/>
                  <a:gd name="T2" fmla="*/ 0 w 12"/>
                  <a:gd name="T3" fmla="*/ 2 h 12"/>
                  <a:gd name="T4" fmla="*/ 0 w 12"/>
                  <a:gd name="T5" fmla="*/ 3 h 12"/>
                  <a:gd name="T6" fmla="*/ 1 w 12"/>
                  <a:gd name="T7" fmla="*/ 4 h 12"/>
                  <a:gd name="T8" fmla="*/ 2 w 12"/>
                  <a:gd name="T9" fmla="*/ 4 h 12"/>
                  <a:gd name="T10" fmla="*/ 2 w 12"/>
                  <a:gd name="T11" fmla="*/ 4 h 12"/>
                  <a:gd name="T12" fmla="*/ 3 w 12"/>
                  <a:gd name="T13" fmla="*/ 3 h 12"/>
                  <a:gd name="T14" fmla="*/ 4 w 12"/>
                  <a:gd name="T15" fmla="*/ 2 h 12"/>
                  <a:gd name="T16" fmla="*/ 4 w 12"/>
                  <a:gd name="T17" fmla="*/ 2 h 12"/>
                  <a:gd name="T18" fmla="*/ 4 w 12"/>
                  <a:gd name="T19" fmla="*/ 1 h 12"/>
                  <a:gd name="T20" fmla="*/ 3 w 12"/>
                  <a:gd name="T21" fmla="*/ 1 h 12"/>
                  <a:gd name="T22" fmla="*/ 2 w 12"/>
                  <a:gd name="T23" fmla="*/ 0 h 12"/>
                  <a:gd name="T24" fmla="*/ 2 w 12"/>
                  <a:gd name="T25" fmla="*/ 0 h 12"/>
                  <a:gd name="T26" fmla="*/ 1 w 12"/>
                  <a:gd name="T27" fmla="*/ 0 h 12"/>
                  <a:gd name="T28" fmla="*/ 0 w 12"/>
                  <a:gd name="T29" fmla="*/ 1 h 12"/>
                  <a:gd name="T30" fmla="*/ 0 w 12"/>
                  <a:gd name="T31" fmla="*/ 1 h 12"/>
                  <a:gd name="T32" fmla="*/ 0 w 12"/>
                  <a:gd name="T33" fmla="*/ 2 h 12"/>
                  <a:gd name="T34" fmla="*/ 0 w 12"/>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headEnd/>
                <a:tailEnd/>
              </a:ln>
            </p:spPr>
            <p:txBody>
              <a:bodyPr/>
              <a:lstStyle/>
              <a:p>
                <a:endParaRPr lang="zh-CN" altLang="en-US"/>
              </a:p>
            </p:txBody>
          </p:sp>
          <p:sp>
            <p:nvSpPr>
              <p:cNvPr id="28809" name="Freeform 64"/>
              <p:cNvSpPr>
                <a:spLocks/>
              </p:cNvSpPr>
              <p:nvPr/>
            </p:nvSpPr>
            <p:spPr bwMode="auto">
              <a:xfrm>
                <a:off x="8343" y="4794"/>
                <a:ext cx="25" cy="25"/>
              </a:xfrm>
              <a:custGeom>
                <a:avLst/>
                <a:gdLst>
                  <a:gd name="T0" fmla="*/ 2 w 74"/>
                  <a:gd name="T1" fmla="*/ 22 h 75"/>
                  <a:gd name="T2" fmla="*/ 5 w 74"/>
                  <a:gd name="T3" fmla="*/ 24 h 75"/>
                  <a:gd name="T4" fmla="*/ 8 w 74"/>
                  <a:gd name="T5" fmla="*/ 25 h 75"/>
                  <a:gd name="T6" fmla="*/ 11 w 74"/>
                  <a:gd name="T7" fmla="*/ 25 h 75"/>
                  <a:gd name="T8" fmla="*/ 13 w 74"/>
                  <a:gd name="T9" fmla="*/ 24 h 75"/>
                  <a:gd name="T10" fmla="*/ 13 w 74"/>
                  <a:gd name="T11" fmla="*/ 24 h 75"/>
                  <a:gd name="T12" fmla="*/ 15 w 74"/>
                  <a:gd name="T13" fmla="*/ 24 h 75"/>
                  <a:gd name="T14" fmla="*/ 17 w 74"/>
                  <a:gd name="T15" fmla="*/ 23 h 75"/>
                  <a:gd name="T16" fmla="*/ 20 w 74"/>
                  <a:gd name="T17" fmla="*/ 22 h 75"/>
                  <a:gd name="T18" fmla="*/ 22 w 74"/>
                  <a:gd name="T19" fmla="*/ 20 h 75"/>
                  <a:gd name="T20" fmla="*/ 24 w 74"/>
                  <a:gd name="T21" fmla="*/ 19 h 75"/>
                  <a:gd name="T22" fmla="*/ 25 w 74"/>
                  <a:gd name="T23" fmla="*/ 17 h 75"/>
                  <a:gd name="T24" fmla="*/ 24 w 74"/>
                  <a:gd name="T25" fmla="*/ 15 h 75"/>
                  <a:gd name="T26" fmla="*/ 20 w 74"/>
                  <a:gd name="T27" fmla="*/ 12 h 75"/>
                  <a:gd name="T28" fmla="*/ 16 w 74"/>
                  <a:gd name="T29" fmla="*/ 13 h 75"/>
                  <a:gd name="T30" fmla="*/ 12 w 74"/>
                  <a:gd name="T31" fmla="*/ 16 h 75"/>
                  <a:gd name="T32" fmla="*/ 10 w 74"/>
                  <a:gd name="T33" fmla="*/ 17 h 75"/>
                  <a:gd name="T34" fmla="*/ 10 w 74"/>
                  <a:gd name="T35" fmla="*/ 14 h 75"/>
                  <a:gd name="T36" fmla="*/ 8 w 74"/>
                  <a:gd name="T37" fmla="*/ 9 h 75"/>
                  <a:gd name="T38" fmla="*/ 4 w 74"/>
                  <a:gd name="T39" fmla="*/ 2 h 75"/>
                  <a:gd name="T40" fmla="*/ 1 w 74"/>
                  <a:gd name="T41" fmla="*/ 0 h 75"/>
                  <a:gd name="T42" fmla="*/ 0 w 74"/>
                  <a:gd name="T43" fmla="*/ 6 h 75"/>
                  <a:gd name="T44" fmla="*/ 1 w 74"/>
                  <a:gd name="T45" fmla="*/ 13 h 75"/>
                  <a:gd name="T46" fmla="*/ 2 w 74"/>
                  <a:gd name="T47" fmla="*/ 19 h 75"/>
                  <a:gd name="T48" fmla="*/ 2 w 74"/>
                  <a:gd name="T49" fmla="*/ 2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headEnd/>
                <a:tailEnd/>
              </a:ln>
            </p:spPr>
            <p:txBody>
              <a:bodyPr/>
              <a:lstStyle/>
              <a:p>
                <a:endParaRPr lang="zh-CN" altLang="en-US"/>
              </a:p>
            </p:txBody>
          </p:sp>
          <p:sp>
            <p:nvSpPr>
              <p:cNvPr id="28810" name="Freeform 65"/>
              <p:cNvSpPr>
                <a:spLocks/>
              </p:cNvSpPr>
              <p:nvPr/>
            </p:nvSpPr>
            <p:spPr bwMode="auto">
              <a:xfrm>
                <a:off x="8367" y="4788"/>
                <a:ext cx="23" cy="20"/>
              </a:xfrm>
              <a:custGeom>
                <a:avLst/>
                <a:gdLst>
                  <a:gd name="T0" fmla="*/ 8 w 69"/>
                  <a:gd name="T1" fmla="*/ 20 h 59"/>
                  <a:gd name="T2" fmla="*/ 10 w 69"/>
                  <a:gd name="T3" fmla="*/ 20 h 59"/>
                  <a:gd name="T4" fmla="*/ 13 w 69"/>
                  <a:gd name="T5" fmla="*/ 19 h 59"/>
                  <a:gd name="T6" fmla="*/ 16 w 69"/>
                  <a:gd name="T7" fmla="*/ 19 h 59"/>
                  <a:gd name="T8" fmla="*/ 19 w 69"/>
                  <a:gd name="T9" fmla="*/ 18 h 59"/>
                  <a:gd name="T10" fmla="*/ 21 w 69"/>
                  <a:gd name="T11" fmla="*/ 18 h 59"/>
                  <a:gd name="T12" fmla="*/ 23 w 69"/>
                  <a:gd name="T13" fmla="*/ 16 h 59"/>
                  <a:gd name="T14" fmla="*/ 23 w 69"/>
                  <a:gd name="T15" fmla="*/ 15 h 59"/>
                  <a:gd name="T16" fmla="*/ 22 w 69"/>
                  <a:gd name="T17" fmla="*/ 13 h 59"/>
                  <a:gd name="T18" fmla="*/ 18 w 69"/>
                  <a:gd name="T19" fmla="*/ 11 h 59"/>
                  <a:gd name="T20" fmla="*/ 14 w 69"/>
                  <a:gd name="T21" fmla="*/ 11 h 59"/>
                  <a:gd name="T22" fmla="*/ 10 w 69"/>
                  <a:gd name="T23" fmla="*/ 13 h 59"/>
                  <a:gd name="T24" fmla="*/ 8 w 69"/>
                  <a:gd name="T25" fmla="*/ 14 h 59"/>
                  <a:gd name="T26" fmla="*/ 7 w 69"/>
                  <a:gd name="T27" fmla="*/ 10 h 59"/>
                  <a:gd name="T28" fmla="*/ 6 w 69"/>
                  <a:gd name="T29" fmla="*/ 4 h 59"/>
                  <a:gd name="T30" fmla="*/ 5 w 69"/>
                  <a:gd name="T31" fmla="*/ 0 h 59"/>
                  <a:gd name="T32" fmla="*/ 0 w 69"/>
                  <a:gd name="T33" fmla="*/ 0 h 59"/>
                  <a:gd name="T34" fmla="*/ 0 w 69"/>
                  <a:gd name="T35" fmla="*/ 9 h 59"/>
                  <a:gd name="T36" fmla="*/ 3 w 69"/>
                  <a:gd name="T37" fmla="*/ 15 h 59"/>
                  <a:gd name="T38" fmla="*/ 6 w 69"/>
                  <a:gd name="T39" fmla="*/ 19 h 59"/>
                  <a:gd name="T40" fmla="*/ 8 w 69"/>
                  <a:gd name="T41" fmla="*/ 2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headEnd/>
                <a:tailEnd/>
              </a:ln>
            </p:spPr>
            <p:txBody>
              <a:bodyPr/>
              <a:lstStyle/>
              <a:p>
                <a:endParaRPr lang="zh-CN" altLang="en-US"/>
              </a:p>
            </p:txBody>
          </p:sp>
          <p:sp>
            <p:nvSpPr>
              <p:cNvPr id="28811" name="Freeform 66"/>
              <p:cNvSpPr>
                <a:spLocks/>
              </p:cNvSpPr>
              <p:nvPr/>
            </p:nvSpPr>
            <p:spPr bwMode="auto">
              <a:xfrm>
                <a:off x="8386" y="4779"/>
                <a:ext cx="23" cy="20"/>
              </a:xfrm>
              <a:custGeom>
                <a:avLst/>
                <a:gdLst>
                  <a:gd name="T0" fmla="*/ 2 w 69"/>
                  <a:gd name="T1" fmla="*/ 15 h 60"/>
                  <a:gd name="T2" fmla="*/ 5 w 69"/>
                  <a:gd name="T3" fmla="*/ 18 h 60"/>
                  <a:gd name="T4" fmla="*/ 7 w 69"/>
                  <a:gd name="T5" fmla="*/ 20 h 60"/>
                  <a:gd name="T6" fmla="*/ 10 w 69"/>
                  <a:gd name="T7" fmla="*/ 20 h 60"/>
                  <a:gd name="T8" fmla="*/ 13 w 69"/>
                  <a:gd name="T9" fmla="*/ 20 h 60"/>
                  <a:gd name="T10" fmla="*/ 15 w 69"/>
                  <a:gd name="T11" fmla="*/ 20 h 60"/>
                  <a:gd name="T12" fmla="*/ 17 w 69"/>
                  <a:gd name="T13" fmla="*/ 19 h 60"/>
                  <a:gd name="T14" fmla="*/ 19 w 69"/>
                  <a:gd name="T15" fmla="*/ 18 h 60"/>
                  <a:gd name="T16" fmla="*/ 20 w 69"/>
                  <a:gd name="T17" fmla="*/ 17 h 60"/>
                  <a:gd name="T18" fmla="*/ 21 w 69"/>
                  <a:gd name="T19" fmla="*/ 17 h 60"/>
                  <a:gd name="T20" fmla="*/ 22 w 69"/>
                  <a:gd name="T21" fmla="*/ 16 h 60"/>
                  <a:gd name="T22" fmla="*/ 23 w 69"/>
                  <a:gd name="T23" fmla="*/ 14 h 60"/>
                  <a:gd name="T24" fmla="*/ 22 w 69"/>
                  <a:gd name="T25" fmla="*/ 13 h 60"/>
                  <a:gd name="T26" fmla="*/ 18 w 69"/>
                  <a:gd name="T27" fmla="*/ 10 h 60"/>
                  <a:gd name="T28" fmla="*/ 14 w 69"/>
                  <a:gd name="T29" fmla="*/ 10 h 60"/>
                  <a:gd name="T30" fmla="*/ 11 w 69"/>
                  <a:gd name="T31" fmla="*/ 11 h 60"/>
                  <a:gd name="T32" fmla="*/ 9 w 69"/>
                  <a:gd name="T33" fmla="*/ 12 h 60"/>
                  <a:gd name="T34" fmla="*/ 9 w 69"/>
                  <a:gd name="T35" fmla="*/ 10 h 60"/>
                  <a:gd name="T36" fmla="*/ 7 w 69"/>
                  <a:gd name="T37" fmla="*/ 5 h 60"/>
                  <a:gd name="T38" fmla="*/ 4 w 69"/>
                  <a:gd name="T39" fmla="*/ 1 h 60"/>
                  <a:gd name="T40" fmla="*/ 0 w 69"/>
                  <a:gd name="T41" fmla="*/ 0 h 60"/>
                  <a:gd name="T42" fmla="*/ 0 w 69"/>
                  <a:gd name="T43" fmla="*/ 5 h 60"/>
                  <a:gd name="T44" fmla="*/ 0 w 69"/>
                  <a:gd name="T45" fmla="*/ 10 h 60"/>
                  <a:gd name="T46" fmla="*/ 1 w 69"/>
                  <a:gd name="T47" fmla="*/ 14 h 60"/>
                  <a:gd name="T48" fmla="*/ 2 w 69"/>
                  <a:gd name="T49" fmla="*/ 15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headEnd/>
                <a:tailEnd/>
              </a:ln>
            </p:spPr>
            <p:txBody>
              <a:bodyPr/>
              <a:lstStyle/>
              <a:p>
                <a:endParaRPr lang="zh-CN" altLang="en-US"/>
              </a:p>
            </p:txBody>
          </p:sp>
          <p:sp>
            <p:nvSpPr>
              <p:cNvPr id="28812" name="Freeform 67"/>
              <p:cNvSpPr>
                <a:spLocks/>
              </p:cNvSpPr>
              <p:nvPr/>
            </p:nvSpPr>
            <p:spPr bwMode="auto">
              <a:xfrm>
                <a:off x="8357" y="4833"/>
                <a:ext cx="25" cy="16"/>
              </a:xfrm>
              <a:custGeom>
                <a:avLst/>
                <a:gdLst>
                  <a:gd name="T0" fmla="*/ 4 w 75"/>
                  <a:gd name="T1" fmla="*/ 15 h 48"/>
                  <a:gd name="T2" fmla="*/ 6 w 75"/>
                  <a:gd name="T3" fmla="*/ 15 h 48"/>
                  <a:gd name="T4" fmla="*/ 10 w 75"/>
                  <a:gd name="T5" fmla="*/ 16 h 48"/>
                  <a:gd name="T6" fmla="*/ 14 w 75"/>
                  <a:gd name="T7" fmla="*/ 16 h 48"/>
                  <a:gd name="T8" fmla="*/ 19 w 75"/>
                  <a:gd name="T9" fmla="*/ 15 h 48"/>
                  <a:gd name="T10" fmla="*/ 22 w 75"/>
                  <a:gd name="T11" fmla="*/ 14 h 48"/>
                  <a:gd name="T12" fmla="*/ 25 w 75"/>
                  <a:gd name="T13" fmla="*/ 12 h 48"/>
                  <a:gd name="T14" fmla="*/ 25 w 75"/>
                  <a:gd name="T15" fmla="*/ 10 h 48"/>
                  <a:gd name="T16" fmla="*/ 24 w 75"/>
                  <a:gd name="T17" fmla="*/ 6 h 48"/>
                  <a:gd name="T18" fmla="*/ 22 w 75"/>
                  <a:gd name="T19" fmla="*/ 5 h 48"/>
                  <a:gd name="T20" fmla="*/ 20 w 75"/>
                  <a:gd name="T21" fmla="*/ 5 h 48"/>
                  <a:gd name="T22" fmla="*/ 17 w 75"/>
                  <a:gd name="T23" fmla="*/ 5 h 48"/>
                  <a:gd name="T24" fmla="*/ 14 w 75"/>
                  <a:gd name="T25" fmla="*/ 6 h 48"/>
                  <a:gd name="T26" fmla="*/ 12 w 75"/>
                  <a:gd name="T27" fmla="*/ 6 h 48"/>
                  <a:gd name="T28" fmla="*/ 10 w 75"/>
                  <a:gd name="T29" fmla="*/ 7 h 48"/>
                  <a:gd name="T30" fmla="*/ 8 w 75"/>
                  <a:gd name="T31" fmla="*/ 8 h 48"/>
                  <a:gd name="T32" fmla="*/ 8 w 75"/>
                  <a:gd name="T33" fmla="*/ 8 h 48"/>
                  <a:gd name="T34" fmla="*/ 7 w 75"/>
                  <a:gd name="T35" fmla="*/ 7 h 48"/>
                  <a:gd name="T36" fmla="*/ 6 w 75"/>
                  <a:gd name="T37" fmla="*/ 4 h 48"/>
                  <a:gd name="T38" fmla="*/ 5 w 75"/>
                  <a:gd name="T39" fmla="*/ 2 h 48"/>
                  <a:gd name="T40" fmla="*/ 5 w 75"/>
                  <a:gd name="T41" fmla="*/ 1 h 48"/>
                  <a:gd name="T42" fmla="*/ 4 w 75"/>
                  <a:gd name="T43" fmla="*/ 0 h 48"/>
                  <a:gd name="T44" fmla="*/ 3 w 75"/>
                  <a:gd name="T45" fmla="*/ 0 h 48"/>
                  <a:gd name="T46" fmla="*/ 1 w 75"/>
                  <a:gd name="T47" fmla="*/ 1 h 48"/>
                  <a:gd name="T48" fmla="*/ 0 w 75"/>
                  <a:gd name="T49" fmla="*/ 2 h 48"/>
                  <a:gd name="T50" fmla="*/ 0 w 75"/>
                  <a:gd name="T51" fmla="*/ 4 h 48"/>
                  <a:gd name="T52" fmla="*/ 2 w 75"/>
                  <a:gd name="T53" fmla="*/ 9 h 48"/>
                  <a:gd name="T54" fmla="*/ 3 w 75"/>
                  <a:gd name="T55" fmla="*/ 13 h 48"/>
                  <a:gd name="T56" fmla="*/ 4 w 75"/>
                  <a:gd name="T57" fmla="*/ 15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headEnd/>
                <a:tailEnd/>
              </a:ln>
            </p:spPr>
            <p:txBody>
              <a:bodyPr/>
              <a:lstStyle/>
              <a:p>
                <a:endParaRPr lang="zh-CN" altLang="en-US"/>
              </a:p>
            </p:txBody>
          </p:sp>
          <p:sp>
            <p:nvSpPr>
              <p:cNvPr id="28813" name="Freeform 68"/>
              <p:cNvSpPr>
                <a:spLocks/>
              </p:cNvSpPr>
              <p:nvPr/>
            </p:nvSpPr>
            <p:spPr bwMode="auto">
              <a:xfrm>
                <a:off x="8385" y="4821"/>
                <a:ext cx="21" cy="19"/>
              </a:xfrm>
              <a:custGeom>
                <a:avLst/>
                <a:gdLst>
                  <a:gd name="T0" fmla="*/ 5 w 63"/>
                  <a:gd name="T1" fmla="*/ 18 h 57"/>
                  <a:gd name="T2" fmla="*/ 7 w 63"/>
                  <a:gd name="T3" fmla="*/ 18 h 57"/>
                  <a:gd name="T4" fmla="*/ 11 w 63"/>
                  <a:gd name="T5" fmla="*/ 19 h 57"/>
                  <a:gd name="T6" fmla="*/ 16 w 63"/>
                  <a:gd name="T7" fmla="*/ 19 h 57"/>
                  <a:gd name="T8" fmla="*/ 19 w 63"/>
                  <a:gd name="T9" fmla="*/ 17 h 57"/>
                  <a:gd name="T10" fmla="*/ 20 w 63"/>
                  <a:gd name="T11" fmla="*/ 16 h 57"/>
                  <a:gd name="T12" fmla="*/ 21 w 63"/>
                  <a:gd name="T13" fmla="*/ 15 h 57"/>
                  <a:gd name="T14" fmla="*/ 21 w 63"/>
                  <a:gd name="T15" fmla="*/ 14 h 57"/>
                  <a:gd name="T16" fmla="*/ 21 w 63"/>
                  <a:gd name="T17" fmla="*/ 13 h 57"/>
                  <a:gd name="T18" fmla="*/ 20 w 63"/>
                  <a:gd name="T19" fmla="*/ 12 h 57"/>
                  <a:gd name="T20" fmla="*/ 19 w 63"/>
                  <a:gd name="T21" fmla="*/ 11 h 57"/>
                  <a:gd name="T22" fmla="*/ 18 w 63"/>
                  <a:gd name="T23" fmla="*/ 10 h 57"/>
                  <a:gd name="T24" fmla="*/ 16 w 63"/>
                  <a:gd name="T25" fmla="*/ 11 h 57"/>
                  <a:gd name="T26" fmla="*/ 13 w 63"/>
                  <a:gd name="T27" fmla="*/ 12 h 57"/>
                  <a:gd name="T28" fmla="*/ 10 w 63"/>
                  <a:gd name="T29" fmla="*/ 12 h 57"/>
                  <a:gd name="T30" fmla="*/ 8 w 63"/>
                  <a:gd name="T31" fmla="*/ 12 h 57"/>
                  <a:gd name="T32" fmla="*/ 7 w 63"/>
                  <a:gd name="T33" fmla="*/ 12 h 57"/>
                  <a:gd name="T34" fmla="*/ 7 w 63"/>
                  <a:gd name="T35" fmla="*/ 10 h 57"/>
                  <a:gd name="T36" fmla="*/ 7 w 63"/>
                  <a:gd name="T37" fmla="*/ 6 h 57"/>
                  <a:gd name="T38" fmla="*/ 6 w 63"/>
                  <a:gd name="T39" fmla="*/ 1 h 57"/>
                  <a:gd name="T40" fmla="*/ 3 w 63"/>
                  <a:gd name="T41" fmla="*/ 0 h 57"/>
                  <a:gd name="T42" fmla="*/ 0 w 63"/>
                  <a:gd name="T43" fmla="*/ 6 h 57"/>
                  <a:gd name="T44" fmla="*/ 0 w 63"/>
                  <a:gd name="T45" fmla="*/ 11 h 57"/>
                  <a:gd name="T46" fmla="*/ 2 w 63"/>
                  <a:gd name="T47" fmla="*/ 15 h 57"/>
                  <a:gd name="T48" fmla="*/ 5 w 63"/>
                  <a:gd name="T49" fmla="*/ 18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headEnd/>
                <a:tailEnd/>
              </a:ln>
            </p:spPr>
            <p:txBody>
              <a:bodyPr/>
              <a:lstStyle/>
              <a:p>
                <a:endParaRPr lang="zh-CN" altLang="en-US"/>
              </a:p>
            </p:txBody>
          </p:sp>
          <p:sp>
            <p:nvSpPr>
              <p:cNvPr id="28814" name="Freeform 69"/>
              <p:cNvSpPr>
                <a:spLocks/>
              </p:cNvSpPr>
              <p:nvPr/>
            </p:nvSpPr>
            <p:spPr bwMode="auto">
              <a:xfrm>
                <a:off x="8406" y="4814"/>
                <a:ext cx="21" cy="19"/>
              </a:xfrm>
              <a:custGeom>
                <a:avLst/>
                <a:gdLst>
                  <a:gd name="T0" fmla="*/ 8 w 65"/>
                  <a:gd name="T1" fmla="*/ 17 h 57"/>
                  <a:gd name="T2" fmla="*/ 10 w 65"/>
                  <a:gd name="T3" fmla="*/ 19 h 57"/>
                  <a:gd name="T4" fmla="*/ 13 w 65"/>
                  <a:gd name="T5" fmla="*/ 18 h 57"/>
                  <a:gd name="T6" fmla="*/ 16 w 65"/>
                  <a:gd name="T7" fmla="*/ 17 h 57"/>
                  <a:gd name="T8" fmla="*/ 19 w 65"/>
                  <a:gd name="T9" fmla="*/ 16 h 57"/>
                  <a:gd name="T10" fmla="*/ 20 w 65"/>
                  <a:gd name="T11" fmla="*/ 15 h 57"/>
                  <a:gd name="T12" fmla="*/ 21 w 65"/>
                  <a:gd name="T13" fmla="*/ 14 h 57"/>
                  <a:gd name="T14" fmla="*/ 21 w 65"/>
                  <a:gd name="T15" fmla="*/ 13 h 57"/>
                  <a:gd name="T16" fmla="*/ 20 w 65"/>
                  <a:gd name="T17" fmla="*/ 11 h 57"/>
                  <a:gd name="T18" fmla="*/ 17 w 65"/>
                  <a:gd name="T19" fmla="*/ 9 h 57"/>
                  <a:gd name="T20" fmla="*/ 15 w 65"/>
                  <a:gd name="T21" fmla="*/ 10 h 57"/>
                  <a:gd name="T22" fmla="*/ 13 w 65"/>
                  <a:gd name="T23" fmla="*/ 12 h 57"/>
                  <a:gd name="T24" fmla="*/ 11 w 65"/>
                  <a:gd name="T25" fmla="*/ 13 h 57"/>
                  <a:gd name="T26" fmla="*/ 10 w 65"/>
                  <a:gd name="T27" fmla="*/ 11 h 57"/>
                  <a:gd name="T28" fmla="*/ 8 w 65"/>
                  <a:gd name="T29" fmla="*/ 6 h 57"/>
                  <a:gd name="T30" fmla="*/ 5 w 65"/>
                  <a:gd name="T31" fmla="*/ 2 h 57"/>
                  <a:gd name="T32" fmla="*/ 2 w 65"/>
                  <a:gd name="T33" fmla="*/ 0 h 57"/>
                  <a:gd name="T34" fmla="*/ 0 w 65"/>
                  <a:gd name="T35" fmla="*/ 7 h 57"/>
                  <a:gd name="T36" fmla="*/ 2 w 65"/>
                  <a:gd name="T37" fmla="*/ 12 h 57"/>
                  <a:gd name="T38" fmla="*/ 6 w 65"/>
                  <a:gd name="T39" fmla="*/ 16 h 57"/>
                  <a:gd name="T40" fmla="*/ 8 w 65"/>
                  <a:gd name="T41" fmla="*/ 17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headEnd/>
                <a:tailEnd/>
              </a:ln>
            </p:spPr>
            <p:txBody>
              <a:bodyPr/>
              <a:lstStyle/>
              <a:p>
                <a:endParaRPr lang="zh-CN" altLang="en-US"/>
              </a:p>
            </p:txBody>
          </p:sp>
          <p:sp>
            <p:nvSpPr>
              <p:cNvPr id="28815" name="Freeform 70"/>
              <p:cNvSpPr>
                <a:spLocks/>
              </p:cNvSpPr>
              <p:nvPr/>
            </p:nvSpPr>
            <p:spPr bwMode="auto">
              <a:xfrm>
                <a:off x="8371" y="4865"/>
                <a:ext cx="26" cy="26"/>
              </a:xfrm>
              <a:custGeom>
                <a:avLst/>
                <a:gdLst>
                  <a:gd name="T0" fmla="*/ 5 w 79"/>
                  <a:gd name="T1" fmla="*/ 22 h 80"/>
                  <a:gd name="T2" fmla="*/ 6 w 79"/>
                  <a:gd name="T3" fmla="*/ 23 h 80"/>
                  <a:gd name="T4" fmla="*/ 8 w 79"/>
                  <a:gd name="T5" fmla="*/ 24 h 80"/>
                  <a:gd name="T6" fmla="*/ 10 w 79"/>
                  <a:gd name="T7" fmla="*/ 25 h 80"/>
                  <a:gd name="T8" fmla="*/ 13 w 79"/>
                  <a:gd name="T9" fmla="*/ 26 h 80"/>
                  <a:gd name="T10" fmla="*/ 15 w 79"/>
                  <a:gd name="T11" fmla="*/ 26 h 80"/>
                  <a:gd name="T12" fmla="*/ 19 w 79"/>
                  <a:gd name="T13" fmla="*/ 25 h 80"/>
                  <a:gd name="T14" fmla="*/ 22 w 79"/>
                  <a:gd name="T15" fmla="*/ 23 h 80"/>
                  <a:gd name="T16" fmla="*/ 24 w 79"/>
                  <a:gd name="T17" fmla="*/ 19 h 80"/>
                  <a:gd name="T18" fmla="*/ 25 w 79"/>
                  <a:gd name="T19" fmla="*/ 18 h 80"/>
                  <a:gd name="T20" fmla="*/ 26 w 79"/>
                  <a:gd name="T21" fmla="*/ 16 h 80"/>
                  <a:gd name="T22" fmla="*/ 26 w 79"/>
                  <a:gd name="T23" fmla="*/ 15 h 80"/>
                  <a:gd name="T24" fmla="*/ 26 w 79"/>
                  <a:gd name="T25" fmla="*/ 14 h 80"/>
                  <a:gd name="T26" fmla="*/ 23 w 79"/>
                  <a:gd name="T27" fmla="*/ 13 h 80"/>
                  <a:gd name="T28" fmla="*/ 20 w 79"/>
                  <a:gd name="T29" fmla="*/ 12 h 80"/>
                  <a:gd name="T30" fmla="*/ 17 w 79"/>
                  <a:gd name="T31" fmla="*/ 13 h 80"/>
                  <a:gd name="T32" fmla="*/ 15 w 79"/>
                  <a:gd name="T33" fmla="*/ 13 h 80"/>
                  <a:gd name="T34" fmla="*/ 13 w 79"/>
                  <a:gd name="T35" fmla="*/ 14 h 80"/>
                  <a:gd name="T36" fmla="*/ 11 w 79"/>
                  <a:gd name="T37" fmla="*/ 15 h 80"/>
                  <a:gd name="T38" fmla="*/ 10 w 79"/>
                  <a:gd name="T39" fmla="*/ 16 h 80"/>
                  <a:gd name="T40" fmla="*/ 10 w 79"/>
                  <a:gd name="T41" fmla="*/ 17 h 80"/>
                  <a:gd name="T42" fmla="*/ 9 w 79"/>
                  <a:gd name="T43" fmla="*/ 14 h 80"/>
                  <a:gd name="T44" fmla="*/ 7 w 79"/>
                  <a:gd name="T45" fmla="*/ 8 h 80"/>
                  <a:gd name="T46" fmla="*/ 4 w 79"/>
                  <a:gd name="T47" fmla="*/ 2 h 80"/>
                  <a:gd name="T48" fmla="*/ 0 w 79"/>
                  <a:gd name="T49" fmla="*/ 0 h 80"/>
                  <a:gd name="T50" fmla="*/ 0 w 79"/>
                  <a:gd name="T51" fmla="*/ 8 h 80"/>
                  <a:gd name="T52" fmla="*/ 2 w 79"/>
                  <a:gd name="T53" fmla="*/ 15 h 80"/>
                  <a:gd name="T54" fmla="*/ 4 w 79"/>
                  <a:gd name="T55" fmla="*/ 20 h 80"/>
                  <a:gd name="T56" fmla="*/ 5 w 79"/>
                  <a:gd name="T57" fmla="*/ 22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headEnd/>
                <a:tailEnd/>
              </a:ln>
            </p:spPr>
            <p:txBody>
              <a:bodyPr/>
              <a:lstStyle/>
              <a:p>
                <a:endParaRPr lang="zh-CN" altLang="en-US"/>
              </a:p>
            </p:txBody>
          </p:sp>
          <p:sp>
            <p:nvSpPr>
              <p:cNvPr id="28816" name="Freeform 71"/>
              <p:cNvSpPr>
                <a:spLocks/>
              </p:cNvSpPr>
              <p:nvPr/>
            </p:nvSpPr>
            <p:spPr bwMode="auto">
              <a:xfrm>
                <a:off x="8399" y="4855"/>
                <a:ext cx="27" cy="22"/>
              </a:xfrm>
              <a:custGeom>
                <a:avLst/>
                <a:gdLst>
                  <a:gd name="T0" fmla="*/ 4 w 79"/>
                  <a:gd name="T1" fmla="*/ 18 h 67"/>
                  <a:gd name="T2" fmla="*/ 5 w 79"/>
                  <a:gd name="T3" fmla="*/ 18 h 67"/>
                  <a:gd name="T4" fmla="*/ 7 w 79"/>
                  <a:gd name="T5" fmla="*/ 19 h 67"/>
                  <a:gd name="T6" fmla="*/ 9 w 79"/>
                  <a:gd name="T7" fmla="*/ 20 h 67"/>
                  <a:gd name="T8" fmla="*/ 12 w 79"/>
                  <a:gd name="T9" fmla="*/ 21 h 67"/>
                  <a:gd name="T10" fmla="*/ 14 w 79"/>
                  <a:gd name="T11" fmla="*/ 22 h 67"/>
                  <a:gd name="T12" fmla="*/ 17 w 79"/>
                  <a:gd name="T13" fmla="*/ 22 h 67"/>
                  <a:gd name="T14" fmla="*/ 20 w 79"/>
                  <a:gd name="T15" fmla="*/ 22 h 67"/>
                  <a:gd name="T16" fmla="*/ 23 w 79"/>
                  <a:gd name="T17" fmla="*/ 21 h 67"/>
                  <a:gd name="T18" fmla="*/ 25 w 79"/>
                  <a:gd name="T19" fmla="*/ 20 h 67"/>
                  <a:gd name="T20" fmla="*/ 26 w 79"/>
                  <a:gd name="T21" fmla="*/ 19 h 67"/>
                  <a:gd name="T22" fmla="*/ 27 w 79"/>
                  <a:gd name="T23" fmla="*/ 17 h 67"/>
                  <a:gd name="T24" fmla="*/ 27 w 79"/>
                  <a:gd name="T25" fmla="*/ 15 h 67"/>
                  <a:gd name="T26" fmla="*/ 25 w 79"/>
                  <a:gd name="T27" fmla="*/ 13 h 67"/>
                  <a:gd name="T28" fmla="*/ 22 w 79"/>
                  <a:gd name="T29" fmla="*/ 12 h 67"/>
                  <a:gd name="T30" fmla="*/ 19 w 79"/>
                  <a:gd name="T31" fmla="*/ 12 h 67"/>
                  <a:gd name="T32" fmla="*/ 16 w 79"/>
                  <a:gd name="T33" fmla="*/ 12 h 67"/>
                  <a:gd name="T34" fmla="*/ 14 w 79"/>
                  <a:gd name="T35" fmla="*/ 12 h 67"/>
                  <a:gd name="T36" fmla="*/ 12 w 79"/>
                  <a:gd name="T37" fmla="*/ 12 h 67"/>
                  <a:gd name="T38" fmla="*/ 10 w 79"/>
                  <a:gd name="T39" fmla="*/ 13 h 67"/>
                  <a:gd name="T40" fmla="*/ 10 w 79"/>
                  <a:gd name="T41" fmla="*/ 13 h 67"/>
                  <a:gd name="T42" fmla="*/ 9 w 79"/>
                  <a:gd name="T43" fmla="*/ 11 h 67"/>
                  <a:gd name="T44" fmla="*/ 8 w 79"/>
                  <a:gd name="T45" fmla="*/ 6 h 67"/>
                  <a:gd name="T46" fmla="*/ 5 w 79"/>
                  <a:gd name="T47" fmla="*/ 1 h 67"/>
                  <a:gd name="T48" fmla="*/ 1 w 79"/>
                  <a:gd name="T49" fmla="*/ 0 h 67"/>
                  <a:gd name="T50" fmla="*/ 0 w 79"/>
                  <a:gd name="T51" fmla="*/ 7 h 67"/>
                  <a:gd name="T52" fmla="*/ 1 w 79"/>
                  <a:gd name="T53" fmla="*/ 12 h 67"/>
                  <a:gd name="T54" fmla="*/ 3 w 79"/>
                  <a:gd name="T55" fmla="*/ 16 h 67"/>
                  <a:gd name="T56" fmla="*/ 4 w 79"/>
                  <a:gd name="T57" fmla="*/ 1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headEnd/>
                <a:tailEnd/>
              </a:ln>
            </p:spPr>
            <p:txBody>
              <a:bodyPr/>
              <a:lstStyle/>
              <a:p>
                <a:endParaRPr lang="zh-CN" altLang="en-US"/>
              </a:p>
            </p:txBody>
          </p:sp>
          <p:sp>
            <p:nvSpPr>
              <p:cNvPr id="28817" name="Freeform 72"/>
              <p:cNvSpPr>
                <a:spLocks/>
              </p:cNvSpPr>
              <p:nvPr/>
            </p:nvSpPr>
            <p:spPr bwMode="auto">
              <a:xfrm>
                <a:off x="8429" y="4851"/>
                <a:ext cx="26" cy="20"/>
              </a:xfrm>
              <a:custGeom>
                <a:avLst/>
                <a:gdLst>
                  <a:gd name="T0" fmla="*/ 3 w 77"/>
                  <a:gd name="T1" fmla="*/ 19 h 62"/>
                  <a:gd name="T2" fmla="*/ 6 w 77"/>
                  <a:gd name="T3" fmla="*/ 19 h 62"/>
                  <a:gd name="T4" fmla="*/ 9 w 77"/>
                  <a:gd name="T5" fmla="*/ 20 h 62"/>
                  <a:gd name="T6" fmla="*/ 14 w 77"/>
                  <a:gd name="T7" fmla="*/ 20 h 62"/>
                  <a:gd name="T8" fmla="*/ 18 w 77"/>
                  <a:gd name="T9" fmla="*/ 19 h 62"/>
                  <a:gd name="T10" fmla="*/ 22 w 77"/>
                  <a:gd name="T11" fmla="*/ 19 h 62"/>
                  <a:gd name="T12" fmla="*/ 24 w 77"/>
                  <a:gd name="T13" fmla="*/ 18 h 62"/>
                  <a:gd name="T14" fmla="*/ 26 w 77"/>
                  <a:gd name="T15" fmla="*/ 16 h 62"/>
                  <a:gd name="T16" fmla="*/ 25 w 77"/>
                  <a:gd name="T17" fmla="*/ 14 h 62"/>
                  <a:gd name="T18" fmla="*/ 23 w 77"/>
                  <a:gd name="T19" fmla="*/ 12 h 62"/>
                  <a:gd name="T20" fmla="*/ 21 w 77"/>
                  <a:gd name="T21" fmla="*/ 11 h 62"/>
                  <a:gd name="T22" fmla="*/ 18 w 77"/>
                  <a:gd name="T23" fmla="*/ 10 h 62"/>
                  <a:gd name="T24" fmla="*/ 16 w 77"/>
                  <a:gd name="T25" fmla="*/ 10 h 62"/>
                  <a:gd name="T26" fmla="*/ 13 w 77"/>
                  <a:gd name="T27" fmla="*/ 11 h 62"/>
                  <a:gd name="T28" fmla="*/ 11 w 77"/>
                  <a:gd name="T29" fmla="*/ 11 h 62"/>
                  <a:gd name="T30" fmla="*/ 9 w 77"/>
                  <a:gd name="T31" fmla="*/ 12 h 62"/>
                  <a:gd name="T32" fmla="*/ 9 w 77"/>
                  <a:gd name="T33" fmla="*/ 12 h 62"/>
                  <a:gd name="T34" fmla="*/ 8 w 77"/>
                  <a:gd name="T35" fmla="*/ 10 h 62"/>
                  <a:gd name="T36" fmla="*/ 7 w 77"/>
                  <a:gd name="T37" fmla="*/ 5 h 62"/>
                  <a:gd name="T38" fmla="*/ 5 w 77"/>
                  <a:gd name="T39" fmla="*/ 1 h 62"/>
                  <a:gd name="T40" fmla="*/ 1 w 77"/>
                  <a:gd name="T41" fmla="*/ 0 h 62"/>
                  <a:gd name="T42" fmla="*/ 0 w 77"/>
                  <a:gd name="T43" fmla="*/ 5 h 62"/>
                  <a:gd name="T44" fmla="*/ 1 w 77"/>
                  <a:gd name="T45" fmla="*/ 12 h 62"/>
                  <a:gd name="T46" fmla="*/ 3 w 77"/>
                  <a:gd name="T47" fmla="*/ 17 h 62"/>
                  <a:gd name="T48" fmla="*/ 3 w 77"/>
                  <a:gd name="T49" fmla="*/ 19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headEnd/>
                <a:tailEnd/>
              </a:ln>
            </p:spPr>
            <p:txBody>
              <a:bodyPr/>
              <a:lstStyle/>
              <a:p>
                <a:endParaRPr lang="zh-CN" altLang="en-US"/>
              </a:p>
            </p:txBody>
          </p:sp>
          <p:sp>
            <p:nvSpPr>
              <p:cNvPr id="28818" name="Freeform 73"/>
              <p:cNvSpPr>
                <a:spLocks/>
              </p:cNvSpPr>
              <p:nvPr/>
            </p:nvSpPr>
            <p:spPr bwMode="auto">
              <a:xfrm>
                <a:off x="8258" y="4730"/>
                <a:ext cx="122" cy="281"/>
              </a:xfrm>
              <a:custGeom>
                <a:avLst/>
                <a:gdLst>
                  <a:gd name="T0" fmla="*/ 4 w 366"/>
                  <a:gd name="T1" fmla="*/ 50 h 845"/>
                  <a:gd name="T2" fmla="*/ 5 w 366"/>
                  <a:gd name="T3" fmla="*/ 80 h 845"/>
                  <a:gd name="T4" fmla="*/ 15 w 366"/>
                  <a:gd name="T5" fmla="*/ 115 h 845"/>
                  <a:gd name="T6" fmla="*/ 28 w 366"/>
                  <a:gd name="T7" fmla="*/ 155 h 845"/>
                  <a:gd name="T8" fmla="*/ 41 w 366"/>
                  <a:gd name="T9" fmla="*/ 194 h 845"/>
                  <a:gd name="T10" fmla="*/ 54 w 366"/>
                  <a:gd name="T11" fmla="*/ 232 h 845"/>
                  <a:gd name="T12" fmla="*/ 65 w 366"/>
                  <a:gd name="T13" fmla="*/ 259 h 845"/>
                  <a:gd name="T14" fmla="*/ 76 w 366"/>
                  <a:gd name="T15" fmla="*/ 269 h 845"/>
                  <a:gd name="T16" fmla="*/ 90 w 366"/>
                  <a:gd name="T17" fmla="*/ 276 h 845"/>
                  <a:gd name="T18" fmla="*/ 105 w 366"/>
                  <a:gd name="T19" fmla="*/ 280 h 845"/>
                  <a:gd name="T20" fmla="*/ 116 w 366"/>
                  <a:gd name="T21" fmla="*/ 280 h 845"/>
                  <a:gd name="T22" fmla="*/ 120 w 366"/>
                  <a:gd name="T23" fmla="*/ 277 h 845"/>
                  <a:gd name="T24" fmla="*/ 122 w 366"/>
                  <a:gd name="T25" fmla="*/ 271 h 845"/>
                  <a:gd name="T26" fmla="*/ 118 w 366"/>
                  <a:gd name="T27" fmla="*/ 267 h 845"/>
                  <a:gd name="T28" fmla="*/ 110 w 366"/>
                  <a:gd name="T29" fmla="*/ 265 h 845"/>
                  <a:gd name="T30" fmla="*/ 98 w 366"/>
                  <a:gd name="T31" fmla="*/ 262 h 845"/>
                  <a:gd name="T32" fmla="*/ 88 w 366"/>
                  <a:gd name="T33" fmla="*/ 259 h 845"/>
                  <a:gd name="T34" fmla="*/ 80 w 366"/>
                  <a:gd name="T35" fmla="*/ 252 h 845"/>
                  <a:gd name="T36" fmla="*/ 72 w 366"/>
                  <a:gd name="T37" fmla="*/ 235 h 845"/>
                  <a:gd name="T38" fmla="*/ 65 w 366"/>
                  <a:gd name="T39" fmla="*/ 214 h 845"/>
                  <a:gd name="T40" fmla="*/ 57 w 366"/>
                  <a:gd name="T41" fmla="*/ 192 h 845"/>
                  <a:gd name="T42" fmla="*/ 50 w 366"/>
                  <a:gd name="T43" fmla="*/ 170 h 845"/>
                  <a:gd name="T44" fmla="*/ 42 w 366"/>
                  <a:gd name="T45" fmla="*/ 145 h 845"/>
                  <a:gd name="T46" fmla="*/ 31 w 366"/>
                  <a:gd name="T47" fmla="*/ 116 h 845"/>
                  <a:gd name="T48" fmla="*/ 22 w 366"/>
                  <a:gd name="T49" fmla="*/ 87 h 845"/>
                  <a:gd name="T50" fmla="*/ 16 w 366"/>
                  <a:gd name="T51" fmla="*/ 58 h 845"/>
                  <a:gd name="T52" fmla="*/ 15 w 366"/>
                  <a:gd name="T53" fmla="*/ 37 h 845"/>
                  <a:gd name="T54" fmla="*/ 12 w 366"/>
                  <a:gd name="T55" fmla="*/ 22 h 845"/>
                  <a:gd name="T56" fmla="*/ 7 w 366"/>
                  <a:gd name="T57" fmla="*/ 9 h 845"/>
                  <a:gd name="T58" fmla="*/ 2 w 366"/>
                  <a:gd name="T59" fmla="*/ 0 h 845"/>
                  <a:gd name="T60" fmla="*/ 2 w 366"/>
                  <a:gd name="T61" fmla="*/ 6 h 845"/>
                  <a:gd name="T62" fmla="*/ 4 w 366"/>
                  <a:gd name="T63" fmla="*/ 25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headEnd/>
                <a:tailEnd/>
              </a:ln>
            </p:spPr>
            <p:txBody>
              <a:bodyPr/>
              <a:lstStyle/>
              <a:p>
                <a:endParaRPr lang="zh-CN" altLang="en-US"/>
              </a:p>
            </p:txBody>
          </p:sp>
          <p:sp>
            <p:nvSpPr>
              <p:cNvPr id="28819" name="Freeform 74"/>
              <p:cNvSpPr>
                <a:spLocks/>
              </p:cNvSpPr>
              <p:nvPr/>
            </p:nvSpPr>
            <p:spPr bwMode="auto">
              <a:xfrm>
                <a:off x="8517" y="4850"/>
                <a:ext cx="29" cy="29"/>
              </a:xfrm>
              <a:custGeom>
                <a:avLst/>
                <a:gdLst>
                  <a:gd name="T0" fmla="*/ 28 w 88"/>
                  <a:gd name="T1" fmla="*/ 8 h 87"/>
                  <a:gd name="T2" fmla="*/ 29 w 88"/>
                  <a:gd name="T3" fmla="*/ 6 h 87"/>
                  <a:gd name="T4" fmla="*/ 29 w 88"/>
                  <a:gd name="T5" fmla="*/ 4 h 87"/>
                  <a:gd name="T6" fmla="*/ 28 w 88"/>
                  <a:gd name="T7" fmla="*/ 2 h 87"/>
                  <a:gd name="T8" fmla="*/ 25 w 88"/>
                  <a:gd name="T9" fmla="*/ 1 h 87"/>
                  <a:gd name="T10" fmla="*/ 23 w 88"/>
                  <a:gd name="T11" fmla="*/ 0 h 87"/>
                  <a:gd name="T12" fmla="*/ 20 w 88"/>
                  <a:gd name="T13" fmla="*/ 0 h 87"/>
                  <a:gd name="T14" fmla="*/ 18 w 88"/>
                  <a:gd name="T15" fmla="*/ 0 h 87"/>
                  <a:gd name="T16" fmla="*/ 15 w 88"/>
                  <a:gd name="T17" fmla="*/ 2 h 87"/>
                  <a:gd name="T18" fmla="*/ 14 w 88"/>
                  <a:gd name="T19" fmla="*/ 4 h 87"/>
                  <a:gd name="T20" fmla="*/ 11 w 88"/>
                  <a:gd name="T21" fmla="*/ 7 h 87"/>
                  <a:gd name="T22" fmla="*/ 8 w 88"/>
                  <a:gd name="T23" fmla="*/ 10 h 87"/>
                  <a:gd name="T24" fmla="*/ 5 w 88"/>
                  <a:gd name="T25" fmla="*/ 14 h 87"/>
                  <a:gd name="T26" fmla="*/ 3 w 88"/>
                  <a:gd name="T27" fmla="*/ 19 h 87"/>
                  <a:gd name="T28" fmla="*/ 1 w 88"/>
                  <a:gd name="T29" fmla="*/ 23 h 87"/>
                  <a:gd name="T30" fmla="*/ 0 w 88"/>
                  <a:gd name="T31" fmla="*/ 26 h 87"/>
                  <a:gd name="T32" fmla="*/ 1 w 88"/>
                  <a:gd name="T33" fmla="*/ 29 h 87"/>
                  <a:gd name="T34" fmla="*/ 5 w 88"/>
                  <a:gd name="T35" fmla="*/ 27 h 87"/>
                  <a:gd name="T36" fmla="*/ 9 w 88"/>
                  <a:gd name="T37" fmla="*/ 23 h 87"/>
                  <a:gd name="T38" fmla="*/ 13 w 88"/>
                  <a:gd name="T39" fmla="*/ 20 h 87"/>
                  <a:gd name="T40" fmla="*/ 17 w 88"/>
                  <a:gd name="T41" fmla="*/ 17 h 87"/>
                  <a:gd name="T42" fmla="*/ 21 w 88"/>
                  <a:gd name="T43" fmla="*/ 14 h 87"/>
                  <a:gd name="T44" fmla="*/ 24 w 88"/>
                  <a:gd name="T45" fmla="*/ 11 h 87"/>
                  <a:gd name="T46" fmla="*/ 26 w 88"/>
                  <a:gd name="T47" fmla="*/ 9 h 87"/>
                  <a:gd name="T48" fmla="*/ 28 w 88"/>
                  <a:gd name="T49" fmla="*/ 8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headEnd/>
                <a:tailEnd/>
              </a:ln>
            </p:spPr>
            <p:txBody>
              <a:bodyPr/>
              <a:lstStyle/>
              <a:p>
                <a:endParaRPr lang="zh-CN" altLang="en-US"/>
              </a:p>
            </p:txBody>
          </p:sp>
          <p:sp>
            <p:nvSpPr>
              <p:cNvPr id="28820" name="Freeform 75"/>
              <p:cNvSpPr>
                <a:spLocks/>
              </p:cNvSpPr>
              <p:nvPr/>
            </p:nvSpPr>
            <p:spPr bwMode="auto">
              <a:xfrm>
                <a:off x="8536" y="4890"/>
                <a:ext cx="34" cy="9"/>
              </a:xfrm>
              <a:custGeom>
                <a:avLst/>
                <a:gdLst>
                  <a:gd name="T0" fmla="*/ 31 w 102"/>
                  <a:gd name="T1" fmla="*/ 7 h 28"/>
                  <a:gd name="T2" fmla="*/ 32 w 102"/>
                  <a:gd name="T3" fmla="*/ 7 h 28"/>
                  <a:gd name="T4" fmla="*/ 33 w 102"/>
                  <a:gd name="T5" fmla="*/ 6 h 28"/>
                  <a:gd name="T6" fmla="*/ 34 w 102"/>
                  <a:gd name="T7" fmla="*/ 5 h 28"/>
                  <a:gd name="T8" fmla="*/ 34 w 102"/>
                  <a:gd name="T9" fmla="*/ 3 h 28"/>
                  <a:gd name="T10" fmla="*/ 34 w 102"/>
                  <a:gd name="T11" fmla="*/ 2 h 28"/>
                  <a:gd name="T12" fmla="*/ 33 w 102"/>
                  <a:gd name="T13" fmla="*/ 0 h 28"/>
                  <a:gd name="T14" fmla="*/ 31 w 102"/>
                  <a:gd name="T15" fmla="*/ 0 h 28"/>
                  <a:gd name="T16" fmla="*/ 29 w 102"/>
                  <a:gd name="T17" fmla="*/ 0 h 28"/>
                  <a:gd name="T18" fmla="*/ 25 w 102"/>
                  <a:gd name="T19" fmla="*/ 1 h 28"/>
                  <a:gd name="T20" fmla="*/ 20 w 102"/>
                  <a:gd name="T21" fmla="*/ 2 h 28"/>
                  <a:gd name="T22" fmla="*/ 15 w 102"/>
                  <a:gd name="T23" fmla="*/ 3 h 28"/>
                  <a:gd name="T24" fmla="*/ 11 w 102"/>
                  <a:gd name="T25" fmla="*/ 4 h 28"/>
                  <a:gd name="T26" fmla="*/ 7 w 102"/>
                  <a:gd name="T27" fmla="*/ 5 h 28"/>
                  <a:gd name="T28" fmla="*/ 3 w 102"/>
                  <a:gd name="T29" fmla="*/ 6 h 28"/>
                  <a:gd name="T30" fmla="*/ 1 w 102"/>
                  <a:gd name="T31" fmla="*/ 7 h 28"/>
                  <a:gd name="T32" fmla="*/ 0 w 102"/>
                  <a:gd name="T33" fmla="*/ 9 h 28"/>
                  <a:gd name="T34" fmla="*/ 3 w 102"/>
                  <a:gd name="T35" fmla="*/ 9 h 28"/>
                  <a:gd name="T36" fmla="*/ 7 w 102"/>
                  <a:gd name="T37" fmla="*/ 9 h 28"/>
                  <a:gd name="T38" fmla="*/ 11 w 102"/>
                  <a:gd name="T39" fmla="*/ 9 h 28"/>
                  <a:gd name="T40" fmla="*/ 15 w 102"/>
                  <a:gd name="T41" fmla="*/ 9 h 28"/>
                  <a:gd name="T42" fmla="*/ 18 w 102"/>
                  <a:gd name="T43" fmla="*/ 8 h 28"/>
                  <a:gd name="T44" fmla="*/ 22 w 102"/>
                  <a:gd name="T45" fmla="*/ 8 h 28"/>
                  <a:gd name="T46" fmla="*/ 27 w 102"/>
                  <a:gd name="T47" fmla="*/ 8 h 28"/>
                  <a:gd name="T48" fmla="*/ 31 w 102"/>
                  <a:gd name="T49" fmla="*/ 7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headEnd/>
                <a:tailEnd/>
              </a:ln>
            </p:spPr>
            <p:txBody>
              <a:bodyPr/>
              <a:lstStyle/>
              <a:p>
                <a:endParaRPr lang="zh-CN" altLang="en-US"/>
              </a:p>
            </p:txBody>
          </p:sp>
          <p:sp>
            <p:nvSpPr>
              <p:cNvPr id="28821" name="Freeform 76"/>
              <p:cNvSpPr>
                <a:spLocks/>
              </p:cNvSpPr>
              <p:nvPr/>
            </p:nvSpPr>
            <p:spPr bwMode="auto">
              <a:xfrm>
                <a:off x="8550" y="4921"/>
                <a:ext cx="47" cy="12"/>
              </a:xfrm>
              <a:custGeom>
                <a:avLst/>
                <a:gdLst>
                  <a:gd name="T0" fmla="*/ 41 w 142"/>
                  <a:gd name="T1" fmla="*/ 12 h 36"/>
                  <a:gd name="T2" fmla="*/ 43 w 142"/>
                  <a:gd name="T3" fmla="*/ 12 h 36"/>
                  <a:gd name="T4" fmla="*/ 45 w 142"/>
                  <a:gd name="T5" fmla="*/ 11 h 36"/>
                  <a:gd name="T6" fmla="*/ 46 w 142"/>
                  <a:gd name="T7" fmla="*/ 9 h 36"/>
                  <a:gd name="T8" fmla="*/ 47 w 142"/>
                  <a:gd name="T9" fmla="*/ 7 h 36"/>
                  <a:gd name="T10" fmla="*/ 47 w 142"/>
                  <a:gd name="T11" fmla="*/ 5 h 36"/>
                  <a:gd name="T12" fmla="*/ 46 w 142"/>
                  <a:gd name="T13" fmla="*/ 3 h 36"/>
                  <a:gd name="T14" fmla="*/ 44 w 142"/>
                  <a:gd name="T15" fmla="*/ 2 h 36"/>
                  <a:gd name="T16" fmla="*/ 42 w 142"/>
                  <a:gd name="T17" fmla="*/ 1 h 36"/>
                  <a:gd name="T18" fmla="*/ 36 w 142"/>
                  <a:gd name="T19" fmla="*/ 1 h 36"/>
                  <a:gd name="T20" fmla="*/ 29 w 142"/>
                  <a:gd name="T21" fmla="*/ 1 h 36"/>
                  <a:gd name="T22" fmla="*/ 22 w 142"/>
                  <a:gd name="T23" fmla="*/ 1 h 36"/>
                  <a:gd name="T24" fmla="*/ 16 w 142"/>
                  <a:gd name="T25" fmla="*/ 1 h 36"/>
                  <a:gd name="T26" fmla="*/ 10 w 142"/>
                  <a:gd name="T27" fmla="*/ 0 h 36"/>
                  <a:gd name="T28" fmla="*/ 4 w 142"/>
                  <a:gd name="T29" fmla="*/ 1 h 36"/>
                  <a:gd name="T30" fmla="*/ 1 w 142"/>
                  <a:gd name="T31" fmla="*/ 2 h 36"/>
                  <a:gd name="T32" fmla="*/ 0 w 142"/>
                  <a:gd name="T33" fmla="*/ 3 h 36"/>
                  <a:gd name="T34" fmla="*/ 3 w 142"/>
                  <a:gd name="T35" fmla="*/ 4 h 36"/>
                  <a:gd name="T36" fmla="*/ 7 w 142"/>
                  <a:gd name="T37" fmla="*/ 5 h 36"/>
                  <a:gd name="T38" fmla="*/ 13 w 142"/>
                  <a:gd name="T39" fmla="*/ 6 h 36"/>
                  <a:gd name="T40" fmla="*/ 18 w 142"/>
                  <a:gd name="T41" fmla="*/ 7 h 36"/>
                  <a:gd name="T42" fmla="*/ 24 w 142"/>
                  <a:gd name="T43" fmla="*/ 8 h 36"/>
                  <a:gd name="T44" fmla="*/ 29 w 142"/>
                  <a:gd name="T45" fmla="*/ 10 h 36"/>
                  <a:gd name="T46" fmla="*/ 35 w 142"/>
                  <a:gd name="T47" fmla="*/ 11 h 36"/>
                  <a:gd name="T48" fmla="*/ 41 w 142"/>
                  <a:gd name="T49" fmla="*/ 1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headEnd/>
                <a:tailEnd/>
              </a:ln>
            </p:spPr>
            <p:txBody>
              <a:bodyPr/>
              <a:lstStyle/>
              <a:p>
                <a:endParaRPr lang="zh-CN" altLang="en-US"/>
              </a:p>
            </p:txBody>
          </p:sp>
          <p:sp>
            <p:nvSpPr>
              <p:cNvPr id="28822" name="Freeform 77"/>
              <p:cNvSpPr>
                <a:spLocks/>
              </p:cNvSpPr>
              <p:nvPr/>
            </p:nvSpPr>
            <p:spPr bwMode="auto">
              <a:xfrm>
                <a:off x="8416" y="4751"/>
                <a:ext cx="117" cy="200"/>
              </a:xfrm>
              <a:custGeom>
                <a:avLst/>
                <a:gdLst>
                  <a:gd name="T0" fmla="*/ 36 w 351"/>
                  <a:gd name="T1" fmla="*/ 99 h 601"/>
                  <a:gd name="T2" fmla="*/ 44 w 351"/>
                  <a:gd name="T3" fmla="*/ 112 h 601"/>
                  <a:gd name="T4" fmla="*/ 52 w 351"/>
                  <a:gd name="T5" fmla="*/ 125 h 601"/>
                  <a:gd name="T6" fmla="*/ 61 w 351"/>
                  <a:gd name="T7" fmla="*/ 138 h 601"/>
                  <a:gd name="T8" fmla="*/ 69 w 351"/>
                  <a:gd name="T9" fmla="*/ 150 h 601"/>
                  <a:gd name="T10" fmla="*/ 78 w 351"/>
                  <a:gd name="T11" fmla="*/ 162 h 601"/>
                  <a:gd name="T12" fmla="*/ 88 w 351"/>
                  <a:gd name="T13" fmla="*/ 174 h 601"/>
                  <a:gd name="T14" fmla="*/ 97 w 351"/>
                  <a:gd name="T15" fmla="*/ 186 h 601"/>
                  <a:gd name="T16" fmla="*/ 107 w 351"/>
                  <a:gd name="T17" fmla="*/ 198 h 601"/>
                  <a:gd name="T18" fmla="*/ 109 w 351"/>
                  <a:gd name="T19" fmla="*/ 199 h 601"/>
                  <a:gd name="T20" fmla="*/ 111 w 351"/>
                  <a:gd name="T21" fmla="*/ 200 h 601"/>
                  <a:gd name="T22" fmla="*/ 112 w 351"/>
                  <a:gd name="T23" fmla="*/ 200 h 601"/>
                  <a:gd name="T24" fmla="*/ 114 w 351"/>
                  <a:gd name="T25" fmla="*/ 199 h 601"/>
                  <a:gd name="T26" fmla="*/ 116 w 351"/>
                  <a:gd name="T27" fmla="*/ 198 h 601"/>
                  <a:gd name="T28" fmla="*/ 117 w 351"/>
                  <a:gd name="T29" fmla="*/ 196 h 601"/>
                  <a:gd name="T30" fmla="*/ 117 w 351"/>
                  <a:gd name="T31" fmla="*/ 194 h 601"/>
                  <a:gd name="T32" fmla="*/ 116 w 351"/>
                  <a:gd name="T33" fmla="*/ 192 h 601"/>
                  <a:gd name="T34" fmla="*/ 109 w 351"/>
                  <a:gd name="T35" fmla="*/ 179 h 601"/>
                  <a:gd name="T36" fmla="*/ 101 w 351"/>
                  <a:gd name="T37" fmla="*/ 166 h 601"/>
                  <a:gd name="T38" fmla="*/ 93 w 351"/>
                  <a:gd name="T39" fmla="*/ 154 h 601"/>
                  <a:gd name="T40" fmla="*/ 84 w 351"/>
                  <a:gd name="T41" fmla="*/ 142 h 601"/>
                  <a:gd name="T42" fmla="*/ 75 w 351"/>
                  <a:gd name="T43" fmla="*/ 130 h 601"/>
                  <a:gd name="T44" fmla="*/ 66 w 351"/>
                  <a:gd name="T45" fmla="*/ 118 h 601"/>
                  <a:gd name="T46" fmla="*/ 57 w 351"/>
                  <a:gd name="T47" fmla="*/ 106 h 601"/>
                  <a:gd name="T48" fmla="*/ 49 w 351"/>
                  <a:gd name="T49" fmla="*/ 93 h 601"/>
                  <a:gd name="T50" fmla="*/ 42 w 351"/>
                  <a:gd name="T51" fmla="*/ 81 h 601"/>
                  <a:gd name="T52" fmla="*/ 34 w 351"/>
                  <a:gd name="T53" fmla="*/ 66 h 601"/>
                  <a:gd name="T54" fmla="*/ 26 w 351"/>
                  <a:gd name="T55" fmla="*/ 50 h 601"/>
                  <a:gd name="T56" fmla="*/ 20 w 351"/>
                  <a:gd name="T57" fmla="*/ 35 h 601"/>
                  <a:gd name="T58" fmla="*/ 13 w 351"/>
                  <a:gd name="T59" fmla="*/ 21 h 601"/>
                  <a:gd name="T60" fmla="*/ 7 w 351"/>
                  <a:gd name="T61" fmla="*/ 10 h 601"/>
                  <a:gd name="T62" fmla="*/ 3 w 351"/>
                  <a:gd name="T63" fmla="*/ 2 h 601"/>
                  <a:gd name="T64" fmla="*/ 0 w 351"/>
                  <a:gd name="T65" fmla="*/ 0 h 601"/>
                  <a:gd name="T66" fmla="*/ 1 w 351"/>
                  <a:gd name="T67" fmla="*/ 6 h 601"/>
                  <a:gd name="T68" fmla="*/ 4 w 351"/>
                  <a:gd name="T69" fmla="*/ 15 h 601"/>
                  <a:gd name="T70" fmla="*/ 8 w 351"/>
                  <a:gd name="T71" fmla="*/ 27 h 601"/>
                  <a:gd name="T72" fmla="*/ 13 w 351"/>
                  <a:gd name="T73" fmla="*/ 41 h 601"/>
                  <a:gd name="T74" fmla="*/ 18 w 351"/>
                  <a:gd name="T75" fmla="*/ 57 h 601"/>
                  <a:gd name="T76" fmla="*/ 23 w 351"/>
                  <a:gd name="T77" fmla="*/ 72 h 601"/>
                  <a:gd name="T78" fmla="*/ 30 w 351"/>
                  <a:gd name="T79" fmla="*/ 86 h 601"/>
                  <a:gd name="T80" fmla="*/ 36 w 351"/>
                  <a:gd name="T81" fmla="*/ 99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headEnd/>
                <a:tailEnd/>
              </a:ln>
            </p:spPr>
            <p:txBody>
              <a:bodyPr/>
              <a:lstStyle/>
              <a:p>
                <a:endParaRPr lang="zh-CN" altLang="en-US"/>
              </a:p>
            </p:txBody>
          </p:sp>
          <p:sp>
            <p:nvSpPr>
              <p:cNvPr id="28823" name="Freeform 78"/>
              <p:cNvSpPr>
                <a:spLocks/>
              </p:cNvSpPr>
              <p:nvPr/>
            </p:nvSpPr>
            <p:spPr bwMode="auto">
              <a:xfrm>
                <a:off x="8100" y="4623"/>
                <a:ext cx="541" cy="495"/>
              </a:xfrm>
              <a:custGeom>
                <a:avLst/>
                <a:gdLst>
                  <a:gd name="T0" fmla="*/ 186 w 2164"/>
                  <a:gd name="T1" fmla="*/ 0 h 1979"/>
                  <a:gd name="T2" fmla="*/ 191 w 2164"/>
                  <a:gd name="T3" fmla="*/ 0 h 1979"/>
                  <a:gd name="T4" fmla="*/ 199 w 2164"/>
                  <a:gd name="T5" fmla="*/ 0 h 1979"/>
                  <a:gd name="T6" fmla="*/ 212 w 2164"/>
                  <a:gd name="T7" fmla="*/ 1 h 1979"/>
                  <a:gd name="T8" fmla="*/ 228 w 2164"/>
                  <a:gd name="T9" fmla="*/ 1 h 1979"/>
                  <a:gd name="T10" fmla="*/ 247 w 2164"/>
                  <a:gd name="T11" fmla="*/ 3 h 1979"/>
                  <a:gd name="T12" fmla="*/ 269 w 2164"/>
                  <a:gd name="T13" fmla="*/ 4 h 1979"/>
                  <a:gd name="T14" fmla="*/ 293 w 2164"/>
                  <a:gd name="T15" fmla="*/ 7 h 1979"/>
                  <a:gd name="T16" fmla="*/ 319 w 2164"/>
                  <a:gd name="T17" fmla="*/ 10 h 1979"/>
                  <a:gd name="T18" fmla="*/ 346 w 2164"/>
                  <a:gd name="T19" fmla="*/ 14 h 1979"/>
                  <a:gd name="T20" fmla="*/ 375 w 2164"/>
                  <a:gd name="T21" fmla="*/ 19 h 1979"/>
                  <a:gd name="T22" fmla="*/ 405 w 2164"/>
                  <a:gd name="T23" fmla="*/ 25 h 1979"/>
                  <a:gd name="T24" fmla="*/ 435 w 2164"/>
                  <a:gd name="T25" fmla="*/ 32 h 1979"/>
                  <a:gd name="T26" fmla="*/ 466 w 2164"/>
                  <a:gd name="T27" fmla="*/ 41 h 1979"/>
                  <a:gd name="T28" fmla="*/ 497 w 2164"/>
                  <a:gd name="T29" fmla="*/ 51 h 1979"/>
                  <a:gd name="T30" fmla="*/ 526 w 2164"/>
                  <a:gd name="T31" fmla="*/ 63 h 1979"/>
                  <a:gd name="T32" fmla="*/ 494 w 2164"/>
                  <a:gd name="T33" fmla="*/ 296 h 1979"/>
                  <a:gd name="T34" fmla="*/ 497 w 2164"/>
                  <a:gd name="T35" fmla="*/ 298 h 1979"/>
                  <a:gd name="T36" fmla="*/ 505 w 2164"/>
                  <a:gd name="T37" fmla="*/ 305 h 1979"/>
                  <a:gd name="T38" fmla="*/ 509 w 2164"/>
                  <a:gd name="T39" fmla="*/ 321 h 1979"/>
                  <a:gd name="T40" fmla="*/ 503 w 2164"/>
                  <a:gd name="T41" fmla="*/ 349 h 1979"/>
                  <a:gd name="T42" fmla="*/ 409 w 2164"/>
                  <a:gd name="T43" fmla="*/ 459 h 1979"/>
                  <a:gd name="T44" fmla="*/ 377 w 2164"/>
                  <a:gd name="T45" fmla="*/ 495 h 1979"/>
                  <a:gd name="T46" fmla="*/ 372 w 2164"/>
                  <a:gd name="T47" fmla="*/ 494 h 1979"/>
                  <a:gd name="T48" fmla="*/ 363 w 2164"/>
                  <a:gd name="T49" fmla="*/ 493 h 1979"/>
                  <a:gd name="T50" fmla="*/ 349 w 2164"/>
                  <a:gd name="T51" fmla="*/ 491 h 1979"/>
                  <a:gd name="T52" fmla="*/ 332 w 2164"/>
                  <a:gd name="T53" fmla="*/ 489 h 1979"/>
                  <a:gd name="T54" fmla="*/ 311 w 2164"/>
                  <a:gd name="T55" fmla="*/ 486 h 1979"/>
                  <a:gd name="T56" fmla="*/ 288 w 2164"/>
                  <a:gd name="T57" fmla="*/ 482 h 1979"/>
                  <a:gd name="T58" fmla="*/ 262 w 2164"/>
                  <a:gd name="T59" fmla="*/ 477 h 1979"/>
                  <a:gd name="T60" fmla="*/ 234 w 2164"/>
                  <a:gd name="T61" fmla="*/ 471 h 1979"/>
                  <a:gd name="T62" fmla="*/ 204 w 2164"/>
                  <a:gd name="T63" fmla="*/ 464 h 1979"/>
                  <a:gd name="T64" fmla="*/ 174 w 2164"/>
                  <a:gd name="T65" fmla="*/ 456 h 1979"/>
                  <a:gd name="T66" fmla="*/ 143 w 2164"/>
                  <a:gd name="T67" fmla="*/ 447 h 1979"/>
                  <a:gd name="T68" fmla="*/ 111 w 2164"/>
                  <a:gd name="T69" fmla="*/ 437 h 1979"/>
                  <a:gd name="T70" fmla="*/ 80 w 2164"/>
                  <a:gd name="T71" fmla="*/ 425 h 1979"/>
                  <a:gd name="T72" fmla="*/ 49 w 2164"/>
                  <a:gd name="T73" fmla="*/ 412 h 1979"/>
                  <a:gd name="T74" fmla="*/ 19 w 2164"/>
                  <a:gd name="T75" fmla="*/ 398 h 1979"/>
                  <a:gd name="T76" fmla="*/ 4 w 2164"/>
                  <a:gd name="T77" fmla="*/ 389 h 1979"/>
                  <a:gd name="T78" fmla="*/ 2 w 2164"/>
                  <a:gd name="T79" fmla="*/ 379 h 1979"/>
                  <a:gd name="T80" fmla="*/ 0 w 2164"/>
                  <a:gd name="T81" fmla="*/ 364 h 1979"/>
                  <a:gd name="T82" fmla="*/ 1 w 2164"/>
                  <a:gd name="T83" fmla="*/ 349 h 1979"/>
                  <a:gd name="T84" fmla="*/ 111 w 2164"/>
                  <a:gd name="T85" fmla="*/ 251 h 1979"/>
                  <a:gd name="T86" fmla="*/ 110 w 2164"/>
                  <a:gd name="T87" fmla="*/ 247 h 1979"/>
                  <a:gd name="T88" fmla="*/ 111 w 2164"/>
                  <a:gd name="T89" fmla="*/ 238 h 1979"/>
                  <a:gd name="T90" fmla="*/ 118 w 2164"/>
                  <a:gd name="T91" fmla="*/ 226 h 1979"/>
                  <a:gd name="T92" fmla="*/ 134 w 2164"/>
                  <a:gd name="T93" fmla="*/ 211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w="9525">
                <a:noFill/>
                <a:round/>
                <a:headEnd/>
                <a:tailEnd/>
              </a:ln>
            </p:spPr>
            <p:txBody>
              <a:bodyPr/>
              <a:lstStyle/>
              <a:p>
                <a:endParaRPr lang="zh-CN" altLang="en-US"/>
              </a:p>
            </p:txBody>
          </p:sp>
          <p:sp>
            <p:nvSpPr>
              <p:cNvPr id="28824" name="Freeform 79"/>
              <p:cNvSpPr>
                <a:spLocks/>
              </p:cNvSpPr>
              <p:nvPr/>
            </p:nvSpPr>
            <p:spPr bwMode="auto">
              <a:xfrm>
                <a:off x="8279" y="4656"/>
                <a:ext cx="311" cy="233"/>
              </a:xfrm>
              <a:custGeom>
                <a:avLst/>
                <a:gdLst>
                  <a:gd name="T0" fmla="*/ 41 w 1244"/>
                  <a:gd name="T1" fmla="*/ 0 h 930"/>
                  <a:gd name="T2" fmla="*/ 311 w 1244"/>
                  <a:gd name="T3" fmla="*/ 54 h 930"/>
                  <a:gd name="T4" fmla="*/ 267 w 1244"/>
                  <a:gd name="T5" fmla="*/ 233 h 930"/>
                  <a:gd name="T6" fmla="*/ 0 w 1244"/>
                  <a:gd name="T7" fmla="*/ 172 h 930"/>
                  <a:gd name="T8" fmla="*/ 41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w="9525">
                <a:noFill/>
                <a:round/>
                <a:headEnd/>
                <a:tailEnd/>
              </a:ln>
            </p:spPr>
            <p:txBody>
              <a:bodyPr/>
              <a:lstStyle/>
              <a:p>
                <a:endParaRPr lang="zh-CN" altLang="en-US"/>
              </a:p>
            </p:txBody>
          </p:sp>
          <p:sp>
            <p:nvSpPr>
              <p:cNvPr id="28825" name="Freeform 80"/>
              <p:cNvSpPr>
                <a:spLocks/>
              </p:cNvSpPr>
              <p:nvPr/>
            </p:nvSpPr>
            <p:spPr bwMode="auto">
              <a:xfrm>
                <a:off x="8300" y="4672"/>
                <a:ext cx="237" cy="91"/>
              </a:xfrm>
              <a:custGeom>
                <a:avLst/>
                <a:gdLst>
                  <a:gd name="T0" fmla="*/ 28 w 952"/>
                  <a:gd name="T1" fmla="*/ 0 h 366"/>
                  <a:gd name="T2" fmla="*/ 237 w 952"/>
                  <a:gd name="T3" fmla="*/ 38 h 366"/>
                  <a:gd name="T4" fmla="*/ 50 w 952"/>
                  <a:gd name="T5" fmla="*/ 27 h 366"/>
                  <a:gd name="T6" fmla="*/ 0 w 952"/>
                  <a:gd name="T7" fmla="*/ 91 h 366"/>
                  <a:gd name="T8" fmla="*/ 28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w="9525">
                <a:noFill/>
                <a:round/>
                <a:headEnd/>
                <a:tailEnd/>
              </a:ln>
            </p:spPr>
            <p:txBody>
              <a:bodyPr/>
              <a:lstStyle/>
              <a:p>
                <a:endParaRPr lang="zh-CN" altLang="en-US"/>
              </a:p>
            </p:txBody>
          </p:sp>
          <p:sp>
            <p:nvSpPr>
              <p:cNvPr id="28826" name="Freeform 81"/>
              <p:cNvSpPr>
                <a:spLocks/>
              </p:cNvSpPr>
              <p:nvPr/>
            </p:nvSpPr>
            <p:spPr bwMode="auto">
              <a:xfrm>
                <a:off x="8222" y="4885"/>
                <a:ext cx="315" cy="84"/>
              </a:xfrm>
              <a:custGeom>
                <a:avLst/>
                <a:gdLst>
                  <a:gd name="T0" fmla="*/ 10 w 1259"/>
                  <a:gd name="T1" fmla="*/ 0 h 337"/>
                  <a:gd name="T2" fmla="*/ 315 w 1259"/>
                  <a:gd name="T3" fmla="*/ 72 h 337"/>
                  <a:gd name="T4" fmla="*/ 307 w 1259"/>
                  <a:gd name="T5" fmla="*/ 84 h 337"/>
                  <a:gd name="T6" fmla="*/ 0 w 1259"/>
                  <a:gd name="T7" fmla="*/ 8 h 337"/>
                  <a:gd name="T8" fmla="*/ 1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w="9525">
                <a:noFill/>
                <a:round/>
                <a:headEnd/>
                <a:tailEnd/>
              </a:ln>
            </p:spPr>
            <p:txBody>
              <a:bodyPr/>
              <a:lstStyle/>
              <a:p>
                <a:endParaRPr lang="zh-CN" altLang="en-US"/>
              </a:p>
            </p:txBody>
          </p:sp>
          <p:sp>
            <p:nvSpPr>
              <p:cNvPr id="28827" name="Freeform 82"/>
              <p:cNvSpPr>
                <a:spLocks/>
              </p:cNvSpPr>
              <p:nvPr/>
            </p:nvSpPr>
            <p:spPr bwMode="auto">
              <a:xfrm>
                <a:off x="8193" y="4910"/>
                <a:ext cx="316" cy="86"/>
              </a:xfrm>
              <a:custGeom>
                <a:avLst/>
                <a:gdLst>
                  <a:gd name="T0" fmla="*/ 11 w 1265"/>
                  <a:gd name="T1" fmla="*/ 0 h 342"/>
                  <a:gd name="T2" fmla="*/ 316 w 1265"/>
                  <a:gd name="T3" fmla="*/ 72 h 342"/>
                  <a:gd name="T4" fmla="*/ 306 w 1265"/>
                  <a:gd name="T5" fmla="*/ 86 h 342"/>
                  <a:gd name="T6" fmla="*/ 0 w 1265"/>
                  <a:gd name="T7" fmla="*/ 9 h 342"/>
                  <a:gd name="T8" fmla="*/ 11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w="9525">
                <a:noFill/>
                <a:round/>
                <a:headEnd/>
                <a:tailEnd/>
              </a:ln>
            </p:spPr>
            <p:txBody>
              <a:bodyPr/>
              <a:lstStyle/>
              <a:p>
                <a:endParaRPr lang="zh-CN" altLang="en-US"/>
              </a:p>
            </p:txBody>
          </p:sp>
          <p:sp>
            <p:nvSpPr>
              <p:cNvPr id="28828" name="Freeform 83"/>
              <p:cNvSpPr>
                <a:spLocks/>
              </p:cNvSpPr>
              <p:nvPr/>
            </p:nvSpPr>
            <p:spPr bwMode="auto">
              <a:xfrm>
                <a:off x="8165" y="4936"/>
                <a:ext cx="316" cy="86"/>
              </a:xfrm>
              <a:custGeom>
                <a:avLst/>
                <a:gdLst>
                  <a:gd name="T0" fmla="*/ 11 w 1264"/>
                  <a:gd name="T1" fmla="*/ 0 h 344"/>
                  <a:gd name="T2" fmla="*/ 316 w 1264"/>
                  <a:gd name="T3" fmla="*/ 72 h 344"/>
                  <a:gd name="T4" fmla="*/ 306 w 1264"/>
                  <a:gd name="T5" fmla="*/ 86 h 344"/>
                  <a:gd name="T6" fmla="*/ 0 w 1264"/>
                  <a:gd name="T7" fmla="*/ 9 h 344"/>
                  <a:gd name="T8" fmla="*/ 11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w="9525">
                <a:noFill/>
                <a:round/>
                <a:headEnd/>
                <a:tailEnd/>
              </a:ln>
            </p:spPr>
            <p:txBody>
              <a:bodyPr/>
              <a:lstStyle/>
              <a:p>
                <a:endParaRPr lang="zh-CN" altLang="en-US"/>
              </a:p>
            </p:txBody>
          </p:sp>
          <p:sp>
            <p:nvSpPr>
              <p:cNvPr id="28829" name="Freeform 84"/>
              <p:cNvSpPr>
                <a:spLocks/>
              </p:cNvSpPr>
              <p:nvPr/>
            </p:nvSpPr>
            <p:spPr bwMode="auto">
              <a:xfrm>
                <a:off x="8243" y="4989"/>
                <a:ext cx="48" cy="19"/>
              </a:xfrm>
              <a:custGeom>
                <a:avLst/>
                <a:gdLst>
                  <a:gd name="T0" fmla="*/ 5 w 190"/>
                  <a:gd name="T1" fmla="*/ 0 h 79"/>
                  <a:gd name="T2" fmla="*/ 6 w 190"/>
                  <a:gd name="T3" fmla="*/ 0 h 79"/>
                  <a:gd name="T4" fmla="*/ 10 w 190"/>
                  <a:gd name="T5" fmla="*/ 0 h 79"/>
                  <a:gd name="T6" fmla="*/ 16 w 190"/>
                  <a:gd name="T7" fmla="*/ 0 h 79"/>
                  <a:gd name="T8" fmla="*/ 23 w 190"/>
                  <a:gd name="T9" fmla="*/ 1 h 79"/>
                  <a:gd name="T10" fmla="*/ 30 w 190"/>
                  <a:gd name="T11" fmla="*/ 2 h 79"/>
                  <a:gd name="T12" fmla="*/ 37 w 190"/>
                  <a:gd name="T13" fmla="*/ 4 h 79"/>
                  <a:gd name="T14" fmla="*/ 44 w 190"/>
                  <a:gd name="T15" fmla="*/ 8 h 79"/>
                  <a:gd name="T16" fmla="*/ 48 w 190"/>
                  <a:gd name="T17" fmla="*/ 14 h 79"/>
                  <a:gd name="T18" fmla="*/ 48 w 190"/>
                  <a:gd name="T19" fmla="*/ 14 h 79"/>
                  <a:gd name="T20" fmla="*/ 48 w 190"/>
                  <a:gd name="T21" fmla="*/ 15 h 79"/>
                  <a:gd name="T22" fmla="*/ 48 w 190"/>
                  <a:gd name="T23" fmla="*/ 16 h 79"/>
                  <a:gd name="T24" fmla="*/ 47 w 190"/>
                  <a:gd name="T25" fmla="*/ 18 h 79"/>
                  <a:gd name="T26" fmla="*/ 46 w 190"/>
                  <a:gd name="T27" fmla="*/ 19 h 79"/>
                  <a:gd name="T28" fmla="*/ 44 w 190"/>
                  <a:gd name="T29" fmla="*/ 19 h 79"/>
                  <a:gd name="T30" fmla="*/ 40 w 190"/>
                  <a:gd name="T31" fmla="*/ 19 h 79"/>
                  <a:gd name="T32" fmla="*/ 36 w 190"/>
                  <a:gd name="T33" fmla="*/ 17 h 79"/>
                  <a:gd name="T34" fmla="*/ 36 w 190"/>
                  <a:gd name="T35" fmla="*/ 17 h 79"/>
                  <a:gd name="T36" fmla="*/ 36 w 190"/>
                  <a:gd name="T37" fmla="*/ 16 h 79"/>
                  <a:gd name="T38" fmla="*/ 35 w 190"/>
                  <a:gd name="T39" fmla="*/ 14 h 79"/>
                  <a:gd name="T40" fmla="*/ 33 w 190"/>
                  <a:gd name="T41" fmla="*/ 12 h 79"/>
                  <a:gd name="T42" fmla="*/ 29 w 190"/>
                  <a:gd name="T43" fmla="*/ 10 h 79"/>
                  <a:gd name="T44" fmla="*/ 24 w 190"/>
                  <a:gd name="T45" fmla="*/ 8 h 79"/>
                  <a:gd name="T46" fmla="*/ 16 w 190"/>
                  <a:gd name="T47" fmla="*/ 8 h 79"/>
                  <a:gd name="T48" fmla="*/ 6 w 190"/>
                  <a:gd name="T49" fmla="*/ 8 h 79"/>
                  <a:gd name="T50" fmla="*/ 5 w 190"/>
                  <a:gd name="T51" fmla="*/ 8 h 79"/>
                  <a:gd name="T52" fmla="*/ 4 w 190"/>
                  <a:gd name="T53" fmla="*/ 7 h 79"/>
                  <a:gd name="T54" fmla="*/ 2 w 190"/>
                  <a:gd name="T55" fmla="*/ 6 h 79"/>
                  <a:gd name="T56" fmla="*/ 1 w 190"/>
                  <a:gd name="T57" fmla="*/ 6 h 79"/>
                  <a:gd name="T58" fmla="*/ 0 w 190"/>
                  <a:gd name="T59" fmla="*/ 5 h 79"/>
                  <a:gd name="T60" fmla="*/ 0 w 190"/>
                  <a:gd name="T61" fmla="*/ 4 h 79"/>
                  <a:gd name="T62" fmla="*/ 2 w 190"/>
                  <a:gd name="T63" fmla="*/ 2 h 79"/>
                  <a:gd name="T64" fmla="*/ 5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w="9525">
                <a:noFill/>
                <a:round/>
                <a:headEnd/>
                <a:tailEnd/>
              </a:ln>
            </p:spPr>
            <p:txBody>
              <a:bodyPr/>
              <a:lstStyle/>
              <a:p>
                <a:endParaRPr lang="zh-CN" altLang="en-US"/>
              </a:p>
            </p:txBody>
          </p:sp>
          <p:sp>
            <p:nvSpPr>
              <p:cNvPr id="28830" name="Freeform 85"/>
              <p:cNvSpPr>
                <a:spLocks/>
              </p:cNvSpPr>
              <p:nvPr/>
            </p:nvSpPr>
            <p:spPr bwMode="auto">
              <a:xfrm>
                <a:off x="8246" y="5003"/>
                <a:ext cx="27" cy="15"/>
              </a:xfrm>
              <a:custGeom>
                <a:avLst/>
                <a:gdLst>
                  <a:gd name="T0" fmla="*/ 11 w 107"/>
                  <a:gd name="T1" fmla="*/ 14 h 63"/>
                  <a:gd name="T2" fmla="*/ 14 w 107"/>
                  <a:gd name="T3" fmla="*/ 15 h 63"/>
                  <a:gd name="T4" fmla="*/ 16 w 107"/>
                  <a:gd name="T5" fmla="*/ 15 h 63"/>
                  <a:gd name="T6" fmla="*/ 19 w 107"/>
                  <a:gd name="T7" fmla="*/ 15 h 63"/>
                  <a:gd name="T8" fmla="*/ 21 w 107"/>
                  <a:gd name="T9" fmla="*/ 15 h 63"/>
                  <a:gd name="T10" fmla="*/ 23 w 107"/>
                  <a:gd name="T11" fmla="*/ 15 h 63"/>
                  <a:gd name="T12" fmla="*/ 24 w 107"/>
                  <a:gd name="T13" fmla="*/ 14 h 63"/>
                  <a:gd name="T14" fmla="*/ 26 w 107"/>
                  <a:gd name="T15" fmla="*/ 13 h 63"/>
                  <a:gd name="T16" fmla="*/ 27 w 107"/>
                  <a:gd name="T17" fmla="*/ 11 h 63"/>
                  <a:gd name="T18" fmla="*/ 27 w 107"/>
                  <a:gd name="T19" fmla="*/ 10 h 63"/>
                  <a:gd name="T20" fmla="*/ 27 w 107"/>
                  <a:gd name="T21" fmla="*/ 9 h 63"/>
                  <a:gd name="T22" fmla="*/ 26 w 107"/>
                  <a:gd name="T23" fmla="*/ 7 h 63"/>
                  <a:gd name="T24" fmla="*/ 24 w 107"/>
                  <a:gd name="T25" fmla="*/ 6 h 63"/>
                  <a:gd name="T26" fmla="*/ 23 w 107"/>
                  <a:gd name="T27" fmla="*/ 5 h 63"/>
                  <a:gd name="T28" fmla="*/ 21 w 107"/>
                  <a:gd name="T29" fmla="*/ 3 h 63"/>
                  <a:gd name="T30" fmla="*/ 19 w 107"/>
                  <a:gd name="T31" fmla="*/ 2 h 63"/>
                  <a:gd name="T32" fmla="*/ 16 w 107"/>
                  <a:gd name="T33" fmla="*/ 1 h 63"/>
                  <a:gd name="T34" fmla="*/ 13 w 107"/>
                  <a:gd name="T35" fmla="*/ 0 h 63"/>
                  <a:gd name="T36" fmla="*/ 11 w 107"/>
                  <a:gd name="T37" fmla="*/ 0 h 63"/>
                  <a:gd name="T38" fmla="*/ 8 w 107"/>
                  <a:gd name="T39" fmla="*/ 0 h 63"/>
                  <a:gd name="T40" fmla="*/ 6 w 107"/>
                  <a:gd name="T41" fmla="*/ 0 h 63"/>
                  <a:gd name="T42" fmla="*/ 4 w 107"/>
                  <a:gd name="T43" fmla="*/ 0 h 63"/>
                  <a:gd name="T44" fmla="*/ 2 w 107"/>
                  <a:gd name="T45" fmla="*/ 1 h 63"/>
                  <a:gd name="T46" fmla="*/ 1 w 107"/>
                  <a:gd name="T47" fmla="*/ 2 h 63"/>
                  <a:gd name="T48" fmla="*/ 0 w 107"/>
                  <a:gd name="T49" fmla="*/ 3 h 63"/>
                  <a:gd name="T50" fmla="*/ 0 w 107"/>
                  <a:gd name="T51" fmla="*/ 5 h 63"/>
                  <a:gd name="T52" fmla="*/ 0 w 107"/>
                  <a:gd name="T53" fmla="*/ 6 h 63"/>
                  <a:gd name="T54" fmla="*/ 1 w 107"/>
                  <a:gd name="T55" fmla="*/ 8 h 63"/>
                  <a:gd name="T56" fmla="*/ 2 w 107"/>
                  <a:gd name="T57" fmla="*/ 9 h 63"/>
                  <a:gd name="T58" fmla="*/ 4 w 107"/>
                  <a:gd name="T59" fmla="*/ 10 h 63"/>
                  <a:gd name="T60" fmla="*/ 6 w 107"/>
                  <a:gd name="T61" fmla="*/ 12 h 63"/>
                  <a:gd name="T62" fmla="*/ 8 w 107"/>
                  <a:gd name="T63" fmla="*/ 13 h 63"/>
                  <a:gd name="T64" fmla="*/ 11 w 107"/>
                  <a:gd name="T65" fmla="*/ 14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w="9525">
                <a:noFill/>
                <a:round/>
                <a:headEnd/>
                <a:tailEnd/>
              </a:ln>
            </p:spPr>
            <p:txBody>
              <a:bodyPr/>
              <a:lstStyle/>
              <a:p>
                <a:endParaRPr lang="zh-CN" altLang="en-US"/>
              </a:p>
            </p:txBody>
          </p:sp>
          <p:sp>
            <p:nvSpPr>
              <p:cNvPr id="28831" name="Freeform 86"/>
              <p:cNvSpPr>
                <a:spLocks/>
              </p:cNvSpPr>
              <p:nvPr/>
            </p:nvSpPr>
            <p:spPr bwMode="auto">
              <a:xfrm>
                <a:off x="8113" y="4974"/>
                <a:ext cx="367" cy="131"/>
              </a:xfrm>
              <a:custGeom>
                <a:avLst/>
                <a:gdLst>
                  <a:gd name="T0" fmla="*/ 366 w 1469"/>
                  <a:gd name="T1" fmla="*/ 102 h 525"/>
                  <a:gd name="T2" fmla="*/ 361 w 1469"/>
                  <a:gd name="T3" fmla="*/ 101 h 525"/>
                  <a:gd name="T4" fmla="*/ 352 w 1469"/>
                  <a:gd name="T5" fmla="*/ 100 h 525"/>
                  <a:gd name="T6" fmla="*/ 338 w 1469"/>
                  <a:gd name="T7" fmla="*/ 98 h 525"/>
                  <a:gd name="T8" fmla="*/ 321 w 1469"/>
                  <a:gd name="T9" fmla="*/ 96 h 525"/>
                  <a:gd name="T10" fmla="*/ 301 w 1469"/>
                  <a:gd name="T11" fmla="*/ 92 h 525"/>
                  <a:gd name="T12" fmla="*/ 277 w 1469"/>
                  <a:gd name="T13" fmla="*/ 88 h 525"/>
                  <a:gd name="T14" fmla="*/ 252 w 1469"/>
                  <a:gd name="T15" fmla="*/ 84 h 525"/>
                  <a:gd name="T16" fmla="*/ 224 w 1469"/>
                  <a:gd name="T17" fmla="*/ 78 h 525"/>
                  <a:gd name="T18" fmla="*/ 195 w 1469"/>
                  <a:gd name="T19" fmla="*/ 71 h 525"/>
                  <a:gd name="T20" fmla="*/ 166 w 1469"/>
                  <a:gd name="T21" fmla="*/ 63 h 525"/>
                  <a:gd name="T22" fmla="*/ 135 w 1469"/>
                  <a:gd name="T23" fmla="*/ 54 h 525"/>
                  <a:gd name="T24" fmla="*/ 104 w 1469"/>
                  <a:gd name="T25" fmla="*/ 44 h 525"/>
                  <a:gd name="T26" fmla="*/ 74 w 1469"/>
                  <a:gd name="T27" fmla="*/ 33 h 525"/>
                  <a:gd name="T28" fmla="*/ 44 w 1469"/>
                  <a:gd name="T29" fmla="*/ 21 h 525"/>
                  <a:gd name="T30" fmla="*/ 16 w 1469"/>
                  <a:gd name="T31" fmla="*/ 7 h 525"/>
                  <a:gd name="T32" fmla="*/ 2 w 1469"/>
                  <a:gd name="T33" fmla="*/ 1 h 525"/>
                  <a:gd name="T34" fmla="*/ 1 w 1469"/>
                  <a:gd name="T35" fmla="*/ 8 h 525"/>
                  <a:gd name="T36" fmla="*/ 0 w 1469"/>
                  <a:gd name="T37" fmla="*/ 20 h 525"/>
                  <a:gd name="T38" fmla="*/ 2 w 1469"/>
                  <a:gd name="T39" fmla="*/ 31 h 525"/>
                  <a:gd name="T40" fmla="*/ 6 w 1469"/>
                  <a:gd name="T41" fmla="*/ 36 h 525"/>
                  <a:gd name="T42" fmla="*/ 8 w 1469"/>
                  <a:gd name="T43" fmla="*/ 37 h 525"/>
                  <a:gd name="T44" fmla="*/ 13 w 1469"/>
                  <a:gd name="T45" fmla="*/ 40 h 525"/>
                  <a:gd name="T46" fmla="*/ 21 w 1469"/>
                  <a:gd name="T47" fmla="*/ 44 h 525"/>
                  <a:gd name="T48" fmla="*/ 32 w 1469"/>
                  <a:gd name="T49" fmla="*/ 49 h 525"/>
                  <a:gd name="T50" fmla="*/ 45 w 1469"/>
                  <a:gd name="T51" fmla="*/ 55 h 525"/>
                  <a:gd name="T52" fmla="*/ 62 w 1469"/>
                  <a:gd name="T53" fmla="*/ 62 h 525"/>
                  <a:gd name="T54" fmla="*/ 80 w 1469"/>
                  <a:gd name="T55" fmla="*/ 69 h 525"/>
                  <a:gd name="T56" fmla="*/ 102 w 1469"/>
                  <a:gd name="T57" fmla="*/ 77 h 525"/>
                  <a:gd name="T58" fmla="*/ 127 w 1469"/>
                  <a:gd name="T59" fmla="*/ 85 h 525"/>
                  <a:gd name="T60" fmla="*/ 154 w 1469"/>
                  <a:gd name="T61" fmla="*/ 93 h 525"/>
                  <a:gd name="T62" fmla="*/ 185 w 1469"/>
                  <a:gd name="T63" fmla="*/ 100 h 525"/>
                  <a:gd name="T64" fmla="*/ 218 w 1469"/>
                  <a:gd name="T65" fmla="*/ 108 h 525"/>
                  <a:gd name="T66" fmla="*/ 254 w 1469"/>
                  <a:gd name="T67" fmla="*/ 115 h 525"/>
                  <a:gd name="T68" fmla="*/ 294 w 1469"/>
                  <a:gd name="T69" fmla="*/ 122 h 525"/>
                  <a:gd name="T70" fmla="*/ 336 w 1469"/>
                  <a:gd name="T71" fmla="*/ 128 h 525"/>
                  <a:gd name="T72" fmla="*/ 359 w 1469"/>
                  <a:gd name="T73" fmla="*/ 131 h 525"/>
                  <a:gd name="T74" fmla="*/ 362 w 1469"/>
                  <a:gd name="T75" fmla="*/ 126 h 525"/>
                  <a:gd name="T76" fmla="*/ 365 w 1469"/>
                  <a:gd name="T77" fmla="*/ 118 h 525"/>
                  <a:gd name="T78" fmla="*/ 367 w 1469"/>
                  <a:gd name="T79" fmla="*/ 108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w="9525">
                <a:noFill/>
                <a:round/>
                <a:headEnd/>
                <a:tailEnd/>
              </a:ln>
            </p:spPr>
            <p:txBody>
              <a:bodyPr/>
              <a:lstStyle/>
              <a:p>
                <a:endParaRPr lang="zh-CN" altLang="en-US"/>
              </a:p>
            </p:txBody>
          </p:sp>
          <p:sp>
            <p:nvSpPr>
              <p:cNvPr id="28832" name="Freeform 87"/>
              <p:cNvSpPr>
                <a:spLocks/>
              </p:cNvSpPr>
              <p:nvPr/>
            </p:nvSpPr>
            <p:spPr bwMode="auto">
              <a:xfrm>
                <a:off x="8253" y="4846"/>
                <a:ext cx="42" cy="29"/>
              </a:xfrm>
              <a:custGeom>
                <a:avLst/>
                <a:gdLst>
                  <a:gd name="T0" fmla="*/ 13 w 170"/>
                  <a:gd name="T1" fmla="*/ 0 h 120"/>
                  <a:gd name="T2" fmla="*/ 12 w 170"/>
                  <a:gd name="T3" fmla="*/ 0 h 120"/>
                  <a:gd name="T4" fmla="*/ 10 w 170"/>
                  <a:gd name="T5" fmla="*/ 1 h 120"/>
                  <a:gd name="T6" fmla="*/ 7 w 170"/>
                  <a:gd name="T7" fmla="*/ 2 h 120"/>
                  <a:gd name="T8" fmla="*/ 4 w 170"/>
                  <a:gd name="T9" fmla="*/ 4 h 120"/>
                  <a:gd name="T10" fmla="*/ 2 w 170"/>
                  <a:gd name="T11" fmla="*/ 6 h 120"/>
                  <a:gd name="T12" fmla="*/ 0 w 170"/>
                  <a:gd name="T13" fmla="*/ 10 h 120"/>
                  <a:gd name="T14" fmla="*/ 0 w 170"/>
                  <a:gd name="T15" fmla="*/ 16 h 120"/>
                  <a:gd name="T16" fmla="*/ 2 w 170"/>
                  <a:gd name="T17" fmla="*/ 23 h 120"/>
                  <a:gd name="T18" fmla="*/ 24 w 170"/>
                  <a:gd name="T19" fmla="*/ 29 h 120"/>
                  <a:gd name="T20" fmla="*/ 24 w 170"/>
                  <a:gd name="T21" fmla="*/ 28 h 120"/>
                  <a:gd name="T22" fmla="*/ 24 w 170"/>
                  <a:gd name="T23" fmla="*/ 25 h 120"/>
                  <a:gd name="T24" fmla="*/ 24 w 170"/>
                  <a:gd name="T25" fmla="*/ 20 h 120"/>
                  <a:gd name="T26" fmla="*/ 25 w 170"/>
                  <a:gd name="T27" fmla="*/ 15 h 120"/>
                  <a:gd name="T28" fmla="*/ 27 w 170"/>
                  <a:gd name="T29" fmla="*/ 11 h 120"/>
                  <a:gd name="T30" fmla="*/ 30 w 170"/>
                  <a:gd name="T31" fmla="*/ 7 h 120"/>
                  <a:gd name="T32" fmla="*/ 35 w 170"/>
                  <a:gd name="T33" fmla="*/ 5 h 120"/>
                  <a:gd name="T34" fmla="*/ 42 w 170"/>
                  <a:gd name="T35" fmla="*/ 6 h 120"/>
                  <a:gd name="T36" fmla="*/ 13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w="9525">
                <a:noFill/>
                <a:round/>
                <a:headEnd/>
                <a:tailEnd/>
              </a:ln>
            </p:spPr>
            <p:txBody>
              <a:bodyPr/>
              <a:lstStyle/>
              <a:p>
                <a:endParaRPr lang="zh-CN" altLang="en-US"/>
              </a:p>
            </p:txBody>
          </p:sp>
          <p:sp>
            <p:nvSpPr>
              <p:cNvPr id="28833" name="Freeform 88"/>
              <p:cNvSpPr>
                <a:spLocks/>
              </p:cNvSpPr>
              <p:nvPr/>
            </p:nvSpPr>
            <p:spPr bwMode="auto">
              <a:xfrm>
                <a:off x="8494" y="4901"/>
                <a:ext cx="43" cy="29"/>
              </a:xfrm>
              <a:custGeom>
                <a:avLst/>
                <a:gdLst>
                  <a:gd name="T0" fmla="*/ 13 w 170"/>
                  <a:gd name="T1" fmla="*/ 0 h 119"/>
                  <a:gd name="T2" fmla="*/ 12 w 170"/>
                  <a:gd name="T3" fmla="*/ 0 h 119"/>
                  <a:gd name="T4" fmla="*/ 10 w 170"/>
                  <a:gd name="T5" fmla="*/ 1 h 119"/>
                  <a:gd name="T6" fmla="*/ 7 w 170"/>
                  <a:gd name="T7" fmla="*/ 2 h 119"/>
                  <a:gd name="T8" fmla="*/ 5 w 170"/>
                  <a:gd name="T9" fmla="*/ 3 h 119"/>
                  <a:gd name="T10" fmla="*/ 2 w 170"/>
                  <a:gd name="T11" fmla="*/ 6 h 119"/>
                  <a:gd name="T12" fmla="*/ 0 w 170"/>
                  <a:gd name="T13" fmla="*/ 10 h 119"/>
                  <a:gd name="T14" fmla="*/ 0 w 170"/>
                  <a:gd name="T15" fmla="*/ 16 h 119"/>
                  <a:gd name="T16" fmla="*/ 2 w 170"/>
                  <a:gd name="T17" fmla="*/ 23 h 119"/>
                  <a:gd name="T18" fmla="*/ 25 w 170"/>
                  <a:gd name="T19" fmla="*/ 29 h 119"/>
                  <a:gd name="T20" fmla="*/ 24 w 170"/>
                  <a:gd name="T21" fmla="*/ 28 h 119"/>
                  <a:gd name="T22" fmla="*/ 24 w 170"/>
                  <a:gd name="T23" fmla="*/ 25 h 119"/>
                  <a:gd name="T24" fmla="*/ 24 w 170"/>
                  <a:gd name="T25" fmla="*/ 20 h 119"/>
                  <a:gd name="T26" fmla="*/ 25 w 170"/>
                  <a:gd name="T27" fmla="*/ 15 h 119"/>
                  <a:gd name="T28" fmla="*/ 27 w 170"/>
                  <a:gd name="T29" fmla="*/ 11 h 119"/>
                  <a:gd name="T30" fmla="*/ 30 w 170"/>
                  <a:gd name="T31" fmla="*/ 7 h 119"/>
                  <a:gd name="T32" fmla="*/ 36 w 170"/>
                  <a:gd name="T33" fmla="*/ 5 h 119"/>
                  <a:gd name="T34" fmla="*/ 43 w 170"/>
                  <a:gd name="T35" fmla="*/ 6 h 119"/>
                  <a:gd name="T36" fmla="*/ 13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w="9525">
                <a:noFill/>
                <a:round/>
                <a:headEnd/>
                <a:tailEnd/>
              </a:ln>
            </p:spPr>
            <p:txBody>
              <a:bodyPr/>
              <a:lstStyle/>
              <a:p>
                <a:endParaRPr lang="zh-CN" altLang="en-US"/>
              </a:p>
            </p:txBody>
          </p:sp>
          <p:sp>
            <p:nvSpPr>
              <p:cNvPr id="28834" name="Freeform 89"/>
              <p:cNvSpPr>
                <a:spLocks/>
              </p:cNvSpPr>
              <p:nvPr/>
            </p:nvSpPr>
            <p:spPr bwMode="auto">
              <a:xfrm>
                <a:off x="8299" y="4855"/>
                <a:ext cx="182" cy="50"/>
              </a:xfrm>
              <a:custGeom>
                <a:avLst/>
                <a:gdLst>
                  <a:gd name="T0" fmla="*/ 0 w 730"/>
                  <a:gd name="T1" fmla="*/ 11 h 200"/>
                  <a:gd name="T2" fmla="*/ 174 w 730"/>
                  <a:gd name="T3" fmla="*/ 50 h 200"/>
                  <a:gd name="T4" fmla="*/ 182 w 730"/>
                  <a:gd name="T5" fmla="*/ 39 h 200"/>
                  <a:gd name="T6" fmla="*/ 8 w 730"/>
                  <a:gd name="T7" fmla="*/ 0 h 200"/>
                  <a:gd name="T8" fmla="*/ 0 w 730"/>
                  <a:gd name="T9" fmla="*/ 11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w="9525">
                <a:noFill/>
                <a:round/>
                <a:headEnd/>
                <a:tailEnd/>
              </a:ln>
            </p:spPr>
            <p:txBody>
              <a:bodyPr/>
              <a:lstStyle/>
              <a:p>
                <a:endParaRPr lang="zh-CN" altLang="en-US"/>
              </a:p>
            </p:txBody>
          </p:sp>
          <p:sp>
            <p:nvSpPr>
              <p:cNvPr id="28835" name="Freeform 90"/>
              <p:cNvSpPr>
                <a:spLocks/>
              </p:cNvSpPr>
              <p:nvPr/>
            </p:nvSpPr>
            <p:spPr bwMode="auto">
              <a:xfrm>
                <a:off x="8297" y="4875"/>
                <a:ext cx="176" cy="47"/>
              </a:xfrm>
              <a:custGeom>
                <a:avLst/>
                <a:gdLst>
                  <a:gd name="T0" fmla="*/ 0 w 703"/>
                  <a:gd name="T1" fmla="*/ 8 h 187"/>
                  <a:gd name="T2" fmla="*/ 174 w 703"/>
                  <a:gd name="T3" fmla="*/ 47 h 187"/>
                  <a:gd name="T4" fmla="*/ 176 w 703"/>
                  <a:gd name="T5" fmla="*/ 39 h 187"/>
                  <a:gd name="T6" fmla="*/ 2 w 703"/>
                  <a:gd name="T7" fmla="*/ 0 h 187"/>
                  <a:gd name="T8" fmla="*/ 0 w 703"/>
                  <a:gd name="T9" fmla="*/ 8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w="9525">
                <a:noFill/>
                <a:round/>
                <a:headEnd/>
                <a:tailEnd/>
              </a:ln>
            </p:spPr>
            <p:txBody>
              <a:bodyPr/>
              <a:lstStyle/>
              <a:p>
                <a:endParaRPr lang="zh-CN" altLang="en-US"/>
              </a:p>
            </p:txBody>
          </p:sp>
          <p:sp>
            <p:nvSpPr>
              <p:cNvPr id="28836" name="Freeform 91"/>
              <p:cNvSpPr>
                <a:spLocks/>
              </p:cNvSpPr>
              <p:nvPr/>
            </p:nvSpPr>
            <p:spPr bwMode="auto">
              <a:xfrm>
                <a:off x="8486" y="4969"/>
                <a:ext cx="106" cy="127"/>
              </a:xfrm>
              <a:custGeom>
                <a:avLst/>
                <a:gdLst>
                  <a:gd name="T0" fmla="*/ 0 w 424"/>
                  <a:gd name="T1" fmla="*/ 127 h 508"/>
                  <a:gd name="T2" fmla="*/ 22 w 424"/>
                  <a:gd name="T3" fmla="*/ 97 h 508"/>
                  <a:gd name="T4" fmla="*/ 31 w 424"/>
                  <a:gd name="T5" fmla="*/ 97 h 508"/>
                  <a:gd name="T6" fmla="*/ 106 w 424"/>
                  <a:gd name="T7" fmla="*/ 0 h 508"/>
                  <a:gd name="T8" fmla="*/ 33 w 424"/>
                  <a:gd name="T9" fmla="*/ 71 h 508"/>
                  <a:gd name="T10" fmla="*/ 17 w 424"/>
                  <a:gd name="T11" fmla="*/ 72 h 508"/>
                  <a:gd name="T12" fmla="*/ 0 w 424"/>
                  <a:gd name="T13" fmla="*/ 90 h 508"/>
                  <a:gd name="T14" fmla="*/ 0 w 424"/>
                  <a:gd name="T15" fmla="*/ 127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w="9525">
                <a:noFill/>
                <a:round/>
                <a:headEnd/>
                <a:tailEnd/>
              </a:ln>
            </p:spPr>
            <p:txBody>
              <a:bodyPr/>
              <a:lstStyle/>
              <a:p>
                <a:endParaRPr lang="zh-CN" altLang="en-US"/>
              </a:p>
            </p:txBody>
          </p:sp>
          <p:sp>
            <p:nvSpPr>
              <p:cNvPr id="28837" name="Freeform 92"/>
              <p:cNvSpPr>
                <a:spLocks/>
              </p:cNvSpPr>
              <p:nvPr/>
            </p:nvSpPr>
            <p:spPr bwMode="auto">
              <a:xfrm>
                <a:off x="8312" y="4637"/>
                <a:ext cx="296" cy="61"/>
              </a:xfrm>
              <a:custGeom>
                <a:avLst/>
                <a:gdLst>
                  <a:gd name="T0" fmla="*/ 0 w 1186"/>
                  <a:gd name="T1" fmla="*/ 0 h 245"/>
                  <a:gd name="T2" fmla="*/ 296 w 1186"/>
                  <a:gd name="T3" fmla="*/ 61 h 245"/>
                  <a:gd name="T4" fmla="*/ 296 w 1186"/>
                  <a:gd name="T5" fmla="*/ 61 h 245"/>
                  <a:gd name="T6" fmla="*/ 295 w 1186"/>
                  <a:gd name="T7" fmla="*/ 60 h 245"/>
                  <a:gd name="T8" fmla="*/ 293 w 1186"/>
                  <a:gd name="T9" fmla="*/ 60 h 245"/>
                  <a:gd name="T10" fmla="*/ 290 w 1186"/>
                  <a:gd name="T11" fmla="*/ 58 h 245"/>
                  <a:gd name="T12" fmla="*/ 286 w 1186"/>
                  <a:gd name="T13" fmla="*/ 57 h 245"/>
                  <a:gd name="T14" fmla="*/ 282 w 1186"/>
                  <a:gd name="T15" fmla="*/ 55 h 245"/>
                  <a:gd name="T16" fmla="*/ 278 w 1186"/>
                  <a:gd name="T17" fmla="*/ 53 h 245"/>
                  <a:gd name="T18" fmla="*/ 272 w 1186"/>
                  <a:gd name="T19" fmla="*/ 51 h 245"/>
                  <a:gd name="T20" fmla="*/ 266 w 1186"/>
                  <a:gd name="T21" fmla="*/ 49 h 245"/>
                  <a:gd name="T22" fmla="*/ 259 w 1186"/>
                  <a:gd name="T23" fmla="*/ 47 h 245"/>
                  <a:gd name="T24" fmla="*/ 252 w 1186"/>
                  <a:gd name="T25" fmla="*/ 44 h 245"/>
                  <a:gd name="T26" fmla="*/ 244 w 1186"/>
                  <a:gd name="T27" fmla="*/ 41 h 245"/>
                  <a:gd name="T28" fmla="*/ 236 w 1186"/>
                  <a:gd name="T29" fmla="*/ 38 h 245"/>
                  <a:gd name="T30" fmla="*/ 227 w 1186"/>
                  <a:gd name="T31" fmla="*/ 36 h 245"/>
                  <a:gd name="T32" fmla="*/ 217 w 1186"/>
                  <a:gd name="T33" fmla="*/ 33 h 245"/>
                  <a:gd name="T34" fmla="*/ 208 w 1186"/>
                  <a:gd name="T35" fmla="*/ 30 h 245"/>
                  <a:gd name="T36" fmla="*/ 197 w 1186"/>
                  <a:gd name="T37" fmla="*/ 27 h 245"/>
                  <a:gd name="T38" fmla="*/ 186 w 1186"/>
                  <a:gd name="T39" fmla="*/ 24 h 245"/>
                  <a:gd name="T40" fmla="*/ 175 w 1186"/>
                  <a:gd name="T41" fmla="*/ 21 h 245"/>
                  <a:gd name="T42" fmla="*/ 163 w 1186"/>
                  <a:gd name="T43" fmla="*/ 18 h 245"/>
                  <a:gd name="T44" fmla="*/ 151 w 1186"/>
                  <a:gd name="T45" fmla="*/ 16 h 245"/>
                  <a:gd name="T46" fmla="*/ 139 w 1186"/>
                  <a:gd name="T47" fmla="*/ 13 h 245"/>
                  <a:gd name="T48" fmla="*/ 126 w 1186"/>
                  <a:gd name="T49" fmla="*/ 11 h 245"/>
                  <a:gd name="T50" fmla="*/ 113 w 1186"/>
                  <a:gd name="T51" fmla="*/ 9 h 245"/>
                  <a:gd name="T52" fmla="*/ 100 w 1186"/>
                  <a:gd name="T53" fmla="*/ 7 h 245"/>
                  <a:gd name="T54" fmla="*/ 86 w 1186"/>
                  <a:gd name="T55" fmla="*/ 5 h 245"/>
                  <a:gd name="T56" fmla="*/ 72 w 1186"/>
                  <a:gd name="T57" fmla="*/ 4 h 245"/>
                  <a:gd name="T58" fmla="*/ 58 w 1186"/>
                  <a:gd name="T59" fmla="*/ 2 h 245"/>
                  <a:gd name="T60" fmla="*/ 44 w 1186"/>
                  <a:gd name="T61" fmla="*/ 1 h 245"/>
                  <a:gd name="T62" fmla="*/ 29 w 1186"/>
                  <a:gd name="T63" fmla="*/ 0 h 245"/>
                  <a:gd name="T64" fmla="*/ 15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w="9525">
                <a:noFill/>
                <a:round/>
                <a:headEnd/>
                <a:tailEnd/>
              </a:ln>
            </p:spPr>
            <p:txBody>
              <a:bodyPr/>
              <a:lstStyle/>
              <a:p>
                <a:endParaRPr lang="zh-CN" altLang="en-US"/>
              </a:p>
            </p:txBody>
          </p:sp>
          <p:sp>
            <p:nvSpPr>
              <p:cNvPr id="28838" name="Freeform 93"/>
              <p:cNvSpPr>
                <a:spLocks/>
              </p:cNvSpPr>
              <p:nvPr/>
            </p:nvSpPr>
            <p:spPr bwMode="auto">
              <a:xfrm>
                <a:off x="8250" y="4639"/>
                <a:ext cx="60" cy="185"/>
              </a:xfrm>
              <a:custGeom>
                <a:avLst/>
                <a:gdLst>
                  <a:gd name="T0" fmla="*/ 60 w 241"/>
                  <a:gd name="T1" fmla="*/ 0 h 738"/>
                  <a:gd name="T2" fmla="*/ 13 w 241"/>
                  <a:gd name="T3" fmla="*/ 185 h 738"/>
                  <a:gd name="T4" fmla="*/ 0 w 241"/>
                  <a:gd name="T5" fmla="*/ 182 h 738"/>
                  <a:gd name="T6" fmla="*/ 42 w 241"/>
                  <a:gd name="T7" fmla="*/ 0 h 738"/>
                  <a:gd name="T8" fmla="*/ 6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w="9525">
                <a:noFill/>
                <a:round/>
                <a:headEnd/>
                <a:tailEnd/>
              </a:ln>
            </p:spPr>
            <p:txBody>
              <a:bodyPr/>
              <a:lstStyle/>
              <a:p>
                <a:endParaRPr lang="zh-CN" altLang="en-US"/>
              </a:p>
            </p:txBody>
          </p:sp>
        </p:grpSp>
      </p:grpSp>
      <p:sp>
        <p:nvSpPr>
          <p:cNvPr id="28683" name="Freeform 94"/>
          <p:cNvSpPr>
            <a:spLocks/>
          </p:cNvSpPr>
          <p:nvPr/>
        </p:nvSpPr>
        <p:spPr bwMode="auto">
          <a:xfrm>
            <a:off x="6445250" y="3121025"/>
            <a:ext cx="1600200" cy="1489075"/>
          </a:xfrm>
          <a:custGeom>
            <a:avLst/>
            <a:gdLst>
              <a:gd name="T0" fmla="*/ 2212 w 2894"/>
              <a:gd name="T1" fmla="*/ 735967 h 2693"/>
              <a:gd name="T2" fmla="*/ 192975 w 2894"/>
              <a:gd name="T3" fmla="*/ 281448 h 2693"/>
              <a:gd name="T4" fmla="*/ 765265 w 2894"/>
              <a:gd name="T5" fmla="*/ 190212 h 2693"/>
              <a:gd name="T6" fmla="*/ 1435425 w 2894"/>
              <a:gd name="T7" fmla="*/ 94000 h 2693"/>
              <a:gd name="T8" fmla="*/ 1594671 w 2894"/>
              <a:gd name="T9" fmla="*/ 754214 h 2693"/>
              <a:gd name="T10" fmla="*/ 1470260 w 2894"/>
              <a:gd name="T11" fmla="*/ 1185510 h 2693"/>
              <a:gd name="T12" fmla="*/ 1163380 w 2894"/>
              <a:gd name="T13" fmla="*/ 1384569 h 2693"/>
              <a:gd name="T14" fmla="*/ 906264 w 2894"/>
              <a:gd name="T15" fmla="*/ 1426040 h 2693"/>
              <a:gd name="T16" fmla="*/ 577266 w 2894"/>
              <a:gd name="T17" fmla="*/ 1454240 h 2693"/>
              <a:gd name="T18" fmla="*/ 191316 w 2894"/>
              <a:gd name="T19" fmla="*/ 1217027 h 2693"/>
              <a:gd name="T20" fmla="*/ 2212 w 2894"/>
              <a:gd name="T21" fmla="*/ 735967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w="9525">
            <a:noFill/>
            <a:round/>
            <a:headEnd/>
            <a:tailEnd/>
          </a:ln>
        </p:spPr>
        <p:txBody>
          <a:bodyPr wrap="none" anchor="ctr"/>
          <a:lstStyle/>
          <a:p>
            <a:endParaRPr lang="zh-CN" altLang="en-US"/>
          </a:p>
        </p:txBody>
      </p:sp>
      <p:grpSp>
        <p:nvGrpSpPr>
          <p:cNvPr id="28684" name="Group 95"/>
          <p:cNvGrpSpPr>
            <a:grpSpLocks/>
          </p:cNvGrpSpPr>
          <p:nvPr/>
        </p:nvGrpSpPr>
        <p:grpSpPr bwMode="auto">
          <a:xfrm>
            <a:off x="6699250" y="4198938"/>
            <a:ext cx="436563" cy="203200"/>
            <a:chOff x="3600" y="219"/>
            <a:chExt cx="360" cy="175"/>
          </a:xfrm>
        </p:grpSpPr>
        <p:sp>
          <p:nvSpPr>
            <p:cNvPr id="28756" name="Oval 96"/>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p>
              <a:endParaRPr lang="zh-CN" altLang="en-US"/>
            </a:p>
          </p:txBody>
        </p:sp>
        <p:sp>
          <p:nvSpPr>
            <p:cNvPr id="28757" name="Line 97"/>
            <p:cNvSpPr>
              <a:spLocks noChangeShapeType="1"/>
            </p:cNvSpPr>
            <p:nvPr/>
          </p:nvSpPr>
          <p:spPr bwMode="auto">
            <a:xfrm>
              <a:off x="3603" y="289"/>
              <a:ext cx="0" cy="60"/>
            </a:xfrm>
            <a:prstGeom prst="line">
              <a:avLst/>
            </a:prstGeom>
            <a:noFill/>
            <a:ln w="12700">
              <a:solidFill>
                <a:srgbClr val="000000"/>
              </a:solidFill>
              <a:round/>
              <a:headEnd/>
              <a:tailEnd/>
            </a:ln>
          </p:spPr>
          <p:txBody>
            <a:bodyPr wrap="none" anchor="ctr"/>
            <a:lstStyle/>
            <a:p>
              <a:endParaRPr lang="zh-CN" altLang="en-US"/>
            </a:p>
          </p:txBody>
        </p:sp>
        <p:sp>
          <p:nvSpPr>
            <p:cNvPr id="28758" name="Line 98"/>
            <p:cNvSpPr>
              <a:spLocks noChangeShapeType="1"/>
            </p:cNvSpPr>
            <p:nvPr/>
          </p:nvSpPr>
          <p:spPr bwMode="auto">
            <a:xfrm>
              <a:off x="3960" y="289"/>
              <a:ext cx="0" cy="60"/>
            </a:xfrm>
            <a:prstGeom prst="line">
              <a:avLst/>
            </a:prstGeom>
            <a:noFill/>
            <a:ln w="12700">
              <a:solidFill>
                <a:srgbClr val="000000"/>
              </a:solidFill>
              <a:round/>
              <a:headEnd/>
              <a:tailEnd/>
            </a:ln>
          </p:spPr>
          <p:txBody>
            <a:bodyPr wrap="none" anchor="ctr"/>
            <a:lstStyle/>
            <a:p>
              <a:endParaRPr lang="zh-CN" altLang="en-US"/>
            </a:p>
          </p:txBody>
        </p:sp>
        <p:sp>
          <p:nvSpPr>
            <p:cNvPr id="28759" name="Rectangle 99"/>
            <p:cNvSpPr>
              <a:spLocks noChangeArrowheads="1"/>
            </p:cNvSpPr>
            <p:nvPr/>
          </p:nvSpPr>
          <p:spPr bwMode="auto">
            <a:xfrm>
              <a:off x="3603" y="284"/>
              <a:ext cx="231" cy="69"/>
            </a:xfrm>
            <a:prstGeom prst="rect">
              <a:avLst/>
            </a:prstGeom>
            <a:solidFill>
              <a:srgbClr val="CCCCFF"/>
            </a:solidFill>
            <a:ln w="12700">
              <a:noFill/>
              <a:miter lim="800000"/>
              <a:headEnd/>
              <a:tailEnd/>
            </a:ln>
          </p:spPr>
          <p:txBody>
            <a:bodyPr wrap="none" anchor="ctr"/>
            <a:lstStyle/>
            <a:p>
              <a:pPr algn="ctr"/>
              <a:endParaRPr lang="zh-CN" altLang="en-US"/>
            </a:p>
          </p:txBody>
        </p:sp>
        <p:sp>
          <p:nvSpPr>
            <p:cNvPr id="28760" name="Oval 100"/>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p>
              <a:endParaRPr lang="zh-CN" altLang="en-US"/>
            </a:p>
          </p:txBody>
        </p:sp>
        <p:grpSp>
          <p:nvGrpSpPr>
            <p:cNvPr id="28761" name="Group 101"/>
            <p:cNvGrpSpPr>
              <a:grpSpLocks/>
            </p:cNvGrpSpPr>
            <p:nvPr/>
          </p:nvGrpSpPr>
          <p:grpSpPr bwMode="auto">
            <a:xfrm>
              <a:off x="3686" y="244"/>
              <a:ext cx="177" cy="66"/>
              <a:chOff x="2848" y="848"/>
              <a:chExt cx="140" cy="98"/>
            </a:xfrm>
          </p:grpSpPr>
          <p:sp>
            <p:nvSpPr>
              <p:cNvPr id="28766" name="Line 102"/>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8767" name="Line 103"/>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8768" name="Line 104"/>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nvGrpSpPr>
            <p:cNvPr id="28762" name="Group 105"/>
            <p:cNvGrpSpPr>
              <a:grpSpLocks/>
            </p:cNvGrpSpPr>
            <p:nvPr/>
          </p:nvGrpSpPr>
          <p:grpSpPr bwMode="auto">
            <a:xfrm flipV="1">
              <a:off x="3686" y="243"/>
              <a:ext cx="177" cy="66"/>
              <a:chOff x="2848" y="848"/>
              <a:chExt cx="140" cy="98"/>
            </a:xfrm>
          </p:grpSpPr>
          <p:sp>
            <p:nvSpPr>
              <p:cNvPr id="28763" name="Line 106"/>
              <p:cNvSpPr>
                <a:spLocks noChangeShapeType="1"/>
              </p:cNvSpPr>
              <p:nvPr/>
            </p:nvSpPr>
            <p:spPr bwMode="auto">
              <a:xfrm flipV="1">
                <a:off x="2848" y="848"/>
                <a:ext cx="50" cy="2"/>
              </a:xfrm>
              <a:prstGeom prst="line">
                <a:avLst/>
              </a:prstGeom>
              <a:noFill/>
              <a:ln w="28575">
                <a:solidFill>
                  <a:srgbClr val="000000"/>
                </a:solidFill>
                <a:round/>
                <a:headEnd/>
                <a:tailEnd/>
              </a:ln>
            </p:spPr>
            <p:txBody>
              <a:bodyPr wrap="none" anchor="ctr"/>
              <a:lstStyle/>
              <a:p>
                <a:endParaRPr lang="zh-CN" altLang="en-US"/>
              </a:p>
            </p:txBody>
          </p:sp>
          <p:sp>
            <p:nvSpPr>
              <p:cNvPr id="28764" name="Line 107"/>
              <p:cNvSpPr>
                <a:spLocks noChangeShapeType="1"/>
              </p:cNvSpPr>
              <p:nvPr/>
            </p:nvSpPr>
            <p:spPr bwMode="auto">
              <a:xfrm>
                <a:off x="2944" y="946"/>
                <a:ext cx="44" cy="0"/>
              </a:xfrm>
              <a:prstGeom prst="line">
                <a:avLst/>
              </a:prstGeom>
              <a:noFill/>
              <a:ln w="28575">
                <a:solidFill>
                  <a:srgbClr val="000000"/>
                </a:solidFill>
                <a:round/>
                <a:headEnd/>
                <a:tailEnd/>
              </a:ln>
            </p:spPr>
            <p:txBody>
              <a:bodyPr wrap="none" anchor="ctr"/>
              <a:lstStyle/>
              <a:p>
                <a:endParaRPr lang="zh-CN" altLang="en-US"/>
              </a:p>
            </p:txBody>
          </p:sp>
          <p:sp>
            <p:nvSpPr>
              <p:cNvPr id="28765" name="Line 108"/>
              <p:cNvSpPr>
                <a:spLocks noChangeShapeType="1"/>
              </p:cNvSpPr>
              <p:nvPr/>
            </p:nvSpPr>
            <p:spPr bwMode="auto">
              <a:xfrm>
                <a:off x="2894" y="850"/>
                <a:ext cx="52" cy="96"/>
              </a:xfrm>
              <a:prstGeom prst="line">
                <a:avLst/>
              </a:prstGeom>
              <a:noFill/>
              <a:ln w="28575">
                <a:solidFill>
                  <a:srgbClr val="000000"/>
                </a:solidFill>
                <a:round/>
                <a:headEnd/>
                <a:tailEnd/>
              </a:ln>
            </p:spPr>
            <p:txBody>
              <a:bodyPr wrap="none" anchor="ctr"/>
              <a:lstStyle/>
              <a:p>
                <a:endParaRPr lang="zh-CN" altLang="en-US"/>
              </a:p>
            </p:txBody>
          </p:sp>
        </p:grpSp>
      </p:grpSp>
      <p:sp>
        <p:nvSpPr>
          <p:cNvPr id="28685" name="Line 109"/>
          <p:cNvSpPr>
            <a:spLocks noChangeShapeType="1"/>
          </p:cNvSpPr>
          <p:nvPr/>
        </p:nvSpPr>
        <p:spPr bwMode="auto">
          <a:xfrm>
            <a:off x="6724650" y="4049713"/>
            <a:ext cx="1162050" cy="0"/>
          </a:xfrm>
          <a:prstGeom prst="line">
            <a:avLst/>
          </a:prstGeom>
          <a:noFill/>
          <a:ln w="19050">
            <a:solidFill>
              <a:srgbClr val="000000"/>
            </a:solidFill>
            <a:round/>
            <a:headEnd/>
            <a:tailEnd/>
          </a:ln>
        </p:spPr>
        <p:txBody>
          <a:bodyPr/>
          <a:lstStyle/>
          <a:p>
            <a:endParaRPr lang="zh-CN" altLang="en-US"/>
          </a:p>
        </p:txBody>
      </p:sp>
      <p:sp>
        <p:nvSpPr>
          <p:cNvPr id="28686" name="Line 110"/>
          <p:cNvSpPr>
            <a:spLocks noChangeShapeType="1"/>
          </p:cNvSpPr>
          <p:nvPr/>
        </p:nvSpPr>
        <p:spPr bwMode="auto">
          <a:xfrm>
            <a:off x="6907213" y="4049713"/>
            <a:ext cx="0" cy="149225"/>
          </a:xfrm>
          <a:prstGeom prst="line">
            <a:avLst/>
          </a:prstGeom>
          <a:noFill/>
          <a:ln w="19050">
            <a:solidFill>
              <a:srgbClr val="000000"/>
            </a:solidFill>
            <a:round/>
            <a:headEnd/>
            <a:tailEnd/>
          </a:ln>
        </p:spPr>
        <p:txBody>
          <a:bodyPr/>
          <a:lstStyle/>
          <a:p>
            <a:endParaRPr lang="zh-CN" altLang="en-US"/>
          </a:p>
        </p:txBody>
      </p:sp>
      <p:sp>
        <p:nvSpPr>
          <p:cNvPr id="28687" name="Line 111"/>
          <p:cNvSpPr>
            <a:spLocks noChangeShapeType="1"/>
          </p:cNvSpPr>
          <p:nvPr/>
        </p:nvSpPr>
        <p:spPr bwMode="auto">
          <a:xfrm>
            <a:off x="7650163" y="3905250"/>
            <a:ext cx="0" cy="149225"/>
          </a:xfrm>
          <a:prstGeom prst="line">
            <a:avLst/>
          </a:prstGeom>
          <a:noFill/>
          <a:ln w="19050">
            <a:solidFill>
              <a:srgbClr val="000000"/>
            </a:solidFill>
            <a:round/>
            <a:headEnd/>
            <a:tailEnd/>
          </a:ln>
        </p:spPr>
        <p:txBody>
          <a:bodyPr/>
          <a:lstStyle/>
          <a:p>
            <a:endParaRPr lang="zh-CN" altLang="en-US"/>
          </a:p>
        </p:txBody>
      </p:sp>
      <p:grpSp>
        <p:nvGrpSpPr>
          <p:cNvPr id="28688" name="Group 112"/>
          <p:cNvGrpSpPr>
            <a:grpSpLocks/>
          </p:cNvGrpSpPr>
          <p:nvPr/>
        </p:nvGrpSpPr>
        <p:grpSpPr bwMode="auto">
          <a:xfrm>
            <a:off x="7251700" y="3494088"/>
            <a:ext cx="796925" cy="514350"/>
            <a:chOff x="10665" y="3225"/>
            <a:chExt cx="1440" cy="930"/>
          </a:xfrm>
        </p:grpSpPr>
        <p:sp>
          <p:nvSpPr>
            <p:cNvPr id="28754" name="Oval 113"/>
            <p:cNvSpPr>
              <a:spLocks noChangeArrowheads="1"/>
            </p:cNvSpPr>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w="9525">
              <a:noFill/>
              <a:round/>
              <a:headEnd/>
              <a:tailEnd/>
            </a:ln>
          </p:spPr>
          <p:txBody>
            <a:bodyPr/>
            <a:lstStyle/>
            <a:p>
              <a:endParaRPr lang="zh-CN" altLang="en-US"/>
            </a:p>
          </p:txBody>
        </p:sp>
        <p:grpSp>
          <p:nvGrpSpPr>
            <p:cNvPr id="28755" name="Group 114"/>
            <p:cNvGrpSpPr>
              <a:grpSpLocks/>
            </p:cNvGrpSpPr>
            <p:nvPr/>
          </p:nvGrpSpPr>
          <p:grpSpPr bwMode="auto">
            <a:xfrm>
              <a:off x="11031" y="3335"/>
              <a:ext cx="565" cy="643"/>
              <a:chOff x="2870" y="1518"/>
              <a:chExt cx="292" cy="320"/>
            </a:xfrm>
          </p:grpSpPr>
          <p:graphicFrame>
            <p:nvGraphicFramePr>
              <p:cNvPr id="28675" name="Object 1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8971" r:id="rId4" imgW="826829" imgH="840406" progId="">
                      <p:embed/>
                    </p:oleObj>
                  </mc:Choice>
                  <mc:Fallback>
                    <p:oleObj r:id="rId4" imgW="826829" imgH="840406" progId="">
                      <p:embed/>
                      <p:pic>
                        <p:nvPicPr>
                          <p:cNvPr id="0" name="Picture 2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1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8972" r:id="rId6" imgW="1268295" imgH="1199426" progId="">
                      <p:embed/>
                    </p:oleObj>
                  </mc:Choice>
                  <mc:Fallback>
                    <p:oleObj r:id="rId6" imgW="1268295" imgH="1199426" progId="">
                      <p:embed/>
                      <p:pic>
                        <p:nvPicPr>
                          <p:cNvPr id="0" name="Picture 2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8689" name="Freeform 117"/>
          <p:cNvSpPr>
            <a:spLocks/>
          </p:cNvSpPr>
          <p:nvPr/>
        </p:nvSpPr>
        <p:spPr bwMode="auto">
          <a:xfrm>
            <a:off x="3697288" y="5305425"/>
            <a:ext cx="2565400" cy="793750"/>
          </a:xfrm>
          <a:custGeom>
            <a:avLst/>
            <a:gdLst>
              <a:gd name="T0" fmla="*/ 187591 w 4636"/>
              <a:gd name="T1" fmla="*/ 8297 h 1435"/>
              <a:gd name="T2" fmla="*/ 104586 w 4636"/>
              <a:gd name="T3" fmla="*/ 356773 h 1435"/>
              <a:gd name="T4" fmla="*/ 444905 w 4636"/>
              <a:gd name="T5" fmla="*/ 696951 h 1435"/>
              <a:gd name="T6" fmla="*/ 1084042 w 4636"/>
              <a:gd name="T7" fmla="*/ 788219 h 1435"/>
              <a:gd name="T8" fmla="*/ 1947291 w 4636"/>
              <a:gd name="T9" fmla="*/ 730139 h 1435"/>
              <a:gd name="T10" fmla="*/ 2171404 w 4636"/>
              <a:gd name="T11" fmla="*/ 539307 h 1435"/>
              <a:gd name="T12" fmla="*/ 2513937 w 4636"/>
              <a:gd name="T13" fmla="*/ 425361 h 1435"/>
              <a:gd name="T14" fmla="*/ 2351248 w 4636"/>
              <a:gd name="T15" fmla="*/ 153772 h 1435"/>
              <a:gd name="T16" fmla="*/ 1229577 w 4636"/>
              <a:gd name="T17" fmla="*/ 42038 h 1435"/>
              <a:gd name="T18" fmla="*/ 187591 w 4636"/>
              <a:gd name="T19" fmla="*/ 8297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w="9525">
            <a:noFill/>
            <a:round/>
            <a:headEnd/>
            <a:tailEnd/>
          </a:ln>
        </p:spPr>
        <p:txBody>
          <a:bodyPr wrap="none" anchor="ctr"/>
          <a:lstStyle/>
          <a:p>
            <a:endParaRPr lang="zh-CN" altLang="en-US"/>
          </a:p>
        </p:txBody>
      </p:sp>
      <p:graphicFrame>
        <p:nvGraphicFramePr>
          <p:cNvPr id="28674" name="Object 118"/>
          <p:cNvGraphicFramePr>
            <a:graphicFrameLocks noChangeAspect="1"/>
          </p:cNvGraphicFramePr>
          <p:nvPr/>
        </p:nvGraphicFramePr>
        <p:xfrm>
          <a:off x="4684713" y="5464175"/>
          <a:ext cx="361950" cy="277813"/>
        </p:xfrm>
        <a:graphic>
          <a:graphicData uri="http://schemas.openxmlformats.org/presentationml/2006/ole">
            <mc:AlternateContent xmlns:mc="http://schemas.openxmlformats.org/markup-compatibility/2006">
              <mc:Choice xmlns:v="urn:schemas-microsoft-com:vml" Requires="v">
                <p:oleObj spid="_x0000_s28973" r:id="rId8" imgW="1307263" imgH="1084139" progId="">
                  <p:embed/>
                </p:oleObj>
              </mc:Choice>
              <mc:Fallback>
                <p:oleObj r:id="rId8" imgW="1307263" imgH="1084139" progId="">
                  <p:embed/>
                  <p:pic>
                    <p:nvPicPr>
                      <p:cNvPr id="0" name="Picture 2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4713" y="5464175"/>
                        <a:ext cx="361950"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0" name="Line 119"/>
          <p:cNvSpPr>
            <a:spLocks noChangeShapeType="1"/>
          </p:cNvSpPr>
          <p:nvPr/>
        </p:nvSpPr>
        <p:spPr bwMode="auto">
          <a:xfrm flipV="1">
            <a:off x="7059613" y="3868738"/>
            <a:ext cx="428625" cy="288925"/>
          </a:xfrm>
          <a:prstGeom prst="line">
            <a:avLst/>
          </a:prstGeom>
          <a:noFill/>
          <a:ln w="28575">
            <a:solidFill>
              <a:srgbClr val="FF0000"/>
            </a:solidFill>
            <a:round/>
            <a:headEnd/>
            <a:tailEnd type="triangle" w="med" len="med"/>
          </a:ln>
        </p:spPr>
        <p:txBody>
          <a:bodyPr wrap="none"/>
          <a:lstStyle/>
          <a:p>
            <a:endParaRPr lang="zh-CN" altLang="en-US"/>
          </a:p>
        </p:txBody>
      </p:sp>
      <p:sp>
        <p:nvSpPr>
          <p:cNvPr id="28691" name="Freeform 120"/>
          <p:cNvSpPr>
            <a:spLocks/>
          </p:cNvSpPr>
          <p:nvPr/>
        </p:nvSpPr>
        <p:spPr bwMode="auto">
          <a:xfrm>
            <a:off x="3695700" y="4446588"/>
            <a:ext cx="2970213" cy="292100"/>
          </a:xfrm>
          <a:custGeom>
            <a:avLst/>
            <a:gdLst>
              <a:gd name="T0" fmla="*/ 0 w 2196"/>
              <a:gd name="T1" fmla="*/ 0 h 318"/>
              <a:gd name="T2" fmla="*/ 1614952 w 2196"/>
              <a:gd name="T3" fmla="*/ 281077 h 318"/>
              <a:gd name="T4" fmla="*/ 2970213 w 2196"/>
              <a:gd name="T5" fmla="*/ 27557 h 318"/>
              <a:gd name="T6" fmla="*/ 0 60000 65536"/>
              <a:gd name="T7" fmla="*/ 0 60000 65536"/>
              <a:gd name="T8" fmla="*/ 0 60000 65536"/>
              <a:gd name="T9" fmla="*/ 0 w 2196"/>
              <a:gd name="T10" fmla="*/ 0 h 318"/>
              <a:gd name="T11" fmla="*/ 2196 w 2196"/>
              <a:gd name="T12" fmla="*/ 318 h 318"/>
            </a:gdLst>
            <a:ahLst/>
            <a:cxnLst>
              <a:cxn ang="T6">
                <a:pos x="T0" y="T1"/>
              </a:cxn>
              <a:cxn ang="T7">
                <a:pos x="T2" y="T3"/>
              </a:cxn>
              <a:cxn ang="T8">
                <a:pos x="T4" y="T5"/>
              </a:cxn>
            </a:cxnLst>
            <a:rect l="T9" t="T10" r="T11" b="T12"/>
            <a:pathLst>
              <a:path w="2196" h="318">
                <a:moveTo>
                  <a:pt x="0" y="0"/>
                </a:moveTo>
                <a:cubicBezTo>
                  <a:pt x="199" y="51"/>
                  <a:pt x="828" y="301"/>
                  <a:pt x="1194" y="306"/>
                </a:cubicBezTo>
                <a:cubicBezTo>
                  <a:pt x="1536" y="318"/>
                  <a:pt x="1987" y="88"/>
                  <a:pt x="2196" y="30"/>
                </a:cubicBezTo>
              </a:path>
            </a:pathLst>
          </a:custGeom>
          <a:noFill/>
          <a:ln w="28575">
            <a:solidFill>
              <a:srgbClr val="FF0000"/>
            </a:solidFill>
            <a:round/>
            <a:headEnd/>
            <a:tailEnd type="triangle" w="med" len="med"/>
          </a:ln>
        </p:spPr>
        <p:txBody>
          <a:bodyPr wrap="none"/>
          <a:lstStyle/>
          <a:p>
            <a:endParaRPr lang="zh-CN" altLang="en-US"/>
          </a:p>
        </p:txBody>
      </p:sp>
      <p:sp>
        <p:nvSpPr>
          <p:cNvPr id="28692" name="Line 121"/>
          <p:cNvSpPr>
            <a:spLocks noChangeShapeType="1"/>
          </p:cNvSpPr>
          <p:nvPr/>
        </p:nvSpPr>
        <p:spPr bwMode="auto">
          <a:xfrm flipH="1" flipV="1">
            <a:off x="3660775" y="4559300"/>
            <a:ext cx="981075" cy="914400"/>
          </a:xfrm>
          <a:prstGeom prst="line">
            <a:avLst/>
          </a:prstGeom>
          <a:noFill/>
          <a:ln w="28575">
            <a:solidFill>
              <a:srgbClr val="FF0000"/>
            </a:solidFill>
            <a:round/>
            <a:headEnd/>
            <a:tailEnd type="triangle" w="med" len="med"/>
          </a:ln>
        </p:spPr>
        <p:txBody>
          <a:bodyPr wrap="none"/>
          <a:lstStyle/>
          <a:p>
            <a:endParaRPr lang="zh-CN" altLang="en-US"/>
          </a:p>
        </p:txBody>
      </p:sp>
      <p:sp>
        <p:nvSpPr>
          <p:cNvPr id="28693" name="Text Box 122"/>
          <p:cNvSpPr txBox="1">
            <a:spLocks noChangeArrowheads="1"/>
          </p:cNvSpPr>
          <p:nvPr/>
        </p:nvSpPr>
        <p:spPr bwMode="auto">
          <a:xfrm>
            <a:off x="254000" y="3779838"/>
            <a:ext cx="2100263" cy="581025"/>
          </a:xfrm>
          <a:prstGeom prst="rect">
            <a:avLst/>
          </a:prstGeom>
          <a:noFill/>
          <a:ln w="9525">
            <a:noFill/>
            <a:miter lim="800000"/>
            <a:headEnd/>
            <a:tailEnd/>
          </a:ln>
        </p:spPr>
        <p:txBody>
          <a:bodyPr>
            <a:spAutoFit/>
          </a:bodyPr>
          <a:lstStyle/>
          <a:p>
            <a:r>
              <a:rPr lang="en-US" altLang="zh-CN" sz="1600"/>
              <a:t>Permanent address: 128.119.40.186</a:t>
            </a:r>
          </a:p>
        </p:txBody>
      </p:sp>
      <p:sp>
        <p:nvSpPr>
          <p:cNvPr id="28694" name="Text Box 123"/>
          <p:cNvSpPr txBox="1">
            <a:spLocks noChangeArrowheads="1"/>
          </p:cNvSpPr>
          <p:nvPr/>
        </p:nvSpPr>
        <p:spPr bwMode="auto">
          <a:xfrm>
            <a:off x="6305550" y="4525963"/>
            <a:ext cx="2100263" cy="581025"/>
          </a:xfrm>
          <a:prstGeom prst="rect">
            <a:avLst/>
          </a:prstGeom>
          <a:noFill/>
          <a:ln w="9525">
            <a:noFill/>
            <a:miter lim="800000"/>
            <a:headEnd/>
            <a:tailEnd/>
          </a:ln>
        </p:spPr>
        <p:txBody>
          <a:bodyPr>
            <a:spAutoFit/>
          </a:bodyPr>
          <a:lstStyle/>
          <a:p>
            <a:pPr algn="r"/>
            <a:r>
              <a:rPr lang="en-US" altLang="zh-CN" sz="1600"/>
              <a:t>Care-of address: 79.129.13.2</a:t>
            </a:r>
          </a:p>
        </p:txBody>
      </p:sp>
      <p:grpSp>
        <p:nvGrpSpPr>
          <p:cNvPr id="13" name="Group 124"/>
          <p:cNvGrpSpPr>
            <a:grpSpLocks/>
          </p:cNvGrpSpPr>
          <p:nvPr/>
        </p:nvGrpSpPr>
        <p:grpSpPr bwMode="auto">
          <a:xfrm>
            <a:off x="1385888" y="4854575"/>
            <a:ext cx="3021012" cy="1068388"/>
            <a:chOff x="873" y="3174"/>
            <a:chExt cx="1903" cy="673"/>
          </a:xfrm>
        </p:grpSpPr>
        <p:grpSp>
          <p:nvGrpSpPr>
            <p:cNvPr id="28741" name="Group 125"/>
            <p:cNvGrpSpPr>
              <a:grpSpLocks/>
            </p:cNvGrpSpPr>
            <p:nvPr/>
          </p:nvGrpSpPr>
          <p:grpSpPr bwMode="auto">
            <a:xfrm>
              <a:off x="908" y="3174"/>
              <a:ext cx="1868" cy="286"/>
              <a:chOff x="527" y="2649"/>
              <a:chExt cx="1868" cy="286"/>
            </a:xfrm>
          </p:grpSpPr>
          <p:sp>
            <p:nvSpPr>
              <p:cNvPr id="28743" name="Rectangle 126"/>
              <p:cNvSpPr>
                <a:spLocks noChangeArrowheads="1"/>
              </p:cNvSpPr>
              <p:nvPr/>
            </p:nvSpPr>
            <p:spPr bwMode="auto">
              <a:xfrm>
                <a:off x="546" y="2680"/>
                <a:ext cx="1849" cy="239"/>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8744" name="Text Box 127"/>
              <p:cNvSpPr txBox="1">
                <a:spLocks noChangeArrowheads="1"/>
              </p:cNvSpPr>
              <p:nvPr/>
            </p:nvSpPr>
            <p:spPr bwMode="auto">
              <a:xfrm>
                <a:off x="527" y="2698"/>
                <a:ext cx="1780" cy="212"/>
              </a:xfrm>
              <a:prstGeom prst="rect">
                <a:avLst/>
              </a:prstGeom>
              <a:noFill/>
              <a:ln w="9525">
                <a:noFill/>
                <a:miter lim="800000"/>
                <a:headEnd/>
                <a:tailEnd/>
              </a:ln>
            </p:spPr>
            <p:txBody>
              <a:bodyPr>
                <a:spAutoFit/>
              </a:bodyPr>
              <a:lstStyle/>
              <a:p>
                <a:r>
                  <a:rPr lang="en-US" altLang="zh-CN" sz="1600"/>
                  <a:t>dest: 128.119.40.186</a:t>
                </a:r>
              </a:p>
            </p:txBody>
          </p:sp>
          <p:sp>
            <p:nvSpPr>
              <p:cNvPr id="28745" name="Line 128"/>
              <p:cNvSpPr>
                <a:spLocks noChangeShapeType="1"/>
              </p:cNvSpPr>
              <p:nvPr/>
            </p:nvSpPr>
            <p:spPr bwMode="auto">
              <a:xfrm>
                <a:off x="1847" y="2680"/>
                <a:ext cx="3" cy="234"/>
              </a:xfrm>
              <a:prstGeom prst="line">
                <a:avLst/>
              </a:prstGeom>
              <a:noFill/>
              <a:ln w="9525">
                <a:solidFill>
                  <a:schemeClr val="tx1"/>
                </a:solidFill>
                <a:round/>
                <a:headEnd/>
                <a:tailEnd/>
              </a:ln>
            </p:spPr>
            <p:txBody>
              <a:bodyPr wrap="none"/>
              <a:lstStyle/>
              <a:p>
                <a:endParaRPr lang="zh-CN" altLang="en-US"/>
              </a:p>
            </p:txBody>
          </p:sp>
          <p:grpSp>
            <p:nvGrpSpPr>
              <p:cNvPr id="28746" name="Group 129"/>
              <p:cNvGrpSpPr>
                <a:grpSpLocks/>
              </p:cNvGrpSpPr>
              <p:nvPr/>
            </p:nvGrpSpPr>
            <p:grpSpPr bwMode="auto">
              <a:xfrm>
                <a:off x="2148" y="2649"/>
                <a:ext cx="111" cy="109"/>
                <a:chOff x="1941" y="2928"/>
                <a:chExt cx="111" cy="109"/>
              </a:xfrm>
            </p:grpSpPr>
            <p:sp>
              <p:nvSpPr>
                <p:cNvPr id="28751" name="Freeform 130"/>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52" name="Line 131"/>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53" name="Line 132"/>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nvGrpSpPr>
              <p:cNvPr id="28747" name="Group 133"/>
              <p:cNvGrpSpPr>
                <a:grpSpLocks/>
              </p:cNvGrpSpPr>
              <p:nvPr/>
            </p:nvGrpSpPr>
            <p:grpSpPr bwMode="auto">
              <a:xfrm>
                <a:off x="2136" y="2826"/>
                <a:ext cx="111" cy="109"/>
                <a:chOff x="1941" y="2928"/>
                <a:chExt cx="111" cy="109"/>
              </a:xfrm>
            </p:grpSpPr>
            <p:sp>
              <p:nvSpPr>
                <p:cNvPr id="28748" name="Freeform 134"/>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49" name="Line 135"/>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50" name="Line 136"/>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sp>
          <p:nvSpPr>
            <p:cNvPr id="28742" name="Text Box 137"/>
            <p:cNvSpPr txBox="1">
              <a:spLocks noChangeArrowheads="1"/>
            </p:cNvSpPr>
            <p:nvPr/>
          </p:nvSpPr>
          <p:spPr bwMode="auto">
            <a:xfrm>
              <a:off x="873" y="3443"/>
              <a:ext cx="1187" cy="404"/>
            </a:xfrm>
            <a:prstGeom prst="rect">
              <a:avLst/>
            </a:prstGeom>
            <a:noFill/>
            <a:ln w="9525">
              <a:noFill/>
              <a:miter lim="800000"/>
              <a:headEnd/>
              <a:tailEnd/>
            </a:ln>
          </p:spPr>
          <p:txBody>
            <a:bodyPr>
              <a:spAutoFit/>
            </a:bodyPr>
            <a:lstStyle/>
            <a:p>
              <a:r>
                <a:rPr lang="en-US" altLang="zh-CN"/>
                <a:t>packet sent by correspondent</a:t>
              </a:r>
            </a:p>
          </p:txBody>
        </p:sp>
      </p:grpSp>
      <p:grpSp>
        <p:nvGrpSpPr>
          <p:cNvPr id="17" name="Group 138"/>
          <p:cNvGrpSpPr>
            <a:grpSpLocks/>
          </p:cNvGrpSpPr>
          <p:nvPr/>
        </p:nvGrpSpPr>
        <p:grpSpPr bwMode="auto">
          <a:xfrm>
            <a:off x="879475" y="1855788"/>
            <a:ext cx="5287963" cy="2814637"/>
            <a:chOff x="554" y="1285"/>
            <a:chExt cx="3331" cy="1773"/>
          </a:xfrm>
        </p:grpSpPr>
        <p:sp>
          <p:nvSpPr>
            <p:cNvPr id="28713" name="Rectangle 139"/>
            <p:cNvSpPr>
              <a:spLocks noChangeArrowheads="1"/>
            </p:cNvSpPr>
            <p:nvPr/>
          </p:nvSpPr>
          <p:spPr bwMode="auto">
            <a:xfrm>
              <a:off x="2931" y="2982"/>
              <a:ext cx="356" cy="76"/>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8714" name="Freeform 140"/>
            <p:cNvSpPr>
              <a:spLocks/>
            </p:cNvSpPr>
            <p:nvPr/>
          </p:nvSpPr>
          <p:spPr bwMode="auto">
            <a:xfrm>
              <a:off x="576" y="2009"/>
              <a:ext cx="3303" cy="990"/>
            </a:xfrm>
            <a:custGeom>
              <a:avLst/>
              <a:gdLst>
                <a:gd name="T0" fmla="*/ 2439 w 3303"/>
                <a:gd name="T1" fmla="*/ 981 h 990"/>
                <a:gd name="T2" fmla="*/ 1490 w 3303"/>
                <a:gd name="T3" fmla="*/ 346 h 990"/>
                <a:gd name="T4" fmla="*/ 0 w 3303"/>
                <a:gd name="T5" fmla="*/ 41 h 990"/>
                <a:gd name="T6" fmla="*/ 3303 w 3303"/>
                <a:gd name="T7" fmla="*/ 49 h 990"/>
                <a:gd name="T8" fmla="*/ 2829 w 3303"/>
                <a:gd name="T9" fmla="*/ 337 h 990"/>
                <a:gd name="T10" fmla="*/ 2558 w 3303"/>
                <a:gd name="T11" fmla="*/ 973 h 990"/>
                <a:gd name="T12" fmla="*/ 2439 w 3303"/>
                <a:gd name="T13" fmla="*/ 981 h 990"/>
                <a:gd name="T14" fmla="*/ 0 60000 65536"/>
                <a:gd name="T15" fmla="*/ 0 60000 65536"/>
                <a:gd name="T16" fmla="*/ 0 60000 65536"/>
                <a:gd name="T17" fmla="*/ 0 60000 65536"/>
                <a:gd name="T18" fmla="*/ 0 60000 65536"/>
                <a:gd name="T19" fmla="*/ 0 60000 65536"/>
                <a:gd name="T20" fmla="*/ 0 60000 65536"/>
                <a:gd name="T21" fmla="*/ 0 w 3303"/>
                <a:gd name="T22" fmla="*/ 0 h 990"/>
                <a:gd name="T23" fmla="*/ 3303 w 3303"/>
                <a:gd name="T24" fmla="*/ 990 h 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03" h="990">
                  <a:moveTo>
                    <a:pt x="2439" y="981"/>
                  </a:moveTo>
                  <a:cubicBezTo>
                    <a:pt x="2439" y="981"/>
                    <a:pt x="1882" y="501"/>
                    <a:pt x="1490" y="346"/>
                  </a:cubicBezTo>
                  <a:cubicBezTo>
                    <a:pt x="1098" y="191"/>
                    <a:pt x="13" y="47"/>
                    <a:pt x="0" y="41"/>
                  </a:cubicBezTo>
                  <a:cubicBezTo>
                    <a:pt x="13" y="59"/>
                    <a:pt x="2832" y="0"/>
                    <a:pt x="3303" y="49"/>
                  </a:cubicBezTo>
                  <a:cubicBezTo>
                    <a:pt x="3301" y="41"/>
                    <a:pt x="2925" y="183"/>
                    <a:pt x="2829" y="337"/>
                  </a:cubicBezTo>
                  <a:cubicBezTo>
                    <a:pt x="2733" y="491"/>
                    <a:pt x="2550" y="990"/>
                    <a:pt x="2558" y="973"/>
                  </a:cubicBezTo>
                  <a:cubicBezTo>
                    <a:pt x="2558" y="990"/>
                    <a:pt x="2439" y="981"/>
                    <a:pt x="2439" y="981"/>
                  </a:cubicBezTo>
                  <a:close/>
                </a:path>
              </a:pathLst>
            </a:custGeom>
            <a:gradFill rotWithShape="1">
              <a:gsLst>
                <a:gs pos="0">
                  <a:schemeClr val="bg2"/>
                </a:gs>
                <a:gs pos="100000">
                  <a:srgbClr val="FFFFFF"/>
                </a:gs>
              </a:gsLst>
              <a:lin ang="5400000" scaled="1"/>
            </a:gradFill>
            <a:ln w="9525">
              <a:noFill/>
              <a:round/>
              <a:headEnd/>
              <a:tailEnd/>
            </a:ln>
          </p:spPr>
          <p:txBody>
            <a:bodyPr wrap="none"/>
            <a:lstStyle/>
            <a:p>
              <a:endParaRPr lang="zh-CN" altLang="en-US"/>
            </a:p>
          </p:txBody>
        </p:sp>
        <p:grpSp>
          <p:nvGrpSpPr>
            <p:cNvPr id="28715" name="Group 141"/>
            <p:cNvGrpSpPr>
              <a:grpSpLocks/>
            </p:cNvGrpSpPr>
            <p:nvPr/>
          </p:nvGrpSpPr>
          <p:grpSpPr bwMode="auto">
            <a:xfrm>
              <a:off x="561" y="1649"/>
              <a:ext cx="3324" cy="464"/>
              <a:chOff x="1240" y="1226"/>
              <a:chExt cx="3324" cy="464"/>
            </a:xfrm>
          </p:grpSpPr>
          <p:grpSp>
            <p:nvGrpSpPr>
              <p:cNvPr id="28717" name="Group 142"/>
              <p:cNvGrpSpPr>
                <a:grpSpLocks/>
              </p:cNvGrpSpPr>
              <p:nvPr/>
            </p:nvGrpSpPr>
            <p:grpSpPr bwMode="auto">
              <a:xfrm>
                <a:off x="1240" y="1226"/>
                <a:ext cx="3324" cy="464"/>
                <a:chOff x="1198" y="3598"/>
                <a:chExt cx="3324" cy="464"/>
              </a:xfrm>
            </p:grpSpPr>
            <p:sp>
              <p:nvSpPr>
                <p:cNvPr id="28730" name="Rectangle 143"/>
                <p:cNvSpPr>
                  <a:spLocks noChangeArrowheads="1"/>
                </p:cNvSpPr>
                <p:nvPr/>
              </p:nvSpPr>
              <p:spPr bwMode="auto">
                <a:xfrm>
                  <a:off x="1221" y="3665"/>
                  <a:ext cx="3301" cy="343"/>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8731" name="Text Box 144"/>
                <p:cNvSpPr txBox="1">
                  <a:spLocks noChangeArrowheads="1"/>
                </p:cNvSpPr>
                <p:nvPr/>
              </p:nvSpPr>
              <p:spPr bwMode="auto">
                <a:xfrm>
                  <a:off x="1198" y="3733"/>
                  <a:ext cx="1780" cy="212"/>
                </a:xfrm>
                <a:prstGeom prst="rect">
                  <a:avLst/>
                </a:prstGeom>
                <a:noFill/>
                <a:ln w="9525">
                  <a:noFill/>
                  <a:miter lim="800000"/>
                  <a:headEnd/>
                  <a:tailEnd/>
                </a:ln>
              </p:spPr>
              <p:txBody>
                <a:bodyPr>
                  <a:spAutoFit/>
                </a:bodyPr>
                <a:lstStyle/>
                <a:p>
                  <a:r>
                    <a:rPr lang="en-US" altLang="zh-CN" sz="1600"/>
                    <a:t>dest: 79.129.13.2</a:t>
                  </a:r>
                </a:p>
              </p:txBody>
            </p:sp>
            <p:sp>
              <p:nvSpPr>
                <p:cNvPr id="28732" name="Line 145"/>
                <p:cNvSpPr>
                  <a:spLocks noChangeShapeType="1"/>
                </p:cNvSpPr>
                <p:nvPr/>
              </p:nvSpPr>
              <p:spPr bwMode="auto">
                <a:xfrm>
                  <a:off x="2311" y="3659"/>
                  <a:ext cx="8" cy="345"/>
                </a:xfrm>
                <a:prstGeom prst="line">
                  <a:avLst/>
                </a:prstGeom>
                <a:noFill/>
                <a:ln w="9525">
                  <a:solidFill>
                    <a:schemeClr val="tx1"/>
                  </a:solidFill>
                  <a:round/>
                  <a:headEnd/>
                  <a:tailEnd/>
                </a:ln>
              </p:spPr>
              <p:txBody>
                <a:bodyPr wrap="none"/>
                <a:lstStyle/>
                <a:p>
                  <a:endParaRPr lang="zh-CN" altLang="en-US"/>
                </a:p>
              </p:txBody>
            </p:sp>
            <p:grpSp>
              <p:nvGrpSpPr>
                <p:cNvPr id="28733" name="Group 146"/>
                <p:cNvGrpSpPr>
                  <a:grpSpLocks/>
                </p:cNvGrpSpPr>
                <p:nvPr/>
              </p:nvGrpSpPr>
              <p:grpSpPr bwMode="auto">
                <a:xfrm>
                  <a:off x="4374" y="3598"/>
                  <a:ext cx="111" cy="109"/>
                  <a:chOff x="1941" y="2928"/>
                  <a:chExt cx="111" cy="109"/>
                </a:xfrm>
              </p:grpSpPr>
              <p:sp>
                <p:nvSpPr>
                  <p:cNvPr id="28738" name="Freeform 147"/>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39" name="Line 148"/>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40" name="Line 149"/>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nvGrpSpPr>
                <p:cNvPr id="28734" name="Group 150"/>
                <p:cNvGrpSpPr>
                  <a:grpSpLocks/>
                </p:cNvGrpSpPr>
                <p:nvPr/>
              </p:nvGrpSpPr>
              <p:grpSpPr bwMode="auto">
                <a:xfrm>
                  <a:off x="4355" y="3953"/>
                  <a:ext cx="111" cy="109"/>
                  <a:chOff x="1941" y="2928"/>
                  <a:chExt cx="111" cy="109"/>
                </a:xfrm>
              </p:grpSpPr>
              <p:sp>
                <p:nvSpPr>
                  <p:cNvPr id="28735" name="Freeform 151"/>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36" name="Line 152"/>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37" name="Line 153"/>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grpSp>
            <p:nvGrpSpPr>
              <p:cNvPr id="28718" name="Group 154"/>
              <p:cNvGrpSpPr>
                <a:grpSpLocks/>
              </p:cNvGrpSpPr>
              <p:nvPr/>
            </p:nvGrpSpPr>
            <p:grpSpPr bwMode="auto">
              <a:xfrm>
                <a:off x="2520" y="1313"/>
                <a:ext cx="1868" cy="286"/>
                <a:chOff x="527" y="2649"/>
                <a:chExt cx="1868" cy="286"/>
              </a:xfrm>
            </p:grpSpPr>
            <p:sp>
              <p:nvSpPr>
                <p:cNvPr id="28719" name="Rectangle 155"/>
                <p:cNvSpPr>
                  <a:spLocks noChangeArrowheads="1"/>
                </p:cNvSpPr>
                <p:nvPr/>
              </p:nvSpPr>
              <p:spPr bwMode="auto">
                <a:xfrm>
                  <a:off x="546" y="2680"/>
                  <a:ext cx="1849" cy="239"/>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8720" name="Text Box 156"/>
                <p:cNvSpPr txBox="1">
                  <a:spLocks noChangeArrowheads="1"/>
                </p:cNvSpPr>
                <p:nvPr/>
              </p:nvSpPr>
              <p:spPr bwMode="auto">
                <a:xfrm>
                  <a:off x="527" y="2698"/>
                  <a:ext cx="1780" cy="212"/>
                </a:xfrm>
                <a:prstGeom prst="rect">
                  <a:avLst/>
                </a:prstGeom>
                <a:noFill/>
                <a:ln w="9525">
                  <a:noFill/>
                  <a:miter lim="800000"/>
                  <a:headEnd/>
                  <a:tailEnd/>
                </a:ln>
              </p:spPr>
              <p:txBody>
                <a:bodyPr>
                  <a:spAutoFit/>
                </a:bodyPr>
                <a:lstStyle/>
                <a:p>
                  <a:r>
                    <a:rPr lang="en-US" altLang="zh-CN" sz="1600"/>
                    <a:t>dest: 128.119.40.186</a:t>
                  </a:r>
                </a:p>
              </p:txBody>
            </p:sp>
            <p:sp>
              <p:nvSpPr>
                <p:cNvPr id="28721" name="Line 157"/>
                <p:cNvSpPr>
                  <a:spLocks noChangeShapeType="1"/>
                </p:cNvSpPr>
                <p:nvPr/>
              </p:nvSpPr>
              <p:spPr bwMode="auto">
                <a:xfrm>
                  <a:off x="1847" y="2680"/>
                  <a:ext cx="3" cy="234"/>
                </a:xfrm>
                <a:prstGeom prst="line">
                  <a:avLst/>
                </a:prstGeom>
                <a:noFill/>
                <a:ln w="9525">
                  <a:solidFill>
                    <a:schemeClr val="tx1"/>
                  </a:solidFill>
                  <a:round/>
                  <a:headEnd/>
                  <a:tailEnd/>
                </a:ln>
              </p:spPr>
              <p:txBody>
                <a:bodyPr wrap="none"/>
                <a:lstStyle/>
                <a:p>
                  <a:endParaRPr lang="zh-CN" altLang="en-US"/>
                </a:p>
              </p:txBody>
            </p:sp>
            <p:grpSp>
              <p:nvGrpSpPr>
                <p:cNvPr id="28722" name="Group 158"/>
                <p:cNvGrpSpPr>
                  <a:grpSpLocks/>
                </p:cNvGrpSpPr>
                <p:nvPr/>
              </p:nvGrpSpPr>
              <p:grpSpPr bwMode="auto">
                <a:xfrm>
                  <a:off x="2148" y="2649"/>
                  <a:ext cx="111" cy="109"/>
                  <a:chOff x="1941" y="2928"/>
                  <a:chExt cx="111" cy="109"/>
                </a:xfrm>
              </p:grpSpPr>
              <p:sp>
                <p:nvSpPr>
                  <p:cNvPr id="28727" name="Freeform 159"/>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28" name="Line 160"/>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29" name="Line 161"/>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nvGrpSpPr>
                <p:cNvPr id="28723" name="Group 162"/>
                <p:cNvGrpSpPr>
                  <a:grpSpLocks/>
                </p:cNvGrpSpPr>
                <p:nvPr/>
              </p:nvGrpSpPr>
              <p:grpSpPr bwMode="auto">
                <a:xfrm>
                  <a:off x="2136" y="2826"/>
                  <a:ext cx="111" cy="109"/>
                  <a:chOff x="1941" y="2928"/>
                  <a:chExt cx="111" cy="109"/>
                </a:xfrm>
              </p:grpSpPr>
              <p:sp>
                <p:nvSpPr>
                  <p:cNvPr id="28724" name="Freeform 163"/>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25" name="Line 164"/>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26" name="Line 165"/>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grpSp>
        <p:sp>
          <p:nvSpPr>
            <p:cNvPr id="28716" name="Text Box 166"/>
            <p:cNvSpPr txBox="1">
              <a:spLocks noChangeArrowheads="1"/>
            </p:cNvSpPr>
            <p:nvPr/>
          </p:nvSpPr>
          <p:spPr bwMode="auto">
            <a:xfrm>
              <a:off x="554" y="1285"/>
              <a:ext cx="2855" cy="404"/>
            </a:xfrm>
            <a:prstGeom prst="rect">
              <a:avLst/>
            </a:prstGeom>
            <a:noFill/>
            <a:ln w="9525">
              <a:noFill/>
              <a:miter lim="800000"/>
              <a:headEnd/>
              <a:tailEnd/>
            </a:ln>
          </p:spPr>
          <p:txBody>
            <a:bodyPr>
              <a:spAutoFit/>
            </a:bodyPr>
            <a:lstStyle/>
            <a:p>
              <a:r>
                <a:rPr lang="en-US" altLang="zh-CN"/>
                <a:t>packet sent by home agent to foreign agent: a </a:t>
              </a:r>
              <a:r>
                <a:rPr lang="en-US" altLang="zh-CN" i="1"/>
                <a:t>packet within a packet</a:t>
              </a:r>
            </a:p>
          </p:txBody>
        </p:sp>
      </p:grpSp>
      <p:grpSp>
        <p:nvGrpSpPr>
          <p:cNvPr id="25" name="Group 167"/>
          <p:cNvGrpSpPr>
            <a:grpSpLocks/>
          </p:cNvGrpSpPr>
          <p:nvPr/>
        </p:nvGrpSpPr>
        <p:grpSpPr bwMode="auto">
          <a:xfrm>
            <a:off x="5426075" y="1427163"/>
            <a:ext cx="3567113" cy="2562225"/>
            <a:chOff x="3418" y="1015"/>
            <a:chExt cx="2247" cy="1614"/>
          </a:xfrm>
        </p:grpSpPr>
        <p:sp>
          <p:nvSpPr>
            <p:cNvPr id="28698" name="Rectangle 168"/>
            <p:cNvSpPr>
              <a:spLocks noChangeArrowheads="1"/>
            </p:cNvSpPr>
            <p:nvPr/>
          </p:nvSpPr>
          <p:spPr bwMode="auto">
            <a:xfrm>
              <a:off x="4382" y="2569"/>
              <a:ext cx="263" cy="6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8699" name="Freeform 169"/>
            <p:cNvSpPr>
              <a:spLocks/>
            </p:cNvSpPr>
            <p:nvPr/>
          </p:nvSpPr>
          <p:spPr bwMode="auto">
            <a:xfrm>
              <a:off x="3693" y="1469"/>
              <a:ext cx="1849" cy="1132"/>
            </a:xfrm>
            <a:custGeom>
              <a:avLst/>
              <a:gdLst>
                <a:gd name="T0" fmla="*/ 779 w 1849"/>
                <a:gd name="T1" fmla="*/ 1132 h 1132"/>
                <a:gd name="T2" fmla="*/ 686 w 1849"/>
                <a:gd name="T3" fmla="*/ 344 h 1132"/>
                <a:gd name="T4" fmla="*/ 0 w 1849"/>
                <a:gd name="T5" fmla="*/ 39 h 1132"/>
                <a:gd name="T6" fmla="*/ 1849 w 1849"/>
                <a:gd name="T7" fmla="*/ 49 h 1132"/>
                <a:gd name="T8" fmla="*/ 1375 w 1849"/>
                <a:gd name="T9" fmla="*/ 337 h 1132"/>
                <a:gd name="T10" fmla="*/ 906 w 1849"/>
                <a:gd name="T11" fmla="*/ 996 h 1132"/>
                <a:gd name="T12" fmla="*/ 779 w 1849"/>
                <a:gd name="T13" fmla="*/ 1132 h 1132"/>
                <a:gd name="T14" fmla="*/ 0 60000 65536"/>
                <a:gd name="T15" fmla="*/ 0 60000 65536"/>
                <a:gd name="T16" fmla="*/ 0 60000 65536"/>
                <a:gd name="T17" fmla="*/ 0 60000 65536"/>
                <a:gd name="T18" fmla="*/ 0 60000 65536"/>
                <a:gd name="T19" fmla="*/ 0 60000 65536"/>
                <a:gd name="T20" fmla="*/ 0 60000 65536"/>
                <a:gd name="T21" fmla="*/ 0 w 1849"/>
                <a:gd name="T22" fmla="*/ 0 h 1132"/>
                <a:gd name="T23" fmla="*/ 1849 w 1849"/>
                <a:gd name="T24" fmla="*/ 1132 h 1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9" h="1132">
                  <a:moveTo>
                    <a:pt x="779" y="1132"/>
                  </a:moveTo>
                  <a:cubicBezTo>
                    <a:pt x="779" y="1132"/>
                    <a:pt x="1078" y="499"/>
                    <a:pt x="686" y="344"/>
                  </a:cubicBezTo>
                  <a:cubicBezTo>
                    <a:pt x="294" y="189"/>
                    <a:pt x="13" y="45"/>
                    <a:pt x="0" y="39"/>
                  </a:cubicBezTo>
                  <a:cubicBezTo>
                    <a:pt x="13" y="57"/>
                    <a:pt x="1378" y="0"/>
                    <a:pt x="1849" y="49"/>
                  </a:cubicBezTo>
                  <a:cubicBezTo>
                    <a:pt x="1847" y="41"/>
                    <a:pt x="1471" y="183"/>
                    <a:pt x="1375" y="337"/>
                  </a:cubicBezTo>
                  <a:cubicBezTo>
                    <a:pt x="1279" y="491"/>
                    <a:pt x="898" y="1013"/>
                    <a:pt x="906" y="996"/>
                  </a:cubicBezTo>
                  <a:cubicBezTo>
                    <a:pt x="906" y="1013"/>
                    <a:pt x="779" y="1132"/>
                    <a:pt x="779" y="1132"/>
                  </a:cubicBezTo>
                  <a:close/>
                </a:path>
              </a:pathLst>
            </a:custGeom>
            <a:gradFill rotWithShape="1">
              <a:gsLst>
                <a:gs pos="0">
                  <a:schemeClr val="bg2"/>
                </a:gs>
                <a:gs pos="100000">
                  <a:srgbClr val="FFFFFF"/>
                </a:gs>
              </a:gsLst>
              <a:lin ang="5400000" scaled="1"/>
            </a:gradFill>
            <a:ln w="9525">
              <a:noFill/>
              <a:round/>
              <a:headEnd/>
              <a:tailEnd/>
            </a:ln>
          </p:spPr>
          <p:txBody>
            <a:bodyPr wrap="none"/>
            <a:lstStyle/>
            <a:p>
              <a:endParaRPr lang="zh-CN" altLang="en-US"/>
            </a:p>
          </p:txBody>
        </p:sp>
        <p:grpSp>
          <p:nvGrpSpPr>
            <p:cNvPr id="28700" name="Group 170"/>
            <p:cNvGrpSpPr>
              <a:grpSpLocks/>
            </p:cNvGrpSpPr>
            <p:nvPr/>
          </p:nvGrpSpPr>
          <p:grpSpPr bwMode="auto">
            <a:xfrm>
              <a:off x="3672" y="1254"/>
              <a:ext cx="1868" cy="286"/>
              <a:chOff x="527" y="2649"/>
              <a:chExt cx="1868" cy="286"/>
            </a:xfrm>
          </p:grpSpPr>
          <p:sp>
            <p:nvSpPr>
              <p:cNvPr id="28702" name="Rectangle 171"/>
              <p:cNvSpPr>
                <a:spLocks noChangeArrowheads="1"/>
              </p:cNvSpPr>
              <p:nvPr/>
            </p:nvSpPr>
            <p:spPr bwMode="auto">
              <a:xfrm>
                <a:off x="546" y="2680"/>
                <a:ext cx="1849" cy="239"/>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8703" name="Text Box 172"/>
              <p:cNvSpPr txBox="1">
                <a:spLocks noChangeArrowheads="1"/>
              </p:cNvSpPr>
              <p:nvPr/>
            </p:nvSpPr>
            <p:spPr bwMode="auto">
              <a:xfrm>
                <a:off x="527" y="2698"/>
                <a:ext cx="1780" cy="212"/>
              </a:xfrm>
              <a:prstGeom prst="rect">
                <a:avLst/>
              </a:prstGeom>
              <a:noFill/>
              <a:ln w="9525">
                <a:noFill/>
                <a:miter lim="800000"/>
                <a:headEnd/>
                <a:tailEnd/>
              </a:ln>
            </p:spPr>
            <p:txBody>
              <a:bodyPr>
                <a:spAutoFit/>
              </a:bodyPr>
              <a:lstStyle/>
              <a:p>
                <a:r>
                  <a:rPr lang="en-US" altLang="zh-CN" sz="1600"/>
                  <a:t>dest: 128.119.40.186</a:t>
                </a:r>
              </a:p>
            </p:txBody>
          </p:sp>
          <p:sp>
            <p:nvSpPr>
              <p:cNvPr id="28704" name="Line 173"/>
              <p:cNvSpPr>
                <a:spLocks noChangeShapeType="1"/>
              </p:cNvSpPr>
              <p:nvPr/>
            </p:nvSpPr>
            <p:spPr bwMode="auto">
              <a:xfrm>
                <a:off x="1847" y="2680"/>
                <a:ext cx="3" cy="234"/>
              </a:xfrm>
              <a:prstGeom prst="line">
                <a:avLst/>
              </a:prstGeom>
              <a:noFill/>
              <a:ln w="9525">
                <a:solidFill>
                  <a:schemeClr val="tx1"/>
                </a:solidFill>
                <a:round/>
                <a:headEnd/>
                <a:tailEnd/>
              </a:ln>
            </p:spPr>
            <p:txBody>
              <a:bodyPr wrap="none"/>
              <a:lstStyle/>
              <a:p>
                <a:endParaRPr lang="zh-CN" altLang="en-US"/>
              </a:p>
            </p:txBody>
          </p:sp>
          <p:grpSp>
            <p:nvGrpSpPr>
              <p:cNvPr id="28705" name="Group 174"/>
              <p:cNvGrpSpPr>
                <a:grpSpLocks/>
              </p:cNvGrpSpPr>
              <p:nvPr/>
            </p:nvGrpSpPr>
            <p:grpSpPr bwMode="auto">
              <a:xfrm>
                <a:off x="2148" y="2649"/>
                <a:ext cx="111" cy="109"/>
                <a:chOff x="1941" y="2928"/>
                <a:chExt cx="111" cy="109"/>
              </a:xfrm>
            </p:grpSpPr>
            <p:sp>
              <p:nvSpPr>
                <p:cNvPr id="28710" name="Freeform 175"/>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11" name="Line 176"/>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12" name="Line 177"/>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nvGrpSpPr>
              <p:cNvPr id="28706" name="Group 178"/>
              <p:cNvGrpSpPr>
                <a:grpSpLocks/>
              </p:cNvGrpSpPr>
              <p:nvPr/>
            </p:nvGrpSpPr>
            <p:grpSpPr bwMode="auto">
              <a:xfrm>
                <a:off x="2136" y="2826"/>
                <a:ext cx="111" cy="109"/>
                <a:chOff x="1941" y="2928"/>
                <a:chExt cx="111" cy="109"/>
              </a:xfrm>
            </p:grpSpPr>
            <p:sp>
              <p:nvSpPr>
                <p:cNvPr id="28707" name="Freeform 179"/>
                <p:cNvSpPr>
                  <a:spLocks/>
                </p:cNvSpPr>
                <p:nvPr/>
              </p:nvSpPr>
              <p:spPr bwMode="auto">
                <a:xfrm>
                  <a:off x="1941" y="2928"/>
                  <a:ext cx="111" cy="108"/>
                </a:xfrm>
                <a:custGeom>
                  <a:avLst/>
                  <a:gdLst>
                    <a:gd name="T0" fmla="*/ 57 w 111"/>
                    <a:gd name="T1" fmla="*/ 0 h 108"/>
                    <a:gd name="T2" fmla="*/ 111 w 111"/>
                    <a:gd name="T3" fmla="*/ 0 h 108"/>
                    <a:gd name="T4" fmla="*/ 48 w 111"/>
                    <a:gd name="T5" fmla="*/ 108 h 108"/>
                    <a:gd name="T6" fmla="*/ 0 w 111"/>
                    <a:gd name="T7" fmla="*/ 105 h 108"/>
                    <a:gd name="T8" fmla="*/ 57 w 111"/>
                    <a:gd name="T9" fmla="*/ 0 h 108"/>
                    <a:gd name="T10" fmla="*/ 0 60000 65536"/>
                    <a:gd name="T11" fmla="*/ 0 60000 65536"/>
                    <a:gd name="T12" fmla="*/ 0 60000 65536"/>
                    <a:gd name="T13" fmla="*/ 0 60000 65536"/>
                    <a:gd name="T14" fmla="*/ 0 60000 65536"/>
                    <a:gd name="T15" fmla="*/ 0 w 111"/>
                    <a:gd name="T16" fmla="*/ 0 h 108"/>
                    <a:gd name="T17" fmla="*/ 111 w 111"/>
                    <a:gd name="T18" fmla="*/ 108 h 108"/>
                  </a:gdLst>
                  <a:ahLst/>
                  <a:cxnLst>
                    <a:cxn ang="T10">
                      <a:pos x="T0" y="T1"/>
                    </a:cxn>
                    <a:cxn ang="T11">
                      <a:pos x="T2" y="T3"/>
                    </a:cxn>
                    <a:cxn ang="T12">
                      <a:pos x="T4" y="T5"/>
                    </a:cxn>
                    <a:cxn ang="T13">
                      <a:pos x="T6" y="T7"/>
                    </a:cxn>
                    <a:cxn ang="T14">
                      <a:pos x="T8" y="T9"/>
                    </a:cxn>
                  </a:cxnLst>
                  <a:rect l="T15" t="T16" r="T17" b="T18"/>
                  <a:pathLst>
                    <a:path w="111" h="108">
                      <a:moveTo>
                        <a:pt x="57" y="0"/>
                      </a:moveTo>
                      <a:lnTo>
                        <a:pt x="111" y="0"/>
                      </a:lnTo>
                      <a:lnTo>
                        <a:pt x="48" y="108"/>
                      </a:lnTo>
                      <a:lnTo>
                        <a:pt x="0" y="105"/>
                      </a:lnTo>
                      <a:lnTo>
                        <a:pt x="57" y="0"/>
                      </a:lnTo>
                      <a:close/>
                    </a:path>
                  </a:pathLst>
                </a:custGeom>
                <a:solidFill>
                  <a:schemeClr val="bg1"/>
                </a:solidFill>
                <a:ln w="9525">
                  <a:noFill/>
                  <a:round/>
                  <a:headEnd/>
                  <a:tailEnd/>
                </a:ln>
              </p:spPr>
              <p:txBody>
                <a:bodyPr wrap="none"/>
                <a:lstStyle/>
                <a:p>
                  <a:endParaRPr lang="zh-CN" altLang="en-US"/>
                </a:p>
              </p:txBody>
            </p:sp>
            <p:sp>
              <p:nvSpPr>
                <p:cNvPr id="28708" name="Line 180"/>
                <p:cNvSpPr>
                  <a:spLocks noChangeShapeType="1"/>
                </p:cNvSpPr>
                <p:nvPr/>
              </p:nvSpPr>
              <p:spPr bwMode="auto">
                <a:xfrm flipH="1">
                  <a:off x="1943" y="2932"/>
                  <a:ext cx="57" cy="99"/>
                </a:xfrm>
                <a:prstGeom prst="line">
                  <a:avLst/>
                </a:prstGeom>
                <a:noFill/>
                <a:ln w="9525">
                  <a:solidFill>
                    <a:schemeClr val="tx1"/>
                  </a:solidFill>
                  <a:round/>
                  <a:headEnd/>
                  <a:tailEnd/>
                </a:ln>
              </p:spPr>
              <p:txBody>
                <a:bodyPr wrap="none"/>
                <a:lstStyle/>
                <a:p>
                  <a:endParaRPr lang="zh-CN" altLang="en-US"/>
                </a:p>
              </p:txBody>
            </p:sp>
            <p:sp>
              <p:nvSpPr>
                <p:cNvPr id="28709" name="Line 181"/>
                <p:cNvSpPr>
                  <a:spLocks noChangeShapeType="1"/>
                </p:cNvSpPr>
                <p:nvPr/>
              </p:nvSpPr>
              <p:spPr bwMode="auto">
                <a:xfrm flipH="1">
                  <a:off x="1985" y="2938"/>
                  <a:ext cx="57" cy="99"/>
                </a:xfrm>
                <a:prstGeom prst="line">
                  <a:avLst/>
                </a:prstGeom>
                <a:noFill/>
                <a:ln w="9525">
                  <a:solidFill>
                    <a:schemeClr val="tx1"/>
                  </a:solidFill>
                  <a:round/>
                  <a:headEnd/>
                  <a:tailEnd/>
                </a:ln>
              </p:spPr>
              <p:txBody>
                <a:bodyPr wrap="none"/>
                <a:lstStyle/>
                <a:p>
                  <a:endParaRPr lang="zh-CN" altLang="en-US"/>
                </a:p>
              </p:txBody>
            </p:sp>
          </p:grpSp>
        </p:grpSp>
        <p:sp>
          <p:nvSpPr>
            <p:cNvPr id="28701" name="Text Box 182"/>
            <p:cNvSpPr txBox="1">
              <a:spLocks noChangeArrowheads="1"/>
            </p:cNvSpPr>
            <p:nvPr/>
          </p:nvSpPr>
          <p:spPr bwMode="auto">
            <a:xfrm>
              <a:off x="3418" y="1015"/>
              <a:ext cx="2247" cy="231"/>
            </a:xfrm>
            <a:prstGeom prst="rect">
              <a:avLst/>
            </a:prstGeom>
            <a:noFill/>
            <a:ln w="9525">
              <a:noFill/>
              <a:miter lim="800000"/>
              <a:headEnd/>
              <a:tailEnd/>
            </a:ln>
          </p:spPr>
          <p:txBody>
            <a:bodyPr>
              <a:spAutoFit/>
            </a:bodyPr>
            <a:lstStyle/>
            <a:p>
              <a:r>
                <a:rPr lang="en-US" altLang="zh-CN"/>
                <a:t>foreign-agent-to-mobile packet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317500" y="299804"/>
            <a:ext cx="8513763" cy="568560"/>
          </a:xfrm>
        </p:spPr>
        <p:txBody>
          <a:bodyPr/>
          <a:lstStyle/>
          <a:p>
            <a:pPr eaLnBrk="1" hangingPunct="1"/>
            <a:r>
              <a:rPr lang="en-US" altLang="zh-CN" dirty="0" smtClean="0">
                <a:latin typeface="Gill Sans MT" panose="020B0502020104020203" pitchFamily="34" charset="0"/>
              </a:rPr>
              <a:t>(1) </a:t>
            </a:r>
            <a:r>
              <a:rPr lang="en-US" altLang="zh-CN" dirty="0">
                <a:latin typeface="Gill Sans MT" panose="020B0502020104020203" pitchFamily="34" charset="0"/>
              </a:rPr>
              <a:t>Agent Discovery</a:t>
            </a:r>
          </a:p>
        </p:txBody>
      </p:sp>
      <p:sp>
        <p:nvSpPr>
          <p:cNvPr id="176131" name="Rectangle 3"/>
          <p:cNvSpPr>
            <a:spLocks noGrp="1" noChangeArrowheads="1"/>
          </p:cNvSpPr>
          <p:nvPr>
            <p:ph type="body" idx="4294967295"/>
          </p:nvPr>
        </p:nvSpPr>
        <p:spPr>
          <a:xfrm>
            <a:off x="314793" y="1004341"/>
            <a:ext cx="8484433" cy="5161509"/>
          </a:xfrm>
        </p:spPr>
        <p:txBody>
          <a:bodyPr/>
          <a:lstStyle/>
          <a:p>
            <a:pPr eaLnBrk="1" hangingPunct="1"/>
            <a:r>
              <a:rPr lang="en-US" altLang="zh-CN" dirty="0">
                <a:latin typeface="Gill Sans MT" panose="020B0502020104020203" pitchFamily="34" charset="0"/>
              </a:rPr>
              <a:t>A mobile IP node </a:t>
            </a:r>
            <a:r>
              <a:rPr lang="en-US" altLang="zh-CN" i="1" dirty="0">
                <a:latin typeface="Gill Sans MT" panose="020B0502020104020203" pitchFamily="34" charset="0"/>
              </a:rPr>
              <a:t>arriving to a new network </a:t>
            </a:r>
            <a:r>
              <a:rPr lang="en-US" altLang="zh-CN" dirty="0">
                <a:latin typeface="Gill Sans MT" panose="020B0502020104020203" pitchFamily="34" charset="0"/>
              </a:rPr>
              <a:t>must learn the identity of the corresponding </a:t>
            </a:r>
            <a:r>
              <a:rPr lang="en-US" altLang="zh-CN" dirty="0">
                <a:solidFill>
                  <a:srgbClr val="FF0000"/>
                </a:solidFill>
                <a:latin typeface="Gill Sans MT" panose="020B0502020104020203" pitchFamily="34" charset="0"/>
              </a:rPr>
              <a:t>foreign</a:t>
            </a:r>
            <a:r>
              <a:rPr lang="en-US" altLang="zh-CN" dirty="0">
                <a:latin typeface="Gill Sans MT" panose="020B0502020104020203" pitchFamily="34" charset="0"/>
              </a:rPr>
              <a:t> or </a:t>
            </a:r>
            <a:r>
              <a:rPr lang="en-US" altLang="zh-CN" dirty="0">
                <a:solidFill>
                  <a:srgbClr val="FF0000"/>
                </a:solidFill>
                <a:latin typeface="Gill Sans MT" panose="020B0502020104020203" pitchFamily="34" charset="0"/>
              </a:rPr>
              <a:t>home</a:t>
            </a:r>
            <a:r>
              <a:rPr lang="en-US" altLang="zh-CN" dirty="0">
                <a:latin typeface="Gill Sans MT" panose="020B0502020104020203" pitchFamily="34" charset="0"/>
              </a:rPr>
              <a:t> agent.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Indeed </a:t>
            </a:r>
            <a:r>
              <a:rPr lang="en-US" altLang="zh-CN" dirty="0">
                <a:solidFill>
                  <a:srgbClr val="FF0000"/>
                </a:solidFill>
                <a:latin typeface="Gill Sans MT" panose="020B0502020104020203" pitchFamily="34" charset="0"/>
              </a:rPr>
              <a:t>it is</a:t>
            </a:r>
            <a:r>
              <a:rPr lang="en-US" altLang="zh-CN" dirty="0">
                <a:latin typeface="Gill Sans MT" panose="020B0502020104020203" pitchFamily="34" charset="0"/>
              </a:rPr>
              <a:t> the discovery </a:t>
            </a:r>
            <a:r>
              <a:rPr lang="en-US" altLang="zh-CN" dirty="0" smtClean="0">
                <a:latin typeface="Gill Sans MT" panose="020B0502020104020203" pitchFamily="34" charset="0"/>
              </a:rPr>
              <a:t>(</a:t>
            </a:r>
            <a:r>
              <a:rPr lang="zh-CN" altLang="en-US" dirty="0" smtClean="0">
                <a:latin typeface="Gill Sans MT" panose="020B0502020104020203" pitchFamily="34" charset="0"/>
              </a:rPr>
              <a:t>发现</a:t>
            </a:r>
            <a:r>
              <a:rPr lang="en-US" altLang="zh-CN" dirty="0" smtClean="0">
                <a:latin typeface="Gill Sans MT" panose="020B0502020104020203" pitchFamily="34" charset="0"/>
              </a:rPr>
              <a:t>) </a:t>
            </a:r>
            <a:r>
              <a:rPr lang="en-US" altLang="zh-CN" dirty="0">
                <a:latin typeface="Gill Sans MT" panose="020B0502020104020203" pitchFamily="34" charset="0"/>
              </a:rPr>
              <a:t>of a new foreign agent, with a new network address, </a:t>
            </a:r>
            <a:r>
              <a:rPr lang="en-US" altLang="zh-CN" dirty="0">
                <a:solidFill>
                  <a:srgbClr val="FF0000"/>
                </a:solidFill>
                <a:latin typeface="Gill Sans MT" panose="020B0502020104020203" pitchFamily="34" charset="0"/>
              </a:rPr>
              <a:t>that</a:t>
            </a:r>
            <a:r>
              <a:rPr lang="en-US" altLang="zh-CN" dirty="0">
                <a:latin typeface="Gill Sans MT" panose="020B0502020104020203" pitchFamily="34" charset="0"/>
              </a:rPr>
              <a:t> </a:t>
            </a:r>
            <a:r>
              <a:rPr lang="en-US" altLang="zh-CN" dirty="0">
                <a:solidFill>
                  <a:srgbClr val="00B050"/>
                </a:solidFill>
                <a:latin typeface="Gill Sans MT" panose="020B0502020104020203" pitchFamily="34" charset="0"/>
              </a:rPr>
              <a:t>allows</a:t>
            </a:r>
            <a:r>
              <a:rPr lang="en-US" altLang="zh-CN" dirty="0">
                <a:latin typeface="Gill Sans MT" panose="020B0502020104020203" pitchFamily="34" charset="0"/>
              </a:rPr>
              <a:t> the network layer in a mobile node </a:t>
            </a:r>
            <a:r>
              <a:rPr lang="en-US" altLang="zh-CN" dirty="0">
                <a:solidFill>
                  <a:srgbClr val="00B050"/>
                </a:solidFill>
                <a:latin typeface="Gill Sans MT" panose="020B0502020104020203" pitchFamily="34" charset="0"/>
              </a:rPr>
              <a:t>to learn </a:t>
            </a:r>
            <a:r>
              <a:rPr lang="en-US" altLang="zh-CN" dirty="0">
                <a:latin typeface="Gill Sans MT" panose="020B0502020104020203" pitchFamily="34" charset="0"/>
              </a:rPr>
              <a:t>that it has moved into a new foreign network.</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This process is known as agent discovery.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Agent discovery can be accomplished in one of two ways: </a:t>
            </a:r>
            <a:r>
              <a:rPr lang="en-US" altLang="zh-CN" dirty="0">
                <a:solidFill>
                  <a:srgbClr val="FF0000"/>
                </a:solidFill>
                <a:latin typeface="Gill Sans MT" panose="020B0502020104020203" pitchFamily="34" charset="0"/>
              </a:rPr>
              <a:t>via agent advertisement </a:t>
            </a:r>
            <a:r>
              <a:rPr lang="en-US" altLang="zh-CN" dirty="0">
                <a:latin typeface="Gill Sans MT" panose="020B0502020104020203" pitchFamily="34" charset="0"/>
              </a:rPr>
              <a:t>or</a:t>
            </a:r>
            <a:r>
              <a:rPr lang="en-US" altLang="zh-CN" dirty="0">
                <a:solidFill>
                  <a:srgbClr val="FF0000"/>
                </a:solidFill>
                <a:latin typeface="Gill Sans MT" panose="020B0502020104020203" pitchFamily="34" charset="0"/>
              </a:rPr>
              <a:t> via agent solicitation.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zh-CN" dirty="0">
                <a:latin typeface="Gill Sans MT" panose="020B0502020104020203" pitchFamily="34" charset="0"/>
              </a:rPr>
              <a:t>Mobile IP: agent discovery</a:t>
            </a:r>
          </a:p>
        </p:txBody>
      </p:sp>
      <p:sp>
        <p:nvSpPr>
          <p:cNvPr id="29700" name="Rectangle 3"/>
          <p:cNvSpPr>
            <a:spLocks noGrp="1" noChangeArrowheads="1"/>
          </p:cNvSpPr>
          <p:nvPr>
            <p:ph type="body" sz="half" idx="1"/>
          </p:nvPr>
        </p:nvSpPr>
        <p:spPr>
          <a:xfrm>
            <a:off x="449263" y="1125538"/>
            <a:ext cx="8324850" cy="790575"/>
          </a:xfrm>
        </p:spPr>
        <p:txBody>
          <a:bodyPr/>
          <a:lstStyle/>
          <a:p>
            <a:pPr eaLnBrk="1" hangingPunct="1">
              <a:lnSpc>
                <a:spcPct val="90000"/>
              </a:lnSpc>
            </a:pPr>
            <a:r>
              <a:rPr lang="en-US" altLang="zh-CN" sz="1800" dirty="0">
                <a:solidFill>
                  <a:srgbClr val="FF0000"/>
                </a:solidFill>
              </a:rPr>
              <a:t>agent advertisement:</a:t>
            </a:r>
            <a:r>
              <a:rPr lang="en-US" altLang="zh-CN" sz="1800" dirty="0"/>
              <a:t> foreign/home agents advertise service by broadcasting ICMP messages </a:t>
            </a:r>
            <a:r>
              <a:rPr lang="en-US" altLang="zh-CN" sz="1800" dirty="0" smtClean="0"/>
              <a:t>(type </a:t>
            </a:r>
            <a:r>
              <a:rPr lang="en-US" altLang="zh-CN" sz="1800" dirty="0"/>
              <a:t>field = </a:t>
            </a:r>
            <a:r>
              <a:rPr lang="en-US" altLang="zh-CN" sz="1800" dirty="0" smtClean="0"/>
              <a:t>9)</a:t>
            </a:r>
            <a:endParaRPr lang="en-US" altLang="zh-CN" sz="1800" dirty="0"/>
          </a:p>
        </p:txBody>
      </p:sp>
      <p:graphicFrame>
        <p:nvGraphicFramePr>
          <p:cNvPr id="29698" name="Object 4"/>
          <p:cNvGraphicFramePr>
            <a:graphicFrameLocks noGrp="1" noChangeAspect="1"/>
          </p:cNvGraphicFramePr>
          <p:nvPr>
            <p:ph sz="half" idx="2"/>
            <p:extLst>
              <p:ext uri="{D42A27DB-BD31-4B8C-83A1-F6EECF244321}">
                <p14:modId xmlns:p14="http://schemas.microsoft.com/office/powerpoint/2010/main" val="2674141202"/>
              </p:ext>
            </p:extLst>
          </p:nvPr>
        </p:nvGraphicFramePr>
        <p:xfrm>
          <a:off x="2797175" y="1930214"/>
          <a:ext cx="5618163" cy="3973513"/>
        </p:xfrm>
        <a:graphic>
          <a:graphicData uri="http://schemas.openxmlformats.org/presentationml/2006/ole">
            <mc:AlternateContent xmlns:mc="http://schemas.openxmlformats.org/markup-compatibility/2006">
              <mc:Choice xmlns:v="urn:schemas-microsoft-com:vml" Requires="v">
                <p:oleObj spid="_x0000_s29801" name="Picture" r:id="rId4" imgW="4051659" imgH="2919690" progId="Word.Picture.8">
                  <p:embed/>
                </p:oleObj>
              </mc:Choice>
              <mc:Fallback>
                <p:oleObj name="Picture" r:id="rId4" imgW="4051659" imgH="2919690" progId="Word.Picture.8">
                  <p:embed/>
                  <p:pic>
                    <p:nvPicPr>
                      <p:cNvPr id="0" name="Picture 8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1930214"/>
                        <a:ext cx="5618163" cy="397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1" name="Text Box 5"/>
          <p:cNvSpPr txBox="1">
            <a:spLocks noChangeArrowheads="1"/>
          </p:cNvSpPr>
          <p:nvPr/>
        </p:nvSpPr>
        <p:spPr bwMode="auto">
          <a:xfrm>
            <a:off x="333375" y="3671702"/>
            <a:ext cx="2300288" cy="641350"/>
          </a:xfrm>
          <a:prstGeom prst="rect">
            <a:avLst/>
          </a:prstGeom>
          <a:noFill/>
          <a:ln w="9525">
            <a:noFill/>
            <a:miter lim="800000"/>
            <a:headEnd/>
            <a:tailEnd/>
          </a:ln>
        </p:spPr>
        <p:txBody>
          <a:bodyPr>
            <a:spAutoFit/>
          </a:bodyPr>
          <a:lstStyle/>
          <a:p>
            <a:r>
              <a:rPr lang="en-US" altLang="zh-CN"/>
              <a:t>R bit: registration required</a:t>
            </a:r>
          </a:p>
        </p:txBody>
      </p:sp>
      <p:sp>
        <p:nvSpPr>
          <p:cNvPr id="29702" name="Text Box 6"/>
          <p:cNvSpPr txBox="1">
            <a:spLocks noChangeArrowheads="1"/>
          </p:cNvSpPr>
          <p:nvPr/>
        </p:nvSpPr>
        <p:spPr bwMode="auto">
          <a:xfrm>
            <a:off x="344488" y="2738252"/>
            <a:ext cx="2457450" cy="641350"/>
          </a:xfrm>
          <a:prstGeom prst="rect">
            <a:avLst/>
          </a:prstGeom>
          <a:noFill/>
          <a:ln w="9525">
            <a:noFill/>
            <a:miter lim="800000"/>
            <a:headEnd/>
            <a:tailEnd/>
          </a:ln>
        </p:spPr>
        <p:txBody>
          <a:bodyPr>
            <a:spAutoFit/>
          </a:bodyPr>
          <a:lstStyle/>
          <a:p>
            <a:r>
              <a:rPr lang="en-US" altLang="zh-CN"/>
              <a:t>H,F bits: home and/or foreign agent</a:t>
            </a:r>
          </a:p>
        </p:txBody>
      </p:sp>
      <p:sp>
        <p:nvSpPr>
          <p:cNvPr id="29703" name="Line 7"/>
          <p:cNvSpPr>
            <a:spLocks noChangeShapeType="1"/>
          </p:cNvSpPr>
          <p:nvPr/>
        </p:nvSpPr>
        <p:spPr bwMode="auto">
          <a:xfrm>
            <a:off x="2790825" y="3276414"/>
            <a:ext cx="2538413" cy="1103313"/>
          </a:xfrm>
          <a:prstGeom prst="line">
            <a:avLst/>
          </a:prstGeom>
          <a:noFill/>
          <a:ln w="28575">
            <a:solidFill>
              <a:schemeClr val="accent2"/>
            </a:solidFill>
            <a:round/>
            <a:headEnd/>
            <a:tailEnd/>
          </a:ln>
        </p:spPr>
        <p:txBody>
          <a:bodyPr wrap="none"/>
          <a:lstStyle/>
          <a:p>
            <a:endParaRPr lang="zh-CN" altLang="en-US"/>
          </a:p>
        </p:txBody>
      </p:sp>
      <p:sp>
        <p:nvSpPr>
          <p:cNvPr id="29704" name="Line 8"/>
          <p:cNvSpPr>
            <a:spLocks noChangeShapeType="1"/>
          </p:cNvSpPr>
          <p:nvPr/>
        </p:nvSpPr>
        <p:spPr bwMode="auto">
          <a:xfrm>
            <a:off x="2501900" y="3855852"/>
            <a:ext cx="2490788" cy="582612"/>
          </a:xfrm>
          <a:prstGeom prst="line">
            <a:avLst/>
          </a:prstGeom>
          <a:noFill/>
          <a:ln w="28575">
            <a:solidFill>
              <a:schemeClr val="accent2"/>
            </a:solidFill>
            <a:round/>
            <a:headEnd/>
            <a:tailEnd/>
          </a:ln>
        </p:spPr>
        <p:txBody>
          <a:bodyPr wrap="none"/>
          <a:lstStyle/>
          <a:p>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latin typeface="Gill Sans MT" panose="020B0502020104020203" pitchFamily="34" charset="0"/>
              </a:rPr>
              <a:t>Mobile IP: agent discovery</a:t>
            </a:r>
            <a:endParaRPr lang="zh-CN" altLang="en-US" dirty="0"/>
          </a:p>
        </p:txBody>
      </p:sp>
      <p:pic>
        <p:nvPicPr>
          <p:cNvPr id="6" name="Picture 2"/>
          <p:cNvPicPr>
            <a:picLocks noChangeAspect="1" noChangeArrowheads="1"/>
          </p:cNvPicPr>
          <p:nvPr/>
        </p:nvPicPr>
        <p:blipFill>
          <a:blip r:embed="rId2"/>
          <a:srcRect/>
          <a:stretch>
            <a:fillRect/>
          </a:stretch>
        </p:blipFill>
        <p:spPr bwMode="auto">
          <a:xfrm>
            <a:off x="1731845" y="1019223"/>
            <a:ext cx="6088483" cy="4932536"/>
          </a:xfrm>
          <a:prstGeom prst="rect">
            <a:avLst/>
          </a:prstGeom>
          <a:noFill/>
          <a:ln w="9525">
            <a:noFill/>
            <a:miter lim="800000"/>
            <a:headEnd/>
            <a:tailEnd/>
          </a:ln>
          <a:effectLst/>
        </p:spPr>
      </p:pic>
    </p:spTree>
    <p:extLst>
      <p:ext uri="{BB962C8B-B14F-4D97-AF65-F5344CB8AC3E}">
        <p14:creationId xmlns:p14="http://schemas.microsoft.com/office/powerpoint/2010/main" val="18728831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6" name="Group 8"/>
          <p:cNvGrpSpPr>
            <a:grpSpLocks/>
          </p:cNvGrpSpPr>
          <p:nvPr/>
        </p:nvGrpSpPr>
        <p:grpSpPr bwMode="auto">
          <a:xfrm>
            <a:off x="914400" y="1452283"/>
            <a:ext cx="7315200" cy="4419600"/>
            <a:chOff x="624" y="912"/>
            <a:chExt cx="4267" cy="2507"/>
          </a:xfrm>
        </p:grpSpPr>
        <p:pic>
          <p:nvPicPr>
            <p:cNvPr id="73730" name="Picture 2"/>
            <p:cNvPicPr>
              <a:picLocks noChangeAspect="1" noChangeArrowheads="1"/>
            </p:cNvPicPr>
            <p:nvPr/>
          </p:nvPicPr>
          <p:blipFill>
            <a:blip r:embed="rId3" cstate="print"/>
            <a:srcRect/>
            <a:stretch>
              <a:fillRect/>
            </a:stretch>
          </p:blipFill>
          <p:spPr bwMode="auto">
            <a:xfrm>
              <a:off x="634" y="912"/>
              <a:ext cx="4249" cy="1512"/>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624" y="2405"/>
              <a:ext cx="4267" cy="1014"/>
            </a:xfrm>
            <a:prstGeom prst="rect">
              <a:avLst/>
            </a:prstGeom>
            <a:noFill/>
            <a:ln w="9525">
              <a:noFill/>
              <a:miter lim="800000"/>
              <a:headEnd/>
              <a:tailEnd/>
            </a:ln>
          </p:spPr>
        </p:pic>
      </p:grpSp>
      <p:sp>
        <p:nvSpPr>
          <p:cNvPr id="73735" name="Rectangle 7"/>
          <p:cNvSpPr>
            <a:spLocks noGrp="1" noChangeArrowheads="1"/>
          </p:cNvSpPr>
          <p:nvPr>
            <p:ph type="title" idx="4294967295"/>
          </p:nvPr>
        </p:nvSpPr>
        <p:spPr/>
        <p:txBody>
          <a:bodyPr/>
          <a:lstStyle/>
          <a:p>
            <a:r>
              <a:rPr lang="en-US" altLang="zh-CN">
                <a:latin typeface="Tahoma" pitchFamily="34" charset="0"/>
                <a:ea typeface="宋体" charset="-122"/>
              </a:rPr>
              <a:t>ICMP messages</a:t>
            </a:r>
            <a:endParaRPr lang="zh-CN" altLang="en-US">
              <a:latin typeface="Tahoma" pitchFamily="34" charset="0"/>
              <a:ea typeface="宋体" charset="-122"/>
            </a:endParaRPr>
          </a:p>
        </p:txBody>
      </p:sp>
    </p:spTree>
    <p:extLst>
      <p:ext uri="{BB962C8B-B14F-4D97-AF65-F5344CB8AC3E}">
        <p14:creationId xmlns:p14="http://schemas.microsoft.com/office/powerpoint/2010/main" val="21414506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idx="4294967295"/>
          </p:nvPr>
        </p:nvSpPr>
        <p:spPr>
          <a:xfrm>
            <a:off x="317500" y="224852"/>
            <a:ext cx="8513763" cy="643511"/>
          </a:xfrm>
        </p:spPr>
        <p:txBody>
          <a:bodyPr/>
          <a:lstStyle/>
          <a:p>
            <a:pPr eaLnBrk="1" hangingPunct="1"/>
            <a:r>
              <a:rPr lang="en-US" altLang="zh-CN" dirty="0">
                <a:latin typeface="Gill Sans MT" panose="020B0502020104020203" pitchFamily="34" charset="0"/>
              </a:rPr>
              <a:t>Agent solicitation</a:t>
            </a:r>
          </a:p>
        </p:txBody>
      </p:sp>
      <p:sp>
        <p:nvSpPr>
          <p:cNvPr id="181251" name="Rectangle 3"/>
          <p:cNvSpPr>
            <a:spLocks noGrp="1" noChangeArrowheads="1"/>
          </p:cNvSpPr>
          <p:nvPr>
            <p:ph type="body" idx="4294967295"/>
          </p:nvPr>
        </p:nvSpPr>
        <p:spPr>
          <a:xfrm>
            <a:off x="317500" y="1017588"/>
            <a:ext cx="8513763" cy="5194953"/>
          </a:xfrm>
        </p:spPr>
        <p:txBody>
          <a:bodyPr/>
          <a:lstStyle/>
          <a:p>
            <a:pPr eaLnBrk="1" hangingPunct="1"/>
            <a:r>
              <a:rPr lang="en-US" altLang="zh-CN" dirty="0">
                <a:latin typeface="Gill Sans MT" panose="020B0502020104020203" pitchFamily="34" charset="0"/>
              </a:rPr>
              <a:t>With agent solicitation, a mobile node </a:t>
            </a:r>
            <a:r>
              <a:rPr lang="en-US" altLang="zh-CN" i="1" dirty="0">
                <a:solidFill>
                  <a:srgbClr val="0070C0"/>
                </a:solidFill>
                <a:latin typeface="Gill Sans MT" panose="020B0502020104020203" pitchFamily="34" charset="0"/>
              </a:rPr>
              <a:t>wanting to learn about agents </a:t>
            </a:r>
            <a:r>
              <a:rPr lang="en-US" altLang="zh-CN" i="1" dirty="0">
                <a:solidFill>
                  <a:srgbClr val="FF0000"/>
                </a:solidFill>
                <a:latin typeface="Gill Sans MT" panose="020B0502020104020203" pitchFamily="34" charset="0"/>
              </a:rPr>
              <a:t>without waiting to receive </a:t>
            </a:r>
            <a:r>
              <a:rPr lang="en-US" altLang="zh-CN" i="1" dirty="0">
                <a:solidFill>
                  <a:srgbClr val="0070C0"/>
                </a:solidFill>
                <a:latin typeface="Gill Sans MT" panose="020B0502020104020203" pitchFamily="34" charset="0"/>
              </a:rPr>
              <a:t>an agent advertisement </a:t>
            </a:r>
            <a:r>
              <a:rPr lang="en-US" altLang="zh-CN" dirty="0">
                <a:latin typeface="Gill Sans MT" panose="020B0502020104020203" pitchFamily="34" charset="0"/>
              </a:rPr>
              <a:t>can broadcast an agent solicitation message, </a:t>
            </a:r>
            <a:r>
              <a:rPr lang="en-US" altLang="zh-CN" i="1" dirty="0">
                <a:latin typeface="Gill Sans MT" panose="020B0502020104020203" pitchFamily="34" charset="0"/>
              </a:rPr>
              <a:t>which is simply an ICMP message with type value 10.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An agent </a:t>
            </a:r>
            <a:r>
              <a:rPr lang="en-US" altLang="zh-CN" i="1" dirty="0">
                <a:solidFill>
                  <a:srgbClr val="FF0000"/>
                </a:solidFill>
                <a:latin typeface="Gill Sans MT" panose="020B0502020104020203" pitchFamily="34" charset="0"/>
              </a:rPr>
              <a:t>receiving the solicitation</a:t>
            </a:r>
            <a:r>
              <a:rPr lang="en-US" altLang="zh-CN" dirty="0">
                <a:latin typeface="Gill Sans MT" panose="020B0502020104020203" pitchFamily="34" charset="0"/>
              </a:rPr>
              <a:t> will unicast an agent advertisement directly to the mobile node, </a:t>
            </a:r>
            <a:r>
              <a:rPr lang="en-US" altLang="zh-CN" i="1" dirty="0">
                <a:latin typeface="Gill Sans MT" panose="020B0502020104020203" pitchFamily="34" charset="0"/>
              </a:rPr>
              <a:t>which can then proceed as if it had received an unsolicited advertisement. </a:t>
            </a:r>
            <a:r>
              <a:rPr lang="en-US" altLang="zh-CN" dirty="0">
                <a:latin typeface="Gill Sans MT" panose="020B0502020104020203" pitchFamily="34" charset="0"/>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idx="4294967295"/>
          </p:nvPr>
        </p:nvSpPr>
        <p:spPr>
          <a:xfrm>
            <a:off x="317500" y="381000"/>
            <a:ext cx="8513763" cy="487363"/>
          </a:xfrm>
        </p:spPr>
        <p:txBody>
          <a:bodyPr/>
          <a:lstStyle/>
          <a:p>
            <a:pPr eaLnBrk="1" hangingPunct="1"/>
            <a:r>
              <a:rPr lang="en-US" altLang="zh-CN" dirty="0" smtClean="0">
                <a:latin typeface="Gill Sans MT" panose="020B0502020104020203" pitchFamily="34" charset="0"/>
              </a:rPr>
              <a:t>(2) </a:t>
            </a:r>
            <a:r>
              <a:rPr lang="en-US" altLang="zh-CN" dirty="0">
                <a:latin typeface="Gill Sans MT" panose="020B0502020104020203" pitchFamily="34" charset="0"/>
              </a:rPr>
              <a:t>Registration with the Home Agent</a:t>
            </a:r>
          </a:p>
        </p:txBody>
      </p:sp>
      <p:sp>
        <p:nvSpPr>
          <p:cNvPr id="182275" name="Rectangle 3"/>
          <p:cNvSpPr>
            <a:spLocks noGrp="1" noChangeArrowheads="1"/>
          </p:cNvSpPr>
          <p:nvPr>
            <p:ph type="body" idx="4294967295"/>
          </p:nvPr>
        </p:nvSpPr>
        <p:spPr>
          <a:xfrm>
            <a:off x="355600" y="1017588"/>
            <a:ext cx="8475663" cy="5181505"/>
          </a:xfrm>
        </p:spPr>
        <p:txBody>
          <a:bodyPr/>
          <a:lstStyle/>
          <a:p>
            <a:pPr eaLnBrk="1" hangingPunct="1"/>
            <a:r>
              <a:rPr lang="en-US" altLang="zh-CN" dirty="0">
                <a:latin typeface="Gill Sans MT" panose="020B0502020104020203" pitchFamily="34" charset="0"/>
              </a:rPr>
              <a:t>Once a mobile IP node has received a COA, that address must be registered with the Home Agent.</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This can be done </a:t>
            </a:r>
            <a:r>
              <a:rPr lang="en-US" altLang="zh-CN" dirty="0">
                <a:solidFill>
                  <a:srgbClr val="FF0000"/>
                </a:solidFill>
                <a:latin typeface="Gill Sans MT" panose="020B0502020104020203" pitchFamily="34" charset="0"/>
              </a:rPr>
              <a:t>either</a:t>
            </a:r>
            <a:r>
              <a:rPr lang="en-US" altLang="zh-CN" dirty="0">
                <a:latin typeface="Gill Sans MT" panose="020B0502020104020203" pitchFamily="34" charset="0"/>
              </a:rPr>
              <a:t> via the foreign agent </a:t>
            </a:r>
            <a:r>
              <a:rPr lang="en-US" altLang="zh-CN" dirty="0" smtClean="0">
                <a:latin typeface="Gill Sans MT" panose="020B0502020104020203" pitchFamily="34" charset="0"/>
              </a:rPr>
              <a:t>(who </a:t>
            </a:r>
            <a:r>
              <a:rPr lang="en-US" altLang="zh-CN" dirty="0">
                <a:latin typeface="Gill Sans MT" panose="020B0502020104020203" pitchFamily="34" charset="0"/>
              </a:rPr>
              <a:t>then registers the COA with the Home </a:t>
            </a:r>
            <a:r>
              <a:rPr lang="en-US" altLang="zh-CN" dirty="0" smtClean="0">
                <a:latin typeface="Gill Sans MT" panose="020B0502020104020203" pitchFamily="34" charset="0"/>
              </a:rPr>
              <a:t>agent) </a:t>
            </a:r>
            <a:r>
              <a:rPr lang="en-US" altLang="zh-CN" dirty="0">
                <a:solidFill>
                  <a:srgbClr val="FF0000"/>
                </a:solidFill>
                <a:latin typeface="Gill Sans MT" panose="020B0502020104020203" pitchFamily="34" charset="0"/>
              </a:rPr>
              <a:t>or</a:t>
            </a:r>
            <a:r>
              <a:rPr lang="en-US" altLang="zh-CN" dirty="0">
                <a:latin typeface="Gill Sans MT" panose="020B0502020104020203" pitchFamily="34" charset="0"/>
              </a:rPr>
              <a:t> directly by the mobile IP node itself.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We consider the former case below. Four steps are involved</a:t>
            </a:r>
            <a:r>
              <a:rPr lang="en-US" altLang="zh-CN" sz="1900" dirty="0">
                <a:latin typeface="Gill Sans MT" panose="020B0502020104020203" pitchFamily="34" charset="0"/>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317500" y="231775"/>
            <a:ext cx="8513763" cy="520700"/>
          </a:xfrm>
        </p:spPr>
        <p:txBody>
          <a:bodyPr/>
          <a:lstStyle/>
          <a:p>
            <a:pPr eaLnBrk="1" hangingPunct="1"/>
            <a:r>
              <a:rPr lang="en-US" altLang="zh-CN"/>
              <a:t>Mobile IP: registration example</a:t>
            </a:r>
          </a:p>
        </p:txBody>
      </p:sp>
      <p:graphicFrame>
        <p:nvGraphicFramePr>
          <p:cNvPr id="30722" name="Object 3"/>
          <p:cNvGraphicFramePr>
            <a:graphicFrameLocks noGrp="1" noChangeAspect="1"/>
          </p:cNvGraphicFramePr>
          <p:nvPr>
            <p:ph idx="1"/>
          </p:nvPr>
        </p:nvGraphicFramePr>
        <p:xfrm>
          <a:off x="395288" y="1052513"/>
          <a:ext cx="8469312" cy="4913312"/>
        </p:xfrm>
        <a:graphic>
          <a:graphicData uri="http://schemas.openxmlformats.org/presentationml/2006/ole">
            <mc:AlternateContent xmlns:mc="http://schemas.openxmlformats.org/markup-compatibility/2006">
              <mc:Choice xmlns:v="urn:schemas-microsoft-com:vml" Requires="v">
                <p:oleObj spid="_x0000_s30824" name="Picture" r:id="rId4" imgW="6835939" imgH="3955807" progId="Word.Picture.8">
                  <p:embed/>
                </p:oleObj>
              </mc:Choice>
              <mc:Fallback>
                <p:oleObj name="Picture" r:id="rId4" imgW="6835939" imgH="3955807" progId="Word.Picture.8">
                  <p:embed/>
                  <p:pic>
                    <p:nvPicPr>
                      <p:cNvPr id="0" name="Picture 8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52513"/>
                        <a:ext cx="8469312" cy="491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dirty="0" smtClean="0"/>
              <a:t>无线网络分类</a:t>
            </a:r>
            <a:endParaRPr lang="en-US" altLang="zh-CN" dirty="0"/>
          </a:p>
        </p:txBody>
      </p:sp>
      <p:sp>
        <p:nvSpPr>
          <p:cNvPr id="43011" name="Text Box 3"/>
          <p:cNvSpPr txBox="1">
            <a:spLocks noChangeArrowheads="1"/>
          </p:cNvSpPr>
          <p:nvPr/>
        </p:nvSpPr>
        <p:spPr bwMode="auto">
          <a:xfrm>
            <a:off x="3159641" y="1598523"/>
            <a:ext cx="697627" cy="400110"/>
          </a:xfrm>
          <a:prstGeom prst="rect">
            <a:avLst/>
          </a:prstGeom>
          <a:noFill/>
          <a:ln w="9525">
            <a:noFill/>
            <a:miter lim="800000"/>
            <a:headEnd/>
            <a:tailEnd/>
          </a:ln>
        </p:spPr>
        <p:txBody>
          <a:bodyPr wrap="none">
            <a:spAutoFit/>
          </a:bodyPr>
          <a:lstStyle/>
          <a:p>
            <a:r>
              <a:rPr lang="zh-CN" altLang="en-US" sz="2000" dirty="0" smtClean="0">
                <a:solidFill>
                  <a:schemeClr val="hlink"/>
                </a:solidFill>
                <a:latin typeface="+mn-lt"/>
              </a:rPr>
              <a:t>单跳</a:t>
            </a:r>
            <a:endParaRPr lang="en-US" altLang="zh-CN" sz="2000" dirty="0">
              <a:solidFill>
                <a:schemeClr val="hlink"/>
              </a:solidFill>
              <a:latin typeface="+mn-lt"/>
            </a:endParaRPr>
          </a:p>
        </p:txBody>
      </p:sp>
      <p:sp>
        <p:nvSpPr>
          <p:cNvPr id="43012" name="Text Box 4"/>
          <p:cNvSpPr txBox="1">
            <a:spLocks noChangeArrowheads="1"/>
          </p:cNvSpPr>
          <p:nvPr/>
        </p:nvSpPr>
        <p:spPr bwMode="auto">
          <a:xfrm>
            <a:off x="6043613" y="1585774"/>
            <a:ext cx="697627" cy="400110"/>
          </a:xfrm>
          <a:prstGeom prst="rect">
            <a:avLst/>
          </a:prstGeom>
          <a:noFill/>
          <a:ln w="9525">
            <a:noFill/>
            <a:miter lim="800000"/>
            <a:headEnd/>
            <a:tailEnd/>
          </a:ln>
        </p:spPr>
        <p:txBody>
          <a:bodyPr wrap="none">
            <a:spAutoFit/>
          </a:bodyPr>
          <a:lstStyle/>
          <a:p>
            <a:r>
              <a:rPr lang="zh-CN" altLang="en-US" sz="2000" dirty="0" smtClean="0">
                <a:solidFill>
                  <a:schemeClr val="hlink"/>
                </a:solidFill>
                <a:latin typeface="+mn-lt"/>
              </a:rPr>
              <a:t>多跳</a:t>
            </a:r>
            <a:endParaRPr lang="en-US" altLang="zh-CN" sz="2000" dirty="0">
              <a:solidFill>
                <a:schemeClr val="hlink"/>
              </a:solidFill>
              <a:latin typeface="+mn-lt"/>
            </a:endParaRPr>
          </a:p>
        </p:txBody>
      </p:sp>
      <p:sp>
        <p:nvSpPr>
          <p:cNvPr id="43013" name="Text Box 5"/>
          <p:cNvSpPr txBox="1">
            <a:spLocks noChangeArrowheads="1"/>
          </p:cNvSpPr>
          <p:nvPr/>
        </p:nvSpPr>
        <p:spPr bwMode="auto">
          <a:xfrm>
            <a:off x="925166" y="2392363"/>
            <a:ext cx="1246880" cy="646331"/>
          </a:xfrm>
          <a:prstGeom prst="rect">
            <a:avLst/>
          </a:prstGeom>
          <a:noFill/>
          <a:ln w="9525">
            <a:noFill/>
            <a:miter lim="800000"/>
            <a:headEnd/>
            <a:tailEnd/>
          </a:ln>
        </p:spPr>
        <p:txBody>
          <a:bodyPr wrap="none">
            <a:spAutoFit/>
          </a:bodyPr>
          <a:lstStyle/>
          <a:p>
            <a:pPr algn="ctr"/>
            <a:r>
              <a:rPr lang="zh-CN" altLang="en-US" dirty="0" smtClean="0">
                <a:solidFill>
                  <a:schemeClr val="hlink"/>
                </a:solidFill>
                <a:latin typeface="+mn-lt"/>
              </a:rPr>
              <a:t>基础设施</a:t>
            </a:r>
            <a:endParaRPr lang="en-US" altLang="zh-CN" dirty="0">
              <a:solidFill>
                <a:schemeClr val="hlink"/>
              </a:solidFill>
              <a:latin typeface="+mn-lt"/>
            </a:endParaRPr>
          </a:p>
          <a:p>
            <a:pPr algn="ctr"/>
            <a:r>
              <a:rPr lang="en-US" altLang="zh-CN" dirty="0" smtClean="0">
                <a:solidFill>
                  <a:schemeClr val="hlink"/>
                </a:solidFill>
                <a:latin typeface="+mn-lt"/>
              </a:rPr>
              <a:t>(e.g</a:t>
            </a:r>
            <a:r>
              <a:rPr lang="en-US" altLang="zh-CN" dirty="0">
                <a:solidFill>
                  <a:schemeClr val="hlink"/>
                </a:solidFill>
                <a:latin typeface="+mn-lt"/>
              </a:rPr>
              <a:t>., </a:t>
            </a:r>
            <a:r>
              <a:rPr lang="en-US" altLang="zh-CN" dirty="0" smtClean="0">
                <a:solidFill>
                  <a:schemeClr val="hlink"/>
                </a:solidFill>
                <a:latin typeface="+mn-lt"/>
              </a:rPr>
              <a:t>APs)</a:t>
            </a:r>
            <a:endParaRPr lang="en-US" altLang="zh-CN" dirty="0">
              <a:solidFill>
                <a:schemeClr val="hlink"/>
              </a:solidFill>
              <a:latin typeface="+mn-lt"/>
            </a:endParaRPr>
          </a:p>
        </p:txBody>
      </p:sp>
      <p:sp>
        <p:nvSpPr>
          <p:cNvPr id="43014" name="Text Box 6"/>
          <p:cNvSpPr txBox="1">
            <a:spLocks noChangeArrowheads="1"/>
          </p:cNvSpPr>
          <p:nvPr/>
        </p:nvSpPr>
        <p:spPr bwMode="auto">
          <a:xfrm>
            <a:off x="925166" y="4224169"/>
            <a:ext cx="1338829" cy="369332"/>
          </a:xfrm>
          <a:prstGeom prst="rect">
            <a:avLst/>
          </a:prstGeom>
          <a:noFill/>
          <a:ln w="9525">
            <a:noFill/>
            <a:miter lim="800000"/>
            <a:headEnd/>
            <a:tailEnd/>
          </a:ln>
        </p:spPr>
        <p:txBody>
          <a:bodyPr wrap="none">
            <a:spAutoFit/>
          </a:bodyPr>
          <a:lstStyle/>
          <a:p>
            <a:pPr algn="ctr"/>
            <a:r>
              <a:rPr lang="zh-CN" altLang="en-US" dirty="0" smtClean="0">
                <a:solidFill>
                  <a:schemeClr val="hlink"/>
                </a:solidFill>
                <a:latin typeface="+mn-lt"/>
              </a:rPr>
              <a:t>无基础设施</a:t>
            </a:r>
            <a:endParaRPr lang="en-US" altLang="zh-CN" dirty="0">
              <a:solidFill>
                <a:schemeClr val="hlink"/>
              </a:solidFill>
              <a:latin typeface="+mn-lt"/>
            </a:endParaRPr>
          </a:p>
        </p:txBody>
      </p:sp>
      <p:sp>
        <p:nvSpPr>
          <p:cNvPr id="43015" name="Rectangle 7"/>
          <p:cNvSpPr>
            <a:spLocks noChangeArrowheads="1"/>
          </p:cNvSpPr>
          <p:nvPr/>
        </p:nvSpPr>
        <p:spPr bwMode="auto">
          <a:xfrm>
            <a:off x="738188" y="1606550"/>
            <a:ext cx="7186612" cy="398463"/>
          </a:xfrm>
          <a:prstGeom prst="rect">
            <a:avLst/>
          </a:prstGeom>
          <a:noFill/>
          <a:ln w="9525">
            <a:solidFill>
              <a:schemeClr val="hlink"/>
            </a:solidFill>
            <a:miter lim="800000"/>
            <a:headEnd/>
            <a:tailEnd/>
          </a:ln>
        </p:spPr>
        <p:txBody>
          <a:bodyPr wrap="none" anchor="ctr"/>
          <a:lstStyle/>
          <a:p>
            <a:endParaRPr lang="zh-CN" altLang="en-US">
              <a:latin typeface="+mn-lt"/>
            </a:endParaRPr>
          </a:p>
        </p:txBody>
      </p:sp>
      <p:sp>
        <p:nvSpPr>
          <p:cNvPr id="43016" name="Rectangle 8"/>
          <p:cNvSpPr>
            <a:spLocks noChangeArrowheads="1"/>
          </p:cNvSpPr>
          <p:nvPr/>
        </p:nvSpPr>
        <p:spPr bwMode="auto">
          <a:xfrm>
            <a:off x="727075" y="1617663"/>
            <a:ext cx="1641475" cy="3821112"/>
          </a:xfrm>
          <a:prstGeom prst="rect">
            <a:avLst/>
          </a:prstGeom>
          <a:noFill/>
          <a:ln w="9525">
            <a:solidFill>
              <a:schemeClr val="hlink"/>
            </a:solidFill>
            <a:miter lim="800000"/>
            <a:headEnd/>
            <a:tailEnd/>
          </a:ln>
        </p:spPr>
        <p:txBody>
          <a:bodyPr wrap="none" anchor="ctr"/>
          <a:lstStyle/>
          <a:p>
            <a:endParaRPr lang="zh-CN" altLang="en-US">
              <a:latin typeface="+mn-lt"/>
            </a:endParaRPr>
          </a:p>
        </p:txBody>
      </p:sp>
      <p:sp>
        <p:nvSpPr>
          <p:cNvPr id="43017" name="Rectangle 9"/>
          <p:cNvSpPr>
            <a:spLocks noChangeArrowheads="1"/>
          </p:cNvSpPr>
          <p:nvPr/>
        </p:nvSpPr>
        <p:spPr bwMode="auto">
          <a:xfrm>
            <a:off x="2379663" y="1617663"/>
            <a:ext cx="2825750" cy="3821112"/>
          </a:xfrm>
          <a:prstGeom prst="rect">
            <a:avLst/>
          </a:prstGeom>
          <a:noFill/>
          <a:ln w="9525">
            <a:solidFill>
              <a:schemeClr val="hlink"/>
            </a:solidFill>
            <a:miter lim="800000"/>
            <a:headEnd/>
            <a:tailEnd/>
          </a:ln>
        </p:spPr>
        <p:txBody>
          <a:bodyPr wrap="none" anchor="ctr"/>
          <a:lstStyle/>
          <a:p>
            <a:pPr algn="ctr"/>
            <a:endParaRPr lang="zh-CN" altLang="en-US">
              <a:solidFill>
                <a:schemeClr val="hlink"/>
              </a:solidFill>
              <a:latin typeface="+mn-lt"/>
            </a:endParaRPr>
          </a:p>
        </p:txBody>
      </p:sp>
      <p:sp>
        <p:nvSpPr>
          <p:cNvPr id="43018" name="Rectangle 10"/>
          <p:cNvSpPr>
            <a:spLocks noChangeArrowheads="1"/>
          </p:cNvSpPr>
          <p:nvPr/>
        </p:nvSpPr>
        <p:spPr bwMode="auto">
          <a:xfrm>
            <a:off x="5210175" y="1617663"/>
            <a:ext cx="2720975" cy="3821112"/>
          </a:xfrm>
          <a:prstGeom prst="rect">
            <a:avLst/>
          </a:prstGeom>
          <a:noFill/>
          <a:ln w="9525">
            <a:solidFill>
              <a:schemeClr val="hlink"/>
            </a:solidFill>
            <a:miter lim="800000"/>
            <a:headEnd/>
            <a:tailEnd/>
          </a:ln>
        </p:spPr>
        <p:txBody>
          <a:bodyPr wrap="none" anchor="ctr"/>
          <a:lstStyle/>
          <a:p>
            <a:pPr algn="ctr"/>
            <a:endParaRPr lang="zh-CN" altLang="en-US">
              <a:solidFill>
                <a:schemeClr val="hlink"/>
              </a:solidFill>
              <a:latin typeface="+mn-lt"/>
            </a:endParaRPr>
          </a:p>
        </p:txBody>
      </p:sp>
      <p:sp>
        <p:nvSpPr>
          <p:cNvPr id="43019" name="Text Box 11"/>
          <p:cNvSpPr txBox="1">
            <a:spLocks noChangeArrowheads="1"/>
          </p:cNvSpPr>
          <p:nvPr/>
        </p:nvSpPr>
        <p:spPr bwMode="auto">
          <a:xfrm>
            <a:off x="2733757" y="2179638"/>
            <a:ext cx="2084224" cy="1477328"/>
          </a:xfrm>
          <a:prstGeom prst="rect">
            <a:avLst/>
          </a:prstGeom>
          <a:noFill/>
          <a:ln w="9525">
            <a:noFill/>
            <a:miter lim="800000"/>
            <a:headEnd/>
            <a:tailEnd/>
          </a:ln>
        </p:spPr>
        <p:txBody>
          <a:bodyPr wrap="none">
            <a:spAutoFit/>
          </a:bodyPr>
          <a:lstStyle/>
          <a:p>
            <a:pPr algn="ctr"/>
            <a:r>
              <a:rPr lang="en-US" altLang="zh-CN" dirty="0">
                <a:latin typeface="+mn-lt"/>
              </a:rPr>
              <a:t>host connects to </a:t>
            </a:r>
          </a:p>
          <a:p>
            <a:pPr algn="ctr"/>
            <a:r>
              <a:rPr lang="en-US" altLang="zh-CN" dirty="0">
                <a:latin typeface="+mn-lt"/>
              </a:rPr>
              <a:t>base station </a:t>
            </a:r>
            <a:r>
              <a:rPr lang="en-US" altLang="zh-CN" dirty="0" smtClean="0">
                <a:latin typeface="+mn-lt"/>
              </a:rPr>
              <a:t>(WiFi</a:t>
            </a:r>
            <a:r>
              <a:rPr lang="en-US" altLang="zh-CN" dirty="0">
                <a:latin typeface="+mn-lt"/>
              </a:rPr>
              <a:t>,</a:t>
            </a:r>
          </a:p>
          <a:p>
            <a:pPr algn="ctr"/>
            <a:r>
              <a:rPr lang="en-US" altLang="zh-CN" dirty="0">
                <a:latin typeface="+mn-lt"/>
              </a:rPr>
              <a:t>WiMAX, </a:t>
            </a:r>
            <a:r>
              <a:rPr lang="en-US" altLang="zh-CN" dirty="0" smtClean="0">
                <a:latin typeface="+mn-lt"/>
              </a:rPr>
              <a:t>cellular) </a:t>
            </a:r>
            <a:endParaRPr lang="en-US" altLang="zh-CN" dirty="0">
              <a:latin typeface="+mn-lt"/>
            </a:endParaRPr>
          </a:p>
          <a:p>
            <a:pPr algn="ctr"/>
            <a:r>
              <a:rPr lang="en-US" altLang="zh-CN" dirty="0">
                <a:latin typeface="+mn-lt"/>
              </a:rPr>
              <a:t>which connects to </a:t>
            </a:r>
          </a:p>
          <a:p>
            <a:pPr algn="ctr"/>
            <a:r>
              <a:rPr lang="en-US" altLang="zh-CN" dirty="0">
                <a:latin typeface="+mn-lt"/>
              </a:rPr>
              <a:t>larger Internet</a:t>
            </a:r>
          </a:p>
        </p:txBody>
      </p:sp>
      <p:sp>
        <p:nvSpPr>
          <p:cNvPr id="43020" name="Text Box 12"/>
          <p:cNvSpPr txBox="1">
            <a:spLocks noChangeArrowheads="1"/>
          </p:cNvSpPr>
          <p:nvPr/>
        </p:nvSpPr>
        <p:spPr bwMode="auto">
          <a:xfrm>
            <a:off x="2657920" y="4121150"/>
            <a:ext cx="2291461" cy="1200329"/>
          </a:xfrm>
          <a:prstGeom prst="rect">
            <a:avLst/>
          </a:prstGeom>
          <a:noFill/>
          <a:ln w="9525">
            <a:noFill/>
            <a:miter lim="800000"/>
            <a:headEnd/>
            <a:tailEnd/>
          </a:ln>
        </p:spPr>
        <p:txBody>
          <a:bodyPr wrap="none">
            <a:spAutoFit/>
          </a:bodyPr>
          <a:lstStyle/>
          <a:p>
            <a:pPr algn="ctr"/>
            <a:r>
              <a:rPr lang="en-US" altLang="zh-CN" dirty="0">
                <a:latin typeface="+mn-lt"/>
              </a:rPr>
              <a:t>no base station, no</a:t>
            </a:r>
          </a:p>
          <a:p>
            <a:pPr algn="ctr"/>
            <a:r>
              <a:rPr lang="en-US" altLang="zh-CN" dirty="0">
                <a:latin typeface="+mn-lt"/>
              </a:rPr>
              <a:t>connection to larger </a:t>
            </a:r>
          </a:p>
          <a:p>
            <a:pPr algn="ctr"/>
            <a:r>
              <a:rPr lang="en-US" altLang="zh-CN" dirty="0">
                <a:latin typeface="+mn-lt"/>
              </a:rPr>
              <a:t>Internet </a:t>
            </a:r>
            <a:r>
              <a:rPr lang="en-US" altLang="zh-CN" dirty="0" smtClean="0">
                <a:latin typeface="+mn-lt"/>
              </a:rPr>
              <a:t>(Bluetooth</a:t>
            </a:r>
            <a:r>
              <a:rPr lang="en-US" altLang="zh-CN" dirty="0">
                <a:latin typeface="+mn-lt"/>
              </a:rPr>
              <a:t>, </a:t>
            </a:r>
          </a:p>
          <a:p>
            <a:pPr algn="ctr"/>
            <a:r>
              <a:rPr lang="en-US" altLang="zh-CN" dirty="0">
                <a:latin typeface="+mn-lt"/>
              </a:rPr>
              <a:t>ad hoc </a:t>
            </a:r>
            <a:r>
              <a:rPr lang="en-US" altLang="zh-CN" dirty="0" smtClean="0">
                <a:latin typeface="+mn-lt"/>
              </a:rPr>
              <a:t>nets)</a:t>
            </a:r>
            <a:endParaRPr lang="en-US" altLang="zh-CN" dirty="0">
              <a:latin typeface="+mn-lt"/>
            </a:endParaRPr>
          </a:p>
        </p:txBody>
      </p:sp>
      <p:sp>
        <p:nvSpPr>
          <p:cNvPr id="43021" name="Text Box 13"/>
          <p:cNvSpPr txBox="1">
            <a:spLocks noChangeArrowheads="1"/>
          </p:cNvSpPr>
          <p:nvPr/>
        </p:nvSpPr>
        <p:spPr bwMode="auto">
          <a:xfrm>
            <a:off x="5377362" y="2133600"/>
            <a:ext cx="2332626" cy="1477328"/>
          </a:xfrm>
          <a:prstGeom prst="rect">
            <a:avLst/>
          </a:prstGeom>
          <a:noFill/>
          <a:ln w="9525">
            <a:noFill/>
            <a:miter lim="800000"/>
            <a:headEnd/>
            <a:tailEnd/>
          </a:ln>
        </p:spPr>
        <p:txBody>
          <a:bodyPr wrap="none">
            <a:spAutoFit/>
          </a:bodyPr>
          <a:lstStyle/>
          <a:p>
            <a:pPr algn="ctr"/>
            <a:r>
              <a:rPr lang="en-US" altLang="zh-CN">
                <a:latin typeface="+mn-lt"/>
              </a:rPr>
              <a:t>host may have to</a:t>
            </a:r>
          </a:p>
          <a:p>
            <a:pPr algn="ctr"/>
            <a:r>
              <a:rPr lang="en-US" altLang="zh-CN">
                <a:latin typeface="+mn-lt"/>
              </a:rPr>
              <a:t>relay through several</a:t>
            </a:r>
          </a:p>
          <a:p>
            <a:pPr algn="ctr"/>
            <a:r>
              <a:rPr lang="en-US" altLang="zh-CN">
                <a:latin typeface="+mn-lt"/>
              </a:rPr>
              <a:t>wireless nodes to </a:t>
            </a:r>
          </a:p>
          <a:p>
            <a:pPr algn="ctr"/>
            <a:r>
              <a:rPr lang="en-US" altLang="zh-CN">
                <a:latin typeface="+mn-lt"/>
              </a:rPr>
              <a:t>connect to larger </a:t>
            </a:r>
          </a:p>
          <a:p>
            <a:pPr algn="ctr"/>
            <a:r>
              <a:rPr lang="en-US" altLang="zh-CN">
                <a:latin typeface="+mn-lt"/>
              </a:rPr>
              <a:t>Internet: </a:t>
            </a:r>
            <a:r>
              <a:rPr lang="en-US" altLang="zh-CN" i="1">
                <a:latin typeface="+mn-lt"/>
              </a:rPr>
              <a:t>mesh net</a:t>
            </a:r>
          </a:p>
        </p:txBody>
      </p:sp>
      <p:sp>
        <p:nvSpPr>
          <p:cNvPr id="43022" name="Text Box 14"/>
          <p:cNvSpPr txBox="1">
            <a:spLocks noChangeArrowheads="1"/>
          </p:cNvSpPr>
          <p:nvPr/>
        </p:nvSpPr>
        <p:spPr bwMode="auto">
          <a:xfrm>
            <a:off x="5376114" y="3716338"/>
            <a:ext cx="2393860" cy="1754326"/>
          </a:xfrm>
          <a:prstGeom prst="rect">
            <a:avLst/>
          </a:prstGeom>
          <a:noFill/>
          <a:ln w="9525">
            <a:noFill/>
            <a:miter lim="800000"/>
            <a:headEnd/>
            <a:tailEnd/>
          </a:ln>
        </p:spPr>
        <p:txBody>
          <a:bodyPr wrap="none">
            <a:spAutoFit/>
          </a:bodyPr>
          <a:lstStyle/>
          <a:p>
            <a:pPr algn="ctr"/>
            <a:r>
              <a:rPr lang="en-US" altLang="zh-CN">
                <a:latin typeface="+mn-lt"/>
              </a:rPr>
              <a:t>no base station, no</a:t>
            </a:r>
          </a:p>
          <a:p>
            <a:pPr algn="ctr"/>
            <a:r>
              <a:rPr lang="en-US" altLang="zh-CN">
                <a:latin typeface="+mn-lt"/>
              </a:rPr>
              <a:t>connection to larger </a:t>
            </a:r>
          </a:p>
          <a:p>
            <a:pPr algn="ctr"/>
            <a:r>
              <a:rPr lang="en-US" altLang="zh-CN">
                <a:latin typeface="+mn-lt"/>
              </a:rPr>
              <a:t>Internet. May have to</a:t>
            </a:r>
          </a:p>
          <a:p>
            <a:pPr algn="ctr"/>
            <a:r>
              <a:rPr lang="en-US" altLang="zh-CN">
                <a:latin typeface="+mn-lt"/>
              </a:rPr>
              <a:t>relay to reach other </a:t>
            </a:r>
          </a:p>
          <a:p>
            <a:pPr algn="ctr"/>
            <a:r>
              <a:rPr lang="en-US" altLang="zh-CN">
                <a:latin typeface="+mn-lt"/>
              </a:rPr>
              <a:t>a given wireless node</a:t>
            </a:r>
          </a:p>
          <a:p>
            <a:pPr algn="ctr"/>
            <a:r>
              <a:rPr lang="en-US" altLang="zh-CN">
                <a:latin typeface="+mn-lt"/>
              </a:rPr>
              <a:t>MANET, VANET</a:t>
            </a:r>
            <a:endParaRPr lang="en-US" altLang="zh-CN" i="1">
              <a:latin typeface="+mn-l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42" name="Rectangle 2"/>
          <p:cNvSpPr>
            <a:spLocks noGrp="1" noChangeArrowheads="1"/>
          </p:cNvSpPr>
          <p:nvPr>
            <p:ph type="title"/>
          </p:nvPr>
        </p:nvSpPr>
        <p:spPr/>
        <p:txBody>
          <a:bodyPr/>
          <a:lstStyle/>
          <a:p>
            <a:r>
              <a:rPr lang="en-US" altLang="zh-CN" dirty="0">
                <a:latin typeface="Gill Sans MT" panose="020B0502020104020203" pitchFamily="34" charset="0"/>
              </a:rPr>
              <a:t>Routing for Mobile hosts</a:t>
            </a:r>
          </a:p>
        </p:txBody>
      </p:sp>
      <p:sp>
        <p:nvSpPr>
          <p:cNvPr id="2211843" name="Rectangle 3"/>
          <p:cNvSpPr>
            <a:spLocks noGrp="1" noChangeArrowheads="1"/>
          </p:cNvSpPr>
          <p:nvPr>
            <p:ph type="body" sz="half" idx="1"/>
          </p:nvPr>
        </p:nvSpPr>
        <p:spPr>
          <a:xfrm>
            <a:off x="395288" y="5143500"/>
            <a:ext cx="3051175" cy="949325"/>
          </a:xfrm>
        </p:spPr>
        <p:txBody>
          <a:bodyPr/>
          <a:lstStyle/>
          <a:p>
            <a:pPr>
              <a:lnSpc>
                <a:spcPct val="90000"/>
              </a:lnSpc>
            </a:pPr>
            <a:r>
              <a:rPr lang="en-US" altLang="zh-CN" sz="2400" dirty="0">
                <a:latin typeface="Gill Sans MT" panose="020B0502020104020203" pitchFamily="34" charset="0"/>
              </a:rPr>
              <a:t>Home agent</a:t>
            </a:r>
          </a:p>
          <a:p>
            <a:pPr>
              <a:lnSpc>
                <a:spcPct val="90000"/>
              </a:lnSpc>
            </a:pPr>
            <a:r>
              <a:rPr lang="en-US" altLang="zh-CN" sz="2400" dirty="0">
                <a:latin typeface="Gill Sans MT" panose="020B0502020104020203" pitchFamily="34" charset="0"/>
              </a:rPr>
              <a:t>Home address</a:t>
            </a:r>
          </a:p>
        </p:txBody>
      </p:sp>
      <p:sp>
        <p:nvSpPr>
          <p:cNvPr id="2211844" name="Rectangle 4"/>
          <p:cNvSpPr>
            <a:spLocks noGrp="1" noChangeArrowheads="1"/>
          </p:cNvSpPr>
          <p:nvPr>
            <p:ph type="body" sz="half" idx="2"/>
          </p:nvPr>
        </p:nvSpPr>
        <p:spPr>
          <a:xfrm>
            <a:off x="5262563" y="5143500"/>
            <a:ext cx="3195637" cy="876300"/>
          </a:xfrm>
        </p:spPr>
        <p:txBody>
          <a:bodyPr/>
          <a:lstStyle/>
          <a:p>
            <a:pPr>
              <a:lnSpc>
                <a:spcPct val="90000"/>
              </a:lnSpc>
            </a:pPr>
            <a:r>
              <a:rPr lang="en-US" altLang="zh-CN" sz="2400">
                <a:latin typeface="Gill Sans MT" panose="020B0502020104020203" pitchFamily="34" charset="0"/>
              </a:rPr>
              <a:t>Foreign agent</a:t>
            </a:r>
          </a:p>
          <a:p>
            <a:pPr>
              <a:lnSpc>
                <a:spcPct val="90000"/>
              </a:lnSpc>
            </a:pPr>
            <a:r>
              <a:rPr lang="en-US" altLang="zh-CN" sz="2400">
                <a:latin typeface="Gill Sans MT" panose="020B0502020104020203" pitchFamily="34" charset="0"/>
              </a:rPr>
              <a:t>Tunnel</a:t>
            </a:r>
          </a:p>
        </p:txBody>
      </p:sp>
      <p:sp>
        <p:nvSpPr>
          <p:cNvPr id="2211845" name="Rectangle 5"/>
          <p:cNvSpPr>
            <a:spLocks noChangeArrowheads="1"/>
          </p:cNvSpPr>
          <p:nvPr/>
        </p:nvSpPr>
        <p:spPr bwMode="auto">
          <a:xfrm>
            <a:off x="1763713" y="4508500"/>
            <a:ext cx="4596899" cy="430887"/>
          </a:xfrm>
          <a:prstGeom prst="rect">
            <a:avLst/>
          </a:prstGeom>
          <a:noFill/>
          <a:ln w="9525">
            <a:noFill/>
            <a:miter lim="800000"/>
            <a:headEnd/>
            <a:tailEnd/>
          </a:ln>
          <a:effectLst/>
        </p:spPr>
        <p:txBody>
          <a:bodyPr wrap="none">
            <a:spAutoFit/>
          </a:bodyPr>
          <a:lstStyle/>
          <a:p>
            <a:r>
              <a:rPr lang="en-US" altLang="zh-CN" sz="2200" dirty="0">
                <a:solidFill>
                  <a:schemeClr val="hlink"/>
                </a:solidFill>
                <a:latin typeface="Gill Sans MT" panose="020B0502020104020203" pitchFamily="34" charset="0"/>
              </a:rPr>
              <a:t>Figure </a:t>
            </a:r>
            <a:r>
              <a:rPr lang="en-US" altLang="zh-CN" sz="2200" dirty="0">
                <a:latin typeface="Gill Sans MT" panose="020B0502020104020203" pitchFamily="34" charset="0"/>
              </a:rPr>
              <a:t>Mobile host and mobility agents</a:t>
            </a:r>
          </a:p>
        </p:txBody>
      </p:sp>
      <p:pic>
        <p:nvPicPr>
          <p:cNvPr id="2211846" name="Picture 6" descr="04f22"/>
          <p:cNvPicPr>
            <a:picLocks noChangeAspect="1" noChangeArrowheads="1"/>
          </p:cNvPicPr>
          <p:nvPr/>
        </p:nvPicPr>
        <p:blipFill>
          <a:blip r:embed="rId3" cstate="print"/>
          <a:srcRect/>
          <a:stretch>
            <a:fillRect/>
          </a:stretch>
        </p:blipFill>
        <p:spPr bwMode="auto">
          <a:xfrm>
            <a:off x="1403350" y="1773238"/>
            <a:ext cx="6192838" cy="2420937"/>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39009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1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184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18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5938" name="Picture 2" descr="04f22"/>
          <p:cNvPicPr>
            <a:picLocks noChangeAspect="1" noChangeArrowheads="1"/>
          </p:cNvPicPr>
          <p:nvPr/>
        </p:nvPicPr>
        <p:blipFill>
          <a:blip r:embed="rId3" cstate="print"/>
          <a:srcRect/>
          <a:stretch>
            <a:fillRect/>
          </a:stretch>
        </p:blipFill>
        <p:spPr bwMode="auto">
          <a:xfrm>
            <a:off x="1908175" y="1412875"/>
            <a:ext cx="4751388" cy="2001838"/>
          </a:xfrm>
          <a:prstGeom prst="rect">
            <a:avLst/>
          </a:prstGeom>
          <a:noFill/>
          <a:ln w="12700" cap="sq">
            <a:noFill/>
            <a:miter lim="800000"/>
            <a:headEnd type="none" w="sm" len="sm"/>
            <a:tailEnd type="none" w="sm" len="sm"/>
          </a:ln>
          <a:effectLst/>
        </p:spPr>
      </p:pic>
      <p:sp>
        <p:nvSpPr>
          <p:cNvPr id="2215939" name="Rectangle 3"/>
          <p:cNvSpPr>
            <a:spLocks noGrp="1" noChangeArrowheads="1"/>
          </p:cNvSpPr>
          <p:nvPr>
            <p:ph type="title"/>
          </p:nvPr>
        </p:nvSpPr>
        <p:spPr/>
        <p:txBody>
          <a:bodyPr/>
          <a:lstStyle/>
          <a:p>
            <a:r>
              <a:rPr lang="en-US" altLang="zh-CN" dirty="0">
                <a:latin typeface="Gill Sans MT" panose="020B0502020104020203" pitchFamily="34" charset="0"/>
              </a:rPr>
              <a:t>Routing for Mobile hosts</a:t>
            </a:r>
          </a:p>
        </p:txBody>
      </p:sp>
      <p:sp>
        <p:nvSpPr>
          <p:cNvPr id="2215940" name="Rectangle 4"/>
          <p:cNvSpPr>
            <a:spLocks noGrp="1" noChangeArrowheads="1"/>
          </p:cNvSpPr>
          <p:nvPr>
            <p:ph type="body" idx="1"/>
          </p:nvPr>
        </p:nvSpPr>
        <p:spPr>
          <a:xfrm>
            <a:off x="250825" y="3889375"/>
            <a:ext cx="8640763" cy="2316352"/>
          </a:xfrm>
        </p:spPr>
        <p:txBody>
          <a:bodyPr/>
          <a:lstStyle/>
          <a:p>
            <a:pPr>
              <a:lnSpc>
                <a:spcPct val="90000"/>
              </a:lnSpc>
              <a:buFontTx/>
              <a:buNone/>
            </a:pPr>
            <a:r>
              <a:rPr lang="en-US" altLang="zh-CN" sz="2200" dirty="0">
                <a:latin typeface="Gill Sans MT" panose="020B0502020104020203" pitchFamily="34" charset="0"/>
                <a:ea typeface="Arial Unicode MS" pitchFamily="34" charset="-122"/>
                <a:cs typeface="Arial Unicode MS" pitchFamily="34" charset="-122"/>
              </a:rPr>
              <a:t>1. How does the home agent </a:t>
            </a:r>
            <a:r>
              <a:rPr lang="en-US" altLang="zh-CN" sz="2200" dirty="0">
                <a:solidFill>
                  <a:schemeClr val="hlink"/>
                </a:solidFill>
                <a:latin typeface="Gill Sans MT" panose="020B0502020104020203" pitchFamily="34" charset="0"/>
                <a:ea typeface="Arial Unicode MS" pitchFamily="34" charset="-122"/>
                <a:cs typeface="Arial Unicode MS" pitchFamily="34" charset="-122"/>
              </a:rPr>
              <a:t>intercept</a:t>
            </a:r>
            <a:r>
              <a:rPr lang="en-US" altLang="zh-CN" sz="2200" dirty="0">
                <a:latin typeface="Gill Sans MT" panose="020B0502020104020203" pitchFamily="34" charset="0"/>
                <a:ea typeface="Arial Unicode MS" pitchFamily="34" charset="-122"/>
                <a:cs typeface="Arial Unicode MS" pitchFamily="34" charset="-122"/>
              </a:rPr>
              <a:t> a packet that is destined for the mobile node?</a:t>
            </a:r>
          </a:p>
          <a:p>
            <a:pPr>
              <a:lnSpc>
                <a:spcPct val="90000"/>
              </a:lnSpc>
              <a:buFontTx/>
              <a:buNone/>
            </a:pPr>
            <a:r>
              <a:rPr lang="en-US" altLang="zh-CN" sz="2200" dirty="0">
                <a:latin typeface="Gill Sans MT" panose="020B0502020104020203" pitchFamily="34" charset="0"/>
                <a:ea typeface="Arial Unicode MS" pitchFamily="34" charset="-122"/>
                <a:cs typeface="Arial Unicode MS" pitchFamily="34" charset="-122"/>
              </a:rPr>
              <a:t>2. How does the home agent then deliver the packet to the foreign agent?</a:t>
            </a:r>
          </a:p>
          <a:p>
            <a:pPr>
              <a:lnSpc>
                <a:spcPct val="90000"/>
              </a:lnSpc>
              <a:buFontTx/>
              <a:buNone/>
            </a:pPr>
            <a:r>
              <a:rPr lang="en-US" altLang="zh-CN" sz="2200" dirty="0">
                <a:latin typeface="Gill Sans MT" panose="020B0502020104020203" pitchFamily="34" charset="0"/>
                <a:ea typeface="Arial Unicode MS" pitchFamily="34" charset="-122"/>
                <a:cs typeface="Arial Unicode MS" pitchFamily="34" charset="-122"/>
              </a:rPr>
              <a:t>3. How does the foreign agent deliver the packet to the mobile node? </a:t>
            </a:r>
          </a:p>
          <a:p>
            <a:pPr>
              <a:lnSpc>
                <a:spcPct val="90000"/>
              </a:lnSpc>
              <a:buNone/>
            </a:pPr>
            <a:r>
              <a:rPr lang="en-US" altLang="zh-CN" sz="2200" dirty="0">
                <a:latin typeface="Gill Sans MT" panose="020B0502020104020203" pitchFamily="34" charset="0"/>
                <a:ea typeface="Arial Unicode MS" pitchFamily="34" charset="-122"/>
                <a:cs typeface="Arial Unicode MS" pitchFamily="34" charset="-122"/>
              </a:rPr>
              <a:t>4. Can a mobile node perform the foreign for itself?</a:t>
            </a:r>
          </a:p>
          <a:p>
            <a:pPr>
              <a:lnSpc>
                <a:spcPct val="90000"/>
              </a:lnSpc>
              <a:buNone/>
            </a:pPr>
            <a:r>
              <a:rPr lang="en-US" altLang="zh-CN" sz="2200" dirty="0">
                <a:latin typeface="Gill Sans MT" panose="020B0502020104020203" pitchFamily="34" charset="0"/>
                <a:ea typeface="Arial Unicode MS" pitchFamily="34" charset="-122"/>
                <a:cs typeface="Arial Unicode MS" pitchFamily="34" charset="-122"/>
              </a:rPr>
              <a:t>5. What about traffic in the other direction </a:t>
            </a:r>
            <a:r>
              <a:rPr lang="en-US" altLang="zh-CN" sz="2200" dirty="0" smtClean="0">
                <a:latin typeface="Gill Sans MT" panose="020B0502020104020203" pitchFamily="34" charset="0"/>
                <a:ea typeface="Arial Unicode MS" pitchFamily="34" charset="-122"/>
                <a:cs typeface="Arial Unicode MS" pitchFamily="34" charset="-122"/>
              </a:rPr>
              <a:t>(i.e</a:t>
            </a:r>
            <a:r>
              <a:rPr lang="en-US" altLang="zh-CN" sz="2200" dirty="0">
                <a:latin typeface="Gill Sans MT" panose="020B0502020104020203" pitchFamily="34" charset="0"/>
                <a:ea typeface="Arial Unicode MS" pitchFamily="34" charset="-122"/>
                <a:cs typeface="Arial Unicode MS" pitchFamily="34" charset="-122"/>
              </a:rPr>
              <a:t>., from mobile node to fixed </a:t>
            </a:r>
            <a:r>
              <a:rPr lang="en-US" altLang="zh-CN" sz="2200" dirty="0" smtClean="0">
                <a:latin typeface="Gill Sans MT" panose="020B0502020104020203" pitchFamily="34" charset="0"/>
                <a:ea typeface="Arial Unicode MS" pitchFamily="34" charset="-122"/>
                <a:cs typeface="Arial Unicode MS" pitchFamily="34" charset="-122"/>
              </a:rPr>
              <a:t>node)? </a:t>
            </a:r>
            <a:endParaRPr lang="en-US" altLang="zh-CN" sz="2200" dirty="0">
              <a:latin typeface="Gill Sans MT" panose="020B0502020104020203" pitchFamily="34" charset="0"/>
              <a:ea typeface="Arial Unicode MS" pitchFamily="34" charset="-122"/>
              <a:cs typeface="Arial Unicode MS" pitchFamily="34" charset="-122"/>
            </a:endParaRPr>
          </a:p>
          <a:p>
            <a:pPr>
              <a:lnSpc>
                <a:spcPct val="90000"/>
              </a:lnSpc>
              <a:buFontTx/>
              <a:buNone/>
            </a:pPr>
            <a:endParaRPr lang="en-US" altLang="zh-CN" dirty="0">
              <a:latin typeface="Gill Sans MT" panose="020B0502020104020203" pitchFamily="34" charset="0"/>
            </a:endParaRPr>
          </a:p>
        </p:txBody>
      </p:sp>
      <p:sp>
        <p:nvSpPr>
          <p:cNvPr id="2215941" name="Line 5"/>
          <p:cNvSpPr>
            <a:spLocks noChangeShapeType="1"/>
          </p:cNvSpPr>
          <p:nvPr/>
        </p:nvSpPr>
        <p:spPr bwMode="auto">
          <a:xfrm>
            <a:off x="3419475" y="2781300"/>
            <a:ext cx="1584325" cy="0"/>
          </a:xfrm>
          <a:prstGeom prst="line">
            <a:avLst/>
          </a:prstGeom>
          <a:noFill/>
          <a:ln w="19050">
            <a:solidFill>
              <a:schemeClr val="hlink"/>
            </a:solidFill>
            <a:round/>
            <a:headEnd/>
            <a:tailEnd type="triangle" w="med" len="med"/>
          </a:ln>
          <a:effectLst/>
        </p:spPr>
        <p:txBody>
          <a:bodyPr/>
          <a:lstStyle/>
          <a:p>
            <a:endParaRPr lang="zh-CN" altLang="en-US">
              <a:latin typeface="Gill Sans MT" panose="020B0502020104020203" pitchFamily="34" charset="0"/>
            </a:endParaRPr>
          </a:p>
        </p:txBody>
      </p:sp>
      <p:sp>
        <p:nvSpPr>
          <p:cNvPr id="2215942" name="Freeform 6"/>
          <p:cNvSpPr>
            <a:spLocks/>
          </p:cNvSpPr>
          <p:nvPr/>
        </p:nvSpPr>
        <p:spPr bwMode="auto">
          <a:xfrm>
            <a:off x="5364163" y="2492375"/>
            <a:ext cx="749300" cy="317500"/>
          </a:xfrm>
          <a:custGeom>
            <a:avLst/>
            <a:gdLst/>
            <a:ahLst/>
            <a:cxnLst>
              <a:cxn ang="0">
                <a:pos x="0" y="40"/>
              </a:cxn>
              <a:cxn ang="0">
                <a:pos x="168" y="0"/>
              </a:cxn>
              <a:cxn ang="0">
                <a:pos x="312" y="40"/>
              </a:cxn>
              <a:cxn ang="0">
                <a:pos x="400" y="72"/>
              </a:cxn>
              <a:cxn ang="0">
                <a:pos x="472" y="200"/>
              </a:cxn>
            </a:cxnLst>
            <a:rect l="0" t="0" r="r" b="b"/>
            <a:pathLst>
              <a:path w="472" h="200">
                <a:moveTo>
                  <a:pt x="0" y="40"/>
                </a:moveTo>
                <a:lnTo>
                  <a:pt x="168" y="0"/>
                </a:lnTo>
                <a:lnTo>
                  <a:pt x="312" y="40"/>
                </a:lnTo>
                <a:lnTo>
                  <a:pt x="400" y="72"/>
                </a:lnTo>
                <a:lnTo>
                  <a:pt x="472" y="200"/>
                </a:lnTo>
              </a:path>
            </a:pathLst>
          </a:custGeom>
          <a:noFill/>
          <a:ln w="28575" cap="flat" cmpd="sng">
            <a:solidFill>
              <a:schemeClr val="hlink"/>
            </a:solidFill>
            <a:prstDash val="solid"/>
            <a:round/>
            <a:headEnd type="none" w="med" len="med"/>
            <a:tailEnd type="triangle" w="med" len="med"/>
          </a:ln>
          <a:effectLst/>
        </p:spPr>
        <p:txBody>
          <a:bodyPr/>
          <a:lstStyle/>
          <a:p>
            <a:endParaRPr lang="zh-CN" altLang="en-US">
              <a:latin typeface="Gill Sans MT" panose="020B0502020104020203" pitchFamily="34" charset="0"/>
            </a:endParaRPr>
          </a:p>
        </p:txBody>
      </p:sp>
      <p:sp>
        <p:nvSpPr>
          <p:cNvPr id="2215943" name="Line 7"/>
          <p:cNvSpPr>
            <a:spLocks noChangeShapeType="1"/>
          </p:cNvSpPr>
          <p:nvPr/>
        </p:nvSpPr>
        <p:spPr bwMode="auto">
          <a:xfrm>
            <a:off x="4284663" y="2852738"/>
            <a:ext cx="358775" cy="576262"/>
          </a:xfrm>
          <a:prstGeom prst="line">
            <a:avLst/>
          </a:prstGeom>
          <a:noFill/>
          <a:ln w="28575">
            <a:solidFill>
              <a:schemeClr val="hlink"/>
            </a:solidFill>
            <a:prstDash val="sysDot"/>
            <a:round/>
            <a:headEnd/>
            <a:tailEnd type="triangle" w="med" len="med"/>
          </a:ln>
          <a:effectLst/>
        </p:spPr>
        <p:txBody>
          <a:bodyPr/>
          <a:lstStyle/>
          <a:p>
            <a:endParaRPr lang="zh-CN" altLang="en-US">
              <a:latin typeface="Gill Sans MT" panose="020B0502020104020203" pitchFamily="34" charset="0"/>
            </a:endParaRPr>
          </a:p>
        </p:txBody>
      </p:sp>
      <p:sp>
        <p:nvSpPr>
          <p:cNvPr id="2215944" name="Rectangle 8"/>
          <p:cNvSpPr>
            <a:spLocks noChangeArrowheads="1"/>
          </p:cNvSpPr>
          <p:nvPr/>
        </p:nvSpPr>
        <p:spPr bwMode="auto">
          <a:xfrm>
            <a:off x="3059113" y="3429000"/>
            <a:ext cx="3600450" cy="369332"/>
          </a:xfrm>
          <a:prstGeom prst="rect">
            <a:avLst/>
          </a:prstGeom>
          <a:noFill/>
          <a:ln w="9525">
            <a:noFill/>
            <a:miter lim="800000"/>
            <a:headEnd/>
            <a:tailEnd/>
          </a:ln>
          <a:effectLst/>
        </p:spPr>
        <p:txBody>
          <a:bodyPr>
            <a:spAutoFit/>
          </a:bodyPr>
          <a:lstStyle/>
          <a:p>
            <a:r>
              <a:rPr lang="en-US" altLang="zh-CN" sz="1800">
                <a:latin typeface="Gill Sans MT" panose="020B0502020104020203" pitchFamily="34" charset="0"/>
              </a:rPr>
              <a:t>tunneling: </a:t>
            </a:r>
            <a:r>
              <a:rPr kumimoji="0" lang="en-US" altLang="zh-CN" sz="1800">
                <a:latin typeface="Gill Sans MT" panose="020B0502020104020203" pitchFamily="34" charset="0"/>
              </a:rPr>
              <a:t>IP-in-IP encapsulation</a:t>
            </a:r>
            <a:r>
              <a:rPr kumimoji="0" lang="en-US" altLang="zh-CN">
                <a:latin typeface="Gill Sans MT" panose="020B0502020104020203" pitchFamily="34" charset="0"/>
              </a:rPr>
              <a:t> </a:t>
            </a:r>
          </a:p>
        </p:txBody>
      </p:sp>
      <p:sp>
        <p:nvSpPr>
          <p:cNvPr id="2215945" name="Rectangle 9"/>
          <p:cNvSpPr>
            <a:spLocks noChangeArrowheads="1"/>
          </p:cNvSpPr>
          <p:nvPr/>
        </p:nvSpPr>
        <p:spPr bwMode="auto">
          <a:xfrm>
            <a:off x="6588125" y="1484313"/>
            <a:ext cx="1944688" cy="369332"/>
          </a:xfrm>
          <a:prstGeom prst="rect">
            <a:avLst/>
          </a:prstGeom>
          <a:noFill/>
          <a:ln w="9525">
            <a:noFill/>
            <a:miter lim="800000"/>
            <a:headEnd/>
            <a:tailEnd/>
          </a:ln>
          <a:effectLst/>
        </p:spPr>
        <p:txBody>
          <a:bodyPr>
            <a:spAutoFit/>
          </a:bodyPr>
          <a:lstStyle/>
          <a:p>
            <a:r>
              <a:rPr lang="en-US" altLang="zh-CN" dirty="0">
                <a:latin typeface="Gill Sans MT" panose="020B0502020104020203" pitchFamily="34" charset="0"/>
              </a:rPr>
              <a:t>① decapsulation</a:t>
            </a:r>
          </a:p>
        </p:txBody>
      </p:sp>
      <p:sp>
        <p:nvSpPr>
          <p:cNvPr id="2215946" name="Rectangle 10"/>
          <p:cNvSpPr>
            <a:spLocks noChangeArrowheads="1"/>
          </p:cNvSpPr>
          <p:nvPr/>
        </p:nvSpPr>
        <p:spPr bwMode="auto">
          <a:xfrm>
            <a:off x="6732588" y="1989138"/>
            <a:ext cx="1740541" cy="369332"/>
          </a:xfrm>
          <a:prstGeom prst="rect">
            <a:avLst/>
          </a:prstGeom>
          <a:noFill/>
          <a:ln w="9525">
            <a:noFill/>
            <a:miter lim="800000"/>
            <a:headEnd/>
            <a:tailEnd/>
          </a:ln>
          <a:effectLst/>
        </p:spPr>
        <p:txBody>
          <a:bodyPr wrap="none">
            <a:spAutoFit/>
          </a:bodyPr>
          <a:lstStyle/>
          <a:p>
            <a:r>
              <a:rPr lang="en-US" altLang="zh-CN" dirty="0">
                <a:latin typeface="Gill Sans MT" panose="020B0502020104020203" pitchFamily="34" charset="0"/>
              </a:rPr>
              <a:t>② encapsulation</a:t>
            </a:r>
          </a:p>
        </p:txBody>
      </p:sp>
      <p:sp>
        <p:nvSpPr>
          <p:cNvPr id="2215947" name="Rectangle 11"/>
          <p:cNvSpPr>
            <a:spLocks noChangeArrowheads="1"/>
          </p:cNvSpPr>
          <p:nvPr/>
        </p:nvSpPr>
        <p:spPr bwMode="auto">
          <a:xfrm>
            <a:off x="7308850" y="2492375"/>
            <a:ext cx="1152525" cy="369332"/>
          </a:xfrm>
          <a:prstGeom prst="rect">
            <a:avLst/>
          </a:prstGeom>
          <a:noFill/>
          <a:ln w="9525">
            <a:noFill/>
            <a:miter lim="800000"/>
            <a:headEnd/>
            <a:tailEnd/>
          </a:ln>
          <a:effectLst/>
        </p:spPr>
        <p:txBody>
          <a:bodyPr>
            <a:spAutoFit/>
          </a:bodyPr>
          <a:lstStyle/>
          <a:p>
            <a:r>
              <a:rPr lang="en-US" altLang="zh-CN" dirty="0">
                <a:latin typeface="Gill Sans MT" panose="020B0502020104020203" pitchFamily="34" charset="0"/>
              </a:rPr>
              <a:t>③ frame</a:t>
            </a:r>
          </a:p>
        </p:txBody>
      </p:sp>
      <p:sp>
        <p:nvSpPr>
          <p:cNvPr id="2215948" name="Freeform 12"/>
          <p:cNvSpPr>
            <a:spLocks/>
          </p:cNvSpPr>
          <p:nvPr/>
        </p:nvSpPr>
        <p:spPr bwMode="auto">
          <a:xfrm>
            <a:off x="1619250" y="1557338"/>
            <a:ext cx="2160588" cy="1311275"/>
          </a:xfrm>
          <a:custGeom>
            <a:avLst/>
            <a:gdLst/>
            <a:ahLst/>
            <a:cxnLst>
              <a:cxn ang="0">
                <a:pos x="1480" y="40"/>
              </a:cxn>
              <a:cxn ang="0">
                <a:pos x="648" y="0"/>
              </a:cxn>
              <a:cxn ang="0">
                <a:pos x="416" y="8"/>
              </a:cxn>
              <a:cxn ang="0">
                <a:pos x="248" y="48"/>
              </a:cxn>
              <a:cxn ang="0">
                <a:pos x="152" y="112"/>
              </a:cxn>
              <a:cxn ang="0">
                <a:pos x="0" y="224"/>
              </a:cxn>
              <a:cxn ang="0">
                <a:pos x="48" y="432"/>
              </a:cxn>
              <a:cxn ang="0">
                <a:pos x="192" y="568"/>
              </a:cxn>
              <a:cxn ang="0">
                <a:pos x="432" y="736"/>
              </a:cxn>
            </a:cxnLst>
            <a:rect l="0" t="0" r="r" b="b"/>
            <a:pathLst>
              <a:path w="1480" h="736">
                <a:moveTo>
                  <a:pt x="1480" y="40"/>
                </a:moveTo>
                <a:lnTo>
                  <a:pt x="648" y="0"/>
                </a:lnTo>
                <a:lnTo>
                  <a:pt x="416" y="8"/>
                </a:lnTo>
                <a:lnTo>
                  <a:pt x="248" y="48"/>
                </a:lnTo>
                <a:lnTo>
                  <a:pt x="152" y="112"/>
                </a:lnTo>
                <a:lnTo>
                  <a:pt x="0" y="224"/>
                </a:lnTo>
                <a:lnTo>
                  <a:pt x="48" y="432"/>
                </a:lnTo>
                <a:lnTo>
                  <a:pt x="192" y="568"/>
                </a:lnTo>
                <a:lnTo>
                  <a:pt x="432" y="736"/>
                </a:lnTo>
              </a:path>
            </a:pathLst>
          </a:custGeom>
          <a:noFill/>
          <a:ln w="28575" cap="flat" cmpd="sng">
            <a:solidFill>
              <a:schemeClr val="folHlink"/>
            </a:solidFill>
            <a:prstDash val="sysDot"/>
            <a:round/>
            <a:headEnd type="none" w="med" len="med"/>
            <a:tailEnd type="triangle" w="med" len="med"/>
          </a:ln>
          <a:effectLst/>
        </p:spPr>
        <p:txBody>
          <a:bodyPr/>
          <a:lstStyle/>
          <a:p>
            <a:endParaRPr lang="zh-CN" altLang="en-US">
              <a:latin typeface="Gill Sans MT" panose="020B0502020104020203" pitchFamily="34" charset="0"/>
            </a:endParaRPr>
          </a:p>
        </p:txBody>
      </p:sp>
      <p:sp>
        <p:nvSpPr>
          <p:cNvPr id="2215949" name="Line 13"/>
          <p:cNvSpPr>
            <a:spLocks noChangeShapeType="1"/>
          </p:cNvSpPr>
          <p:nvPr/>
        </p:nvSpPr>
        <p:spPr bwMode="auto">
          <a:xfrm flipH="1">
            <a:off x="2339975" y="2924175"/>
            <a:ext cx="71438" cy="0"/>
          </a:xfrm>
          <a:prstGeom prst="line">
            <a:avLst/>
          </a:prstGeom>
          <a:noFill/>
          <a:ln w="9525">
            <a:noFill/>
            <a:round/>
            <a:headEnd/>
            <a:tailEnd type="triangle" w="med" len="med"/>
          </a:ln>
          <a:effectLst/>
        </p:spPr>
        <p:txBody>
          <a:bodyPr/>
          <a:lstStyle/>
          <a:p>
            <a:endParaRPr lang="zh-CN" altLang="en-US">
              <a:latin typeface="Gill Sans MT" panose="020B0502020104020203" pitchFamily="34" charset="0"/>
            </a:endParaRPr>
          </a:p>
        </p:txBody>
      </p:sp>
      <p:sp>
        <p:nvSpPr>
          <p:cNvPr id="2215950" name="Rectangle 14"/>
          <p:cNvSpPr>
            <a:spLocks noChangeArrowheads="1"/>
          </p:cNvSpPr>
          <p:nvPr/>
        </p:nvSpPr>
        <p:spPr bwMode="auto">
          <a:xfrm>
            <a:off x="539750" y="2636838"/>
            <a:ext cx="1045479" cy="307777"/>
          </a:xfrm>
          <a:prstGeom prst="rect">
            <a:avLst/>
          </a:prstGeom>
          <a:noFill/>
          <a:ln w="9525" cap="rnd">
            <a:solidFill>
              <a:schemeClr val="hlink"/>
            </a:solidFill>
            <a:prstDash val="sysDot"/>
            <a:miter lim="800000"/>
            <a:headEnd/>
            <a:tailEnd/>
          </a:ln>
          <a:effectLst/>
        </p:spPr>
        <p:txBody>
          <a:bodyPr wrap="none">
            <a:spAutoFit/>
          </a:bodyPr>
          <a:lstStyle/>
          <a:p>
            <a:r>
              <a:rPr lang="en-US" altLang="zh-CN" sz="1400">
                <a:solidFill>
                  <a:schemeClr val="hlink"/>
                </a:solidFill>
                <a:latin typeface="Gill Sans MT" panose="020B0502020104020203" pitchFamily="34" charset="0"/>
              </a:rPr>
              <a:t>mobile host</a:t>
            </a:r>
          </a:p>
        </p:txBody>
      </p:sp>
      <p:sp>
        <p:nvSpPr>
          <p:cNvPr id="2215951" name="Rectangle 15"/>
          <p:cNvSpPr>
            <a:spLocks noChangeArrowheads="1"/>
          </p:cNvSpPr>
          <p:nvPr/>
        </p:nvSpPr>
        <p:spPr bwMode="auto">
          <a:xfrm>
            <a:off x="2124075" y="2781300"/>
            <a:ext cx="215900" cy="144463"/>
          </a:xfrm>
          <a:prstGeom prst="rect">
            <a:avLst/>
          </a:prstGeom>
          <a:solidFill>
            <a:schemeClr val="accent1"/>
          </a:solidFill>
          <a:ln w="9525">
            <a:solidFill>
              <a:schemeClr val="hlink"/>
            </a:solidFill>
            <a:miter lim="800000"/>
            <a:headEnd/>
            <a:tailEnd/>
          </a:ln>
          <a:effectLst/>
        </p:spPr>
        <p:txBody>
          <a:bodyPr wrap="none" anchor="ctr"/>
          <a:lstStyle/>
          <a:p>
            <a:endParaRPr lang="zh-CN" altLang="en-US">
              <a:latin typeface="Gill Sans MT" panose="020B0502020104020203" pitchFamily="34" charset="0"/>
            </a:endParaRPr>
          </a:p>
        </p:txBody>
      </p:sp>
      <p:sp>
        <p:nvSpPr>
          <p:cNvPr id="2215952" name="Line 16"/>
          <p:cNvSpPr>
            <a:spLocks noChangeShapeType="1"/>
          </p:cNvSpPr>
          <p:nvPr/>
        </p:nvSpPr>
        <p:spPr bwMode="auto">
          <a:xfrm>
            <a:off x="1619250" y="2852738"/>
            <a:ext cx="431800" cy="0"/>
          </a:xfrm>
          <a:prstGeom prst="line">
            <a:avLst/>
          </a:prstGeom>
          <a:noFill/>
          <a:ln w="28575">
            <a:solidFill>
              <a:schemeClr val="hlink"/>
            </a:solidFill>
            <a:round/>
            <a:headEnd/>
            <a:tailEnd type="triangle" w="med" len="med"/>
          </a:ln>
          <a:effectLst/>
        </p:spPr>
        <p:txBody>
          <a:bodyPr/>
          <a:lstStyle/>
          <a:p>
            <a:endParaRPr lang="zh-CN" altLang="en-US">
              <a:latin typeface="Gill Sans MT" panose="020B0502020104020203" pitchFamily="34" charset="0"/>
            </a:endParaRPr>
          </a:p>
        </p:txBody>
      </p:sp>
      <p:grpSp>
        <p:nvGrpSpPr>
          <p:cNvPr id="2215953" name="Group 17"/>
          <p:cNvGrpSpPr>
            <a:grpSpLocks/>
          </p:cNvGrpSpPr>
          <p:nvPr/>
        </p:nvGrpSpPr>
        <p:grpSpPr bwMode="auto">
          <a:xfrm>
            <a:off x="1835150" y="1268413"/>
            <a:ext cx="1081088" cy="746125"/>
            <a:chOff x="3213" y="2233"/>
            <a:chExt cx="631" cy="470"/>
          </a:xfrm>
        </p:grpSpPr>
        <p:sp>
          <p:nvSpPr>
            <p:cNvPr id="2215954" name="Freeform 18"/>
            <p:cNvSpPr>
              <a:spLocks/>
            </p:cNvSpPr>
            <p:nvPr/>
          </p:nvSpPr>
          <p:spPr bwMode="auto">
            <a:xfrm>
              <a:off x="3570" y="2243"/>
              <a:ext cx="274" cy="228"/>
            </a:xfrm>
            <a:custGeom>
              <a:avLst/>
              <a:gdLst/>
              <a:ahLst/>
              <a:cxnLst>
                <a:cxn ang="0">
                  <a:pos x="0" y="23"/>
                </a:cxn>
                <a:cxn ang="0">
                  <a:pos x="3" y="21"/>
                </a:cxn>
                <a:cxn ang="0">
                  <a:pos x="7" y="19"/>
                </a:cxn>
                <a:cxn ang="0">
                  <a:pos x="15" y="14"/>
                </a:cxn>
                <a:cxn ang="0">
                  <a:pos x="24" y="9"/>
                </a:cxn>
                <a:cxn ang="0">
                  <a:pos x="36" y="4"/>
                </a:cxn>
                <a:cxn ang="0">
                  <a:pos x="48" y="0"/>
                </a:cxn>
                <a:cxn ang="0">
                  <a:pos x="62" y="0"/>
                </a:cxn>
                <a:cxn ang="0">
                  <a:pos x="77" y="0"/>
                </a:cxn>
                <a:cxn ang="0">
                  <a:pos x="93" y="4"/>
                </a:cxn>
                <a:cxn ang="0">
                  <a:pos x="108" y="12"/>
                </a:cxn>
                <a:cxn ang="0">
                  <a:pos x="122" y="21"/>
                </a:cxn>
                <a:cxn ang="0">
                  <a:pos x="134" y="33"/>
                </a:cxn>
                <a:cxn ang="0">
                  <a:pos x="141" y="43"/>
                </a:cxn>
                <a:cxn ang="0">
                  <a:pos x="146" y="52"/>
                </a:cxn>
                <a:cxn ang="0">
                  <a:pos x="148" y="59"/>
                </a:cxn>
                <a:cxn ang="0">
                  <a:pos x="151" y="66"/>
                </a:cxn>
                <a:cxn ang="0">
                  <a:pos x="151" y="71"/>
                </a:cxn>
                <a:cxn ang="0">
                  <a:pos x="151" y="76"/>
                </a:cxn>
                <a:cxn ang="0">
                  <a:pos x="151" y="78"/>
                </a:cxn>
                <a:cxn ang="0">
                  <a:pos x="151" y="81"/>
                </a:cxn>
                <a:cxn ang="0">
                  <a:pos x="151" y="81"/>
                </a:cxn>
                <a:cxn ang="0">
                  <a:pos x="155" y="78"/>
                </a:cxn>
                <a:cxn ang="0">
                  <a:pos x="160" y="76"/>
                </a:cxn>
                <a:cxn ang="0">
                  <a:pos x="165" y="74"/>
                </a:cxn>
                <a:cxn ang="0">
                  <a:pos x="172" y="71"/>
                </a:cxn>
                <a:cxn ang="0">
                  <a:pos x="182" y="69"/>
                </a:cxn>
                <a:cxn ang="0">
                  <a:pos x="189" y="69"/>
                </a:cxn>
                <a:cxn ang="0">
                  <a:pos x="198" y="71"/>
                </a:cxn>
                <a:cxn ang="0">
                  <a:pos x="208" y="74"/>
                </a:cxn>
                <a:cxn ang="0">
                  <a:pos x="217" y="81"/>
                </a:cxn>
                <a:cxn ang="0">
                  <a:pos x="227" y="88"/>
                </a:cxn>
                <a:cxn ang="0">
                  <a:pos x="232" y="97"/>
                </a:cxn>
                <a:cxn ang="0">
                  <a:pos x="234" y="107"/>
                </a:cxn>
                <a:cxn ang="0">
                  <a:pos x="236" y="114"/>
                </a:cxn>
                <a:cxn ang="0">
                  <a:pos x="236" y="124"/>
                </a:cxn>
                <a:cxn ang="0">
                  <a:pos x="236" y="131"/>
                </a:cxn>
                <a:cxn ang="0">
                  <a:pos x="234" y="135"/>
                </a:cxn>
                <a:cxn ang="0">
                  <a:pos x="232" y="140"/>
                </a:cxn>
                <a:cxn ang="0">
                  <a:pos x="232" y="145"/>
                </a:cxn>
                <a:cxn ang="0">
                  <a:pos x="232" y="145"/>
                </a:cxn>
                <a:cxn ang="0">
                  <a:pos x="232" y="145"/>
                </a:cxn>
                <a:cxn ang="0">
                  <a:pos x="236" y="147"/>
                </a:cxn>
                <a:cxn ang="0">
                  <a:pos x="241" y="152"/>
                </a:cxn>
                <a:cxn ang="0">
                  <a:pos x="246" y="157"/>
                </a:cxn>
                <a:cxn ang="0">
                  <a:pos x="253" y="164"/>
                </a:cxn>
                <a:cxn ang="0">
                  <a:pos x="258" y="171"/>
                </a:cxn>
                <a:cxn ang="0">
                  <a:pos x="265" y="183"/>
                </a:cxn>
                <a:cxn ang="0">
                  <a:pos x="270" y="195"/>
                </a:cxn>
                <a:cxn ang="0">
                  <a:pos x="272" y="209"/>
                </a:cxn>
                <a:cxn ang="0">
                  <a:pos x="274" y="228"/>
                </a:cxn>
              </a:cxnLst>
              <a:rect l="0" t="0" r="r" b="b"/>
              <a:pathLst>
                <a:path w="274" h="228">
                  <a:moveTo>
                    <a:pt x="0" y="23"/>
                  </a:moveTo>
                  <a:lnTo>
                    <a:pt x="3" y="21"/>
                  </a:lnTo>
                  <a:lnTo>
                    <a:pt x="7" y="19"/>
                  </a:lnTo>
                  <a:lnTo>
                    <a:pt x="15" y="14"/>
                  </a:lnTo>
                  <a:lnTo>
                    <a:pt x="24" y="9"/>
                  </a:lnTo>
                  <a:lnTo>
                    <a:pt x="36" y="4"/>
                  </a:lnTo>
                  <a:lnTo>
                    <a:pt x="48" y="0"/>
                  </a:lnTo>
                  <a:lnTo>
                    <a:pt x="62" y="0"/>
                  </a:lnTo>
                  <a:lnTo>
                    <a:pt x="77" y="0"/>
                  </a:lnTo>
                  <a:lnTo>
                    <a:pt x="93" y="4"/>
                  </a:lnTo>
                  <a:lnTo>
                    <a:pt x="108" y="12"/>
                  </a:lnTo>
                  <a:lnTo>
                    <a:pt x="122" y="21"/>
                  </a:lnTo>
                  <a:lnTo>
                    <a:pt x="134" y="33"/>
                  </a:lnTo>
                  <a:lnTo>
                    <a:pt x="141" y="43"/>
                  </a:lnTo>
                  <a:lnTo>
                    <a:pt x="146" y="52"/>
                  </a:lnTo>
                  <a:lnTo>
                    <a:pt x="148" y="59"/>
                  </a:lnTo>
                  <a:lnTo>
                    <a:pt x="151" y="66"/>
                  </a:lnTo>
                  <a:lnTo>
                    <a:pt x="151" y="71"/>
                  </a:lnTo>
                  <a:lnTo>
                    <a:pt x="151" y="76"/>
                  </a:lnTo>
                  <a:lnTo>
                    <a:pt x="151" y="78"/>
                  </a:lnTo>
                  <a:lnTo>
                    <a:pt x="151" y="81"/>
                  </a:lnTo>
                  <a:lnTo>
                    <a:pt x="151" y="81"/>
                  </a:lnTo>
                  <a:lnTo>
                    <a:pt x="155" y="78"/>
                  </a:lnTo>
                  <a:lnTo>
                    <a:pt x="160" y="76"/>
                  </a:lnTo>
                  <a:lnTo>
                    <a:pt x="165" y="74"/>
                  </a:lnTo>
                  <a:lnTo>
                    <a:pt x="172" y="71"/>
                  </a:lnTo>
                  <a:lnTo>
                    <a:pt x="182" y="69"/>
                  </a:lnTo>
                  <a:lnTo>
                    <a:pt x="189" y="69"/>
                  </a:lnTo>
                  <a:lnTo>
                    <a:pt x="198" y="71"/>
                  </a:lnTo>
                  <a:lnTo>
                    <a:pt x="208" y="74"/>
                  </a:lnTo>
                  <a:lnTo>
                    <a:pt x="217" y="81"/>
                  </a:lnTo>
                  <a:lnTo>
                    <a:pt x="227" y="88"/>
                  </a:lnTo>
                  <a:lnTo>
                    <a:pt x="232" y="97"/>
                  </a:lnTo>
                  <a:lnTo>
                    <a:pt x="234" y="107"/>
                  </a:lnTo>
                  <a:lnTo>
                    <a:pt x="236" y="114"/>
                  </a:lnTo>
                  <a:lnTo>
                    <a:pt x="236" y="124"/>
                  </a:lnTo>
                  <a:lnTo>
                    <a:pt x="236" y="131"/>
                  </a:lnTo>
                  <a:lnTo>
                    <a:pt x="234" y="135"/>
                  </a:lnTo>
                  <a:lnTo>
                    <a:pt x="232" y="140"/>
                  </a:lnTo>
                  <a:lnTo>
                    <a:pt x="232" y="145"/>
                  </a:lnTo>
                  <a:lnTo>
                    <a:pt x="232" y="145"/>
                  </a:lnTo>
                  <a:lnTo>
                    <a:pt x="232" y="145"/>
                  </a:lnTo>
                  <a:lnTo>
                    <a:pt x="236" y="147"/>
                  </a:lnTo>
                  <a:lnTo>
                    <a:pt x="241" y="152"/>
                  </a:lnTo>
                  <a:lnTo>
                    <a:pt x="246" y="157"/>
                  </a:lnTo>
                  <a:lnTo>
                    <a:pt x="253" y="164"/>
                  </a:lnTo>
                  <a:lnTo>
                    <a:pt x="258" y="171"/>
                  </a:lnTo>
                  <a:lnTo>
                    <a:pt x="265" y="183"/>
                  </a:lnTo>
                  <a:lnTo>
                    <a:pt x="270" y="195"/>
                  </a:lnTo>
                  <a:lnTo>
                    <a:pt x="272" y="209"/>
                  </a:lnTo>
                  <a:lnTo>
                    <a:pt x="274" y="228"/>
                  </a:lnTo>
                </a:path>
              </a:pathLst>
            </a:custGeom>
            <a:noFill/>
            <a:ln w="12700" cmpd="sng">
              <a:solidFill>
                <a:srgbClr val="00FFFF"/>
              </a:solidFill>
              <a:prstDash val="solid"/>
              <a:round/>
              <a:headEnd/>
              <a:tailEnd/>
            </a:ln>
          </p:spPr>
          <p:txBody>
            <a:bodyPr/>
            <a:lstStyle/>
            <a:p>
              <a:endParaRPr lang="zh-CN" altLang="en-US">
                <a:latin typeface="Gill Sans MT" panose="020B0502020104020203" pitchFamily="34" charset="0"/>
              </a:endParaRPr>
            </a:p>
          </p:txBody>
        </p:sp>
        <p:sp>
          <p:nvSpPr>
            <p:cNvPr id="2215955" name="Freeform 19"/>
            <p:cNvSpPr>
              <a:spLocks/>
            </p:cNvSpPr>
            <p:nvPr/>
          </p:nvSpPr>
          <p:spPr bwMode="auto">
            <a:xfrm>
              <a:off x="3213" y="2233"/>
              <a:ext cx="357" cy="236"/>
            </a:xfrm>
            <a:custGeom>
              <a:avLst/>
              <a:gdLst/>
              <a:ahLst/>
              <a:cxnLst>
                <a:cxn ang="0">
                  <a:pos x="2" y="219"/>
                </a:cxn>
                <a:cxn ang="0">
                  <a:pos x="9" y="191"/>
                </a:cxn>
                <a:cxn ang="0">
                  <a:pos x="21" y="172"/>
                </a:cxn>
                <a:cxn ang="0">
                  <a:pos x="33" y="160"/>
                </a:cxn>
                <a:cxn ang="0">
                  <a:pos x="43" y="155"/>
                </a:cxn>
                <a:cxn ang="0">
                  <a:pos x="43" y="153"/>
                </a:cxn>
                <a:cxn ang="0">
                  <a:pos x="40" y="145"/>
                </a:cxn>
                <a:cxn ang="0">
                  <a:pos x="38" y="131"/>
                </a:cxn>
                <a:cxn ang="0">
                  <a:pos x="40" y="114"/>
                </a:cxn>
                <a:cxn ang="0">
                  <a:pos x="47" y="98"/>
                </a:cxn>
                <a:cxn ang="0">
                  <a:pos x="66" y="84"/>
                </a:cxn>
                <a:cxn ang="0">
                  <a:pos x="85" y="79"/>
                </a:cxn>
                <a:cxn ang="0">
                  <a:pos x="102" y="79"/>
                </a:cxn>
                <a:cxn ang="0">
                  <a:pos x="114" y="84"/>
                </a:cxn>
                <a:cxn ang="0">
                  <a:pos x="124" y="88"/>
                </a:cxn>
                <a:cxn ang="0">
                  <a:pos x="124" y="88"/>
                </a:cxn>
                <a:cxn ang="0">
                  <a:pos x="124" y="81"/>
                </a:cxn>
                <a:cxn ang="0">
                  <a:pos x="126" y="69"/>
                </a:cxn>
                <a:cxn ang="0">
                  <a:pos x="133" y="50"/>
                </a:cxn>
                <a:cxn ang="0">
                  <a:pos x="152" y="31"/>
                </a:cxn>
                <a:cxn ang="0">
                  <a:pos x="181" y="12"/>
                </a:cxn>
                <a:cxn ang="0">
                  <a:pos x="212" y="7"/>
                </a:cxn>
                <a:cxn ang="0">
                  <a:pos x="238" y="14"/>
                </a:cxn>
                <a:cxn ang="0">
                  <a:pos x="260" y="24"/>
                </a:cxn>
                <a:cxn ang="0">
                  <a:pos x="271" y="31"/>
                </a:cxn>
                <a:cxn ang="0">
                  <a:pos x="274" y="31"/>
                </a:cxn>
                <a:cxn ang="0">
                  <a:pos x="274" y="26"/>
                </a:cxn>
                <a:cxn ang="0">
                  <a:pos x="279" y="17"/>
                </a:cxn>
                <a:cxn ang="0">
                  <a:pos x="288" y="7"/>
                </a:cxn>
                <a:cxn ang="0">
                  <a:pos x="305" y="2"/>
                </a:cxn>
                <a:cxn ang="0">
                  <a:pos x="326" y="2"/>
                </a:cxn>
                <a:cxn ang="0">
                  <a:pos x="343" y="7"/>
                </a:cxn>
                <a:cxn ang="0">
                  <a:pos x="353" y="17"/>
                </a:cxn>
                <a:cxn ang="0">
                  <a:pos x="357" y="26"/>
                </a:cxn>
                <a:cxn ang="0">
                  <a:pos x="357" y="31"/>
                </a:cxn>
              </a:cxnLst>
              <a:rect l="0" t="0" r="r" b="b"/>
              <a:pathLst>
                <a:path w="357" h="236">
                  <a:moveTo>
                    <a:pt x="0" y="236"/>
                  </a:moveTo>
                  <a:lnTo>
                    <a:pt x="2" y="219"/>
                  </a:lnTo>
                  <a:lnTo>
                    <a:pt x="4" y="205"/>
                  </a:lnTo>
                  <a:lnTo>
                    <a:pt x="9" y="191"/>
                  </a:lnTo>
                  <a:lnTo>
                    <a:pt x="16" y="181"/>
                  </a:lnTo>
                  <a:lnTo>
                    <a:pt x="21" y="172"/>
                  </a:lnTo>
                  <a:lnTo>
                    <a:pt x="28" y="165"/>
                  </a:lnTo>
                  <a:lnTo>
                    <a:pt x="33" y="160"/>
                  </a:lnTo>
                  <a:lnTo>
                    <a:pt x="38" y="157"/>
                  </a:lnTo>
                  <a:lnTo>
                    <a:pt x="43" y="155"/>
                  </a:lnTo>
                  <a:lnTo>
                    <a:pt x="43" y="155"/>
                  </a:lnTo>
                  <a:lnTo>
                    <a:pt x="43" y="153"/>
                  </a:lnTo>
                  <a:lnTo>
                    <a:pt x="43" y="150"/>
                  </a:lnTo>
                  <a:lnTo>
                    <a:pt x="40" y="145"/>
                  </a:lnTo>
                  <a:lnTo>
                    <a:pt x="38" y="138"/>
                  </a:lnTo>
                  <a:lnTo>
                    <a:pt x="38" y="131"/>
                  </a:lnTo>
                  <a:lnTo>
                    <a:pt x="38" y="124"/>
                  </a:lnTo>
                  <a:lnTo>
                    <a:pt x="40" y="114"/>
                  </a:lnTo>
                  <a:lnTo>
                    <a:pt x="43" y="107"/>
                  </a:lnTo>
                  <a:lnTo>
                    <a:pt x="47" y="98"/>
                  </a:lnTo>
                  <a:lnTo>
                    <a:pt x="57" y="91"/>
                  </a:lnTo>
                  <a:lnTo>
                    <a:pt x="66" y="84"/>
                  </a:lnTo>
                  <a:lnTo>
                    <a:pt x="76" y="79"/>
                  </a:lnTo>
                  <a:lnTo>
                    <a:pt x="85" y="79"/>
                  </a:lnTo>
                  <a:lnTo>
                    <a:pt x="93" y="79"/>
                  </a:lnTo>
                  <a:lnTo>
                    <a:pt x="102" y="79"/>
                  </a:lnTo>
                  <a:lnTo>
                    <a:pt x="109" y="81"/>
                  </a:lnTo>
                  <a:lnTo>
                    <a:pt x="114" y="84"/>
                  </a:lnTo>
                  <a:lnTo>
                    <a:pt x="119" y="86"/>
                  </a:lnTo>
                  <a:lnTo>
                    <a:pt x="124" y="88"/>
                  </a:lnTo>
                  <a:lnTo>
                    <a:pt x="124" y="91"/>
                  </a:lnTo>
                  <a:lnTo>
                    <a:pt x="124" y="88"/>
                  </a:lnTo>
                  <a:lnTo>
                    <a:pt x="124" y="86"/>
                  </a:lnTo>
                  <a:lnTo>
                    <a:pt x="124" y="81"/>
                  </a:lnTo>
                  <a:lnTo>
                    <a:pt x="124" y="76"/>
                  </a:lnTo>
                  <a:lnTo>
                    <a:pt x="126" y="69"/>
                  </a:lnTo>
                  <a:lnTo>
                    <a:pt x="128" y="60"/>
                  </a:lnTo>
                  <a:lnTo>
                    <a:pt x="133" y="50"/>
                  </a:lnTo>
                  <a:lnTo>
                    <a:pt x="140" y="41"/>
                  </a:lnTo>
                  <a:lnTo>
                    <a:pt x="152" y="31"/>
                  </a:lnTo>
                  <a:lnTo>
                    <a:pt x="167" y="22"/>
                  </a:lnTo>
                  <a:lnTo>
                    <a:pt x="181" y="12"/>
                  </a:lnTo>
                  <a:lnTo>
                    <a:pt x="198" y="10"/>
                  </a:lnTo>
                  <a:lnTo>
                    <a:pt x="212" y="7"/>
                  </a:lnTo>
                  <a:lnTo>
                    <a:pt x="226" y="10"/>
                  </a:lnTo>
                  <a:lnTo>
                    <a:pt x="238" y="14"/>
                  </a:lnTo>
                  <a:lnTo>
                    <a:pt x="250" y="19"/>
                  </a:lnTo>
                  <a:lnTo>
                    <a:pt x="260" y="24"/>
                  </a:lnTo>
                  <a:lnTo>
                    <a:pt x="267" y="29"/>
                  </a:lnTo>
                  <a:lnTo>
                    <a:pt x="271" y="31"/>
                  </a:lnTo>
                  <a:lnTo>
                    <a:pt x="274" y="33"/>
                  </a:lnTo>
                  <a:lnTo>
                    <a:pt x="274" y="31"/>
                  </a:lnTo>
                  <a:lnTo>
                    <a:pt x="274" y="29"/>
                  </a:lnTo>
                  <a:lnTo>
                    <a:pt x="274" y="26"/>
                  </a:lnTo>
                  <a:lnTo>
                    <a:pt x="276" y="22"/>
                  </a:lnTo>
                  <a:lnTo>
                    <a:pt x="279" y="17"/>
                  </a:lnTo>
                  <a:lnTo>
                    <a:pt x="283" y="12"/>
                  </a:lnTo>
                  <a:lnTo>
                    <a:pt x="288" y="7"/>
                  </a:lnTo>
                  <a:lnTo>
                    <a:pt x="295" y="5"/>
                  </a:lnTo>
                  <a:lnTo>
                    <a:pt x="305" y="2"/>
                  </a:lnTo>
                  <a:lnTo>
                    <a:pt x="317" y="0"/>
                  </a:lnTo>
                  <a:lnTo>
                    <a:pt x="326" y="2"/>
                  </a:lnTo>
                  <a:lnTo>
                    <a:pt x="336" y="5"/>
                  </a:lnTo>
                  <a:lnTo>
                    <a:pt x="343" y="7"/>
                  </a:lnTo>
                  <a:lnTo>
                    <a:pt x="348" y="12"/>
                  </a:lnTo>
                  <a:lnTo>
                    <a:pt x="353" y="17"/>
                  </a:lnTo>
                  <a:lnTo>
                    <a:pt x="355" y="22"/>
                  </a:lnTo>
                  <a:lnTo>
                    <a:pt x="357" y="26"/>
                  </a:lnTo>
                  <a:lnTo>
                    <a:pt x="357" y="29"/>
                  </a:lnTo>
                  <a:lnTo>
                    <a:pt x="357" y="31"/>
                  </a:lnTo>
                  <a:lnTo>
                    <a:pt x="357" y="33"/>
                  </a:lnTo>
                </a:path>
              </a:pathLst>
            </a:custGeom>
            <a:noFill/>
            <a:ln w="12700" cmpd="sng">
              <a:solidFill>
                <a:srgbClr val="00FFFF"/>
              </a:solidFill>
              <a:prstDash val="solid"/>
              <a:round/>
              <a:headEnd/>
              <a:tailEnd/>
            </a:ln>
          </p:spPr>
          <p:txBody>
            <a:bodyPr/>
            <a:lstStyle/>
            <a:p>
              <a:endParaRPr lang="zh-CN" altLang="en-US">
                <a:latin typeface="Gill Sans MT" panose="020B0502020104020203" pitchFamily="34" charset="0"/>
              </a:endParaRPr>
            </a:p>
          </p:txBody>
        </p:sp>
        <p:sp>
          <p:nvSpPr>
            <p:cNvPr id="2215956" name="Freeform 20"/>
            <p:cNvSpPr>
              <a:spLocks/>
            </p:cNvSpPr>
            <p:nvPr/>
          </p:nvSpPr>
          <p:spPr bwMode="auto">
            <a:xfrm>
              <a:off x="3213" y="2464"/>
              <a:ext cx="274" cy="229"/>
            </a:xfrm>
            <a:custGeom>
              <a:avLst/>
              <a:gdLst/>
              <a:ahLst/>
              <a:cxnLst>
                <a:cxn ang="0">
                  <a:pos x="274" y="205"/>
                </a:cxn>
                <a:cxn ang="0">
                  <a:pos x="271" y="208"/>
                </a:cxn>
                <a:cxn ang="0">
                  <a:pos x="267" y="210"/>
                </a:cxn>
                <a:cxn ang="0">
                  <a:pos x="260" y="215"/>
                </a:cxn>
                <a:cxn ang="0">
                  <a:pos x="250" y="220"/>
                </a:cxn>
                <a:cxn ang="0">
                  <a:pos x="238" y="224"/>
                </a:cxn>
                <a:cxn ang="0">
                  <a:pos x="226" y="229"/>
                </a:cxn>
                <a:cxn ang="0">
                  <a:pos x="212" y="229"/>
                </a:cxn>
                <a:cxn ang="0">
                  <a:pos x="198" y="229"/>
                </a:cxn>
                <a:cxn ang="0">
                  <a:pos x="181" y="224"/>
                </a:cxn>
                <a:cxn ang="0">
                  <a:pos x="167" y="217"/>
                </a:cxn>
                <a:cxn ang="0">
                  <a:pos x="152" y="208"/>
                </a:cxn>
                <a:cxn ang="0">
                  <a:pos x="140" y="196"/>
                </a:cxn>
                <a:cxn ang="0">
                  <a:pos x="133" y="186"/>
                </a:cxn>
                <a:cxn ang="0">
                  <a:pos x="128" y="179"/>
                </a:cxn>
                <a:cxn ang="0">
                  <a:pos x="126" y="170"/>
                </a:cxn>
                <a:cxn ang="0">
                  <a:pos x="124" y="162"/>
                </a:cxn>
                <a:cxn ang="0">
                  <a:pos x="124" y="158"/>
                </a:cxn>
                <a:cxn ang="0">
                  <a:pos x="124" y="153"/>
                </a:cxn>
                <a:cxn ang="0">
                  <a:pos x="124" y="151"/>
                </a:cxn>
                <a:cxn ang="0">
                  <a:pos x="124" y="148"/>
                </a:cxn>
                <a:cxn ang="0">
                  <a:pos x="124" y="148"/>
                </a:cxn>
                <a:cxn ang="0">
                  <a:pos x="119" y="151"/>
                </a:cxn>
                <a:cxn ang="0">
                  <a:pos x="114" y="153"/>
                </a:cxn>
                <a:cxn ang="0">
                  <a:pos x="109" y="155"/>
                </a:cxn>
                <a:cxn ang="0">
                  <a:pos x="102" y="158"/>
                </a:cxn>
                <a:cxn ang="0">
                  <a:pos x="93" y="160"/>
                </a:cxn>
                <a:cxn ang="0">
                  <a:pos x="85" y="160"/>
                </a:cxn>
                <a:cxn ang="0">
                  <a:pos x="76" y="158"/>
                </a:cxn>
                <a:cxn ang="0">
                  <a:pos x="66" y="155"/>
                </a:cxn>
                <a:cxn ang="0">
                  <a:pos x="57" y="148"/>
                </a:cxn>
                <a:cxn ang="0">
                  <a:pos x="47" y="141"/>
                </a:cxn>
                <a:cxn ang="0">
                  <a:pos x="43" y="131"/>
                </a:cxn>
                <a:cxn ang="0">
                  <a:pos x="40" y="122"/>
                </a:cxn>
                <a:cxn ang="0">
                  <a:pos x="38" y="115"/>
                </a:cxn>
                <a:cxn ang="0">
                  <a:pos x="38" y="105"/>
                </a:cxn>
                <a:cxn ang="0">
                  <a:pos x="38" y="98"/>
                </a:cxn>
                <a:cxn ang="0">
                  <a:pos x="40" y="93"/>
                </a:cxn>
                <a:cxn ang="0">
                  <a:pos x="43" y="89"/>
                </a:cxn>
                <a:cxn ang="0">
                  <a:pos x="43" y="84"/>
                </a:cxn>
                <a:cxn ang="0">
                  <a:pos x="43" y="84"/>
                </a:cxn>
                <a:cxn ang="0">
                  <a:pos x="43" y="84"/>
                </a:cxn>
                <a:cxn ang="0">
                  <a:pos x="38" y="81"/>
                </a:cxn>
                <a:cxn ang="0">
                  <a:pos x="33" y="77"/>
                </a:cxn>
                <a:cxn ang="0">
                  <a:pos x="28" y="72"/>
                </a:cxn>
                <a:cxn ang="0">
                  <a:pos x="21" y="65"/>
                </a:cxn>
                <a:cxn ang="0">
                  <a:pos x="16" y="58"/>
                </a:cxn>
                <a:cxn ang="0">
                  <a:pos x="9" y="46"/>
                </a:cxn>
                <a:cxn ang="0">
                  <a:pos x="4" y="34"/>
                </a:cxn>
                <a:cxn ang="0">
                  <a:pos x="2" y="19"/>
                </a:cxn>
                <a:cxn ang="0">
                  <a:pos x="0" y="0"/>
                </a:cxn>
              </a:cxnLst>
              <a:rect l="0" t="0" r="r" b="b"/>
              <a:pathLst>
                <a:path w="274" h="229">
                  <a:moveTo>
                    <a:pt x="274" y="205"/>
                  </a:moveTo>
                  <a:lnTo>
                    <a:pt x="271" y="208"/>
                  </a:lnTo>
                  <a:lnTo>
                    <a:pt x="267" y="210"/>
                  </a:lnTo>
                  <a:lnTo>
                    <a:pt x="260" y="215"/>
                  </a:lnTo>
                  <a:lnTo>
                    <a:pt x="250" y="220"/>
                  </a:lnTo>
                  <a:lnTo>
                    <a:pt x="238" y="224"/>
                  </a:lnTo>
                  <a:lnTo>
                    <a:pt x="226" y="229"/>
                  </a:lnTo>
                  <a:lnTo>
                    <a:pt x="212" y="229"/>
                  </a:lnTo>
                  <a:lnTo>
                    <a:pt x="198" y="229"/>
                  </a:lnTo>
                  <a:lnTo>
                    <a:pt x="181" y="224"/>
                  </a:lnTo>
                  <a:lnTo>
                    <a:pt x="167" y="217"/>
                  </a:lnTo>
                  <a:lnTo>
                    <a:pt x="152" y="208"/>
                  </a:lnTo>
                  <a:lnTo>
                    <a:pt x="140" y="196"/>
                  </a:lnTo>
                  <a:lnTo>
                    <a:pt x="133" y="186"/>
                  </a:lnTo>
                  <a:lnTo>
                    <a:pt x="128" y="179"/>
                  </a:lnTo>
                  <a:lnTo>
                    <a:pt x="126" y="170"/>
                  </a:lnTo>
                  <a:lnTo>
                    <a:pt x="124" y="162"/>
                  </a:lnTo>
                  <a:lnTo>
                    <a:pt x="124" y="158"/>
                  </a:lnTo>
                  <a:lnTo>
                    <a:pt x="124" y="153"/>
                  </a:lnTo>
                  <a:lnTo>
                    <a:pt x="124" y="151"/>
                  </a:lnTo>
                  <a:lnTo>
                    <a:pt x="124" y="148"/>
                  </a:lnTo>
                  <a:lnTo>
                    <a:pt x="124" y="148"/>
                  </a:lnTo>
                  <a:lnTo>
                    <a:pt x="119" y="151"/>
                  </a:lnTo>
                  <a:lnTo>
                    <a:pt x="114" y="153"/>
                  </a:lnTo>
                  <a:lnTo>
                    <a:pt x="109" y="155"/>
                  </a:lnTo>
                  <a:lnTo>
                    <a:pt x="102" y="158"/>
                  </a:lnTo>
                  <a:lnTo>
                    <a:pt x="93" y="160"/>
                  </a:lnTo>
                  <a:lnTo>
                    <a:pt x="85" y="160"/>
                  </a:lnTo>
                  <a:lnTo>
                    <a:pt x="76" y="158"/>
                  </a:lnTo>
                  <a:lnTo>
                    <a:pt x="66" y="155"/>
                  </a:lnTo>
                  <a:lnTo>
                    <a:pt x="57" y="148"/>
                  </a:lnTo>
                  <a:lnTo>
                    <a:pt x="47" y="141"/>
                  </a:lnTo>
                  <a:lnTo>
                    <a:pt x="43" y="131"/>
                  </a:lnTo>
                  <a:lnTo>
                    <a:pt x="40" y="122"/>
                  </a:lnTo>
                  <a:lnTo>
                    <a:pt x="38" y="115"/>
                  </a:lnTo>
                  <a:lnTo>
                    <a:pt x="38" y="105"/>
                  </a:lnTo>
                  <a:lnTo>
                    <a:pt x="38" y="98"/>
                  </a:lnTo>
                  <a:lnTo>
                    <a:pt x="40" y="93"/>
                  </a:lnTo>
                  <a:lnTo>
                    <a:pt x="43" y="89"/>
                  </a:lnTo>
                  <a:lnTo>
                    <a:pt x="43" y="84"/>
                  </a:lnTo>
                  <a:lnTo>
                    <a:pt x="43" y="84"/>
                  </a:lnTo>
                  <a:lnTo>
                    <a:pt x="43" y="84"/>
                  </a:lnTo>
                  <a:lnTo>
                    <a:pt x="38" y="81"/>
                  </a:lnTo>
                  <a:lnTo>
                    <a:pt x="33" y="77"/>
                  </a:lnTo>
                  <a:lnTo>
                    <a:pt x="28" y="72"/>
                  </a:lnTo>
                  <a:lnTo>
                    <a:pt x="21" y="65"/>
                  </a:lnTo>
                  <a:lnTo>
                    <a:pt x="16" y="58"/>
                  </a:lnTo>
                  <a:lnTo>
                    <a:pt x="9" y="46"/>
                  </a:lnTo>
                  <a:lnTo>
                    <a:pt x="4" y="34"/>
                  </a:lnTo>
                  <a:lnTo>
                    <a:pt x="2" y="19"/>
                  </a:lnTo>
                  <a:lnTo>
                    <a:pt x="0" y="0"/>
                  </a:lnTo>
                </a:path>
              </a:pathLst>
            </a:custGeom>
            <a:noFill/>
            <a:ln w="12700" cmpd="sng">
              <a:solidFill>
                <a:srgbClr val="00FFFF"/>
              </a:solidFill>
              <a:prstDash val="solid"/>
              <a:round/>
              <a:headEnd/>
              <a:tailEnd/>
            </a:ln>
          </p:spPr>
          <p:txBody>
            <a:bodyPr/>
            <a:lstStyle/>
            <a:p>
              <a:endParaRPr lang="zh-CN" altLang="en-US">
                <a:latin typeface="Gill Sans MT" panose="020B0502020104020203" pitchFamily="34" charset="0"/>
              </a:endParaRPr>
            </a:p>
          </p:txBody>
        </p:sp>
        <p:sp>
          <p:nvSpPr>
            <p:cNvPr id="2215957" name="Freeform 21"/>
            <p:cNvSpPr>
              <a:spLocks/>
            </p:cNvSpPr>
            <p:nvPr/>
          </p:nvSpPr>
          <p:spPr bwMode="auto">
            <a:xfrm>
              <a:off x="3487" y="2464"/>
              <a:ext cx="355" cy="239"/>
            </a:xfrm>
            <a:custGeom>
              <a:avLst/>
              <a:gdLst/>
              <a:ahLst/>
              <a:cxnLst>
                <a:cxn ang="0">
                  <a:pos x="355" y="19"/>
                </a:cxn>
                <a:cxn ang="0">
                  <a:pos x="348" y="48"/>
                </a:cxn>
                <a:cxn ang="0">
                  <a:pos x="336" y="67"/>
                </a:cxn>
                <a:cxn ang="0">
                  <a:pos x="324" y="79"/>
                </a:cxn>
                <a:cxn ang="0">
                  <a:pos x="315" y="84"/>
                </a:cxn>
                <a:cxn ang="0">
                  <a:pos x="315" y="86"/>
                </a:cxn>
                <a:cxn ang="0">
                  <a:pos x="317" y="93"/>
                </a:cxn>
                <a:cxn ang="0">
                  <a:pos x="319" y="108"/>
                </a:cxn>
                <a:cxn ang="0">
                  <a:pos x="317" y="124"/>
                </a:cxn>
                <a:cxn ang="0">
                  <a:pos x="310" y="141"/>
                </a:cxn>
                <a:cxn ang="0">
                  <a:pos x="291" y="155"/>
                </a:cxn>
                <a:cxn ang="0">
                  <a:pos x="272" y="160"/>
                </a:cxn>
                <a:cxn ang="0">
                  <a:pos x="255" y="160"/>
                </a:cxn>
                <a:cxn ang="0">
                  <a:pos x="243" y="155"/>
                </a:cxn>
                <a:cxn ang="0">
                  <a:pos x="234" y="151"/>
                </a:cxn>
                <a:cxn ang="0">
                  <a:pos x="234" y="151"/>
                </a:cxn>
                <a:cxn ang="0">
                  <a:pos x="234" y="158"/>
                </a:cxn>
                <a:cxn ang="0">
                  <a:pos x="231" y="170"/>
                </a:cxn>
                <a:cxn ang="0">
                  <a:pos x="224" y="189"/>
                </a:cxn>
                <a:cxn ang="0">
                  <a:pos x="205" y="208"/>
                </a:cxn>
                <a:cxn ang="0">
                  <a:pos x="176" y="227"/>
                </a:cxn>
                <a:cxn ang="0">
                  <a:pos x="145" y="232"/>
                </a:cxn>
                <a:cxn ang="0">
                  <a:pos x="119" y="224"/>
                </a:cxn>
                <a:cxn ang="0">
                  <a:pos x="98" y="215"/>
                </a:cxn>
                <a:cxn ang="0">
                  <a:pos x="86" y="208"/>
                </a:cxn>
                <a:cxn ang="0">
                  <a:pos x="83" y="208"/>
                </a:cxn>
                <a:cxn ang="0">
                  <a:pos x="83" y="213"/>
                </a:cxn>
                <a:cxn ang="0">
                  <a:pos x="79" y="222"/>
                </a:cxn>
                <a:cxn ang="0">
                  <a:pos x="69" y="232"/>
                </a:cxn>
                <a:cxn ang="0">
                  <a:pos x="52" y="236"/>
                </a:cxn>
                <a:cxn ang="0">
                  <a:pos x="31" y="236"/>
                </a:cxn>
                <a:cxn ang="0">
                  <a:pos x="14" y="232"/>
                </a:cxn>
                <a:cxn ang="0">
                  <a:pos x="5" y="222"/>
                </a:cxn>
                <a:cxn ang="0">
                  <a:pos x="0" y="213"/>
                </a:cxn>
                <a:cxn ang="0">
                  <a:pos x="0" y="208"/>
                </a:cxn>
              </a:cxnLst>
              <a:rect l="0" t="0" r="r" b="b"/>
              <a:pathLst>
                <a:path w="355" h="239">
                  <a:moveTo>
                    <a:pt x="355" y="0"/>
                  </a:moveTo>
                  <a:lnTo>
                    <a:pt x="355" y="19"/>
                  </a:lnTo>
                  <a:lnTo>
                    <a:pt x="353" y="34"/>
                  </a:lnTo>
                  <a:lnTo>
                    <a:pt x="348" y="48"/>
                  </a:lnTo>
                  <a:lnTo>
                    <a:pt x="341" y="58"/>
                  </a:lnTo>
                  <a:lnTo>
                    <a:pt x="336" y="67"/>
                  </a:lnTo>
                  <a:lnTo>
                    <a:pt x="329" y="74"/>
                  </a:lnTo>
                  <a:lnTo>
                    <a:pt x="324" y="79"/>
                  </a:lnTo>
                  <a:lnTo>
                    <a:pt x="319" y="81"/>
                  </a:lnTo>
                  <a:lnTo>
                    <a:pt x="315" y="84"/>
                  </a:lnTo>
                  <a:lnTo>
                    <a:pt x="315" y="84"/>
                  </a:lnTo>
                  <a:lnTo>
                    <a:pt x="315" y="86"/>
                  </a:lnTo>
                  <a:lnTo>
                    <a:pt x="315" y="89"/>
                  </a:lnTo>
                  <a:lnTo>
                    <a:pt x="317" y="93"/>
                  </a:lnTo>
                  <a:lnTo>
                    <a:pt x="319" y="100"/>
                  </a:lnTo>
                  <a:lnTo>
                    <a:pt x="319" y="108"/>
                  </a:lnTo>
                  <a:lnTo>
                    <a:pt x="319" y="115"/>
                  </a:lnTo>
                  <a:lnTo>
                    <a:pt x="317" y="124"/>
                  </a:lnTo>
                  <a:lnTo>
                    <a:pt x="315" y="131"/>
                  </a:lnTo>
                  <a:lnTo>
                    <a:pt x="310" y="141"/>
                  </a:lnTo>
                  <a:lnTo>
                    <a:pt x="300" y="151"/>
                  </a:lnTo>
                  <a:lnTo>
                    <a:pt x="291" y="155"/>
                  </a:lnTo>
                  <a:lnTo>
                    <a:pt x="281" y="160"/>
                  </a:lnTo>
                  <a:lnTo>
                    <a:pt x="272" y="160"/>
                  </a:lnTo>
                  <a:lnTo>
                    <a:pt x="265" y="160"/>
                  </a:lnTo>
                  <a:lnTo>
                    <a:pt x="255" y="160"/>
                  </a:lnTo>
                  <a:lnTo>
                    <a:pt x="248" y="158"/>
                  </a:lnTo>
                  <a:lnTo>
                    <a:pt x="243" y="155"/>
                  </a:lnTo>
                  <a:lnTo>
                    <a:pt x="238" y="153"/>
                  </a:lnTo>
                  <a:lnTo>
                    <a:pt x="234" y="151"/>
                  </a:lnTo>
                  <a:lnTo>
                    <a:pt x="234" y="151"/>
                  </a:lnTo>
                  <a:lnTo>
                    <a:pt x="234" y="151"/>
                  </a:lnTo>
                  <a:lnTo>
                    <a:pt x="234" y="153"/>
                  </a:lnTo>
                  <a:lnTo>
                    <a:pt x="234" y="158"/>
                  </a:lnTo>
                  <a:lnTo>
                    <a:pt x="234" y="162"/>
                  </a:lnTo>
                  <a:lnTo>
                    <a:pt x="231" y="170"/>
                  </a:lnTo>
                  <a:lnTo>
                    <a:pt x="229" y="179"/>
                  </a:lnTo>
                  <a:lnTo>
                    <a:pt x="224" y="189"/>
                  </a:lnTo>
                  <a:lnTo>
                    <a:pt x="217" y="198"/>
                  </a:lnTo>
                  <a:lnTo>
                    <a:pt x="205" y="208"/>
                  </a:lnTo>
                  <a:lnTo>
                    <a:pt x="191" y="217"/>
                  </a:lnTo>
                  <a:lnTo>
                    <a:pt x="176" y="227"/>
                  </a:lnTo>
                  <a:lnTo>
                    <a:pt x="160" y="229"/>
                  </a:lnTo>
                  <a:lnTo>
                    <a:pt x="145" y="232"/>
                  </a:lnTo>
                  <a:lnTo>
                    <a:pt x="131" y="229"/>
                  </a:lnTo>
                  <a:lnTo>
                    <a:pt x="119" y="224"/>
                  </a:lnTo>
                  <a:lnTo>
                    <a:pt x="107" y="220"/>
                  </a:lnTo>
                  <a:lnTo>
                    <a:pt x="98" y="215"/>
                  </a:lnTo>
                  <a:lnTo>
                    <a:pt x="90" y="210"/>
                  </a:lnTo>
                  <a:lnTo>
                    <a:pt x="86" y="208"/>
                  </a:lnTo>
                  <a:lnTo>
                    <a:pt x="83" y="208"/>
                  </a:lnTo>
                  <a:lnTo>
                    <a:pt x="83" y="208"/>
                  </a:lnTo>
                  <a:lnTo>
                    <a:pt x="83" y="210"/>
                  </a:lnTo>
                  <a:lnTo>
                    <a:pt x="83" y="213"/>
                  </a:lnTo>
                  <a:lnTo>
                    <a:pt x="81" y="217"/>
                  </a:lnTo>
                  <a:lnTo>
                    <a:pt x="79" y="222"/>
                  </a:lnTo>
                  <a:lnTo>
                    <a:pt x="74" y="227"/>
                  </a:lnTo>
                  <a:lnTo>
                    <a:pt x="69" y="232"/>
                  </a:lnTo>
                  <a:lnTo>
                    <a:pt x="62" y="234"/>
                  </a:lnTo>
                  <a:lnTo>
                    <a:pt x="52" y="236"/>
                  </a:lnTo>
                  <a:lnTo>
                    <a:pt x="43" y="239"/>
                  </a:lnTo>
                  <a:lnTo>
                    <a:pt x="31" y="236"/>
                  </a:lnTo>
                  <a:lnTo>
                    <a:pt x="21" y="234"/>
                  </a:lnTo>
                  <a:lnTo>
                    <a:pt x="14" y="232"/>
                  </a:lnTo>
                  <a:lnTo>
                    <a:pt x="9" y="227"/>
                  </a:lnTo>
                  <a:lnTo>
                    <a:pt x="5" y="222"/>
                  </a:lnTo>
                  <a:lnTo>
                    <a:pt x="2" y="217"/>
                  </a:lnTo>
                  <a:lnTo>
                    <a:pt x="0" y="213"/>
                  </a:lnTo>
                  <a:lnTo>
                    <a:pt x="0" y="210"/>
                  </a:lnTo>
                  <a:lnTo>
                    <a:pt x="0" y="208"/>
                  </a:lnTo>
                  <a:lnTo>
                    <a:pt x="0" y="208"/>
                  </a:lnTo>
                </a:path>
              </a:pathLst>
            </a:custGeom>
            <a:noFill/>
            <a:ln w="12700" cmpd="sng">
              <a:solidFill>
                <a:srgbClr val="00FFFF"/>
              </a:solidFill>
              <a:prstDash val="solid"/>
              <a:round/>
              <a:headEnd/>
              <a:tailEnd/>
            </a:ln>
          </p:spPr>
          <p:txBody>
            <a:bodyPr/>
            <a:lstStyle/>
            <a:p>
              <a:endParaRPr lang="zh-CN" altLang="en-US">
                <a:latin typeface="Gill Sans MT" panose="020B0502020104020203" pitchFamily="34" charset="0"/>
              </a:endParaRPr>
            </a:p>
          </p:txBody>
        </p:sp>
      </p:grpSp>
      <p:sp>
        <p:nvSpPr>
          <p:cNvPr id="2215958" name="Oval 22"/>
          <p:cNvSpPr>
            <a:spLocks noChangeArrowheads="1"/>
          </p:cNvSpPr>
          <p:nvPr/>
        </p:nvSpPr>
        <p:spPr bwMode="auto">
          <a:xfrm>
            <a:off x="1619250" y="1844675"/>
            <a:ext cx="215900" cy="215900"/>
          </a:xfrm>
          <a:prstGeom prst="ellipse">
            <a:avLst/>
          </a:prstGeom>
          <a:noFill/>
          <a:ln w="9525">
            <a:solidFill>
              <a:schemeClr val="tx1"/>
            </a:solidFill>
            <a:round/>
            <a:headEnd/>
            <a:tailEnd/>
          </a:ln>
          <a:effectLst/>
        </p:spPr>
        <p:txBody>
          <a:bodyPr wrap="none" anchor="ctr"/>
          <a:lstStyle/>
          <a:p>
            <a:pPr algn="ctr"/>
            <a:endParaRPr lang="zh-CN" altLang="zh-CN">
              <a:latin typeface="Gill Sans MT" panose="020B0502020104020203" pitchFamily="34" charset="0"/>
            </a:endParaRPr>
          </a:p>
        </p:txBody>
      </p:sp>
      <p:sp>
        <p:nvSpPr>
          <p:cNvPr id="2215959" name="Rectangle 23"/>
          <p:cNvSpPr>
            <a:spLocks noChangeArrowheads="1"/>
          </p:cNvSpPr>
          <p:nvPr/>
        </p:nvSpPr>
        <p:spPr bwMode="auto">
          <a:xfrm>
            <a:off x="179388" y="1196975"/>
            <a:ext cx="1778179" cy="369332"/>
          </a:xfrm>
          <a:prstGeom prst="rect">
            <a:avLst/>
          </a:prstGeom>
          <a:noFill/>
          <a:ln w="9525">
            <a:noFill/>
            <a:miter lim="800000"/>
            <a:headEnd/>
            <a:tailEnd/>
          </a:ln>
          <a:effectLst/>
        </p:spPr>
        <p:txBody>
          <a:bodyPr wrap="none">
            <a:spAutoFit/>
          </a:bodyPr>
          <a:lstStyle/>
          <a:p>
            <a:r>
              <a:rPr lang="en-US" altLang="zh-CN" sz="1600">
                <a:latin typeface="Gill Sans MT" panose="020B0502020104020203" pitchFamily="34" charset="0"/>
              </a:rPr>
              <a:t>ARP </a:t>
            </a:r>
            <a:r>
              <a:rPr lang="en-US" altLang="en-US">
                <a:latin typeface="Gill Sans MT" panose="020B0502020104020203" pitchFamily="34" charset="0"/>
              </a:rPr>
              <a:t>→</a:t>
            </a:r>
            <a:r>
              <a:rPr lang="en-US" altLang="zh-CN" sz="1600">
                <a:latin typeface="Gill Sans MT" panose="020B0502020104020203" pitchFamily="34" charset="0"/>
              </a:rPr>
              <a:t> proxy ARP</a:t>
            </a:r>
          </a:p>
        </p:txBody>
      </p:sp>
      <p:sp>
        <p:nvSpPr>
          <p:cNvPr id="2215960" name="Line 24"/>
          <p:cNvSpPr>
            <a:spLocks noChangeShapeType="1"/>
          </p:cNvSpPr>
          <p:nvPr/>
        </p:nvSpPr>
        <p:spPr bwMode="auto">
          <a:xfrm>
            <a:off x="1758492" y="2014539"/>
            <a:ext cx="941846" cy="550861"/>
          </a:xfrm>
          <a:prstGeom prst="line">
            <a:avLst/>
          </a:prstGeom>
          <a:noFill/>
          <a:ln w="28575">
            <a:solidFill>
              <a:schemeClr val="hlink"/>
            </a:solidFill>
            <a:round/>
            <a:headEnd/>
            <a:tailEnd type="triangle" w="med" len="med"/>
          </a:ln>
          <a:effectLst/>
        </p:spPr>
        <p:txBody>
          <a:bodyPr/>
          <a:lstStyle/>
          <a:p>
            <a:endParaRPr lang="zh-CN" altLang="en-US">
              <a:latin typeface="Gill Sans MT" panose="020B0502020104020203" pitchFamily="34" charset="0"/>
            </a:endParaRPr>
          </a:p>
        </p:txBody>
      </p:sp>
      <p:sp>
        <p:nvSpPr>
          <p:cNvPr id="2215961" name="Line 25"/>
          <p:cNvSpPr>
            <a:spLocks noChangeShapeType="1"/>
          </p:cNvSpPr>
          <p:nvPr/>
        </p:nvSpPr>
        <p:spPr bwMode="auto">
          <a:xfrm>
            <a:off x="8532813" y="1590675"/>
            <a:ext cx="0" cy="288925"/>
          </a:xfrm>
          <a:prstGeom prst="line">
            <a:avLst/>
          </a:prstGeom>
          <a:noFill/>
          <a:ln w="9525">
            <a:noFill/>
            <a:round/>
            <a:headEnd/>
            <a:tailEnd type="triangle" w="med" len="med"/>
          </a:ln>
          <a:effectLst/>
        </p:spPr>
        <p:txBody>
          <a:bodyPr/>
          <a:lstStyle/>
          <a:p>
            <a:endParaRPr lang="zh-CN" altLang="en-US">
              <a:latin typeface="Gill Sans MT" panose="020B0502020104020203" pitchFamily="34" charset="0"/>
            </a:endParaRPr>
          </a:p>
        </p:txBody>
      </p:sp>
      <p:sp>
        <p:nvSpPr>
          <p:cNvPr id="2215962" name="Rectangle 26"/>
          <p:cNvSpPr>
            <a:spLocks noChangeArrowheads="1"/>
          </p:cNvSpPr>
          <p:nvPr/>
        </p:nvSpPr>
        <p:spPr bwMode="auto">
          <a:xfrm>
            <a:off x="179388" y="1773238"/>
            <a:ext cx="1424108" cy="338554"/>
          </a:xfrm>
          <a:prstGeom prst="rect">
            <a:avLst/>
          </a:prstGeom>
          <a:noFill/>
          <a:ln w="9525">
            <a:noFill/>
            <a:miter lim="800000"/>
            <a:headEnd/>
            <a:tailEnd/>
          </a:ln>
          <a:effectLst/>
        </p:spPr>
        <p:txBody>
          <a:bodyPr wrap="none">
            <a:spAutoFit/>
          </a:bodyPr>
          <a:lstStyle/>
          <a:p>
            <a:r>
              <a:rPr lang="en-US" altLang="zh-CN" sz="1600" dirty="0">
                <a:latin typeface="Gill Sans MT" panose="020B0502020104020203" pitchFamily="34" charset="0"/>
              </a:rPr>
              <a:t>gratuitous ARP</a:t>
            </a:r>
          </a:p>
        </p:txBody>
      </p:sp>
    </p:spTree>
    <p:extLst>
      <p:ext uri="{BB962C8B-B14F-4D97-AF65-F5344CB8AC3E}">
        <p14:creationId xmlns:p14="http://schemas.microsoft.com/office/powerpoint/2010/main" val="16111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59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59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215952"/>
                                        </p:tgtEl>
                                        <p:attrNameLst>
                                          <p:attrName>style.visibility</p:attrName>
                                        </p:attrNameLst>
                                      </p:cBhvr>
                                      <p:to>
                                        <p:strVal val="visible"/>
                                      </p:to>
                                    </p:set>
                                    <p:animEffect transition="in" filter="wipe(right)">
                                      <p:cBhvr>
                                        <p:cTn id="15" dur="500"/>
                                        <p:tgtEl>
                                          <p:spTgt spid="221595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159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159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215948"/>
                                        </p:tgtEl>
                                        <p:attrNameLst>
                                          <p:attrName>style.visibility</p:attrName>
                                        </p:attrNameLst>
                                      </p:cBhvr>
                                      <p:to>
                                        <p:strVal val="visible"/>
                                      </p:to>
                                    </p:set>
                                    <p:animEffect transition="in" filter="wipe(up)">
                                      <p:cBhvr>
                                        <p:cTn id="28" dur="500"/>
                                        <p:tgtEl>
                                          <p:spTgt spid="221594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159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215960"/>
                                        </p:tgtEl>
                                        <p:attrNameLst>
                                          <p:attrName>style.visibility</p:attrName>
                                        </p:attrNameLst>
                                      </p:cBhvr>
                                      <p:to>
                                        <p:strVal val="visible"/>
                                      </p:to>
                                    </p:set>
                                    <p:animEffect transition="in" filter="wipe(up)">
                                      <p:cBhvr>
                                        <p:cTn id="37" dur="500"/>
                                        <p:tgtEl>
                                          <p:spTgt spid="221596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15959"/>
                                        </p:tgtEl>
                                        <p:attrNameLst>
                                          <p:attrName>style.visibility</p:attrName>
                                        </p:attrNameLst>
                                      </p:cBhvr>
                                      <p:to>
                                        <p:strVal val="visible"/>
                                      </p:to>
                                    </p:set>
                                  </p:childTnLst>
                                  <p:subTnLst>
                                    <p:animClr clrSpc="rgb" dir="cw">
                                      <p:cBhvr override="childStyle">
                                        <p:cTn dur="1" fill="hold" display="0" masterRel="nextClick" afterEffect="1"/>
                                        <p:tgtEl>
                                          <p:spTgt spid="2215959"/>
                                        </p:tgtEl>
                                        <p:attrNameLst>
                                          <p:attrName>ppt_c</p:attrName>
                                        </p:attrNameLst>
                                      </p:cBhvr>
                                      <p:to>
                                        <a:schemeClr val="hlink"/>
                                      </p:to>
                                    </p:animClr>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1596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215940">
                                            <p:txEl>
                                              <p:pRg st="1" end="1"/>
                                            </p:txEl>
                                          </p:spTgt>
                                        </p:tgtEl>
                                        <p:attrNameLst>
                                          <p:attrName>style.visibility</p:attrName>
                                        </p:attrNameLst>
                                      </p:cBhvr>
                                      <p:to>
                                        <p:strVal val="visible"/>
                                      </p:to>
                                    </p:set>
                                  </p:childTnLst>
                                </p:cTn>
                              </p:par>
                            </p:childTnLst>
                          </p:cTn>
                        </p:par>
                        <p:par>
                          <p:cTn id="50" fill="hold">
                            <p:stCondLst>
                              <p:cond delay="0"/>
                            </p:stCondLst>
                            <p:childTnLst>
                              <p:par>
                                <p:cTn id="51" presetID="22" presetClass="entr" presetSubtype="8" fill="hold" grpId="0" nodeType="afterEffect">
                                  <p:stCondLst>
                                    <p:cond delay="0"/>
                                  </p:stCondLst>
                                  <p:childTnLst>
                                    <p:set>
                                      <p:cBhvr>
                                        <p:cTn id="52" dur="1" fill="hold">
                                          <p:stCondLst>
                                            <p:cond delay="0"/>
                                          </p:stCondLst>
                                        </p:cTn>
                                        <p:tgtEl>
                                          <p:spTgt spid="2215941"/>
                                        </p:tgtEl>
                                        <p:attrNameLst>
                                          <p:attrName>style.visibility</p:attrName>
                                        </p:attrNameLst>
                                      </p:cBhvr>
                                      <p:to>
                                        <p:strVal val="visible"/>
                                      </p:to>
                                    </p:set>
                                    <p:animEffect transition="in" filter="wipe(left)">
                                      <p:cBhvr>
                                        <p:cTn id="53" dur="3000"/>
                                        <p:tgtEl>
                                          <p:spTgt spid="2215941"/>
                                        </p:tgtEl>
                                      </p:cBhvr>
                                    </p:animEffect>
                                  </p:childTnLst>
                                </p:cTn>
                              </p:par>
                            </p:childTnLst>
                          </p:cTn>
                        </p:par>
                        <p:par>
                          <p:cTn id="54" fill="hold">
                            <p:stCondLst>
                              <p:cond delay="3000"/>
                            </p:stCondLst>
                            <p:childTnLst>
                              <p:par>
                                <p:cTn id="55" presetID="22" presetClass="entr" presetSubtype="1" fill="hold" grpId="0" nodeType="afterEffect">
                                  <p:stCondLst>
                                    <p:cond delay="0"/>
                                  </p:stCondLst>
                                  <p:childTnLst>
                                    <p:set>
                                      <p:cBhvr>
                                        <p:cTn id="56" dur="1" fill="hold">
                                          <p:stCondLst>
                                            <p:cond delay="0"/>
                                          </p:stCondLst>
                                        </p:cTn>
                                        <p:tgtEl>
                                          <p:spTgt spid="2215943"/>
                                        </p:tgtEl>
                                        <p:attrNameLst>
                                          <p:attrName>style.visibility</p:attrName>
                                        </p:attrNameLst>
                                      </p:cBhvr>
                                      <p:to>
                                        <p:strVal val="visible"/>
                                      </p:to>
                                    </p:set>
                                    <p:animEffect transition="in" filter="wipe(up)">
                                      <p:cBhvr>
                                        <p:cTn id="57" dur="3000"/>
                                        <p:tgtEl>
                                          <p:spTgt spid="2215943"/>
                                        </p:tgtEl>
                                      </p:cBhvr>
                                    </p:animEffect>
                                  </p:childTnLst>
                                </p:cTn>
                              </p:par>
                            </p:childTnLst>
                          </p:cTn>
                        </p:par>
                        <p:par>
                          <p:cTn id="58" fill="hold">
                            <p:stCondLst>
                              <p:cond delay="6000"/>
                            </p:stCondLst>
                            <p:childTnLst>
                              <p:par>
                                <p:cTn id="59" presetID="1" presetClass="entr" presetSubtype="0" fill="hold" grpId="0" nodeType="afterEffect">
                                  <p:stCondLst>
                                    <p:cond delay="0"/>
                                  </p:stCondLst>
                                  <p:childTnLst>
                                    <p:set>
                                      <p:cBhvr>
                                        <p:cTn id="60" dur="1" fill="hold">
                                          <p:stCondLst>
                                            <p:cond delay="0"/>
                                          </p:stCondLst>
                                        </p:cTn>
                                        <p:tgtEl>
                                          <p:spTgt spid="22159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5940">
                                            <p:txEl>
                                              <p:pRg st="2" end="2"/>
                                            </p:txEl>
                                          </p:spTgt>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grpId="0" nodeType="afterEffect">
                                  <p:stCondLst>
                                    <p:cond delay="0"/>
                                  </p:stCondLst>
                                  <p:childTnLst>
                                    <p:set>
                                      <p:cBhvr>
                                        <p:cTn id="67" dur="1" fill="hold">
                                          <p:stCondLst>
                                            <p:cond delay="0"/>
                                          </p:stCondLst>
                                        </p:cTn>
                                        <p:tgtEl>
                                          <p:spTgt spid="2215942"/>
                                        </p:tgtEl>
                                        <p:attrNameLst>
                                          <p:attrName>style.visibility</p:attrName>
                                        </p:attrNameLst>
                                      </p:cBhvr>
                                      <p:to>
                                        <p:strVal val="visible"/>
                                      </p:to>
                                    </p:set>
                                    <p:animEffect transition="in" filter="wipe(left)">
                                      <p:cBhvr>
                                        <p:cTn id="68" dur="3000"/>
                                        <p:tgtEl>
                                          <p:spTgt spid="2215942"/>
                                        </p:tgtEl>
                                      </p:cBhvr>
                                    </p:animEffect>
                                  </p:childTnLst>
                                </p:cTn>
                              </p:par>
                            </p:childTnLst>
                          </p:cTn>
                        </p:par>
                        <p:par>
                          <p:cTn id="69" fill="hold">
                            <p:stCondLst>
                              <p:cond delay="3000"/>
                            </p:stCondLst>
                            <p:childTnLst>
                              <p:par>
                                <p:cTn id="70" presetID="26" presetClass="entr" presetSubtype="0" fill="hold" grpId="0" nodeType="afterEffect">
                                  <p:stCondLst>
                                    <p:cond delay="0"/>
                                  </p:stCondLst>
                                  <p:childTnLst>
                                    <p:set>
                                      <p:cBhvr>
                                        <p:cTn id="71" dur="1" fill="hold">
                                          <p:stCondLst>
                                            <p:cond delay="0"/>
                                          </p:stCondLst>
                                        </p:cTn>
                                        <p:tgtEl>
                                          <p:spTgt spid="2215945"/>
                                        </p:tgtEl>
                                        <p:attrNameLst>
                                          <p:attrName>style.visibility</p:attrName>
                                        </p:attrNameLst>
                                      </p:cBhvr>
                                      <p:to>
                                        <p:strVal val="visible"/>
                                      </p:to>
                                    </p:set>
                                    <p:animEffect transition="in" filter="wipe(down)">
                                      <p:cBhvr>
                                        <p:cTn id="72" dur="580">
                                          <p:stCondLst>
                                            <p:cond delay="0"/>
                                          </p:stCondLst>
                                        </p:cTn>
                                        <p:tgtEl>
                                          <p:spTgt spid="2215945"/>
                                        </p:tgtEl>
                                      </p:cBhvr>
                                    </p:animEffect>
                                    <p:anim calcmode="lin" valueType="num">
                                      <p:cBhvr>
                                        <p:cTn id="73" dur="1822" tmFilter="0,0; 0.14,0.36; 0.43,0.73; 0.71,0.91; 1.0,1.0">
                                          <p:stCondLst>
                                            <p:cond delay="0"/>
                                          </p:stCondLst>
                                        </p:cTn>
                                        <p:tgtEl>
                                          <p:spTgt spid="2215945"/>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2215945"/>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2215945"/>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2215945"/>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2215945"/>
                                        </p:tgtEl>
                                        <p:attrNameLst>
                                          <p:attrName>ppt_y</p:attrName>
                                        </p:attrNameLst>
                                      </p:cBhvr>
                                      <p:tavLst>
                                        <p:tav tm="0" fmla="#ppt_y-sin(pi*$)/81">
                                          <p:val>
                                            <p:fltVal val="0"/>
                                          </p:val>
                                        </p:tav>
                                        <p:tav tm="100000">
                                          <p:val>
                                            <p:fltVal val="1"/>
                                          </p:val>
                                        </p:tav>
                                      </p:tavLst>
                                    </p:anim>
                                    <p:animScale>
                                      <p:cBhvr>
                                        <p:cTn id="78" dur="26">
                                          <p:stCondLst>
                                            <p:cond delay="650"/>
                                          </p:stCondLst>
                                        </p:cTn>
                                        <p:tgtEl>
                                          <p:spTgt spid="2215945"/>
                                        </p:tgtEl>
                                      </p:cBhvr>
                                      <p:to x="100000" y="60000"/>
                                    </p:animScale>
                                    <p:animScale>
                                      <p:cBhvr>
                                        <p:cTn id="79" dur="166" decel="50000">
                                          <p:stCondLst>
                                            <p:cond delay="676"/>
                                          </p:stCondLst>
                                        </p:cTn>
                                        <p:tgtEl>
                                          <p:spTgt spid="2215945"/>
                                        </p:tgtEl>
                                      </p:cBhvr>
                                      <p:to x="100000" y="100000"/>
                                    </p:animScale>
                                    <p:animScale>
                                      <p:cBhvr>
                                        <p:cTn id="80" dur="26">
                                          <p:stCondLst>
                                            <p:cond delay="1312"/>
                                          </p:stCondLst>
                                        </p:cTn>
                                        <p:tgtEl>
                                          <p:spTgt spid="2215945"/>
                                        </p:tgtEl>
                                      </p:cBhvr>
                                      <p:to x="100000" y="80000"/>
                                    </p:animScale>
                                    <p:animScale>
                                      <p:cBhvr>
                                        <p:cTn id="81" dur="166" decel="50000">
                                          <p:stCondLst>
                                            <p:cond delay="1338"/>
                                          </p:stCondLst>
                                        </p:cTn>
                                        <p:tgtEl>
                                          <p:spTgt spid="2215945"/>
                                        </p:tgtEl>
                                      </p:cBhvr>
                                      <p:to x="100000" y="100000"/>
                                    </p:animScale>
                                    <p:animScale>
                                      <p:cBhvr>
                                        <p:cTn id="82" dur="26">
                                          <p:stCondLst>
                                            <p:cond delay="1642"/>
                                          </p:stCondLst>
                                        </p:cTn>
                                        <p:tgtEl>
                                          <p:spTgt spid="2215945"/>
                                        </p:tgtEl>
                                      </p:cBhvr>
                                      <p:to x="100000" y="90000"/>
                                    </p:animScale>
                                    <p:animScale>
                                      <p:cBhvr>
                                        <p:cTn id="83" dur="166" decel="50000">
                                          <p:stCondLst>
                                            <p:cond delay="1668"/>
                                          </p:stCondLst>
                                        </p:cTn>
                                        <p:tgtEl>
                                          <p:spTgt spid="2215945"/>
                                        </p:tgtEl>
                                      </p:cBhvr>
                                      <p:to x="100000" y="100000"/>
                                    </p:animScale>
                                    <p:animScale>
                                      <p:cBhvr>
                                        <p:cTn id="84" dur="26">
                                          <p:stCondLst>
                                            <p:cond delay="1808"/>
                                          </p:stCondLst>
                                        </p:cTn>
                                        <p:tgtEl>
                                          <p:spTgt spid="2215945"/>
                                        </p:tgtEl>
                                      </p:cBhvr>
                                      <p:to x="100000" y="95000"/>
                                    </p:animScale>
                                    <p:animScale>
                                      <p:cBhvr>
                                        <p:cTn id="85" dur="166" decel="50000">
                                          <p:stCondLst>
                                            <p:cond delay="1834"/>
                                          </p:stCondLst>
                                        </p:cTn>
                                        <p:tgtEl>
                                          <p:spTgt spid="2215945"/>
                                        </p:tgtEl>
                                      </p:cBhvr>
                                      <p:to x="100000" y="100000"/>
                                    </p:animScale>
                                  </p:childTnLst>
                                </p:cTn>
                              </p:par>
                            </p:childTnLst>
                          </p:cTn>
                        </p:par>
                        <p:par>
                          <p:cTn id="86" fill="hold">
                            <p:stCondLst>
                              <p:cond delay="5000"/>
                            </p:stCondLst>
                            <p:childTnLst>
                              <p:par>
                                <p:cTn id="87" presetID="26" presetClass="entr" presetSubtype="0" fill="hold" grpId="0" nodeType="afterEffect">
                                  <p:stCondLst>
                                    <p:cond delay="0"/>
                                  </p:stCondLst>
                                  <p:childTnLst>
                                    <p:set>
                                      <p:cBhvr>
                                        <p:cTn id="88" dur="1" fill="hold">
                                          <p:stCondLst>
                                            <p:cond delay="0"/>
                                          </p:stCondLst>
                                        </p:cTn>
                                        <p:tgtEl>
                                          <p:spTgt spid="2215946"/>
                                        </p:tgtEl>
                                        <p:attrNameLst>
                                          <p:attrName>style.visibility</p:attrName>
                                        </p:attrNameLst>
                                      </p:cBhvr>
                                      <p:to>
                                        <p:strVal val="visible"/>
                                      </p:to>
                                    </p:set>
                                    <p:animEffect transition="in" filter="wipe(down)">
                                      <p:cBhvr>
                                        <p:cTn id="89" dur="580">
                                          <p:stCondLst>
                                            <p:cond delay="0"/>
                                          </p:stCondLst>
                                        </p:cTn>
                                        <p:tgtEl>
                                          <p:spTgt spid="2215946"/>
                                        </p:tgtEl>
                                      </p:cBhvr>
                                    </p:animEffect>
                                    <p:anim calcmode="lin" valueType="num">
                                      <p:cBhvr>
                                        <p:cTn id="90" dur="1822" tmFilter="0,0; 0.14,0.36; 0.43,0.73; 0.71,0.91; 1.0,1.0">
                                          <p:stCondLst>
                                            <p:cond delay="0"/>
                                          </p:stCondLst>
                                        </p:cTn>
                                        <p:tgtEl>
                                          <p:spTgt spid="221594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21594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21594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21594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215946"/>
                                        </p:tgtEl>
                                        <p:attrNameLst>
                                          <p:attrName>ppt_y</p:attrName>
                                        </p:attrNameLst>
                                      </p:cBhvr>
                                      <p:tavLst>
                                        <p:tav tm="0" fmla="#ppt_y-sin(pi*$)/81">
                                          <p:val>
                                            <p:fltVal val="0"/>
                                          </p:val>
                                        </p:tav>
                                        <p:tav tm="100000">
                                          <p:val>
                                            <p:fltVal val="1"/>
                                          </p:val>
                                        </p:tav>
                                      </p:tavLst>
                                    </p:anim>
                                    <p:animScale>
                                      <p:cBhvr>
                                        <p:cTn id="95" dur="26">
                                          <p:stCondLst>
                                            <p:cond delay="650"/>
                                          </p:stCondLst>
                                        </p:cTn>
                                        <p:tgtEl>
                                          <p:spTgt spid="2215946"/>
                                        </p:tgtEl>
                                      </p:cBhvr>
                                      <p:to x="100000" y="60000"/>
                                    </p:animScale>
                                    <p:animScale>
                                      <p:cBhvr>
                                        <p:cTn id="96" dur="166" decel="50000">
                                          <p:stCondLst>
                                            <p:cond delay="676"/>
                                          </p:stCondLst>
                                        </p:cTn>
                                        <p:tgtEl>
                                          <p:spTgt spid="2215946"/>
                                        </p:tgtEl>
                                      </p:cBhvr>
                                      <p:to x="100000" y="100000"/>
                                    </p:animScale>
                                    <p:animScale>
                                      <p:cBhvr>
                                        <p:cTn id="97" dur="26">
                                          <p:stCondLst>
                                            <p:cond delay="1312"/>
                                          </p:stCondLst>
                                        </p:cTn>
                                        <p:tgtEl>
                                          <p:spTgt spid="2215946"/>
                                        </p:tgtEl>
                                      </p:cBhvr>
                                      <p:to x="100000" y="80000"/>
                                    </p:animScale>
                                    <p:animScale>
                                      <p:cBhvr>
                                        <p:cTn id="98" dur="166" decel="50000">
                                          <p:stCondLst>
                                            <p:cond delay="1338"/>
                                          </p:stCondLst>
                                        </p:cTn>
                                        <p:tgtEl>
                                          <p:spTgt spid="2215946"/>
                                        </p:tgtEl>
                                      </p:cBhvr>
                                      <p:to x="100000" y="100000"/>
                                    </p:animScale>
                                    <p:animScale>
                                      <p:cBhvr>
                                        <p:cTn id="99" dur="26">
                                          <p:stCondLst>
                                            <p:cond delay="1642"/>
                                          </p:stCondLst>
                                        </p:cTn>
                                        <p:tgtEl>
                                          <p:spTgt spid="2215946"/>
                                        </p:tgtEl>
                                      </p:cBhvr>
                                      <p:to x="100000" y="90000"/>
                                    </p:animScale>
                                    <p:animScale>
                                      <p:cBhvr>
                                        <p:cTn id="100" dur="166" decel="50000">
                                          <p:stCondLst>
                                            <p:cond delay="1668"/>
                                          </p:stCondLst>
                                        </p:cTn>
                                        <p:tgtEl>
                                          <p:spTgt spid="2215946"/>
                                        </p:tgtEl>
                                      </p:cBhvr>
                                      <p:to x="100000" y="100000"/>
                                    </p:animScale>
                                    <p:animScale>
                                      <p:cBhvr>
                                        <p:cTn id="101" dur="26">
                                          <p:stCondLst>
                                            <p:cond delay="1808"/>
                                          </p:stCondLst>
                                        </p:cTn>
                                        <p:tgtEl>
                                          <p:spTgt spid="2215946"/>
                                        </p:tgtEl>
                                      </p:cBhvr>
                                      <p:to x="100000" y="95000"/>
                                    </p:animScale>
                                    <p:animScale>
                                      <p:cBhvr>
                                        <p:cTn id="102" dur="166" decel="50000">
                                          <p:stCondLst>
                                            <p:cond delay="1834"/>
                                          </p:stCondLst>
                                        </p:cTn>
                                        <p:tgtEl>
                                          <p:spTgt spid="2215946"/>
                                        </p:tgtEl>
                                      </p:cBhvr>
                                      <p:to x="100000" y="100000"/>
                                    </p:animScale>
                                  </p:childTnLst>
                                </p:cTn>
                              </p:par>
                            </p:childTnLst>
                          </p:cTn>
                        </p:par>
                        <p:par>
                          <p:cTn id="103" fill="hold">
                            <p:stCondLst>
                              <p:cond delay="7000"/>
                            </p:stCondLst>
                            <p:childTnLst>
                              <p:par>
                                <p:cTn id="104" presetID="26" presetClass="entr" presetSubtype="0" fill="hold" nodeType="afterEffect">
                                  <p:stCondLst>
                                    <p:cond delay="0"/>
                                  </p:stCondLst>
                                  <p:childTnLst>
                                    <p:set>
                                      <p:cBhvr>
                                        <p:cTn id="105" dur="1" fill="hold">
                                          <p:stCondLst>
                                            <p:cond delay="0"/>
                                          </p:stCondLst>
                                        </p:cTn>
                                        <p:tgtEl>
                                          <p:spTgt spid="2215947">
                                            <p:txEl>
                                              <p:pRg st="0" end="0"/>
                                            </p:txEl>
                                          </p:spTgt>
                                        </p:tgtEl>
                                        <p:attrNameLst>
                                          <p:attrName>style.visibility</p:attrName>
                                        </p:attrNameLst>
                                      </p:cBhvr>
                                      <p:to>
                                        <p:strVal val="visible"/>
                                      </p:to>
                                    </p:set>
                                    <p:animEffect transition="in" filter="wipe(down)">
                                      <p:cBhvr>
                                        <p:cTn id="106" dur="580">
                                          <p:stCondLst>
                                            <p:cond delay="0"/>
                                          </p:stCondLst>
                                        </p:cTn>
                                        <p:tgtEl>
                                          <p:spTgt spid="2215947">
                                            <p:txEl>
                                              <p:pRg st="0" end="0"/>
                                            </p:txEl>
                                          </p:spTgt>
                                        </p:tgtEl>
                                      </p:cBhvr>
                                    </p:animEffect>
                                    <p:anim calcmode="lin" valueType="num">
                                      <p:cBhvr>
                                        <p:cTn id="107" dur="1822" tmFilter="0,0; 0.14,0.36; 0.43,0.73; 0.71,0.91; 1.0,1.0">
                                          <p:stCondLst>
                                            <p:cond delay="0"/>
                                          </p:stCondLst>
                                        </p:cTn>
                                        <p:tgtEl>
                                          <p:spTgt spid="2215947">
                                            <p:txEl>
                                              <p:pRg st="0" end="0"/>
                                            </p:txEl>
                                          </p:spTgt>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2215947">
                                            <p:txEl>
                                              <p:pRg st="0" end="0"/>
                                            </p:txEl>
                                          </p:spTgt>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2215947">
                                            <p:txEl>
                                              <p:pRg st="0" end="0"/>
                                            </p:txEl>
                                          </p:spTgt>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2215947">
                                            <p:txEl>
                                              <p:pRg st="0" end="0"/>
                                            </p:txEl>
                                          </p:spTgt>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2215947">
                                            <p:txEl>
                                              <p:pRg st="0" end="0"/>
                                            </p:txEl>
                                          </p:spTgt>
                                        </p:tgtEl>
                                        <p:attrNameLst>
                                          <p:attrName>ppt_y</p:attrName>
                                        </p:attrNameLst>
                                      </p:cBhvr>
                                      <p:tavLst>
                                        <p:tav tm="0" fmla="#ppt_y-sin(pi*$)/81">
                                          <p:val>
                                            <p:fltVal val="0"/>
                                          </p:val>
                                        </p:tav>
                                        <p:tav tm="100000">
                                          <p:val>
                                            <p:fltVal val="1"/>
                                          </p:val>
                                        </p:tav>
                                      </p:tavLst>
                                    </p:anim>
                                    <p:animScale>
                                      <p:cBhvr>
                                        <p:cTn id="112" dur="26">
                                          <p:stCondLst>
                                            <p:cond delay="650"/>
                                          </p:stCondLst>
                                        </p:cTn>
                                        <p:tgtEl>
                                          <p:spTgt spid="2215947">
                                            <p:txEl>
                                              <p:pRg st="0" end="0"/>
                                            </p:txEl>
                                          </p:spTgt>
                                        </p:tgtEl>
                                      </p:cBhvr>
                                      <p:to x="100000" y="60000"/>
                                    </p:animScale>
                                    <p:animScale>
                                      <p:cBhvr>
                                        <p:cTn id="113" dur="166" decel="50000">
                                          <p:stCondLst>
                                            <p:cond delay="676"/>
                                          </p:stCondLst>
                                        </p:cTn>
                                        <p:tgtEl>
                                          <p:spTgt spid="2215947">
                                            <p:txEl>
                                              <p:pRg st="0" end="0"/>
                                            </p:txEl>
                                          </p:spTgt>
                                        </p:tgtEl>
                                      </p:cBhvr>
                                      <p:to x="100000" y="100000"/>
                                    </p:animScale>
                                    <p:animScale>
                                      <p:cBhvr>
                                        <p:cTn id="114" dur="26">
                                          <p:stCondLst>
                                            <p:cond delay="1312"/>
                                          </p:stCondLst>
                                        </p:cTn>
                                        <p:tgtEl>
                                          <p:spTgt spid="2215947">
                                            <p:txEl>
                                              <p:pRg st="0" end="0"/>
                                            </p:txEl>
                                          </p:spTgt>
                                        </p:tgtEl>
                                      </p:cBhvr>
                                      <p:to x="100000" y="80000"/>
                                    </p:animScale>
                                    <p:animScale>
                                      <p:cBhvr>
                                        <p:cTn id="115" dur="166" decel="50000">
                                          <p:stCondLst>
                                            <p:cond delay="1338"/>
                                          </p:stCondLst>
                                        </p:cTn>
                                        <p:tgtEl>
                                          <p:spTgt spid="2215947">
                                            <p:txEl>
                                              <p:pRg st="0" end="0"/>
                                            </p:txEl>
                                          </p:spTgt>
                                        </p:tgtEl>
                                      </p:cBhvr>
                                      <p:to x="100000" y="100000"/>
                                    </p:animScale>
                                    <p:animScale>
                                      <p:cBhvr>
                                        <p:cTn id="116" dur="26">
                                          <p:stCondLst>
                                            <p:cond delay="1642"/>
                                          </p:stCondLst>
                                        </p:cTn>
                                        <p:tgtEl>
                                          <p:spTgt spid="2215947">
                                            <p:txEl>
                                              <p:pRg st="0" end="0"/>
                                            </p:txEl>
                                          </p:spTgt>
                                        </p:tgtEl>
                                      </p:cBhvr>
                                      <p:to x="100000" y="90000"/>
                                    </p:animScale>
                                    <p:animScale>
                                      <p:cBhvr>
                                        <p:cTn id="117" dur="166" decel="50000">
                                          <p:stCondLst>
                                            <p:cond delay="1668"/>
                                          </p:stCondLst>
                                        </p:cTn>
                                        <p:tgtEl>
                                          <p:spTgt spid="2215947">
                                            <p:txEl>
                                              <p:pRg st="0" end="0"/>
                                            </p:txEl>
                                          </p:spTgt>
                                        </p:tgtEl>
                                      </p:cBhvr>
                                      <p:to x="100000" y="100000"/>
                                    </p:animScale>
                                    <p:animScale>
                                      <p:cBhvr>
                                        <p:cTn id="118" dur="26">
                                          <p:stCondLst>
                                            <p:cond delay="1808"/>
                                          </p:stCondLst>
                                        </p:cTn>
                                        <p:tgtEl>
                                          <p:spTgt spid="2215947">
                                            <p:txEl>
                                              <p:pRg st="0" end="0"/>
                                            </p:txEl>
                                          </p:spTgt>
                                        </p:tgtEl>
                                      </p:cBhvr>
                                      <p:to x="100000" y="95000"/>
                                    </p:animScale>
                                    <p:animScale>
                                      <p:cBhvr>
                                        <p:cTn id="119" dur="166" decel="50000">
                                          <p:stCondLst>
                                            <p:cond delay="1834"/>
                                          </p:stCondLst>
                                        </p:cTn>
                                        <p:tgtEl>
                                          <p:spTgt spid="2215947">
                                            <p:txEl>
                                              <p:pRg st="0" end="0"/>
                                            </p:txEl>
                                          </p:spTgt>
                                        </p:tgtEl>
                                      </p:cBhvr>
                                      <p:to x="100000" y="100000"/>
                                    </p:animScale>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nodeType="clickEffect">
                                  <p:stCondLst>
                                    <p:cond delay="0"/>
                                  </p:stCondLst>
                                  <p:childTnLst>
                                    <p:set>
                                      <p:cBhvr>
                                        <p:cTn id="123" dur="1" fill="hold">
                                          <p:stCondLst>
                                            <p:cond delay="0"/>
                                          </p:stCondLst>
                                        </p:cTn>
                                        <p:tgtEl>
                                          <p:spTgt spid="2215940">
                                            <p:txEl>
                                              <p:pRg st="3" end="3"/>
                                            </p:txEl>
                                          </p:spTgt>
                                        </p:tgtEl>
                                        <p:attrNameLst>
                                          <p:attrName>style.visibility</p:attrName>
                                        </p:attrNameLst>
                                      </p:cBhvr>
                                      <p:to>
                                        <p:strVal val="visible"/>
                                      </p:to>
                                    </p:set>
                                    <p:animEffect transition="in" filter="barn(inVertical)">
                                      <p:cBhvr>
                                        <p:cTn id="124" dur="500"/>
                                        <p:tgtEl>
                                          <p:spTgt spid="2215940">
                                            <p:txEl>
                                              <p:pRg st="3" end="3"/>
                                            </p:txEl>
                                          </p:spTgt>
                                        </p:tgtEl>
                                      </p:cBhvr>
                                    </p:animEffect>
                                  </p:childTnLst>
                                </p:cTn>
                              </p:par>
                              <p:par>
                                <p:cTn id="125" presetID="16" presetClass="entr" presetSubtype="21" fill="hold" nodeType="withEffect">
                                  <p:stCondLst>
                                    <p:cond delay="0"/>
                                  </p:stCondLst>
                                  <p:childTnLst>
                                    <p:set>
                                      <p:cBhvr>
                                        <p:cTn id="126" dur="1" fill="hold">
                                          <p:stCondLst>
                                            <p:cond delay="0"/>
                                          </p:stCondLst>
                                        </p:cTn>
                                        <p:tgtEl>
                                          <p:spTgt spid="2215940">
                                            <p:txEl>
                                              <p:pRg st="4" end="4"/>
                                            </p:txEl>
                                          </p:spTgt>
                                        </p:tgtEl>
                                        <p:attrNameLst>
                                          <p:attrName>style.visibility</p:attrName>
                                        </p:attrNameLst>
                                      </p:cBhvr>
                                      <p:to>
                                        <p:strVal val="visible"/>
                                      </p:to>
                                    </p:set>
                                    <p:animEffect transition="in" filter="barn(inVertical)">
                                      <p:cBhvr>
                                        <p:cTn id="127" dur="500"/>
                                        <p:tgtEl>
                                          <p:spTgt spid="22159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941" grpId="0" animBg="1"/>
      <p:bldP spid="2215942" grpId="0" animBg="1"/>
      <p:bldP spid="2215943" grpId="0" animBg="1"/>
      <p:bldP spid="2215944" grpId="0"/>
      <p:bldP spid="2215945" grpId="0"/>
      <p:bldP spid="2215946" grpId="0"/>
      <p:bldP spid="2215948" grpId="0" animBg="1"/>
      <p:bldP spid="2215950" grpId="0" animBg="1"/>
      <p:bldP spid="2215951" grpId="0" animBg="1"/>
      <p:bldP spid="2215952" grpId="0" animBg="1"/>
      <p:bldP spid="2215958" grpId="0" animBg="1"/>
      <p:bldP spid="2215959" grpId="0"/>
      <p:bldP spid="2215960" grpId="0" animBg="1"/>
      <p:bldP spid="221596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7"/>
          <p:cNvPicPr>
            <a:picLocks noChangeAspect="1" noChangeArrowheads="1"/>
          </p:cNvPicPr>
          <p:nvPr/>
        </p:nvPicPr>
        <p:blipFill>
          <a:blip r:embed="rId3" cstate="print"/>
          <a:srcRect/>
          <a:stretch>
            <a:fillRect/>
          </a:stretch>
        </p:blipFill>
        <p:spPr bwMode="auto">
          <a:xfrm>
            <a:off x="752475" y="1757363"/>
            <a:ext cx="7477125" cy="4262437"/>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i="1" dirty="0">
                <a:latin typeface="Gill Sans MT" panose="020B0502020104020203" pitchFamily="34" charset="0"/>
              </a:rPr>
              <a:t>Example an ARP request and reply</a:t>
            </a:r>
            <a:endParaRPr lang="zh-CN" altLang="en-US" i="1" dirty="0">
              <a:latin typeface="Gill Sans MT" panose="020B0502020104020203" pitchFamily="34" charset="0"/>
            </a:endParaRPr>
          </a:p>
        </p:txBody>
      </p:sp>
    </p:spTree>
    <p:extLst>
      <p:ext uri="{BB962C8B-B14F-4D97-AF65-F5344CB8AC3E}">
        <p14:creationId xmlns:p14="http://schemas.microsoft.com/office/powerpoint/2010/main" val="2854143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0"/>
          <p:cNvPicPr>
            <a:picLocks noChangeAspect="1" noChangeArrowheads="1"/>
          </p:cNvPicPr>
          <p:nvPr/>
        </p:nvPicPr>
        <p:blipFill>
          <a:blip r:embed="rId2" cstate="print"/>
          <a:srcRect/>
          <a:stretch>
            <a:fillRect/>
          </a:stretch>
        </p:blipFill>
        <p:spPr bwMode="auto">
          <a:xfrm>
            <a:off x="1211580" y="993213"/>
            <a:ext cx="6934200" cy="5651500"/>
          </a:xfrm>
          <a:prstGeom prst="rect">
            <a:avLst/>
          </a:prstGeom>
          <a:noFill/>
          <a:ln w="9525">
            <a:noFill/>
            <a:miter lim="800000"/>
            <a:headEnd/>
            <a:tailEnd/>
          </a:ln>
        </p:spPr>
      </p:pic>
      <p:sp>
        <p:nvSpPr>
          <p:cNvPr id="2" name="标题 1"/>
          <p:cNvSpPr>
            <a:spLocks noGrp="1"/>
          </p:cNvSpPr>
          <p:nvPr>
            <p:ph type="title"/>
          </p:nvPr>
        </p:nvSpPr>
        <p:spPr>
          <a:xfrm>
            <a:off x="334297" y="225808"/>
            <a:ext cx="8534400" cy="639763"/>
          </a:xfrm>
        </p:spPr>
        <p:txBody>
          <a:bodyPr/>
          <a:lstStyle/>
          <a:p>
            <a:r>
              <a:rPr lang="en-US" altLang="zh-CN" i="1" dirty="0">
                <a:latin typeface="Gill Sans MT" panose="020B0502020104020203" pitchFamily="34" charset="0"/>
              </a:rPr>
              <a:t>Example an ARP request and reply</a:t>
            </a:r>
            <a:endParaRPr lang="zh-CN" altLang="en-US" i="1" dirty="0"/>
          </a:p>
        </p:txBody>
      </p:sp>
    </p:spTree>
    <p:extLst>
      <p:ext uri="{BB962C8B-B14F-4D97-AF65-F5344CB8AC3E}">
        <p14:creationId xmlns:p14="http://schemas.microsoft.com/office/powerpoint/2010/main" val="3248770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solidFill>
                <a:srgbClr val="FF0000"/>
              </a:solidFill>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28424992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reeform 2"/>
          <p:cNvSpPr>
            <a:spLocks/>
          </p:cNvSpPr>
          <p:nvPr/>
        </p:nvSpPr>
        <p:spPr bwMode="auto">
          <a:xfrm>
            <a:off x="4554538" y="2063750"/>
            <a:ext cx="3065462" cy="2527300"/>
          </a:xfrm>
          <a:custGeom>
            <a:avLst/>
            <a:gdLst>
              <a:gd name="T0" fmla="*/ 2789237 w 1931"/>
              <a:gd name="T1" fmla="*/ 504825 h 1592"/>
              <a:gd name="T2" fmla="*/ 2684462 w 1931"/>
              <a:gd name="T3" fmla="*/ 1114425 h 1592"/>
              <a:gd name="T4" fmla="*/ 2960687 w 1931"/>
              <a:gd name="T5" fmla="*/ 1200150 h 1592"/>
              <a:gd name="T6" fmla="*/ 2979737 w 1931"/>
              <a:gd name="T7" fmla="*/ 2095500 h 1592"/>
              <a:gd name="T8" fmla="*/ 2446337 w 1931"/>
              <a:gd name="T9" fmla="*/ 2381250 h 1592"/>
              <a:gd name="T10" fmla="*/ 1770063 w 1931"/>
              <a:gd name="T11" fmla="*/ 2047875 h 1592"/>
              <a:gd name="T12" fmla="*/ 1150937 w 1931"/>
              <a:gd name="T13" fmla="*/ 2514600 h 1592"/>
              <a:gd name="T14" fmla="*/ 141287 w 1931"/>
              <a:gd name="T15" fmla="*/ 2124075 h 1592"/>
              <a:gd name="T16" fmla="*/ 303212 w 1931"/>
              <a:gd name="T17" fmla="*/ 1581150 h 1592"/>
              <a:gd name="T18" fmla="*/ 433388 w 1931"/>
              <a:gd name="T19" fmla="*/ 942975 h 1592"/>
              <a:gd name="T20" fmla="*/ 827088 w 1931"/>
              <a:gd name="T21" fmla="*/ 542925 h 1592"/>
              <a:gd name="T22" fmla="*/ 1579562 w 1931"/>
              <a:gd name="T23" fmla="*/ 76200 h 1592"/>
              <a:gd name="T24" fmla="*/ 2217737 w 1931"/>
              <a:gd name="T25" fmla="*/ 85725 h 1592"/>
              <a:gd name="T26" fmla="*/ 2789237 w 1931"/>
              <a:gd name="T27" fmla="*/ 504825 h 15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1"/>
              <a:gd name="T43" fmla="*/ 0 h 1592"/>
              <a:gd name="T44" fmla="*/ 1931 w 1931"/>
              <a:gd name="T45" fmla="*/ 1592 h 15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1" h="1592">
                <a:moveTo>
                  <a:pt x="1757" y="318"/>
                </a:moveTo>
                <a:cubicBezTo>
                  <a:pt x="1793" y="564"/>
                  <a:pt x="1673" y="629"/>
                  <a:pt x="1691" y="702"/>
                </a:cubicBezTo>
                <a:cubicBezTo>
                  <a:pt x="1709" y="775"/>
                  <a:pt x="1834" y="653"/>
                  <a:pt x="1865" y="756"/>
                </a:cubicBezTo>
                <a:cubicBezTo>
                  <a:pt x="1896" y="859"/>
                  <a:pt x="1931" y="1196"/>
                  <a:pt x="1877" y="1320"/>
                </a:cubicBezTo>
                <a:cubicBezTo>
                  <a:pt x="1823" y="1444"/>
                  <a:pt x="1668" y="1505"/>
                  <a:pt x="1541" y="1500"/>
                </a:cubicBezTo>
                <a:cubicBezTo>
                  <a:pt x="1414" y="1495"/>
                  <a:pt x="1251" y="1276"/>
                  <a:pt x="1115" y="1290"/>
                </a:cubicBezTo>
                <a:cubicBezTo>
                  <a:pt x="979" y="1304"/>
                  <a:pt x="896" y="1576"/>
                  <a:pt x="725" y="1584"/>
                </a:cubicBezTo>
                <a:cubicBezTo>
                  <a:pt x="554" y="1592"/>
                  <a:pt x="178" y="1436"/>
                  <a:pt x="89" y="1338"/>
                </a:cubicBezTo>
                <a:cubicBezTo>
                  <a:pt x="0" y="1240"/>
                  <a:pt x="160" y="1120"/>
                  <a:pt x="191" y="996"/>
                </a:cubicBezTo>
                <a:cubicBezTo>
                  <a:pt x="222" y="872"/>
                  <a:pt x="218" y="703"/>
                  <a:pt x="273" y="594"/>
                </a:cubicBezTo>
                <a:cubicBezTo>
                  <a:pt x="328" y="485"/>
                  <a:pt x="401" y="433"/>
                  <a:pt x="521" y="342"/>
                </a:cubicBezTo>
                <a:cubicBezTo>
                  <a:pt x="641" y="251"/>
                  <a:pt x="849" y="96"/>
                  <a:pt x="995" y="48"/>
                </a:cubicBezTo>
                <a:cubicBezTo>
                  <a:pt x="1141" y="0"/>
                  <a:pt x="1313" y="53"/>
                  <a:pt x="1397" y="54"/>
                </a:cubicBezTo>
                <a:cubicBezTo>
                  <a:pt x="1397" y="54"/>
                  <a:pt x="1709" y="174"/>
                  <a:pt x="1757" y="318"/>
                </a:cubicBezTo>
                <a:close/>
              </a:path>
            </a:pathLst>
          </a:custGeom>
          <a:solidFill>
            <a:srgbClr val="99CCFF"/>
          </a:solidFill>
          <a:ln w="9525">
            <a:noFill/>
            <a:round/>
            <a:headEnd/>
            <a:tailEnd/>
          </a:ln>
        </p:spPr>
        <p:txBody>
          <a:bodyPr wrap="none" anchor="ctr"/>
          <a:lstStyle/>
          <a:p>
            <a:endParaRPr lang="zh-CN" altLang="en-US"/>
          </a:p>
        </p:txBody>
      </p:sp>
      <p:sp>
        <p:nvSpPr>
          <p:cNvPr id="188419" name="Freeform 3"/>
          <p:cNvSpPr>
            <a:spLocks/>
          </p:cNvSpPr>
          <p:nvPr/>
        </p:nvSpPr>
        <p:spPr bwMode="auto">
          <a:xfrm>
            <a:off x="2009775" y="2355850"/>
            <a:ext cx="2578100" cy="1973263"/>
          </a:xfrm>
          <a:custGeom>
            <a:avLst/>
            <a:gdLst>
              <a:gd name="T0" fmla="*/ 280988 w 1624"/>
              <a:gd name="T1" fmla="*/ 0 h 1243"/>
              <a:gd name="T2" fmla="*/ 55563 w 1624"/>
              <a:gd name="T3" fmla="*/ 192088 h 1243"/>
              <a:gd name="T4" fmla="*/ 47625 w 1624"/>
              <a:gd name="T5" fmla="*/ 665163 h 1243"/>
              <a:gd name="T6" fmla="*/ 342900 w 1624"/>
              <a:gd name="T7" fmla="*/ 908050 h 1243"/>
              <a:gd name="T8" fmla="*/ 419100 w 1624"/>
              <a:gd name="T9" fmla="*/ 1241425 h 1243"/>
              <a:gd name="T10" fmla="*/ 735012 w 1624"/>
              <a:gd name="T11" fmla="*/ 1446213 h 1243"/>
              <a:gd name="T12" fmla="*/ 1657350 w 1624"/>
              <a:gd name="T13" fmla="*/ 1889126 h 1243"/>
              <a:gd name="T14" fmla="*/ 2219325 w 1624"/>
              <a:gd name="T15" fmla="*/ 1898651 h 1243"/>
              <a:gd name="T16" fmla="*/ 2390775 w 1624"/>
              <a:gd name="T17" fmla="*/ 1441450 h 1243"/>
              <a:gd name="T18" fmla="*/ 2466975 w 1624"/>
              <a:gd name="T19" fmla="*/ 879475 h 1243"/>
              <a:gd name="T20" fmla="*/ 1724025 w 1624"/>
              <a:gd name="T21" fmla="*/ 327025 h 1243"/>
              <a:gd name="T22" fmla="*/ 1543050 w 1624"/>
              <a:gd name="T23" fmla="*/ 98425 h 1243"/>
              <a:gd name="T24" fmla="*/ 876300 w 1624"/>
              <a:gd name="T25" fmla="*/ 31750 h 12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24"/>
              <a:gd name="T40" fmla="*/ 0 h 1243"/>
              <a:gd name="T41" fmla="*/ 1624 w 1624"/>
              <a:gd name="T42" fmla="*/ 1243 h 12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24" h="1243">
                <a:moveTo>
                  <a:pt x="177" y="0"/>
                </a:moveTo>
                <a:cubicBezTo>
                  <a:pt x="94" y="5"/>
                  <a:pt x="59" y="52"/>
                  <a:pt x="35" y="121"/>
                </a:cubicBezTo>
                <a:cubicBezTo>
                  <a:pt x="10" y="191"/>
                  <a:pt x="0" y="344"/>
                  <a:pt x="30" y="419"/>
                </a:cubicBezTo>
                <a:cubicBezTo>
                  <a:pt x="60" y="494"/>
                  <a:pt x="177" y="512"/>
                  <a:pt x="216" y="572"/>
                </a:cubicBezTo>
                <a:cubicBezTo>
                  <a:pt x="255" y="632"/>
                  <a:pt x="223" y="726"/>
                  <a:pt x="264" y="782"/>
                </a:cubicBezTo>
                <a:cubicBezTo>
                  <a:pt x="305" y="838"/>
                  <a:pt x="333" y="843"/>
                  <a:pt x="463" y="911"/>
                </a:cubicBezTo>
                <a:cubicBezTo>
                  <a:pt x="593" y="979"/>
                  <a:pt x="888" y="1143"/>
                  <a:pt x="1044" y="1190"/>
                </a:cubicBezTo>
                <a:cubicBezTo>
                  <a:pt x="1200" y="1237"/>
                  <a:pt x="1321" y="1243"/>
                  <a:pt x="1398" y="1196"/>
                </a:cubicBezTo>
                <a:cubicBezTo>
                  <a:pt x="1475" y="1149"/>
                  <a:pt x="1480" y="1015"/>
                  <a:pt x="1506" y="908"/>
                </a:cubicBezTo>
                <a:cubicBezTo>
                  <a:pt x="1532" y="801"/>
                  <a:pt x="1624" y="671"/>
                  <a:pt x="1554" y="554"/>
                </a:cubicBezTo>
                <a:cubicBezTo>
                  <a:pt x="1484" y="437"/>
                  <a:pt x="1183" y="288"/>
                  <a:pt x="1086" y="206"/>
                </a:cubicBezTo>
                <a:cubicBezTo>
                  <a:pt x="989" y="124"/>
                  <a:pt x="1061" y="93"/>
                  <a:pt x="972" y="62"/>
                </a:cubicBezTo>
                <a:cubicBezTo>
                  <a:pt x="883" y="31"/>
                  <a:pt x="639" y="29"/>
                  <a:pt x="552" y="20"/>
                </a:cubicBezTo>
              </a:path>
            </a:pathLst>
          </a:custGeom>
          <a:solidFill>
            <a:srgbClr val="99CCFF"/>
          </a:solidFill>
          <a:ln w="9525">
            <a:noFill/>
            <a:round/>
            <a:headEnd/>
            <a:tailEnd/>
          </a:ln>
        </p:spPr>
        <p:txBody>
          <a:bodyPr wrap="none" anchor="ctr"/>
          <a:lstStyle/>
          <a:p>
            <a:endParaRPr lang="zh-CN" altLang="en-US"/>
          </a:p>
        </p:txBody>
      </p:sp>
      <p:pic>
        <p:nvPicPr>
          <p:cNvPr id="188421" name="Picture 5" descr="e2gmc3yp[1]"/>
          <p:cNvPicPr>
            <a:picLocks noChangeAspect="1" noChangeArrowheads="1"/>
          </p:cNvPicPr>
          <p:nvPr/>
        </p:nvPicPr>
        <p:blipFill>
          <a:blip r:embed="rId3" cstate="print"/>
          <a:srcRect/>
          <a:stretch>
            <a:fillRect/>
          </a:stretch>
        </p:blipFill>
        <p:spPr bwMode="auto">
          <a:xfrm>
            <a:off x="5364163" y="1752600"/>
            <a:ext cx="411162" cy="477838"/>
          </a:xfrm>
          <a:prstGeom prst="rect">
            <a:avLst/>
          </a:prstGeom>
          <a:noFill/>
          <a:ln w="9525">
            <a:noFill/>
            <a:miter lim="800000"/>
            <a:headEnd/>
            <a:tailEnd/>
          </a:ln>
        </p:spPr>
      </p:pic>
      <p:sp>
        <p:nvSpPr>
          <p:cNvPr id="188422" name="Text Box 6"/>
          <p:cNvSpPr txBox="1">
            <a:spLocks noChangeArrowheads="1"/>
          </p:cNvSpPr>
          <p:nvPr/>
        </p:nvSpPr>
        <p:spPr bwMode="auto">
          <a:xfrm>
            <a:off x="5291138" y="1458913"/>
            <a:ext cx="131603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correspondent</a:t>
            </a:r>
          </a:p>
        </p:txBody>
      </p:sp>
      <p:grpSp>
        <p:nvGrpSpPr>
          <p:cNvPr id="188423" name="Group 7"/>
          <p:cNvGrpSpPr>
            <a:grpSpLocks/>
          </p:cNvGrpSpPr>
          <p:nvPr/>
        </p:nvGrpSpPr>
        <p:grpSpPr bwMode="auto">
          <a:xfrm>
            <a:off x="2206625" y="2647950"/>
            <a:ext cx="1020763" cy="841375"/>
            <a:chOff x="1807" y="2856"/>
            <a:chExt cx="803" cy="674"/>
          </a:xfrm>
        </p:grpSpPr>
        <p:sp>
          <p:nvSpPr>
            <p:cNvPr id="189154" name="AutoShape 8"/>
            <p:cNvSpPr>
              <a:spLocks noChangeArrowheads="1"/>
            </p:cNvSpPr>
            <p:nvPr/>
          </p:nvSpPr>
          <p:spPr bwMode="auto">
            <a:xfrm>
              <a:off x="1807" y="2856"/>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89155" name="AutoShape 9"/>
            <p:cNvSpPr>
              <a:spLocks noChangeArrowheads="1"/>
            </p:cNvSpPr>
            <p:nvPr/>
          </p:nvSpPr>
          <p:spPr bwMode="auto">
            <a:xfrm>
              <a:off x="2047" y="3258"/>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89156" name="AutoShape 10"/>
            <p:cNvSpPr>
              <a:spLocks noChangeArrowheads="1"/>
            </p:cNvSpPr>
            <p:nvPr/>
          </p:nvSpPr>
          <p:spPr bwMode="auto">
            <a:xfrm>
              <a:off x="2043" y="2985"/>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89157" name="AutoShape 11"/>
            <p:cNvSpPr>
              <a:spLocks noChangeArrowheads="1"/>
            </p:cNvSpPr>
            <p:nvPr/>
          </p:nvSpPr>
          <p:spPr bwMode="auto">
            <a:xfrm>
              <a:off x="2282" y="3123"/>
              <a:ext cx="314" cy="272"/>
            </a:xfrm>
            <a:prstGeom prst="hexagon">
              <a:avLst>
                <a:gd name="adj" fmla="val 28860"/>
                <a:gd name="vf" fmla="val 115470"/>
              </a:avLst>
            </a:prstGeom>
            <a:noFill/>
            <a:ln w="9525">
              <a:solidFill>
                <a:schemeClr val="tx1"/>
              </a:solidFill>
              <a:miter lim="800000"/>
              <a:headEnd/>
              <a:tailEnd/>
            </a:ln>
          </p:spPr>
          <p:txBody>
            <a:bodyPr wrap="none" anchor="ctr"/>
            <a:lstStyle/>
            <a:p>
              <a:endParaRPr lang="zh-CN" altLang="en-US"/>
            </a:p>
          </p:txBody>
        </p:sp>
        <p:grpSp>
          <p:nvGrpSpPr>
            <p:cNvPr id="189158" name="Group 12"/>
            <p:cNvGrpSpPr>
              <a:grpSpLocks/>
            </p:cNvGrpSpPr>
            <p:nvPr/>
          </p:nvGrpSpPr>
          <p:grpSpPr bwMode="auto">
            <a:xfrm>
              <a:off x="2407" y="3162"/>
              <a:ext cx="72" cy="145"/>
              <a:chOff x="3796" y="1043"/>
              <a:chExt cx="865" cy="1237"/>
            </a:xfrm>
          </p:grpSpPr>
          <p:sp>
            <p:nvSpPr>
              <p:cNvPr id="189256" name="Line 13"/>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257" name="Line 14"/>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258" name="Line 15"/>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259" name="Line 16"/>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260" name="Line 17"/>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261" name="Line 18"/>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262" name="Line 19"/>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263" name="Line 20"/>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264" name="Line 21"/>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265" name="Line 22"/>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266" name="Line 23"/>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267" name="Line 24"/>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268" name="Line 25"/>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269" name="Line 26"/>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270" name="Line 27"/>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271" name="Group 28"/>
              <p:cNvGrpSpPr>
                <a:grpSpLocks/>
              </p:cNvGrpSpPr>
              <p:nvPr/>
            </p:nvGrpSpPr>
            <p:grpSpPr bwMode="auto">
              <a:xfrm>
                <a:off x="4269" y="1415"/>
                <a:ext cx="392" cy="137"/>
                <a:chOff x="4227" y="1360"/>
                <a:chExt cx="863" cy="270"/>
              </a:xfrm>
            </p:grpSpPr>
            <p:sp>
              <p:nvSpPr>
                <p:cNvPr id="189282" name="Line 2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83" name="Line 3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84" name="Line 3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85" name="Line 3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272" name="Group 33"/>
              <p:cNvGrpSpPr>
                <a:grpSpLocks/>
              </p:cNvGrpSpPr>
              <p:nvPr/>
            </p:nvGrpSpPr>
            <p:grpSpPr bwMode="auto">
              <a:xfrm rot="5700496">
                <a:off x="4053" y="1170"/>
                <a:ext cx="392" cy="137"/>
                <a:chOff x="4227" y="1360"/>
                <a:chExt cx="863" cy="270"/>
              </a:xfrm>
            </p:grpSpPr>
            <p:sp>
              <p:nvSpPr>
                <p:cNvPr id="189278" name="Line 3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79" name="Line 3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80" name="Line 3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81" name="Line 3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273" name="Group 38"/>
              <p:cNvGrpSpPr>
                <a:grpSpLocks/>
              </p:cNvGrpSpPr>
              <p:nvPr/>
            </p:nvGrpSpPr>
            <p:grpSpPr bwMode="auto">
              <a:xfrm rot="10800000">
                <a:off x="3796" y="1402"/>
                <a:ext cx="392" cy="137"/>
                <a:chOff x="4227" y="1360"/>
                <a:chExt cx="863" cy="270"/>
              </a:xfrm>
            </p:grpSpPr>
            <p:sp>
              <p:nvSpPr>
                <p:cNvPr id="189274" name="Line 3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75" name="Line 4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76" name="Line 4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77" name="Line 4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9159" name="Group 43"/>
            <p:cNvGrpSpPr>
              <a:grpSpLocks/>
            </p:cNvGrpSpPr>
            <p:nvPr/>
          </p:nvGrpSpPr>
          <p:grpSpPr bwMode="auto">
            <a:xfrm>
              <a:off x="2164" y="3034"/>
              <a:ext cx="72" cy="145"/>
              <a:chOff x="3796" y="1043"/>
              <a:chExt cx="865" cy="1237"/>
            </a:xfrm>
          </p:grpSpPr>
          <p:sp>
            <p:nvSpPr>
              <p:cNvPr id="189226" name="Line 4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227" name="Line 4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228" name="Line 4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229" name="Line 4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230" name="Line 4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231" name="Line 4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232" name="Line 5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233" name="Line 5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234" name="Line 5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235" name="Line 5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236" name="Line 5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237" name="Line 5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238" name="Line 5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239" name="Line 5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240" name="Line 5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241" name="Group 59"/>
              <p:cNvGrpSpPr>
                <a:grpSpLocks/>
              </p:cNvGrpSpPr>
              <p:nvPr/>
            </p:nvGrpSpPr>
            <p:grpSpPr bwMode="auto">
              <a:xfrm>
                <a:off x="4269" y="1415"/>
                <a:ext cx="392" cy="137"/>
                <a:chOff x="4227" y="1360"/>
                <a:chExt cx="863" cy="270"/>
              </a:xfrm>
            </p:grpSpPr>
            <p:sp>
              <p:nvSpPr>
                <p:cNvPr id="189252" name="Line 6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53" name="Line 6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54" name="Line 6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55" name="Line 6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242" name="Group 64"/>
              <p:cNvGrpSpPr>
                <a:grpSpLocks/>
              </p:cNvGrpSpPr>
              <p:nvPr/>
            </p:nvGrpSpPr>
            <p:grpSpPr bwMode="auto">
              <a:xfrm rot="5700496">
                <a:off x="4053" y="1170"/>
                <a:ext cx="392" cy="137"/>
                <a:chOff x="4227" y="1360"/>
                <a:chExt cx="863" cy="270"/>
              </a:xfrm>
            </p:grpSpPr>
            <p:sp>
              <p:nvSpPr>
                <p:cNvPr id="189248" name="Line 6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49" name="Line 6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50" name="Line 6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51" name="Line 6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243" name="Group 69"/>
              <p:cNvGrpSpPr>
                <a:grpSpLocks/>
              </p:cNvGrpSpPr>
              <p:nvPr/>
            </p:nvGrpSpPr>
            <p:grpSpPr bwMode="auto">
              <a:xfrm rot="10800000">
                <a:off x="3796" y="1402"/>
                <a:ext cx="392" cy="137"/>
                <a:chOff x="4227" y="1360"/>
                <a:chExt cx="863" cy="270"/>
              </a:xfrm>
            </p:grpSpPr>
            <p:sp>
              <p:nvSpPr>
                <p:cNvPr id="189244" name="Line 7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45" name="Line 7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46" name="Line 7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47" name="Line 7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9160" name="Group 74"/>
            <p:cNvGrpSpPr>
              <a:grpSpLocks/>
            </p:cNvGrpSpPr>
            <p:nvPr/>
          </p:nvGrpSpPr>
          <p:grpSpPr bwMode="auto">
            <a:xfrm>
              <a:off x="2175" y="3302"/>
              <a:ext cx="72" cy="144"/>
              <a:chOff x="3796" y="1043"/>
              <a:chExt cx="865" cy="1237"/>
            </a:xfrm>
          </p:grpSpPr>
          <p:sp>
            <p:nvSpPr>
              <p:cNvPr id="189196" name="Line 75"/>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197" name="Line 76"/>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198" name="Line 77"/>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199" name="Line 78"/>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200" name="Line 79"/>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201" name="Line 80"/>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202" name="Line 81"/>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203" name="Line 82"/>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204" name="Line 83"/>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205" name="Line 84"/>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206" name="Line 85"/>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207" name="Line 86"/>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208" name="Line 87"/>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209" name="Line 88"/>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210" name="Line 89"/>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211" name="Group 90"/>
              <p:cNvGrpSpPr>
                <a:grpSpLocks/>
              </p:cNvGrpSpPr>
              <p:nvPr/>
            </p:nvGrpSpPr>
            <p:grpSpPr bwMode="auto">
              <a:xfrm>
                <a:off x="4269" y="1415"/>
                <a:ext cx="392" cy="137"/>
                <a:chOff x="4227" y="1360"/>
                <a:chExt cx="863" cy="270"/>
              </a:xfrm>
            </p:grpSpPr>
            <p:sp>
              <p:nvSpPr>
                <p:cNvPr id="189222" name="Line 9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23" name="Line 9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24" name="Line 9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25" name="Line 9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212" name="Group 95"/>
              <p:cNvGrpSpPr>
                <a:grpSpLocks/>
              </p:cNvGrpSpPr>
              <p:nvPr/>
            </p:nvGrpSpPr>
            <p:grpSpPr bwMode="auto">
              <a:xfrm rot="5700496">
                <a:off x="4053" y="1170"/>
                <a:ext cx="392" cy="137"/>
                <a:chOff x="4227" y="1360"/>
                <a:chExt cx="863" cy="270"/>
              </a:xfrm>
            </p:grpSpPr>
            <p:sp>
              <p:nvSpPr>
                <p:cNvPr id="189218" name="Line 9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19" name="Line 9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20" name="Line 9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21" name="Line 9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213" name="Group 100"/>
              <p:cNvGrpSpPr>
                <a:grpSpLocks/>
              </p:cNvGrpSpPr>
              <p:nvPr/>
            </p:nvGrpSpPr>
            <p:grpSpPr bwMode="auto">
              <a:xfrm rot="10800000">
                <a:off x="3796" y="1402"/>
                <a:ext cx="392" cy="137"/>
                <a:chOff x="4227" y="1360"/>
                <a:chExt cx="863" cy="270"/>
              </a:xfrm>
            </p:grpSpPr>
            <p:sp>
              <p:nvSpPr>
                <p:cNvPr id="189214" name="Line 10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215" name="Line 10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216" name="Line 10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217" name="Line 10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9161" name="Group 105"/>
            <p:cNvGrpSpPr>
              <a:grpSpLocks/>
            </p:cNvGrpSpPr>
            <p:nvPr/>
          </p:nvGrpSpPr>
          <p:grpSpPr bwMode="auto">
            <a:xfrm>
              <a:off x="1934" y="2899"/>
              <a:ext cx="72" cy="145"/>
              <a:chOff x="3796" y="1043"/>
              <a:chExt cx="865" cy="1237"/>
            </a:xfrm>
          </p:grpSpPr>
          <p:sp>
            <p:nvSpPr>
              <p:cNvPr id="189166" name="Line 10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167" name="Line 10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168" name="Line 10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169" name="Line 10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170" name="Line 11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171" name="Line 11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172" name="Line 11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173" name="Line 11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174" name="Line 11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175" name="Line 11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176" name="Line 11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177" name="Line 11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178" name="Line 11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179" name="Line 11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180" name="Line 12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181" name="Group 121"/>
              <p:cNvGrpSpPr>
                <a:grpSpLocks/>
              </p:cNvGrpSpPr>
              <p:nvPr/>
            </p:nvGrpSpPr>
            <p:grpSpPr bwMode="auto">
              <a:xfrm>
                <a:off x="4269" y="1415"/>
                <a:ext cx="392" cy="137"/>
                <a:chOff x="4227" y="1360"/>
                <a:chExt cx="863" cy="270"/>
              </a:xfrm>
            </p:grpSpPr>
            <p:sp>
              <p:nvSpPr>
                <p:cNvPr id="189192" name="Line 12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93" name="Line 12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94" name="Line 12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95" name="Line 12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182" name="Group 126"/>
              <p:cNvGrpSpPr>
                <a:grpSpLocks/>
              </p:cNvGrpSpPr>
              <p:nvPr/>
            </p:nvGrpSpPr>
            <p:grpSpPr bwMode="auto">
              <a:xfrm rot="5700496">
                <a:off x="4053" y="1170"/>
                <a:ext cx="392" cy="137"/>
                <a:chOff x="4227" y="1360"/>
                <a:chExt cx="863" cy="270"/>
              </a:xfrm>
            </p:grpSpPr>
            <p:sp>
              <p:nvSpPr>
                <p:cNvPr id="189188" name="Line 12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89" name="Line 12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90" name="Line 12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91" name="Line 13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183" name="Group 131"/>
              <p:cNvGrpSpPr>
                <a:grpSpLocks/>
              </p:cNvGrpSpPr>
              <p:nvPr/>
            </p:nvGrpSpPr>
            <p:grpSpPr bwMode="auto">
              <a:xfrm rot="10800000">
                <a:off x="3796" y="1402"/>
                <a:ext cx="392" cy="137"/>
                <a:chOff x="4227" y="1360"/>
                <a:chExt cx="863" cy="270"/>
              </a:xfrm>
            </p:grpSpPr>
            <p:sp>
              <p:nvSpPr>
                <p:cNvPr id="189184" name="Line 13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85" name="Line 13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86" name="Line 13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87" name="Line 13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9162" name="Line 136"/>
            <p:cNvSpPr>
              <a:spLocks noChangeShapeType="1"/>
            </p:cNvSpPr>
            <p:nvPr/>
          </p:nvSpPr>
          <p:spPr bwMode="auto">
            <a:xfrm flipV="1">
              <a:off x="2460" y="3031"/>
              <a:ext cx="150" cy="250"/>
            </a:xfrm>
            <a:prstGeom prst="line">
              <a:avLst/>
            </a:prstGeom>
            <a:noFill/>
            <a:ln w="9525">
              <a:solidFill>
                <a:schemeClr val="tx1"/>
              </a:solidFill>
              <a:round/>
              <a:headEnd/>
              <a:tailEnd/>
            </a:ln>
          </p:spPr>
          <p:txBody>
            <a:bodyPr/>
            <a:lstStyle/>
            <a:p>
              <a:endParaRPr lang="zh-CN" altLang="en-US"/>
            </a:p>
          </p:txBody>
        </p:sp>
        <p:sp>
          <p:nvSpPr>
            <p:cNvPr id="189163" name="Line 137"/>
            <p:cNvSpPr>
              <a:spLocks noChangeShapeType="1"/>
            </p:cNvSpPr>
            <p:nvPr/>
          </p:nvSpPr>
          <p:spPr bwMode="auto">
            <a:xfrm flipV="1">
              <a:off x="2226" y="3031"/>
              <a:ext cx="254" cy="395"/>
            </a:xfrm>
            <a:prstGeom prst="line">
              <a:avLst/>
            </a:prstGeom>
            <a:noFill/>
            <a:ln w="9525">
              <a:solidFill>
                <a:schemeClr val="tx1"/>
              </a:solidFill>
              <a:round/>
              <a:headEnd/>
              <a:tailEnd/>
            </a:ln>
          </p:spPr>
          <p:txBody>
            <a:bodyPr/>
            <a:lstStyle/>
            <a:p>
              <a:endParaRPr lang="zh-CN" altLang="en-US"/>
            </a:p>
          </p:txBody>
        </p:sp>
        <p:sp>
          <p:nvSpPr>
            <p:cNvPr id="189164" name="Line 138"/>
            <p:cNvSpPr>
              <a:spLocks noChangeShapeType="1"/>
            </p:cNvSpPr>
            <p:nvPr/>
          </p:nvSpPr>
          <p:spPr bwMode="auto">
            <a:xfrm flipV="1">
              <a:off x="2219" y="3031"/>
              <a:ext cx="245" cy="138"/>
            </a:xfrm>
            <a:prstGeom prst="line">
              <a:avLst/>
            </a:prstGeom>
            <a:noFill/>
            <a:ln w="9525">
              <a:solidFill>
                <a:schemeClr val="tx1"/>
              </a:solidFill>
              <a:round/>
              <a:headEnd/>
              <a:tailEnd/>
            </a:ln>
          </p:spPr>
          <p:txBody>
            <a:bodyPr/>
            <a:lstStyle/>
            <a:p>
              <a:endParaRPr lang="zh-CN" altLang="en-US"/>
            </a:p>
          </p:txBody>
        </p:sp>
        <p:sp>
          <p:nvSpPr>
            <p:cNvPr id="189165" name="Line 139"/>
            <p:cNvSpPr>
              <a:spLocks noChangeShapeType="1"/>
            </p:cNvSpPr>
            <p:nvPr/>
          </p:nvSpPr>
          <p:spPr bwMode="auto">
            <a:xfrm flipV="1">
              <a:off x="1989" y="2974"/>
              <a:ext cx="452" cy="53"/>
            </a:xfrm>
            <a:prstGeom prst="line">
              <a:avLst/>
            </a:prstGeom>
            <a:noFill/>
            <a:ln w="9525">
              <a:solidFill>
                <a:schemeClr val="tx1"/>
              </a:solidFill>
              <a:round/>
              <a:headEnd/>
              <a:tailEnd/>
            </a:ln>
          </p:spPr>
          <p:txBody>
            <a:bodyPr/>
            <a:lstStyle/>
            <a:p>
              <a:endParaRPr lang="zh-CN" altLang="en-US"/>
            </a:p>
          </p:txBody>
        </p:sp>
      </p:grpSp>
      <p:grpSp>
        <p:nvGrpSpPr>
          <p:cNvPr id="188424" name="Group 140"/>
          <p:cNvGrpSpPr>
            <a:grpSpLocks/>
          </p:cNvGrpSpPr>
          <p:nvPr/>
        </p:nvGrpSpPr>
        <p:grpSpPr bwMode="auto">
          <a:xfrm>
            <a:off x="2813050" y="2571750"/>
            <a:ext cx="977900" cy="330200"/>
            <a:chOff x="717" y="1160"/>
            <a:chExt cx="616" cy="208"/>
          </a:xfrm>
        </p:grpSpPr>
        <p:sp>
          <p:nvSpPr>
            <p:cNvPr id="189152" name="Rectangle 141"/>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89153" name="Text Box 142"/>
            <p:cNvSpPr txBox="1">
              <a:spLocks noChangeArrowheads="1"/>
            </p:cNvSpPr>
            <p:nvPr/>
          </p:nvSpPr>
          <p:spPr bwMode="auto">
            <a:xfrm>
              <a:off x="717" y="1171"/>
              <a:ext cx="616"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grpSp>
        <p:nvGrpSpPr>
          <p:cNvPr id="188425" name="Group 143"/>
          <p:cNvGrpSpPr>
            <a:grpSpLocks/>
          </p:cNvGrpSpPr>
          <p:nvPr/>
        </p:nvGrpSpPr>
        <p:grpSpPr bwMode="auto">
          <a:xfrm>
            <a:off x="3127375" y="3294063"/>
            <a:ext cx="1016000" cy="931862"/>
            <a:chOff x="291" y="1263"/>
            <a:chExt cx="640" cy="587"/>
          </a:xfrm>
        </p:grpSpPr>
        <p:sp>
          <p:nvSpPr>
            <p:cNvPr id="188985" name="AutoShape 144"/>
            <p:cNvSpPr>
              <a:spLocks noChangeArrowheads="1"/>
            </p:cNvSpPr>
            <p:nvPr/>
          </p:nvSpPr>
          <p:spPr bwMode="auto">
            <a:xfrm>
              <a:off x="487" y="13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986" name="AutoShape 145"/>
            <p:cNvSpPr>
              <a:spLocks noChangeArrowheads="1"/>
            </p:cNvSpPr>
            <p:nvPr/>
          </p:nvSpPr>
          <p:spPr bwMode="auto">
            <a:xfrm>
              <a:off x="679" y="1636"/>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987" name="AutoShape 146"/>
            <p:cNvSpPr>
              <a:spLocks noChangeArrowheads="1"/>
            </p:cNvSpPr>
            <p:nvPr/>
          </p:nvSpPr>
          <p:spPr bwMode="auto">
            <a:xfrm>
              <a:off x="676" y="1421"/>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988" name="Group 147"/>
            <p:cNvGrpSpPr>
              <a:grpSpLocks/>
            </p:cNvGrpSpPr>
            <p:nvPr/>
          </p:nvGrpSpPr>
          <p:grpSpPr bwMode="auto">
            <a:xfrm>
              <a:off x="291" y="1422"/>
              <a:ext cx="252" cy="214"/>
              <a:chOff x="867" y="1530"/>
              <a:chExt cx="252" cy="214"/>
            </a:xfrm>
          </p:grpSpPr>
          <p:sp>
            <p:nvSpPr>
              <p:cNvPr id="189120" name="AutoShape 148"/>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9121" name="Group 149"/>
              <p:cNvGrpSpPr>
                <a:grpSpLocks/>
              </p:cNvGrpSpPr>
              <p:nvPr/>
            </p:nvGrpSpPr>
            <p:grpSpPr bwMode="auto">
              <a:xfrm>
                <a:off x="967" y="1561"/>
                <a:ext cx="58" cy="114"/>
                <a:chOff x="3796" y="1043"/>
                <a:chExt cx="865" cy="1237"/>
              </a:xfrm>
            </p:grpSpPr>
            <p:sp>
              <p:nvSpPr>
                <p:cNvPr id="189122" name="Line 15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123" name="Line 15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124" name="Line 15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125" name="Line 15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126" name="Line 15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127" name="Line 15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128" name="Line 15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129" name="Line 15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130" name="Line 15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131" name="Line 15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132" name="Line 16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133" name="Line 16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134" name="Line 16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135" name="Line 16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136" name="Line 16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137" name="Group 165"/>
                <p:cNvGrpSpPr>
                  <a:grpSpLocks/>
                </p:cNvGrpSpPr>
                <p:nvPr/>
              </p:nvGrpSpPr>
              <p:grpSpPr bwMode="auto">
                <a:xfrm>
                  <a:off x="4269" y="1415"/>
                  <a:ext cx="392" cy="137"/>
                  <a:chOff x="4227" y="1360"/>
                  <a:chExt cx="863" cy="270"/>
                </a:xfrm>
              </p:grpSpPr>
              <p:sp>
                <p:nvSpPr>
                  <p:cNvPr id="189148" name="Line 16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49" name="Line 16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50" name="Line 16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51" name="Line 16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138" name="Group 170"/>
                <p:cNvGrpSpPr>
                  <a:grpSpLocks/>
                </p:cNvGrpSpPr>
                <p:nvPr/>
              </p:nvGrpSpPr>
              <p:grpSpPr bwMode="auto">
                <a:xfrm rot="5700496">
                  <a:off x="4053" y="1170"/>
                  <a:ext cx="392" cy="137"/>
                  <a:chOff x="4227" y="1360"/>
                  <a:chExt cx="863" cy="270"/>
                </a:xfrm>
              </p:grpSpPr>
              <p:sp>
                <p:nvSpPr>
                  <p:cNvPr id="189144" name="Line 17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45" name="Line 17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46" name="Line 17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47" name="Line 17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139" name="Group 175"/>
                <p:cNvGrpSpPr>
                  <a:grpSpLocks/>
                </p:cNvGrpSpPr>
                <p:nvPr/>
              </p:nvGrpSpPr>
              <p:grpSpPr bwMode="auto">
                <a:xfrm rot="10800000">
                  <a:off x="3796" y="1402"/>
                  <a:ext cx="392" cy="137"/>
                  <a:chOff x="4227" y="1360"/>
                  <a:chExt cx="863" cy="270"/>
                </a:xfrm>
              </p:grpSpPr>
              <p:sp>
                <p:nvSpPr>
                  <p:cNvPr id="189140" name="Line 1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41" name="Line 1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42" name="Line 1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43" name="Line 1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88989" name="Group 180"/>
            <p:cNvGrpSpPr>
              <a:grpSpLocks/>
            </p:cNvGrpSpPr>
            <p:nvPr/>
          </p:nvGrpSpPr>
          <p:grpSpPr bwMode="auto">
            <a:xfrm>
              <a:off x="773" y="1460"/>
              <a:ext cx="58" cy="114"/>
              <a:chOff x="3796" y="1043"/>
              <a:chExt cx="865" cy="1237"/>
            </a:xfrm>
          </p:grpSpPr>
          <p:sp>
            <p:nvSpPr>
              <p:cNvPr id="189090" name="Line 18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091" name="Line 18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092" name="Line 18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093" name="Line 18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094" name="Line 18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095" name="Line 18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096" name="Line 18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097" name="Line 18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098" name="Line 18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099" name="Line 19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100" name="Line 19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101" name="Line 19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102" name="Line 19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103" name="Line 19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104" name="Line 19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105" name="Group 196"/>
              <p:cNvGrpSpPr>
                <a:grpSpLocks/>
              </p:cNvGrpSpPr>
              <p:nvPr/>
            </p:nvGrpSpPr>
            <p:grpSpPr bwMode="auto">
              <a:xfrm>
                <a:off x="4269" y="1415"/>
                <a:ext cx="392" cy="137"/>
                <a:chOff x="4227" y="1360"/>
                <a:chExt cx="863" cy="270"/>
              </a:xfrm>
            </p:grpSpPr>
            <p:sp>
              <p:nvSpPr>
                <p:cNvPr id="189116" name="Line 19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17" name="Line 19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18" name="Line 19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19" name="Line 20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106" name="Group 201"/>
              <p:cNvGrpSpPr>
                <a:grpSpLocks/>
              </p:cNvGrpSpPr>
              <p:nvPr/>
            </p:nvGrpSpPr>
            <p:grpSpPr bwMode="auto">
              <a:xfrm rot="5700496">
                <a:off x="4053" y="1170"/>
                <a:ext cx="392" cy="137"/>
                <a:chOff x="4227" y="1360"/>
                <a:chExt cx="863" cy="270"/>
              </a:xfrm>
            </p:grpSpPr>
            <p:sp>
              <p:nvSpPr>
                <p:cNvPr id="189112" name="Line 20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13" name="Line 20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14" name="Line 20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15" name="Line 20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107" name="Group 206"/>
              <p:cNvGrpSpPr>
                <a:grpSpLocks/>
              </p:cNvGrpSpPr>
              <p:nvPr/>
            </p:nvGrpSpPr>
            <p:grpSpPr bwMode="auto">
              <a:xfrm rot="10800000">
                <a:off x="3796" y="1402"/>
                <a:ext cx="392" cy="137"/>
                <a:chOff x="4227" y="1360"/>
                <a:chExt cx="863" cy="270"/>
              </a:xfrm>
            </p:grpSpPr>
            <p:sp>
              <p:nvSpPr>
                <p:cNvPr id="189108" name="Line 2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109" name="Line 2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110" name="Line 2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111" name="Line 2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990" name="Group 211"/>
            <p:cNvGrpSpPr>
              <a:grpSpLocks/>
            </p:cNvGrpSpPr>
            <p:nvPr/>
          </p:nvGrpSpPr>
          <p:grpSpPr bwMode="auto">
            <a:xfrm>
              <a:off x="782" y="1671"/>
              <a:ext cx="57" cy="113"/>
              <a:chOff x="3796" y="1043"/>
              <a:chExt cx="865" cy="1237"/>
            </a:xfrm>
          </p:grpSpPr>
          <p:sp>
            <p:nvSpPr>
              <p:cNvPr id="189060" name="Line 212"/>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061" name="Line 213"/>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062" name="Line 214"/>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063" name="Line 215"/>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064" name="Line 216"/>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065" name="Line 217"/>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066" name="Line 218"/>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067" name="Line 219"/>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068" name="Line 220"/>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069" name="Line 221"/>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070" name="Line 222"/>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071" name="Line 223"/>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072" name="Line 224"/>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073" name="Line 225"/>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074" name="Line 226"/>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075" name="Group 227"/>
              <p:cNvGrpSpPr>
                <a:grpSpLocks/>
              </p:cNvGrpSpPr>
              <p:nvPr/>
            </p:nvGrpSpPr>
            <p:grpSpPr bwMode="auto">
              <a:xfrm>
                <a:off x="4269" y="1415"/>
                <a:ext cx="392" cy="137"/>
                <a:chOff x="4227" y="1360"/>
                <a:chExt cx="863" cy="270"/>
              </a:xfrm>
            </p:grpSpPr>
            <p:sp>
              <p:nvSpPr>
                <p:cNvPr id="189086" name="Line 22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87" name="Line 22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88" name="Line 23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89" name="Line 23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076" name="Group 232"/>
              <p:cNvGrpSpPr>
                <a:grpSpLocks/>
              </p:cNvGrpSpPr>
              <p:nvPr/>
            </p:nvGrpSpPr>
            <p:grpSpPr bwMode="auto">
              <a:xfrm rot="5700496">
                <a:off x="4053" y="1170"/>
                <a:ext cx="392" cy="137"/>
                <a:chOff x="4227" y="1360"/>
                <a:chExt cx="863" cy="270"/>
              </a:xfrm>
            </p:grpSpPr>
            <p:sp>
              <p:nvSpPr>
                <p:cNvPr id="189082" name="Line 23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83" name="Line 23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84" name="Line 23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85" name="Line 23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077" name="Group 237"/>
              <p:cNvGrpSpPr>
                <a:grpSpLocks/>
              </p:cNvGrpSpPr>
              <p:nvPr/>
            </p:nvGrpSpPr>
            <p:grpSpPr bwMode="auto">
              <a:xfrm rot="10800000">
                <a:off x="3796" y="1402"/>
                <a:ext cx="392" cy="137"/>
                <a:chOff x="4227" y="1360"/>
                <a:chExt cx="863" cy="270"/>
              </a:xfrm>
            </p:grpSpPr>
            <p:sp>
              <p:nvSpPr>
                <p:cNvPr id="189078" name="Line 23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79" name="Line 23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80" name="Line 24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81" name="Line 24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991" name="Group 242"/>
            <p:cNvGrpSpPr>
              <a:grpSpLocks/>
            </p:cNvGrpSpPr>
            <p:nvPr/>
          </p:nvGrpSpPr>
          <p:grpSpPr bwMode="auto">
            <a:xfrm>
              <a:off x="589" y="1354"/>
              <a:ext cx="57" cy="114"/>
              <a:chOff x="3796" y="1043"/>
              <a:chExt cx="865" cy="1237"/>
            </a:xfrm>
          </p:grpSpPr>
          <p:sp>
            <p:nvSpPr>
              <p:cNvPr id="189030" name="Line 243"/>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031" name="Line 244"/>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032" name="Line 245"/>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033" name="Line 246"/>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034" name="Line 247"/>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035" name="Line 248"/>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036" name="Line 249"/>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037" name="Line 250"/>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038" name="Line 251"/>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039" name="Line 252"/>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040" name="Line 253"/>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041" name="Line 254"/>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042" name="Line 255"/>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043" name="Line 256"/>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044" name="Line 257"/>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045" name="Group 258"/>
              <p:cNvGrpSpPr>
                <a:grpSpLocks/>
              </p:cNvGrpSpPr>
              <p:nvPr/>
            </p:nvGrpSpPr>
            <p:grpSpPr bwMode="auto">
              <a:xfrm>
                <a:off x="4269" y="1415"/>
                <a:ext cx="392" cy="137"/>
                <a:chOff x="4227" y="1360"/>
                <a:chExt cx="863" cy="270"/>
              </a:xfrm>
            </p:grpSpPr>
            <p:sp>
              <p:nvSpPr>
                <p:cNvPr id="189056" name="Line 25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57" name="Line 26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58" name="Line 26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59" name="Line 26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046" name="Group 263"/>
              <p:cNvGrpSpPr>
                <a:grpSpLocks/>
              </p:cNvGrpSpPr>
              <p:nvPr/>
            </p:nvGrpSpPr>
            <p:grpSpPr bwMode="auto">
              <a:xfrm rot="5700496">
                <a:off x="4053" y="1170"/>
                <a:ext cx="392" cy="137"/>
                <a:chOff x="4227" y="1360"/>
                <a:chExt cx="863" cy="270"/>
              </a:xfrm>
            </p:grpSpPr>
            <p:sp>
              <p:nvSpPr>
                <p:cNvPr id="189052" name="Line 26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53" name="Line 26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54" name="Line 26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55" name="Line 26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047" name="Group 268"/>
              <p:cNvGrpSpPr>
                <a:grpSpLocks/>
              </p:cNvGrpSpPr>
              <p:nvPr/>
            </p:nvGrpSpPr>
            <p:grpSpPr bwMode="auto">
              <a:xfrm rot="10800000">
                <a:off x="3796" y="1402"/>
                <a:ext cx="392" cy="137"/>
                <a:chOff x="4227" y="1360"/>
                <a:chExt cx="863" cy="270"/>
              </a:xfrm>
            </p:grpSpPr>
            <p:sp>
              <p:nvSpPr>
                <p:cNvPr id="189048" name="Line 26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49" name="Line 27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50" name="Line 27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51" name="Line 27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992" name="Line 273"/>
            <p:cNvSpPr>
              <a:spLocks noChangeShapeType="1"/>
            </p:cNvSpPr>
            <p:nvPr/>
          </p:nvSpPr>
          <p:spPr bwMode="auto">
            <a:xfrm flipV="1">
              <a:off x="626" y="1272"/>
              <a:ext cx="236" cy="318"/>
            </a:xfrm>
            <a:prstGeom prst="line">
              <a:avLst/>
            </a:prstGeom>
            <a:noFill/>
            <a:ln w="9525">
              <a:solidFill>
                <a:schemeClr val="tx1"/>
              </a:solidFill>
              <a:round/>
              <a:headEnd/>
              <a:tailEnd/>
            </a:ln>
          </p:spPr>
          <p:txBody>
            <a:bodyPr/>
            <a:lstStyle/>
            <a:p>
              <a:endParaRPr lang="zh-CN" altLang="en-US"/>
            </a:p>
          </p:txBody>
        </p:sp>
        <p:sp>
          <p:nvSpPr>
            <p:cNvPr id="188993" name="Line 274"/>
            <p:cNvSpPr>
              <a:spLocks noChangeShapeType="1"/>
            </p:cNvSpPr>
            <p:nvPr/>
          </p:nvSpPr>
          <p:spPr bwMode="auto">
            <a:xfrm flipV="1">
              <a:off x="823" y="1276"/>
              <a:ext cx="75" cy="492"/>
            </a:xfrm>
            <a:prstGeom prst="line">
              <a:avLst/>
            </a:prstGeom>
            <a:noFill/>
            <a:ln w="9525">
              <a:solidFill>
                <a:schemeClr val="tx1"/>
              </a:solidFill>
              <a:round/>
              <a:headEnd/>
              <a:tailEnd/>
            </a:ln>
          </p:spPr>
          <p:txBody>
            <a:bodyPr/>
            <a:lstStyle/>
            <a:p>
              <a:endParaRPr lang="zh-CN" altLang="en-US"/>
            </a:p>
          </p:txBody>
        </p:sp>
        <p:sp>
          <p:nvSpPr>
            <p:cNvPr id="188994" name="Line 275"/>
            <p:cNvSpPr>
              <a:spLocks noChangeShapeType="1"/>
            </p:cNvSpPr>
            <p:nvPr/>
          </p:nvSpPr>
          <p:spPr bwMode="auto">
            <a:xfrm flipV="1">
              <a:off x="817" y="1264"/>
              <a:ext cx="58" cy="302"/>
            </a:xfrm>
            <a:prstGeom prst="line">
              <a:avLst/>
            </a:prstGeom>
            <a:noFill/>
            <a:ln w="9525">
              <a:solidFill>
                <a:schemeClr val="tx1"/>
              </a:solidFill>
              <a:round/>
              <a:headEnd/>
              <a:tailEnd/>
            </a:ln>
          </p:spPr>
          <p:txBody>
            <a:bodyPr/>
            <a:lstStyle/>
            <a:p>
              <a:endParaRPr lang="zh-CN" altLang="en-US"/>
            </a:p>
          </p:txBody>
        </p:sp>
        <p:sp>
          <p:nvSpPr>
            <p:cNvPr id="188995" name="Line 276"/>
            <p:cNvSpPr>
              <a:spLocks noChangeShapeType="1"/>
            </p:cNvSpPr>
            <p:nvPr/>
          </p:nvSpPr>
          <p:spPr bwMode="auto">
            <a:xfrm flipV="1">
              <a:off x="633" y="1263"/>
              <a:ext cx="226" cy="191"/>
            </a:xfrm>
            <a:prstGeom prst="line">
              <a:avLst/>
            </a:prstGeom>
            <a:noFill/>
            <a:ln w="9525">
              <a:solidFill>
                <a:schemeClr val="tx1"/>
              </a:solidFill>
              <a:round/>
              <a:headEnd/>
              <a:tailEnd/>
            </a:ln>
          </p:spPr>
          <p:txBody>
            <a:bodyPr/>
            <a:lstStyle/>
            <a:p>
              <a:endParaRPr lang="zh-CN" altLang="en-US"/>
            </a:p>
          </p:txBody>
        </p:sp>
        <p:grpSp>
          <p:nvGrpSpPr>
            <p:cNvPr id="188996" name="Group 277"/>
            <p:cNvGrpSpPr>
              <a:grpSpLocks/>
            </p:cNvGrpSpPr>
            <p:nvPr/>
          </p:nvGrpSpPr>
          <p:grpSpPr bwMode="auto">
            <a:xfrm>
              <a:off x="483" y="1532"/>
              <a:ext cx="252" cy="214"/>
              <a:chOff x="867" y="1530"/>
              <a:chExt cx="252" cy="214"/>
            </a:xfrm>
          </p:grpSpPr>
          <p:sp>
            <p:nvSpPr>
              <p:cNvPr id="188998" name="AutoShape 278"/>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999" name="Group 279"/>
              <p:cNvGrpSpPr>
                <a:grpSpLocks/>
              </p:cNvGrpSpPr>
              <p:nvPr/>
            </p:nvGrpSpPr>
            <p:grpSpPr bwMode="auto">
              <a:xfrm>
                <a:off x="967" y="1561"/>
                <a:ext cx="58" cy="114"/>
                <a:chOff x="3796" y="1043"/>
                <a:chExt cx="865" cy="1237"/>
              </a:xfrm>
            </p:grpSpPr>
            <p:sp>
              <p:nvSpPr>
                <p:cNvPr id="189000" name="Line 28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9001" name="Line 28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9002" name="Line 28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9003" name="Line 28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9004" name="Line 28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9005" name="Line 28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9006" name="Line 28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9007" name="Line 28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9008" name="Line 28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9009" name="Line 28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9010" name="Line 29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9011" name="Line 29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9012" name="Line 29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9013" name="Line 29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9014" name="Line 29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9015" name="Group 295"/>
                <p:cNvGrpSpPr>
                  <a:grpSpLocks/>
                </p:cNvGrpSpPr>
                <p:nvPr/>
              </p:nvGrpSpPr>
              <p:grpSpPr bwMode="auto">
                <a:xfrm>
                  <a:off x="4269" y="1415"/>
                  <a:ext cx="392" cy="137"/>
                  <a:chOff x="4227" y="1360"/>
                  <a:chExt cx="863" cy="270"/>
                </a:xfrm>
              </p:grpSpPr>
              <p:sp>
                <p:nvSpPr>
                  <p:cNvPr id="189026" name="Line 29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27"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28" name="Line 29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29"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016" name="Group 300"/>
                <p:cNvGrpSpPr>
                  <a:grpSpLocks/>
                </p:cNvGrpSpPr>
                <p:nvPr/>
              </p:nvGrpSpPr>
              <p:grpSpPr bwMode="auto">
                <a:xfrm rot="5700496">
                  <a:off x="4053" y="1170"/>
                  <a:ext cx="392" cy="137"/>
                  <a:chOff x="4227" y="1360"/>
                  <a:chExt cx="863" cy="270"/>
                </a:xfrm>
              </p:grpSpPr>
              <p:sp>
                <p:nvSpPr>
                  <p:cNvPr id="189022" name="Line 30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23" name="Line 30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24" name="Line 30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25" name="Line 30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9017" name="Group 305"/>
                <p:cNvGrpSpPr>
                  <a:grpSpLocks/>
                </p:cNvGrpSpPr>
                <p:nvPr/>
              </p:nvGrpSpPr>
              <p:grpSpPr bwMode="auto">
                <a:xfrm rot="10800000">
                  <a:off x="3796" y="1402"/>
                  <a:ext cx="392" cy="137"/>
                  <a:chOff x="4227" y="1360"/>
                  <a:chExt cx="863" cy="270"/>
                </a:xfrm>
              </p:grpSpPr>
              <p:sp>
                <p:nvSpPr>
                  <p:cNvPr id="189018" name="Line 30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9019" name="Line 30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9020" name="Line 30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9021" name="Line 30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88997" name="Line 310"/>
            <p:cNvSpPr>
              <a:spLocks noChangeShapeType="1"/>
            </p:cNvSpPr>
            <p:nvPr/>
          </p:nvSpPr>
          <p:spPr bwMode="auto">
            <a:xfrm flipV="1">
              <a:off x="414" y="1266"/>
              <a:ext cx="430" cy="300"/>
            </a:xfrm>
            <a:prstGeom prst="line">
              <a:avLst/>
            </a:prstGeom>
            <a:noFill/>
            <a:ln w="9525">
              <a:solidFill>
                <a:schemeClr val="tx1"/>
              </a:solidFill>
              <a:round/>
              <a:headEnd/>
              <a:tailEnd/>
            </a:ln>
          </p:spPr>
          <p:txBody>
            <a:bodyPr/>
            <a:lstStyle/>
            <a:p>
              <a:endParaRPr lang="zh-CN" altLang="en-US"/>
            </a:p>
          </p:txBody>
        </p:sp>
      </p:grpSp>
      <p:grpSp>
        <p:nvGrpSpPr>
          <p:cNvPr id="188426" name="Group 311"/>
          <p:cNvGrpSpPr>
            <a:grpSpLocks/>
          </p:cNvGrpSpPr>
          <p:nvPr/>
        </p:nvGrpSpPr>
        <p:grpSpPr bwMode="auto">
          <a:xfrm>
            <a:off x="4760913" y="3344863"/>
            <a:ext cx="1309687" cy="1147762"/>
            <a:chOff x="146" y="711"/>
            <a:chExt cx="825" cy="723"/>
          </a:xfrm>
        </p:grpSpPr>
        <p:sp>
          <p:nvSpPr>
            <p:cNvPr id="188782" name="AutoShape 312"/>
            <p:cNvSpPr>
              <a:spLocks noChangeArrowheads="1"/>
            </p:cNvSpPr>
            <p:nvPr/>
          </p:nvSpPr>
          <p:spPr bwMode="auto">
            <a:xfrm>
              <a:off x="719" y="904"/>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783" name="AutoShape 313"/>
            <p:cNvSpPr>
              <a:spLocks noChangeArrowheads="1"/>
            </p:cNvSpPr>
            <p:nvPr/>
          </p:nvSpPr>
          <p:spPr bwMode="auto">
            <a:xfrm>
              <a:off x="335" y="1115"/>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784" name="Group 314"/>
            <p:cNvGrpSpPr>
              <a:grpSpLocks/>
            </p:cNvGrpSpPr>
            <p:nvPr/>
          </p:nvGrpSpPr>
          <p:grpSpPr bwMode="auto">
            <a:xfrm>
              <a:off x="523" y="1006"/>
              <a:ext cx="252" cy="214"/>
              <a:chOff x="867" y="1530"/>
              <a:chExt cx="252" cy="214"/>
            </a:xfrm>
          </p:grpSpPr>
          <p:sp>
            <p:nvSpPr>
              <p:cNvPr id="188953" name="AutoShape 315"/>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954" name="Group 316"/>
              <p:cNvGrpSpPr>
                <a:grpSpLocks/>
              </p:cNvGrpSpPr>
              <p:nvPr/>
            </p:nvGrpSpPr>
            <p:grpSpPr bwMode="auto">
              <a:xfrm>
                <a:off x="967" y="1561"/>
                <a:ext cx="58" cy="114"/>
                <a:chOff x="3796" y="1043"/>
                <a:chExt cx="865" cy="1237"/>
              </a:xfrm>
            </p:grpSpPr>
            <p:sp>
              <p:nvSpPr>
                <p:cNvPr id="188955" name="Line 317"/>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956" name="Line 318"/>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957" name="Line 319"/>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958" name="Line 320"/>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959" name="Line 321"/>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960" name="Line 322"/>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961" name="Line 323"/>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962" name="Line 324"/>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963" name="Line 325"/>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964" name="Line 326"/>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965" name="Line 327"/>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966" name="Line 328"/>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967" name="Line 329"/>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968" name="Line 330"/>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969" name="Line 331"/>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970" name="Group 332"/>
                <p:cNvGrpSpPr>
                  <a:grpSpLocks/>
                </p:cNvGrpSpPr>
                <p:nvPr/>
              </p:nvGrpSpPr>
              <p:grpSpPr bwMode="auto">
                <a:xfrm>
                  <a:off x="4269" y="1415"/>
                  <a:ext cx="392" cy="137"/>
                  <a:chOff x="4227" y="1360"/>
                  <a:chExt cx="863" cy="270"/>
                </a:xfrm>
              </p:grpSpPr>
              <p:sp>
                <p:nvSpPr>
                  <p:cNvPr id="188981" name="Line 33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82" name="Line 33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83" name="Line 33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84" name="Line 33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971" name="Group 337"/>
                <p:cNvGrpSpPr>
                  <a:grpSpLocks/>
                </p:cNvGrpSpPr>
                <p:nvPr/>
              </p:nvGrpSpPr>
              <p:grpSpPr bwMode="auto">
                <a:xfrm rot="5700496">
                  <a:off x="4053" y="1170"/>
                  <a:ext cx="392" cy="137"/>
                  <a:chOff x="4227" y="1360"/>
                  <a:chExt cx="863" cy="270"/>
                </a:xfrm>
              </p:grpSpPr>
              <p:sp>
                <p:nvSpPr>
                  <p:cNvPr id="188977" name="Line 33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78" name="Line 33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79" name="Line 34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80" name="Line 34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972" name="Group 342"/>
                <p:cNvGrpSpPr>
                  <a:grpSpLocks/>
                </p:cNvGrpSpPr>
                <p:nvPr/>
              </p:nvGrpSpPr>
              <p:grpSpPr bwMode="auto">
                <a:xfrm rot="10800000">
                  <a:off x="3796" y="1402"/>
                  <a:ext cx="392" cy="137"/>
                  <a:chOff x="4227" y="1360"/>
                  <a:chExt cx="863" cy="270"/>
                </a:xfrm>
              </p:grpSpPr>
              <p:sp>
                <p:nvSpPr>
                  <p:cNvPr id="188973" name="Line 34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74" name="Line 34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75" name="Line 34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76" name="Line 34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88785" name="Group 347"/>
            <p:cNvGrpSpPr>
              <a:grpSpLocks/>
            </p:cNvGrpSpPr>
            <p:nvPr/>
          </p:nvGrpSpPr>
          <p:grpSpPr bwMode="auto">
            <a:xfrm>
              <a:off x="429" y="1159"/>
              <a:ext cx="57" cy="113"/>
              <a:chOff x="3796" y="1043"/>
              <a:chExt cx="865" cy="1237"/>
            </a:xfrm>
          </p:grpSpPr>
          <p:sp>
            <p:nvSpPr>
              <p:cNvPr id="188923" name="Line 34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924" name="Line 34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925" name="Line 35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926" name="Line 35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927" name="Line 35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928" name="Line 35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929" name="Line 35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930" name="Line 35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931" name="Line 35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932" name="Line 35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933" name="Line 35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934" name="Line 35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935" name="Line 36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936" name="Line 36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937" name="Line 36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938" name="Group 363"/>
              <p:cNvGrpSpPr>
                <a:grpSpLocks/>
              </p:cNvGrpSpPr>
              <p:nvPr/>
            </p:nvGrpSpPr>
            <p:grpSpPr bwMode="auto">
              <a:xfrm>
                <a:off x="4269" y="1415"/>
                <a:ext cx="392" cy="137"/>
                <a:chOff x="4227" y="1360"/>
                <a:chExt cx="863" cy="270"/>
              </a:xfrm>
            </p:grpSpPr>
            <p:sp>
              <p:nvSpPr>
                <p:cNvPr id="188949" name="Line 36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50" name="Line 36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51" name="Line 36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52" name="Line 36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939" name="Group 368"/>
              <p:cNvGrpSpPr>
                <a:grpSpLocks/>
              </p:cNvGrpSpPr>
              <p:nvPr/>
            </p:nvGrpSpPr>
            <p:grpSpPr bwMode="auto">
              <a:xfrm rot="5700496">
                <a:off x="4053" y="1170"/>
                <a:ext cx="392" cy="137"/>
                <a:chOff x="4227" y="1360"/>
                <a:chExt cx="863" cy="270"/>
              </a:xfrm>
            </p:grpSpPr>
            <p:sp>
              <p:nvSpPr>
                <p:cNvPr id="188945" name="Line 36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46" name="Line 37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47" name="Line 37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48" name="Line 37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940" name="Group 373"/>
              <p:cNvGrpSpPr>
                <a:grpSpLocks/>
              </p:cNvGrpSpPr>
              <p:nvPr/>
            </p:nvGrpSpPr>
            <p:grpSpPr bwMode="auto">
              <a:xfrm rot="10800000">
                <a:off x="3796" y="1402"/>
                <a:ext cx="392" cy="137"/>
                <a:chOff x="4227" y="1360"/>
                <a:chExt cx="863" cy="270"/>
              </a:xfrm>
            </p:grpSpPr>
            <p:sp>
              <p:nvSpPr>
                <p:cNvPr id="188941" name="Line 37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42" name="Line 37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43" name="Line 37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44" name="Line 37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786" name="Group 378"/>
            <p:cNvGrpSpPr>
              <a:grpSpLocks/>
            </p:cNvGrpSpPr>
            <p:nvPr/>
          </p:nvGrpSpPr>
          <p:grpSpPr bwMode="auto">
            <a:xfrm>
              <a:off x="821" y="938"/>
              <a:ext cx="57" cy="114"/>
              <a:chOff x="3796" y="1043"/>
              <a:chExt cx="865" cy="1237"/>
            </a:xfrm>
          </p:grpSpPr>
          <p:sp>
            <p:nvSpPr>
              <p:cNvPr id="188893" name="Line 379"/>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894" name="Line 380"/>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895" name="Line 381"/>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896" name="Line 382"/>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897" name="Line 383"/>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898" name="Line 384"/>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899" name="Line 385"/>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900" name="Line 386"/>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901" name="Line 387"/>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902" name="Line 388"/>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903" name="Line 389"/>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904" name="Line 390"/>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905" name="Line 391"/>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906" name="Line 392"/>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907" name="Line 393"/>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908" name="Group 394"/>
              <p:cNvGrpSpPr>
                <a:grpSpLocks/>
              </p:cNvGrpSpPr>
              <p:nvPr/>
            </p:nvGrpSpPr>
            <p:grpSpPr bwMode="auto">
              <a:xfrm>
                <a:off x="4269" y="1415"/>
                <a:ext cx="392" cy="137"/>
                <a:chOff x="4227" y="1360"/>
                <a:chExt cx="863" cy="270"/>
              </a:xfrm>
            </p:grpSpPr>
            <p:sp>
              <p:nvSpPr>
                <p:cNvPr id="188919" name="Line 39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20" name="Line 39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21" name="Line 39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22" name="Line 39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909" name="Group 399"/>
              <p:cNvGrpSpPr>
                <a:grpSpLocks/>
              </p:cNvGrpSpPr>
              <p:nvPr/>
            </p:nvGrpSpPr>
            <p:grpSpPr bwMode="auto">
              <a:xfrm rot="5700496">
                <a:off x="4053" y="1170"/>
                <a:ext cx="392" cy="137"/>
                <a:chOff x="4227" y="1360"/>
                <a:chExt cx="863" cy="270"/>
              </a:xfrm>
            </p:grpSpPr>
            <p:sp>
              <p:nvSpPr>
                <p:cNvPr id="188915" name="Line 40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16" name="Line 40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17" name="Line 40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18" name="Line 40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910" name="Group 404"/>
              <p:cNvGrpSpPr>
                <a:grpSpLocks/>
              </p:cNvGrpSpPr>
              <p:nvPr/>
            </p:nvGrpSpPr>
            <p:grpSpPr bwMode="auto">
              <a:xfrm rot="10800000">
                <a:off x="3796" y="1402"/>
                <a:ext cx="392" cy="137"/>
                <a:chOff x="4227" y="1360"/>
                <a:chExt cx="863" cy="270"/>
              </a:xfrm>
            </p:grpSpPr>
            <p:sp>
              <p:nvSpPr>
                <p:cNvPr id="188911" name="Line 40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912" name="Line 40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913" name="Line 40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914" name="Line 40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787" name="Line 409"/>
            <p:cNvSpPr>
              <a:spLocks noChangeShapeType="1"/>
            </p:cNvSpPr>
            <p:nvPr/>
          </p:nvSpPr>
          <p:spPr bwMode="auto">
            <a:xfrm flipH="1" flipV="1">
              <a:off x="602" y="916"/>
              <a:ext cx="256" cy="258"/>
            </a:xfrm>
            <a:prstGeom prst="line">
              <a:avLst/>
            </a:prstGeom>
            <a:noFill/>
            <a:ln w="9525">
              <a:solidFill>
                <a:schemeClr val="tx1"/>
              </a:solidFill>
              <a:round/>
              <a:headEnd/>
              <a:tailEnd/>
            </a:ln>
          </p:spPr>
          <p:txBody>
            <a:bodyPr/>
            <a:lstStyle/>
            <a:p>
              <a:endParaRPr lang="zh-CN" altLang="en-US"/>
            </a:p>
          </p:txBody>
        </p:sp>
        <p:sp>
          <p:nvSpPr>
            <p:cNvPr id="188788" name="Line 410"/>
            <p:cNvSpPr>
              <a:spLocks noChangeShapeType="1"/>
            </p:cNvSpPr>
            <p:nvPr/>
          </p:nvSpPr>
          <p:spPr bwMode="auto">
            <a:xfrm flipV="1">
              <a:off x="455" y="914"/>
              <a:ext cx="3" cy="351"/>
            </a:xfrm>
            <a:prstGeom prst="line">
              <a:avLst/>
            </a:prstGeom>
            <a:noFill/>
            <a:ln w="9525">
              <a:solidFill>
                <a:schemeClr val="tx1"/>
              </a:solidFill>
              <a:round/>
              <a:headEnd/>
              <a:tailEnd/>
            </a:ln>
          </p:spPr>
          <p:txBody>
            <a:bodyPr/>
            <a:lstStyle/>
            <a:p>
              <a:endParaRPr lang="zh-CN" altLang="en-US"/>
            </a:p>
          </p:txBody>
        </p:sp>
        <p:sp>
          <p:nvSpPr>
            <p:cNvPr id="188789" name="Line 411"/>
            <p:cNvSpPr>
              <a:spLocks noChangeShapeType="1"/>
            </p:cNvSpPr>
            <p:nvPr/>
          </p:nvSpPr>
          <p:spPr bwMode="auto">
            <a:xfrm flipH="1" flipV="1">
              <a:off x="501" y="920"/>
              <a:ext cx="140" cy="449"/>
            </a:xfrm>
            <a:prstGeom prst="line">
              <a:avLst/>
            </a:prstGeom>
            <a:noFill/>
            <a:ln w="9525">
              <a:solidFill>
                <a:schemeClr val="tx1"/>
              </a:solidFill>
              <a:round/>
              <a:headEnd/>
              <a:tailEnd/>
            </a:ln>
          </p:spPr>
          <p:txBody>
            <a:bodyPr/>
            <a:lstStyle/>
            <a:p>
              <a:endParaRPr lang="zh-CN" altLang="en-US"/>
            </a:p>
          </p:txBody>
        </p:sp>
        <p:sp>
          <p:nvSpPr>
            <p:cNvPr id="188790" name="Line 412"/>
            <p:cNvSpPr>
              <a:spLocks noChangeShapeType="1"/>
            </p:cNvSpPr>
            <p:nvPr/>
          </p:nvSpPr>
          <p:spPr bwMode="auto">
            <a:xfrm flipH="1" flipV="1">
              <a:off x="647" y="925"/>
              <a:ext cx="218" cy="113"/>
            </a:xfrm>
            <a:prstGeom prst="line">
              <a:avLst/>
            </a:prstGeom>
            <a:noFill/>
            <a:ln w="9525">
              <a:solidFill>
                <a:schemeClr val="tx1"/>
              </a:solidFill>
              <a:round/>
              <a:headEnd/>
              <a:tailEnd/>
            </a:ln>
          </p:spPr>
          <p:txBody>
            <a:bodyPr/>
            <a:lstStyle/>
            <a:p>
              <a:endParaRPr lang="zh-CN" altLang="en-US"/>
            </a:p>
          </p:txBody>
        </p:sp>
        <p:grpSp>
          <p:nvGrpSpPr>
            <p:cNvPr id="188791" name="Group 413"/>
            <p:cNvGrpSpPr>
              <a:grpSpLocks/>
            </p:cNvGrpSpPr>
            <p:nvPr/>
          </p:nvGrpSpPr>
          <p:grpSpPr bwMode="auto">
            <a:xfrm>
              <a:off x="715" y="1116"/>
              <a:ext cx="252" cy="214"/>
              <a:chOff x="867" y="1530"/>
              <a:chExt cx="252" cy="214"/>
            </a:xfrm>
          </p:grpSpPr>
          <p:sp>
            <p:nvSpPr>
              <p:cNvPr id="188861" name="AutoShape 414"/>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862" name="Group 415"/>
              <p:cNvGrpSpPr>
                <a:grpSpLocks/>
              </p:cNvGrpSpPr>
              <p:nvPr/>
            </p:nvGrpSpPr>
            <p:grpSpPr bwMode="auto">
              <a:xfrm>
                <a:off x="967" y="1561"/>
                <a:ext cx="58" cy="114"/>
                <a:chOff x="3796" y="1043"/>
                <a:chExt cx="865" cy="1237"/>
              </a:xfrm>
            </p:grpSpPr>
            <p:sp>
              <p:nvSpPr>
                <p:cNvPr id="188863" name="Line 41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864" name="Line 41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865" name="Line 41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866" name="Line 41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867" name="Line 42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868" name="Line 42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869" name="Line 42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870" name="Line 42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871" name="Line 42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872" name="Line 42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873" name="Line 42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874" name="Line 42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875" name="Line 42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876" name="Line 42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877" name="Line 43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878" name="Group 431"/>
                <p:cNvGrpSpPr>
                  <a:grpSpLocks/>
                </p:cNvGrpSpPr>
                <p:nvPr/>
              </p:nvGrpSpPr>
              <p:grpSpPr bwMode="auto">
                <a:xfrm>
                  <a:off x="4269" y="1415"/>
                  <a:ext cx="392" cy="137"/>
                  <a:chOff x="4227" y="1360"/>
                  <a:chExt cx="863" cy="270"/>
                </a:xfrm>
              </p:grpSpPr>
              <p:sp>
                <p:nvSpPr>
                  <p:cNvPr id="188889" name="Line 43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90" name="Line 43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91" name="Line 43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92" name="Line 43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879" name="Group 436"/>
                <p:cNvGrpSpPr>
                  <a:grpSpLocks/>
                </p:cNvGrpSpPr>
                <p:nvPr/>
              </p:nvGrpSpPr>
              <p:grpSpPr bwMode="auto">
                <a:xfrm rot="5700496">
                  <a:off x="4053" y="1170"/>
                  <a:ext cx="392" cy="137"/>
                  <a:chOff x="4227" y="1360"/>
                  <a:chExt cx="863" cy="270"/>
                </a:xfrm>
              </p:grpSpPr>
              <p:sp>
                <p:nvSpPr>
                  <p:cNvPr id="188885" name="Line 43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86" name="Line 43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87" name="Line 43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88" name="Line 44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880" name="Group 441"/>
                <p:cNvGrpSpPr>
                  <a:grpSpLocks/>
                </p:cNvGrpSpPr>
                <p:nvPr/>
              </p:nvGrpSpPr>
              <p:grpSpPr bwMode="auto">
                <a:xfrm rot="10800000">
                  <a:off x="3796" y="1402"/>
                  <a:ext cx="392" cy="137"/>
                  <a:chOff x="4227" y="1360"/>
                  <a:chExt cx="863" cy="270"/>
                </a:xfrm>
              </p:grpSpPr>
              <p:sp>
                <p:nvSpPr>
                  <p:cNvPr id="188881" name="Line 44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82" name="Line 44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83" name="Line 44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84" name="Line 44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88792" name="Line 446"/>
            <p:cNvSpPr>
              <a:spLocks noChangeShapeType="1"/>
            </p:cNvSpPr>
            <p:nvPr/>
          </p:nvSpPr>
          <p:spPr bwMode="auto">
            <a:xfrm flipH="1" flipV="1">
              <a:off x="554" y="928"/>
              <a:ext cx="92" cy="222"/>
            </a:xfrm>
            <a:prstGeom prst="line">
              <a:avLst/>
            </a:prstGeom>
            <a:noFill/>
            <a:ln w="9525">
              <a:solidFill>
                <a:schemeClr val="tx1"/>
              </a:solidFill>
              <a:round/>
              <a:headEnd/>
              <a:tailEnd/>
            </a:ln>
          </p:spPr>
          <p:txBody>
            <a:bodyPr/>
            <a:lstStyle/>
            <a:p>
              <a:endParaRPr lang="zh-CN" altLang="en-US"/>
            </a:p>
          </p:txBody>
        </p:sp>
        <p:grpSp>
          <p:nvGrpSpPr>
            <p:cNvPr id="188793" name="Group 447"/>
            <p:cNvGrpSpPr>
              <a:grpSpLocks/>
            </p:cNvGrpSpPr>
            <p:nvPr/>
          </p:nvGrpSpPr>
          <p:grpSpPr bwMode="auto">
            <a:xfrm>
              <a:off x="191" y="711"/>
              <a:ext cx="616" cy="208"/>
              <a:chOff x="717" y="1160"/>
              <a:chExt cx="616" cy="208"/>
            </a:xfrm>
          </p:grpSpPr>
          <p:sp>
            <p:nvSpPr>
              <p:cNvPr id="188859" name="Rectangle 448"/>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88860" name="Text Box 449"/>
              <p:cNvSpPr txBox="1">
                <a:spLocks noChangeArrowheads="1"/>
              </p:cNvSpPr>
              <p:nvPr/>
            </p:nvSpPr>
            <p:spPr bwMode="auto">
              <a:xfrm>
                <a:off x="717" y="1171"/>
                <a:ext cx="616"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sp>
          <p:nvSpPr>
            <p:cNvPr id="188794" name="AutoShape 450"/>
            <p:cNvSpPr>
              <a:spLocks noChangeArrowheads="1"/>
            </p:cNvSpPr>
            <p:nvPr/>
          </p:nvSpPr>
          <p:spPr bwMode="auto">
            <a:xfrm>
              <a:off x="146" y="1007"/>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795" name="Group 451"/>
            <p:cNvGrpSpPr>
              <a:grpSpLocks/>
            </p:cNvGrpSpPr>
            <p:nvPr/>
          </p:nvGrpSpPr>
          <p:grpSpPr bwMode="auto">
            <a:xfrm>
              <a:off x="237" y="1051"/>
              <a:ext cx="57" cy="113"/>
              <a:chOff x="3796" y="1043"/>
              <a:chExt cx="865" cy="1237"/>
            </a:xfrm>
          </p:grpSpPr>
          <p:sp>
            <p:nvSpPr>
              <p:cNvPr id="188829" name="Line 452"/>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830" name="Line 453"/>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831" name="Line 454"/>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832" name="Line 455"/>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833" name="Line 456"/>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834" name="Line 457"/>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835" name="Line 458"/>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836" name="Line 459"/>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837" name="Line 460"/>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838" name="Line 461"/>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839" name="Line 462"/>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840" name="Line 463"/>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841" name="Line 464"/>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842" name="Line 465"/>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843" name="Line 466"/>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844" name="Group 467"/>
              <p:cNvGrpSpPr>
                <a:grpSpLocks/>
              </p:cNvGrpSpPr>
              <p:nvPr/>
            </p:nvGrpSpPr>
            <p:grpSpPr bwMode="auto">
              <a:xfrm>
                <a:off x="4269" y="1415"/>
                <a:ext cx="392" cy="137"/>
                <a:chOff x="4227" y="1360"/>
                <a:chExt cx="863" cy="270"/>
              </a:xfrm>
            </p:grpSpPr>
            <p:sp>
              <p:nvSpPr>
                <p:cNvPr id="188855" name="Line 46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56" name="Line 46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57" name="Line 47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58" name="Line 47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845" name="Group 472"/>
              <p:cNvGrpSpPr>
                <a:grpSpLocks/>
              </p:cNvGrpSpPr>
              <p:nvPr/>
            </p:nvGrpSpPr>
            <p:grpSpPr bwMode="auto">
              <a:xfrm rot="5700496">
                <a:off x="4053" y="1170"/>
                <a:ext cx="392" cy="137"/>
                <a:chOff x="4227" y="1360"/>
                <a:chExt cx="863" cy="270"/>
              </a:xfrm>
            </p:grpSpPr>
            <p:sp>
              <p:nvSpPr>
                <p:cNvPr id="188851" name="Line 47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52" name="Line 47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53" name="Line 47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54" name="Line 47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846" name="Group 477"/>
              <p:cNvGrpSpPr>
                <a:grpSpLocks/>
              </p:cNvGrpSpPr>
              <p:nvPr/>
            </p:nvGrpSpPr>
            <p:grpSpPr bwMode="auto">
              <a:xfrm rot="10800000">
                <a:off x="3796" y="1402"/>
                <a:ext cx="392" cy="137"/>
                <a:chOff x="4227" y="1360"/>
                <a:chExt cx="863" cy="270"/>
              </a:xfrm>
            </p:grpSpPr>
            <p:sp>
              <p:nvSpPr>
                <p:cNvPr id="188847" name="Line 47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48" name="Line 47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49" name="Line 48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50" name="Line 48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796" name="AutoShape 482"/>
            <p:cNvSpPr>
              <a:spLocks noChangeArrowheads="1"/>
            </p:cNvSpPr>
            <p:nvPr/>
          </p:nvSpPr>
          <p:spPr bwMode="auto">
            <a:xfrm>
              <a:off x="527" y="12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797" name="Group 483"/>
            <p:cNvGrpSpPr>
              <a:grpSpLocks/>
            </p:cNvGrpSpPr>
            <p:nvPr/>
          </p:nvGrpSpPr>
          <p:grpSpPr bwMode="auto">
            <a:xfrm>
              <a:off x="627" y="1270"/>
              <a:ext cx="57" cy="113"/>
              <a:chOff x="3796" y="1043"/>
              <a:chExt cx="865" cy="1237"/>
            </a:xfrm>
          </p:grpSpPr>
          <p:sp>
            <p:nvSpPr>
              <p:cNvPr id="188799" name="Line 48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800" name="Line 48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801" name="Line 48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802" name="Line 48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803" name="Line 48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804" name="Line 48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805" name="Line 49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806" name="Line 49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807" name="Line 49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808" name="Line 49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809" name="Line 49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810" name="Line 49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811" name="Line 49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812" name="Line 49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813" name="Line 49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814" name="Group 499"/>
              <p:cNvGrpSpPr>
                <a:grpSpLocks/>
              </p:cNvGrpSpPr>
              <p:nvPr/>
            </p:nvGrpSpPr>
            <p:grpSpPr bwMode="auto">
              <a:xfrm>
                <a:off x="4269" y="1415"/>
                <a:ext cx="392" cy="137"/>
                <a:chOff x="4227" y="1360"/>
                <a:chExt cx="863" cy="270"/>
              </a:xfrm>
            </p:grpSpPr>
            <p:sp>
              <p:nvSpPr>
                <p:cNvPr id="188825" name="Line 50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26" name="Line 50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27" name="Line 50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28" name="Line 50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815" name="Group 504"/>
              <p:cNvGrpSpPr>
                <a:grpSpLocks/>
              </p:cNvGrpSpPr>
              <p:nvPr/>
            </p:nvGrpSpPr>
            <p:grpSpPr bwMode="auto">
              <a:xfrm rot="5700496">
                <a:off x="4053" y="1170"/>
                <a:ext cx="392" cy="137"/>
                <a:chOff x="4227" y="1360"/>
                <a:chExt cx="863" cy="270"/>
              </a:xfrm>
            </p:grpSpPr>
            <p:sp>
              <p:nvSpPr>
                <p:cNvPr id="188821" name="Line 50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22" name="Line 50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23" name="Line 50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24" name="Line 50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816" name="Group 509"/>
              <p:cNvGrpSpPr>
                <a:grpSpLocks/>
              </p:cNvGrpSpPr>
              <p:nvPr/>
            </p:nvGrpSpPr>
            <p:grpSpPr bwMode="auto">
              <a:xfrm rot="10800000">
                <a:off x="3796" y="1402"/>
                <a:ext cx="392" cy="137"/>
                <a:chOff x="4227" y="1360"/>
                <a:chExt cx="863" cy="270"/>
              </a:xfrm>
            </p:grpSpPr>
            <p:sp>
              <p:nvSpPr>
                <p:cNvPr id="188817" name="Line 51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818" name="Line 51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819" name="Line 51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820" name="Line 51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798" name="Line 514"/>
            <p:cNvSpPr>
              <a:spLocks noChangeShapeType="1"/>
            </p:cNvSpPr>
            <p:nvPr/>
          </p:nvSpPr>
          <p:spPr bwMode="auto">
            <a:xfrm flipV="1">
              <a:off x="269" y="920"/>
              <a:ext cx="156" cy="240"/>
            </a:xfrm>
            <a:prstGeom prst="line">
              <a:avLst/>
            </a:prstGeom>
            <a:noFill/>
            <a:ln w="9525">
              <a:solidFill>
                <a:schemeClr val="tx1"/>
              </a:solidFill>
              <a:round/>
              <a:headEnd/>
              <a:tailEnd/>
            </a:ln>
          </p:spPr>
          <p:txBody>
            <a:bodyPr/>
            <a:lstStyle/>
            <a:p>
              <a:endParaRPr lang="zh-CN" altLang="en-US"/>
            </a:p>
          </p:txBody>
        </p:sp>
      </p:grpSp>
      <p:grpSp>
        <p:nvGrpSpPr>
          <p:cNvPr id="188427" name="Group 515"/>
          <p:cNvGrpSpPr>
            <a:grpSpLocks/>
          </p:cNvGrpSpPr>
          <p:nvPr/>
        </p:nvGrpSpPr>
        <p:grpSpPr bwMode="auto">
          <a:xfrm>
            <a:off x="3763963" y="3073400"/>
            <a:ext cx="623887" cy="330200"/>
            <a:chOff x="2647" y="2987"/>
            <a:chExt cx="393" cy="208"/>
          </a:xfrm>
        </p:grpSpPr>
        <p:sp>
          <p:nvSpPr>
            <p:cNvPr id="188780" name="Rectangle 516"/>
            <p:cNvSpPr>
              <a:spLocks noChangeArrowheads="1"/>
            </p:cNvSpPr>
            <p:nvPr/>
          </p:nvSpPr>
          <p:spPr bwMode="auto">
            <a:xfrm>
              <a:off x="2647" y="2987"/>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88781" name="Text Box 517"/>
            <p:cNvSpPr txBox="1">
              <a:spLocks noChangeArrowheads="1"/>
            </p:cNvSpPr>
            <p:nvPr/>
          </p:nvSpPr>
          <p:spPr bwMode="auto">
            <a:xfrm>
              <a:off x="2649" y="2995"/>
              <a:ext cx="391"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grpSp>
        <p:nvGrpSpPr>
          <p:cNvPr id="188428" name="Group 518"/>
          <p:cNvGrpSpPr>
            <a:grpSpLocks/>
          </p:cNvGrpSpPr>
          <p:nvPr/>
        </p:nvGrpSpPr>
        <p:grpSpPr bwMode="auto">
          <a:xfrm>
            <a:off x="6122988" y="3163888"/>
            <a:ext cx="1309687" cy="1147762"/>
            <a:chOff x="146" y="711"/>
            <a:chExt cx="825" cy="723"/>
          </a:xfrm>
        </p:grpSpPr>
        <p:sp>
          <p:nvSpPr>
            <p:cNvPr id="188577" name="AutoShape 519"/>
            <p:cNvSpPr>
              <a:spLocks noChangeArrowheads="1"/>
            </p:cNvSpPr>
            <p:nvPr/>
          </p:nvSpPr>
          <p:spPr bwMode="auto">
            <a:xfrm>
              <a:off x="719" y="904"/>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578" name="AutoShape 520"/>
            <p:cNvSpPr>
              <a:spLocks noChangeArrowheads="1"/>
            </p:cNvSpPr>
            <p:nvPr/>
          </p:nvSpPr>
          <p:spPr bwMode="auto">
            <a:xfrm>
              <a:off x="335" y="1115"/>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579" name="Group 521"/>
            <p:cNvGrpSpPr>
              <a:grpSpLocks/>
            </p:cNvGrpSpPr>
            <p:nvPr/>
          </p:nvGrpSpPr>
          <p:grpSpPr bwMode="auto">
            <a:xfrm>
              <a:off x="523" y="1006"/>
              <a:ext cx="252" cy="214"/>
              <a:chOff x="867" y="1530"/>
              <a:chExt cx="252" cy="214"/>
            </a:xfrm>
          </p:grpSpPr>
          <p:sp>
            <p:nvSpPr>
              <p:cNvPr id="188748" name="AutoShape 522"/>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749" name="Group 523"/>
              <p:cNvGrpSpPr>
                <a:grpSpLocks/>
              </p:cNvGrpSpPr>
              <p:nvPr/>
            </p:nvGrpSpPr>
            <p:grpSpPr bwMode="auto">
              <a:xfrm>
                <a:off x="967" y="1561"/>
                <a:ext cx="58" cy="114"/>
                <a:chOff x="3796" y="1043"/>
                <a:chExt cx="865" cy="1237"/>
              </a:xfrm>
            </p:grpSpPr>
            <p:sp>
              <p:nvSpPr>
                <p:cNvPr id="188750" name="Line 52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751" name="Line 52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752" name="Line 52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753" name="Line 52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754" name="Line 52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755" name="Line 52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756" name="Line 53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757" name="Line 53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758" name="Line 53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759" name="Line 53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760" name="Line 53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761" name="Line 53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762" name="Line 53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763" name="Line 53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764" name="Line 53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765" name="Group 539"/>
                <p:cNvGrpSpPr>
                  <a:grpSpLocks/>
                </p:cNvGrpSpPr>
                <p:nvPr/>
              </p:nvGrpSpPr>
              <p:grpSpPr bwMode="auto">
                <a:xfrm>
                  <a:off x="4269" y="1415"/>
                  <a:ext cx="392" cy="137"/>
                  <a:chOff x="4227" y="1360"/>
                  <a:chExt cx="863" cy="270"/>
                </a:xfrm>
              </p:grpSpPr>
              <p:sp>
                <p:nvSpPr>
                  <p:cNvPr id="188776" name="Line 54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77" name="Line 54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78" name="Line 54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79" name="Line 54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766" name="Group 544"/>
                <p:cNvGrpSpPr>
                  <a:grpSpLocks/>
                </p:cNvGrpSpPr>
                <p:nvPr/>
              </p:nvGrpSpPr>
              <p:grpSpPr bwMode="auto">
                <a:xfrm rot="5700496">
                  <a:off x="4053" y="1170"/>
                  <a:ext cx="392" cy="137"/>
                  <a:chOff x="4227" y="1360"/>
                  <a:chExt cx="863" cy="270"/>
                </a:xfrm>
              </p:grpSpPr>
              <p:sp>
                <p:nvSpPr>
                  <p:cNvPr id="188772" name="Line 54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73" name="Line 54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74" name="Line 54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75" name="Line 54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767" name="Group 549"/>
                <p:cNvGrpSpPr>
                  <a:grpSpLocks/>
                </p:cNvGrpSpPr>
                <p:nvPr/>
              </p:nvGrpSpPr>
              <p:grpSpPr bwMode="auto">
                <a:xfrm rot="10800000">
                  <a:off x="3796" y="1402"/>
                  <a:ext cx="392" cy="137"/>
                  <a:chOff x="4227" y="1360"/>
                  <a:chExt cx="863" cy="270"/>
                </a:xfrm>
              </p:grpSpPr>
              <p:sp>
                <p:nvSpPr>
                  <p:cNvPr id="188768" name="Line 55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69" name="Line 55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70" name="Line 55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71" name="Line 55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88580" name="Group 554"/>
            <p:cNvGrpSpPr>
              <a:grpSpLocks/>
            </p:cNvGrpSpPr>
            <p:nvPr/>
          </p:nvGrpSpPr>
          <p:grpSpPr bwMode="auto">
            <a:xfrm>
              <a:off x="429" y="1159"/>
              <a:ext cx="57" cy="113"/>
              <a:chOff x="3796" y="1043"/>
              <a:chExt cx="865" cy="1237"/>
            </a:xfrm>
          </p:grpSpPr>
          <p:sp>
            <p:nvSpPr>
              <p:cNvPr id="188718" name="Line 555"/>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719" name="Line 556"/>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720" name="Line 557"/>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721" name="Line 558"/>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722" name="Line 559"/>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723" name="Line 560"/>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724" name="Line 561"/>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725" name="Line 562"/>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726" name="Line 563"/>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727" name="Line 564"/>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728" name="Line 565"/>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729" name="Line 566"/>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730" name="Line 567"/>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731" name="Line 568"/>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732" name="Line 569"/>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733" name="Group 570"/>
              <p:cNvGrpSpPr>
                <a:grpSpLocks/>
              </p:cNvGrpSpPr>
              <p:nvPr/>
            </p:nvGrpSpPr>
            <p:grpSpPr bwMode="auto">
              <a:xfrm>
                <a:off x="4269" y="1415"/>
                <a:ext cx="392" cy="137"/>
                <a:chOff x="4227" y="1360"/>
                <a:chExt cx="863" cy="270"/>
              </a:xfrm>
            </p:grpSpPr>
            <p:sp>
              <p:nvSpPr>
                <p:cNvPr id="188744" name="Line 57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45" name="Line 57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46" name="Line 57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47" name="Line 57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734" name="Group 575"/>
              <p:cNvGrpSpPr>
                <a:grpSpLocks/>
              </p:cNvGrpSpPr>
              <p:nvPr/>
            </p:nvGrpSpPr>
            <p:grpSpPr bwMode="auto">
              <a:xfrm rot="5700496">
                <a:off x="4053" y="1170"/>
                <a:ext cx="392" cy="137"/>
                <a:chOff x="4227" y="1360"/>
                <a:chExt cx="863" cy="270"/>
              </a:xfrm>
            </p:grpSpPr>
            <p:sp>
              <p:nvSpPr>
                <p:cNvPr id="188740" name="Line 5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41" name="Line 5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42" name="Line 5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43" name="Line 5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735" name="Group 580"/>
              <p:cNvGrpSpPr>
                <a:grpSpLocks/>
              </p:cNvGrpSpPr>
              <p:nvPr/>
            </p:nvGrpSpPr>
            <p:grpSpPr bwMode="auto">
              <a:xfrm rot="10800000">
                <a:off x="3796" y="1402"/>
                <a:ext cx="392" cy="137"/>
                <a:chOff x="4227" y="1360"/>
                <a:chExt cx="863" cy="270"/>
              </a:xfrm>
            </p:grpSpPr>
            <p:sp>
              <p:nvSpPr>
                <p:cNvPr id="188736" name="Line 5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37" name="Line 5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38" name="Line 5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39" name="Line 5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581" name="Group 585"/>
            <p:cNvGrpSpPr>
              <a:grpSpLocks/>
            </p:cNvGrpSpPr>
            <p:nvPr/>
          </p:nvGrpSpPr>
          <p:grpSpPr bwMode="auto">
            <a:xfrm>
              <a:off x="821" y="938"/>
              <a:ext cx="57" cy="114"/>
              <a:chOff x="3796" y="1043"/>
              <a:chExt cx="865" cy="1237"/>
            </a:xfrm>
          </p:grpSpPr>
          <p:sp>
            <p:nvSpPr>
              <p:cNvPr id="188688" name="Line 58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689" name="Line 58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690" name="Line 58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691" name="Line 58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692" name="Line 59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693" name="Line 59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694" name="Line 59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695" name="Line 59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696" name="Line 59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697" name="Line 59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698" name="Line 59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699" name="Line 59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700" name="Line 59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701" name="Line 59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702" name="Line 60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703" name="Group 601"/>
              <p:cNvGrpSpPr>
                <a:grpSpLocks/>
              </p:cNvGrpSpPr>
              <p:nvPr/>
            </p:nvGrpSpPr>
            <p:grpSpPr bwMode="auto">
              <a:xfrm>
                <a:off x="4269" y="1415"/>
                <a:ext cx="392" cy="137"/>
                <a:chOff x="4227" y="1360"/>
                <a:chExt cx="863" cy="270"/>
              </a:xfrm>
            </p:grpSpPr>
            <p:sp>
              <p:nvSpPr>
                <p:cNvPr id="188714" name="Line 60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15" name="Line 60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16" name="Line 60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17" name="Line 60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704" name="Group 606"/>
              <p:cNvGrpSpPr>
                <a:grpSpLocks/>
              </p:cNvGrpSpPr>
              <p:nvPr/>
            </p:nvGrpSpPr>
            <p:grpSpPr bwMode="auto">
              <a:xfrm rot="5700496">
                <a:off x="4053" y="1170"/>
                <a:ext cx="392" cy="137"/>
                <a:chOff x="4227" y="1360"/>
                <a:chExt cx="863" cy="270"/>
              </a:xfrm>
            </p:grpSpPr>
            <p:sp>
              <p:nvSpPr>
                <p:cNvPr id="188710" name="Line 6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11" name="Line 6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12" name="Line 6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13" name="Line 6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705" name="Group 611"/>
              <p:cNvGrpSpPr>
                <a:grpSpLocks/>
              </p:cNvGrpSpPr>
              <p:nvPr/>
            </p:nvGrpSpPr>
            <p:grpSpPr bwMode="auto">
              <a:xfrm rot="10800000">
                <a:off x="3796" y="1402"/>
                <a:ext cx="392" cy="137"/>
                <a:chOff x="4227" y="1360"/>
                <a:chExt cx="863" cy="270"/>
              </a:xfrm>
            </p:grpSpPr>
            <p:sp>
              <p:nvSpPr>
                <p:cNvPr id="188706" name="Line 6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707" name="Line 6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708" name="Line 6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709" name="Line 6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582" name="Line 616"/>
            <p:cNvSpPr>
              <a:spLocks noChangeShapeType="1"/>
            </p:cNvSpPr>
            <p:nvPr/>
          </p:nvSpPr>
          <p:spPr bwMode="auto">
            <a:xfrm flipH="1" flipV="1">
              <a:off x="602" y="916"/>
              <a:ext cx="256" cy="258"/>
            </a:xfrm>
            <a:prstGeom prst="line">
              <a:avLst/>
            </a:prstGeom>
            <a:noFill/>
            <a:ln w="9525">
              <a:solidFill>
                <a:schemeClr val="tx1"/>
              </a:solidFill>
              <a:round/>
              <a:headEnd/>
              <a:tailEnd/>
            </a:ln>
          </p:spPr>
          <p:txBody>
            <a:bodyPr/>
            <a:lstStyle/>
            <a:p>
              <a:endParaRPr lang="zh-CN" altLang="en-US"/>
            </a:p>
          </p:txBody>
        </p:sp>
        <p:sp>
          <p:nvSpPr>
            <p:cNvPr id="188583" name="Line 617"/>
            <p:cNvSpPr>
              <a:spLocks noChangeShapeType="1"/>
            </p:cNvSpPr>
            <p:nvPr/>
          </p:nvSpPr>
          <p:spPr bwMode="auto">
            <a:xfrm flipV="1">
              <a:off x="455" y="914"/>
              <a:ext cx="3" cy="351"/>
            </a:xfrm>
            <a:prstGeom prst="line">
              <a:avLst/>
            </a:prstGeom>
            <a:noFill/>
            <a:ln w="9525">
              <a:solidFill>
                <a:schemeClr val="tx1"/>
              </a:solidFill>
              <a:round/>
              <a:headEnd/>
              <a:tailEnd/>
            </a:ln>
          </p:spPr>
          <p:txBody>
            <a:bodyPr/>
            <a:lstStyle/>
            <a:p>
              <a:endParaRPr lang="zh-CN" altLang="en-US"/>
            </a:p>
          </p:txBody>
        </p:sp>
        <p:sp>
          <p:nvSpPr>
            <p:cNvPr id="188584" name="Line 618"/>
            <p:cNvSpPr>
              <a:spLocks noChangeShapeType="1"/>
            </p:cNvSpPr>
            <p:nvPr/>
          </p:nvSpPr>
          <p:spPr bwMode="auto">
            <a:xfrm flipH="1" flipV="1">
              <a:off x="501" y="920"/>
              <a:ext cx="140" cy="449"/>
            </a:xfrm>
            <a:prstGeom prst="line">
              <a:avLst/>
            </a:prstGeom>
            <a:noFill/>
            <a:ln w="9525">
              <a:solidFill>
                <a:schemeClr val="tx1"/>
              </a:solidFill>
              <a:round/>
              <a:headEnd/>
              <a:tailEnd/>
            </a:ln>
          </p:spPr>
          <p:txBody>
            <a:bodyPr/>
            <a:lstStyle/>
            <a:p>
              <a:endParaRPr lang="zh-CN" altLang="en-US"/>
            </a:p>
          </p:txBody>
        </p:sp>
        <p:sp>
          <p:nvSpPr>
            <p:cNvPr id="188585" name="Line 619"/>
            <p:cNvSpPr>
              <a:spLocks noChangeShapeType="1"/>
            </p:cNvSpPr>
            <p:nvPr/>
          </p:nvSpPr>
          <p:spPr bwMode="auto">
            <a:xfrm flipH="1" flipV="1">
              <a:off x="647" y="925"/>
              <a:ext cx="218" cy="113"/>
            </a:xfrm>
            <a:prstGeom prst="line">
              <a:avLst/>
            </a:prstGeom>
            <a:noFill/>
            <a:ln w="9525">
              <a:solidFill>
                <a:schemeClr val="tx1"/>
              </a:solidFill>
              <a:round/>
              <a:headEnd/>
              <a:tailEnd/>
            </a:ln>
          </p:spPr>
          <p:txBody>
            <a:bodyPr/>
            <a:lstStyle/>
            <a:p>
              <a:endParaRPr lang="zh-CN" altLang="en-US"/>
            </a:p>
          </p:txBody>
        </p:sp>
        <p:grpSp>
          <p:nvGrpSpPr>
            <p:cNvPr id="188586" name="Group 620"/>
            <p:cNvGrpSpPr>
              <a:grpSpLocks/>
            </p:cNvGrpSpPr>
            <p:nvPr/>
          </p:nvGrpSpPr>
          <p:grpSpPr bwMode="auto">
            <a:xfrm>
              <a:off x="715" y="1116"/>
              <a:ext cx="252" cy="214"/>
              <a:chOff x="867" y="1530"/>
              <a:chExt cx="252" cy="214"/>
            </a:xfrm>
          </p:grpSpPr>
          <p:sp>
            <p:nvSpPr>
              <p:cNvPr id="188656" name="AutoShape 621"/>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657" name="Group 622"/>
              <p:cNvGrpSpPr>
                <a:grpSpLocks/>
              </p:cNvGrpSpPr>
              <p:nvPr/>
            </p:nvGrpSpPr>
            <p:grpSpPr bwMode="auto">
              <a:xfrm>
                <a:off x="967" y="1561"/>
                <a:ext cx="58" cy="114"/>
                <a:chOff x="3796" y="1043"/>
                <a:chExt cx="865" cy="1237"/>
              </a:xfrm>
            </p:grpSpPr>
            <p:sp>
              <p:nvSpPr>
                <p:cNvPr id="188658" name="Line 623"/>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659" name="Line 624"/>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660" name="Line 625"/>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661" name="Line 626"/>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662" name="Line 627"/>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663" name="Line 628"/>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664" name="Line 629"/>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665" name="Line 630"/>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666" name="Line 631"/>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667" name="Line 632"/>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668" name="Line 633"/>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669" name="Line 634"/>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670" name="Line 635"/>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671" name="Line 636"/>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672" name="Line 637"/>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673" name="Group 638"/>
                <p:cNvGrpSpPr>
                  <a:grpSpLocks/>
                </p:cNvGrpSpPr>
                <p:nvPr/>
              </p:nvGrpSpPr>
              <p:grpSpPr bwMode="auto">
                <a:xfrm>
                  <a:off x="4269" y="1415"/>
                  <a:ext cx="392" cy="137"/>
                  <a:chOff x="4227" y="1360"/>
                  <a:chExt cx="863" cy="270"/>
                </a:xfrm>
              </p:grpSpPr>
              <p:sp>
                <p:nvSpPr>
                  <p:cNvPr id="188684" name="Line 63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85" name="Line 64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86" name="Line 64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87" name="Line 64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674" name="Group 643"/>
                <p:cNvGrpSpPr>
                  <a:grpSpLocks/>
                </p:cNvGrpSpPr>
                <p:nvPr/>
              </p:nvGrpSpPr>
              <p:grpSpPr bwMode="auto">
                <a:xfrm rot="5700496">
                  <a:off x="4053" y="1170"/>
                  <a:ext cx="392" cy="137"/>
                  <a:chOff x="4227" y="1360"/>
                  <a:chExt cx="863" cy="270"/>
                </a:xfrm>
              </p:grpSpPr>
              <p:sp>
                <p:nvSpPr>
                  <p:cNvPr id="188680" name="Line 64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81" name="Line 64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82" name="Line 64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83" name="Line 64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675" name="Group 648"/>
                <p:cNvGrpSpPr>
                  <a:grpSpLocks/>
                </p:cNvGrpSpPr>
                <p:nvPr/>
              </p:nvGrpSpPr>
              <p:grpSpPr bwMode="auto">
                <a:xfrm rot="10800000">
                  <a:off x="3796" y="1402"/>
                  <a:ext cx="392" cy="137"/>
                  <a:chOff x="4227" y="1360"/>
                  <a:chExt cx="863" cy="270"/>
                </a:xfrm>
              </p:grpSpPr>
              <p:sp>
                <p:nvSpPr>
                  <p:cNvPr id="188676" name="Line 64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77" name="Line 65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78" name="Line 65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79" name="Line 65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88587" name="Line 653"/>
            <p:cNvSpPr>
              <a:spLocks noChangeShapeType="1"/>
            </p:cNvSpPr>
            <p:nvPr/>
          </p:nvSpPr>
          <p:spPr bwMode="auto">
            <a:xfrm flipH="1" flipV="1">
              <a:off x="554" y="928"/>
              <a:ext cx="92" cy="222"/>
            </a:xfrm>
            <a:prstGeom prst="line">
              <a:avLst/>
            </a:prstGeom>
            <a:noFill/>
            <a:ln w="9525">
              <a:solidFill>
                <a:schemeClr val="tx1"/>
              </a:solidFill>
              <a:round/>
              <a:headEnd/>
              <a:tailEnd/>
            </a:ln>
          </p:spPr>
          <p:txBody>
            <a:bodyPr/>
            <a:lstStyle/>
            <a:p>
              <a:endParaRPr lang="zh-CN" altLang="en-US"/>
            </a:p>
          </p:txBody>
        </p:sp>
        <p:grpSp>
          <p:nvGrpSpPr>
            <p:cNvPr id="188588" name="Group 654"/>
            <p:cNvGrpSpPr>
              <a:grpSpLocks/>
            </p:cNvGrpSpPr>
            <p:nvPr/>
          </p:nvGrpSpPr>
          <p:grpSpPr bwMode="auto">
            <a:xfrm>
              <a:off x="191" y="711"/>
              <a:ext cx="616" cy="208"/>
              <a:chOff x="717" y="1160"/>
              <a:chExt cx="616" cy="208"/>
            </a:xfrm>
          </p:grpSpPr>
          <p:sp>
            <p:nvSpPr>
              <p:cNvPr id="188654" name="Rectangle 655"/>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88655" name="Text Box 656"/>
              <p:cNvSpPr txBox="1">
                <a:spLocks noChangeArrowheads="1"/>
              </p:cNvSpPr>
              <p:nvPr/>
            </p:nvSpPr>
            <p:spPr bwMode="auto">
              <a:xfrm>
                <a:off x="717" y="1171"/>
                <a:ext cx="616"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sp>
          <p:nvSpPr>
            <p:cNvPr id="188589" name="AutoShape 657"/>
            <p:cNvSpPr>
              <a:spLocks noChangeArrowheads="1"/>
            </p:cNvSpPr>
            <p:nvPr/>
          </p:nvSpPr>
          <p:spPr bwMode="auto">
            <a:xfrm>
              <a:off x="146" y="1007"/>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590" name="Group 658"/>
            <p:cNvGrpSpPr>
              <a:grpSpLocks/>
            </p:cNvGrpSpPr>
            <p:nvPr/>
          </p:nvGrpSpPr>
          <p:grpSpPr bwMode="auto">
            <a:xfrm>
              <a:off x="237" y="1051"/>
              <a:ext cx="57" cy="113"/>
              <a:chOff x="3796" y="1043"/>
              <a:chExt cx="865" cy="1237"/>
            </a:xfrm>
          </p:grpSpPr>
          <p:sp>
            <p:nvSpPr>
              <p:cNvPr id="188624" name="Line 659"/>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625" name="Line 660"/>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626" name="Line 661"/>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627" name="Line 662"/>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628" name="Line 663"/>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629" name="Line 664"/>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630" name="Line 665"/>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631" name="Line 666"/>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632" name="Line 667"/>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633" name="Line 668"/>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634" name="Line 669"/>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635" name="Line 670"/>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636" name="Line 671"/>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637" name="Line 672"/>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638" name="Line 673"/>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639" name="Group 674"/>
              <p:cNvGrpSpPr>
                <a:grpSpLocks/>
              </p:cNvGrpSpPr>
              <p:nvPr/>
            </p:nvGrpSpPr>
            <p:grpSpPr bwMode="auto">
              <a:xfrm>
                <a:off x="4269" y="1415"/>
                <a:ext cx="392" cy="137"/>
                <a:chOff x="4227" y="1360"/>
                <a:chExt cx="863" cy="270"/>
              </a:xfrm>
            </p:grpSpPr>
            <p:sp>
              <p:nvSpPr>
                <p:cNvPr id="188650" name="Line 67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51" name="Line 67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52" name="Line 67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53" name="Line 67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640" name="Group 679"/>
              <p:cNvGrpSpPr>
                <a:grpSpLocks/>
              </p:cNvGrpSpPr>
              <p:nvPr/>
            </p:nvGrpSpPr>
            <p:grpSpPr bwMode="auto">
              <a:xfrm rot="5700496">
                <a:off x="4053" y="1170"/>
                <a:ext cx="392" cy="137"/>
                <a:chOff x="4227" y="1360"/>
                <a:chExt cx="863" cy="270"/>
              </a:xfrm>
            </p:grpSpPr>
            <p:sp>
              <p:nvSpPr>
                <p:cNvPr id="188646" name="Line 68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47" name="Line 68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48" name="Line 68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49" name="Line 68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641" name="Group 684"/>
              <p:cNvGrpSpPr>
                <a:grpSpLocks/>
              </p:cNvGrpSpPr>
              <p:nvPr/>
            </p:nvGrpSpPr>
            <p:grpSpPr bwMode="auto">
              <a:xfrm rot="10800000">
                <a:off x="3796" y="1402"/>
                <a:ext cx="392" cy="137"/>
                <a:chOff x="4227" y="1360"/>
                <a:chExt cx="863" cy="270"/>
              </a:xfrm>
            </p:grpSpPr>
            <p:sp>
              <p:nvSpPr>
                <p:cNvPr id="188642" name="Line 68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43" name="Line 68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44" name="Line 68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45" name="Line 68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591" name="AutoShape 689"/>
            <p:cNvSpPr>
              <a:spLocks noChangeArrowheads="1"/>
            </p:cNvSpPr>
            <p:nvPr/>
          </p:nvSpPr>
          <p:spPr bwMode="auto">
            <a:xfrm>
              <a:off x="527" y="12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592" name="Group 690"/>
            <p:cNvGrpSpPr>
              <a:grpSpLocks/>
            </p:cNvGrpSpPr>
            <p:nvPr/>
          </p:nvGrpSpPr>
          <p:grpSpPr bwMode="auto">
            <a:xfrm>
              <a:off x="627" y="1270"/>
              <a:ext cx="57" cy="113"/>
              <a:chOff x="3796" y="1043"/>
              <a:chExt cx="865" cy="1237"/>
            </a:xfrm>
          </p:grpSpPr>
          <p:sp>
            <p:nvSpPr>
              <p:cNvPr id="188594" name="Line 69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595" name="Line 69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596" name="Line 69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597" name="Line 69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598" name="Line 69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599" name="Line 69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600" name="Line 69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601" name="Line 69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602" name="Line 69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603" name="Line 70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604" name="Line 70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605" name="Line 70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606" name="Line 70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607" name="Line 70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608" name="Line 70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609" name="Group 706"/>
              <p:cNvGrpSpPr>
                <a:grpSpLocks/>
              </p:cNvGrpSpPr>
              <p:nvPr/>
            </p:nvGrpSpPr>
            <p:grpSpPr bwMode="auto">
              <a:xfrm>
                <a:off x="4269" y="1415"/>
                <a:ext cx="392" cy="137"/>
                <a:chOff x="4227" y="1360"/>
                <a:chExt cx="863" cy="270"/>
              </a:xfrm>
            </p:grpSpPr>
            <p:sp>
              <p:nvSpPr>
                <p:cNvPr id="188620" name="Line 7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21" name="Line 7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22" name="Line 7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23" name="Line 7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610" name="Group 711"/>
              <p:cNvGrpSpPr>
                <a:grpSpLocks/>
              </p:cNvGrpSpPr>
              <p:nvPr/>
            </p:nvGrpSpPr>
            <p:grpSpPr bwMode="auto">
              <a:xfrm rot="5700496">
                <a:off x="4053" y="1170"/>
                <a:ext cx="392" cy="137"/>
                <a:chOff x="4227" y="1360"/>
                <a:chExt cx="863" cy="270"/>
              </a:xfrm>
            </p:grpSpPr>
            <p:sp>
              <p:nvSpPr>
                <p:cNvPr id="188616" name="Line 7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17" name="Line 7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18" name="Line 7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19" name="Line 7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611" name="Group 716"/>
              <p:cNvGrpSpPr>
                <a:grpSpLocks/>
              </p:cNvGrpSpPr>
              <p:nvPr/>
            </p:nvGrpSpPr>
            <p:grpSpPr bwMode="auto">
              <a:xfrm rot="10800000">
                <a:off x="3796" y="1402"/>
                <a:ext cx="392" cy="137"/>
                <a:chOff x="4227" y="1360"/>
                <a:chExt cx="863" cy="270"/>
              </a:xfrm>
            </p:grpSpPr>
            <p:sp>
              <p:nvSpPr>
                <p:cNvPr id="188612" name="Line 7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613" name="Line 7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614" name="Line 7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615" name="Line 7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593" name="Line 721"/>
            <p:cNvSpPr>
              <a:spLocks noChangeShapeType="1"/>
            </p:cNvSpPr>
            <p:nvPr/>
          </p:nvSpPr>
          <p:spPr bwMode="auto">
            <a:xfrm flipV="1">
              <a:off x="269" y="920"/>
              <a:ext cx="156" cy="240"/>
            </a:xfrm>
            <a:prstGeom prst="line">
              <a:avLst/>
            </a:prstGeom>
            <a:noFill/>
            <a:ln w="9525">
              <a:solidFill>
                <a:schemeClr val="tx1"/>
              </a:solidFill>
              <a:round/>
              <a:headEnd/>
              <a:tailEnd/>
            </a:ln>
          </p:spPr>
          <p:txBody>
            <a:bodyPr/>
            <a:lstStyle/>
            <a:p>
              <a:endParaRPr lang="zh-CN" altLang="en-US"/>
            </a:p>
          </p:txBody>
        </p:sp>
      </p:grpSp>
      <p:grpSp>
        <p:nvGrpSpPr>
          <p:cNvPr id="188429" name="Group 722"/>
          <p:cNvGrpSpPr>
            <a:grpSpLocks/>
          </p:cNvGrpSpPr>
          <p:nvPr/>
        </p:nvGrpSpPr>
        <p:grpSpPr bwMode="auto">
          <a:xfrm>
            <a:off x="5394325" y="2209800"/>
            <a:ext cx="1749425" cy="841375"/>
            <a:chOff x="1064" y="824"/>
            <a:chExt cx="1102" cy="530"/>
          </a:xfrm>
        </p:grpSpPr>
        <p:sp>
          <p:nvSpPr>
            <p:cNvPr id="188442" name="AutoShape 723"/>
            <p:cNvSpPr>
              <a:spLocks noChangeArrowheads="1"/>
            </p:cNvSpPr>
            <p:nvPr/>
          </p:nvSpPr>
          <p:spPr bwMode="auto">
            <a:xfrm>
              <a:off x="1534" y="824"/>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443" name="AutoShape 724"/>
            <p:cNvSpPr>
              <a:spLocks noChangeArrowheads="1"/>
            </p:cNvSpPr>
            <p:nvPr/>
          </p:nvSpPr>
          <p:spPr bwMode="auto">
            <a:xfrm>
              <a:off x="1726" y="114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444" name="AutoShape 725"/>
            <p:cNvSpPr>
              <a:spLocks noChangeArrowheads="1"/>
            </p:cNvSpPr>
            <p:nvPr/>
          </p:nvSpPr>
          <p:spPr bwMode="auto">
            <a:xfrm>
              <a:off x="1723" y="925"/>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88445" name="AutoShape 726"/>
            <p:cNvSpPr>
              <a:spLocks noChangeArrowheads="1"/>
            </p:cNvSpPr>
            <p:nvPr/>
          </p:nvSpPr>
          <p:spPr bwMode="auto">
            <a:xfrm>
              <a:off x="1914" y="1034"/>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88446" name="Group 727"/>
            <p:cNvGrpSpPr>
              <a:grpSpLocks/>
            </p:cNvGrpSpPr>
            <p:nvPr/>
          </p:nvGrpSpPr>
          <p:grpSpPr bwMode="auto">
            <a:xfrm>
              <a:off x="2014" y="1065"/>
              <a:ext cx="58" cy="114"/>
              <a:chOff x="3796" y="1043"/>
              <a:chExt cx="865" cy="1237"/>
            </a:xfrm>
          </p:grpSpPr>
          <p:sp>
            <p:nvSpPr>
              <p:cNvPr id="188547" name="Line 72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548" name="Line 72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549" name="Line 73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550" name="Line 73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551" name="Line 73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552" name="Line 73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553" name="Line 73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554" name="Line 73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555" name="Line 73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556" name="Line 73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557" name="Line 73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558" name="Line 73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559" name="Line 74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560" name="Line 74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561" name="Line 74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562" name="Group 743"/>
              <p:cNvGrpSpPr>
                <a:grpSpLocks/>
              </p:cNvGrpSpPr>
              <p:nvPr/>
            </p:nvGrpSpPr>
            <p:grpSpPr bwMode="auto">
              <a:xfrm>
                <a:off x="4269" y="1415"/>
                <a:ext cx="392" cy="137"/>
                <a:chOff x="4227" y="1360"/>
                <a:chExt cx="863" cy="270"/>
              </a:xfrm>
            </p:grpSpPr>
            <p:sp>
              <p:nvSpPr>
                <p:cNvPr id="188573" name="Line 74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74" name="Line 74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75" name="Line 74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76" name="Line 74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563" name="Group 748"/>
              <p:cNvGrpSpPr>
                <a:grpSpLocks/>
              </p:cNvGrpSpPr>
              <p:nvPr/>
            </p:nvGrpSpPr>
            <p:grpSpPr bwMode="auto">
              <a:xfrm rot="5700496">
                <a:off x="4053" y="1170"/>
                <a:ext cx="392" cy="137"/>
                <a:chOff x="4227" y="1360"/>
                <a:chExt cx="863" cy="270"/>
              </a:xfrm>
            </p:grpSpPr>
            <p:sp>
              <p:nvSpPr>
                <p:cNvPr id="188569" name="Line 74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70" name="Line 75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71" name="Line 75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72" name="Line 75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564" name="Group 753"/>
              <p:cNvGrpSpPr>
                <a:grpSpLocks/>
              </p:cNvGrpSpPr>
              <p:nvPr/>
            </p:nvGrpSpPr>
            <p:grpSpPr bwMode="auto">
              <a:xfrm rot="10800000">
                <a:off x="3796" y="1402"/>
                <a:ext cx="392" cy="137"/>
                <a:chOff x="4227" y="1360"/>
                <a:chExt cx="863" cy="270"/>
              </a:xfrm>
            </p:grpSpPr>
            <p:sp>
              <p:nvSpPr>
                <p:cNvPr id="188565" name="Line 75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66" name="Line 75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67" name="Line 75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68" name="Line 75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447" name="Group 758"/>
            <p:cNvGrpSpPr>
              <a:grpSpLocks/>
            </p:cNvGrpSpPr>
            <p:nvPr/>
          </p:nvGrpSpPr>
          <p:grpSpPr bwMode="auto">
            <a:xfrm>
              <a:off x="1820" y="964"/>
              <a:ext cx="58" cy="114"/>
              <a:chOff x="3796" y="1043"/>
              <a:chExt cx="865" cy="1237"/>
            </a:xfrm>
          </p:grpSpPr>
          <p:sp>
            <p:nvSpPr>
              <p:cNvPr id="188517" name="Line 759"/>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518" name="Line 760"/>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519" name="Line 761"/>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520" name="Line 762"/>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521" name="Line 763"/>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522" name="Line 764"/>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523" name="Line 765"/>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524" name="Line 766"/>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525" name="Line 767"/>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526" name="Line 768"/>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527" name="Line 769"/>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528" name="Line 770"/>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529" name="Line 771"/>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530" name="Line 772"/>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531" name="Line 773"/>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532" name="Group 774"/>
              <p:cNvGrpSpPr>
                <a:grpSpLocks/>
              </p:cNvGrpSpPr>
              <p:nvPr/>
            </p:nvGrpSpPr>
            <p:grpSpPr bwMode="auto">
              <a:xfrm>
                <a:off x="4269" y="1415"/>
                <a:ext cx="392" cy="137"/>
                <a:chOff x="4227" y="1360"/>
                <a:chExt cx="863" cy="270"/>
              </a:xfrm>
            </p:grpSpPr>
            <p:sp>
              <p:nvSpPr>
                <p:cNvPr id="188543" name="Line 77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44" name="Line 77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45" name="Line 77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46" name="Line 77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533" name="Group 779"/>
              <p:cNvGrpSpPr>
                <a:grpSpLocks/>
              </p:cNvGrpSpPr>
              <p:nvPr/>
            </p:nvGrpSpPr>
            <p:grpSpPr bwMode="auto">
              <a:xfrm rot="5700496">
                <a:off x="4053" y="1170"/>
                <a:ext cx="392" cy="137"/>
                <a:chOff x="4227" y="1360"/>
                <a:chExt cx="863" cy="270"/>
              </a:xfrm>
            </p:grpSpPr>
            <p:sp>
              <p:nvSpPr>
                <p:cNvPr id="188539" name="Line 78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40" name="Line 78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41" name="Line 78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42" name="Line 78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534" name="Group 784"/>
              <p:cNvGrpSpPr>
                <a:grpSpLocks/>
              </p:cNvGrpSpPr>
              <p:nvPr/>
            </p:nvGrpSpPr>
            <p:grpSpPr bwMode="auto">
              <a:xfrm rot="10800000">
                <a:off x="3796" y="1402"/>
                <a:ext cx="392" cy="137"/>
                <a:chOff x="4227" y="1360"/>
                <a:chExt cx="863" cy="270"/>
              </a:xfrm>
            </p:grpSpPr>
            <p:sp>
              <p:nvSpPr>
                <p:cNvPr id="188535" name="Line 78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36" name="Line 78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37" name="Line 78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38" name="Line 78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448" name="Group 789"/>
            <p:cNvGrpSpPr>
              <a:grpSpLocks/>
            </p:cNvGrpSpPr>
            <p:nvPr/>
          </p:nvGrpSpPr>
          <p:grpSpPr bwMode="auto">
            <a:xfrm>
              <a:off x="1829" y="1175"/>
              <a:ext cx="57" cy="113"/>
              <a:chOff x="3796" y="1043"/>
              <a:chExt cx="865" cy="1237"/>
            </a:xfrm>
          </p:grpSpPr>
          <p:sp>
            <p:nvSpPr>
              <p:cNvPr id="188487" name="Line 79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488" name="Line 79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489" name="Line 79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490" name="Line 79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491" name="Line 79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492" name="Line 79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493" name="Line 79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494" name="Line 79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495" name="Line 79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496" name="Line 79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497" name="Line 80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498" name="Line 80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499" name="Line 80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500" name="Line 80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501" name="Line 80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502" name="Group 805"/>
              <p:cNvGrpSpPr>
                <a:grpSpLocks/>
              </p:cNvGrpSpPr>
              <p:nvPr/>
            </p:nvGrpSpPr>
            <p:grpSpPr bwMode="auto">
              <a:xfrm>
                <a:off x="4269" y="1415"/>
                <a:ext cx="392" cy="137"/>
                <a:chOff x="4227" y="1360"/>
                <a:chExt cx="863" cy="270"/>
              </a:xfrm>
            </p:grpSpPr>
            <p:sp>
              <p:nvSpPr>
                <p:cNvPr id="188513" name="Line 80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14" name="Line 80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15" name="Line 80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16" name="Line 80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503" name="Group 810"/>
              <p:cNvGrpSpPr>
                <a:grpSpLocks/>
              </p:cNvGrpSpPr>
              <p:nvPr/>
            </p:nvGrpSpPr>
            <p:grpSpPr bwMode="auto">
              <a:xfrm rot="5700496">
                <a:off x="4053" y="1170"/>
                <a:ext cx="392" cy="137"/>
                <a:chOff x="4227" y="1360"/>
                <a:chExt cx="863" cy="270"/>
              </a:xfrm>
            </p:grpSpPr>
            <p:sp>
              <p:nvSpPr>
                <p:cNvPr id="188509" name="Line 81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10" name="Line 81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11" name="Line 81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12" name="Line 81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504" name="Group 815"/>
              <p:cNvGrpSpPr>
                <a:grpSpLocks/>
              </p:cNvGrpSpPr>
              <p:nvPr/>
            </p:nvGrpSpPr>
            <p:grpSpPr bwMode="auto">
              <a:xfrm rot="10800000">
                <a:off x="3796" y="1402"/>
                <a:ext cx="392" cy="137"/>
                <a:chOff x="4227" y="1360"/>
                <a:chExt cx="863" cy="270"/>
              </a:xfrm>
            </p:grpSpPr>
            <p:sp>
              <p:nvSpPr>
                <p:cNvPr id="188505" name="Line 81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506" name="Line 81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507" name="Line 81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508" name="Line 81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88449" name="Group 820"/>
            <p:cNvGrpSpPr>
              <a:grpSpLocks/>
            </p:cNvGrpSpPr>
            <p:nvPr/>
          </p:nvGrpSpPr>
          <p:grpSpPr bwMode="auto">
            <a:xfrm>
              <a:off x="1636" y="858"/>
              <a:ext cx="57" cy="114"/>
              <a:chOff x="3796" y="1043"/>
              <a:chExt cx="865" cy="1237"/>
            </a:xfrm>
          </p:grpSpPr>
          <p:sp>
            <p:nvSpPr>
              <p:cNvPr id="188457" name="Line 82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88458" name="Line 82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88459" name="Line 82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88460" name="Line 82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88461" name="Line 82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88462" name="Line 82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88463" name="Line 82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88464" name="Line 82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88465" name="Line 82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88466" name="Line 83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88467" name="Line 83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88468" name="Line 83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88469" name="Line 83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88470" name="Line 83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88471" name="Line 83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88472" name="Group 836"/>
              <p:cNvGrpSpPr>
                <a:grpSpLocks/>
              </p:cNvGrpSpPr>
              <p:nvPr/>
            </p:nvGrpSpPr>
            <p:grpSpPr bwMode="auto">
              <a:xfrm>
                <a:off x="4269" y="1415"/>
                <a:ext cx="392" cy="137"/>
                <a:chOff x="4227" y="1360"/>
                <a:chExt cx="863" cy="270"/>
              </a:xfrm>
            </p:grpSpPr>
            <p:sp>
              <p:nvSpPr>
                <p:cNvPr id="188483" name="Line 83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484" name="Line 83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485" name="Line 83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486" name="Line 84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473" name="Group 841"/>
              <p:cNvGrpSpPr>
                <a:grpSpLocks/>
              </p:cNvGrpSpPr>
              <p:nvPr/>
            </p:nvGrpSpPr>
            <p:grpSpPr bwMode="auto">
              <a:xfrm rot="5700496">
                <a:off x="4053" y="1170"/>
                <a:ext cx="392" cy="137"/>
                <a:chOff x="4227" y="1360"/>
                <a:chExt cx="863" cy="270"/>
              </a:xfrm>
            </p:grpSpPr>
            <p:sp>
              <p:nvSpPr>
                <p:cNvPr id="188479" name="Line 84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480" name="Line 84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481" name="Line 84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482" name="Line 84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88474" name="Group 846"/>
              <p:cNvGrpSpPr>
                <a:grpSpLocks/>
              </p:cNvGrpSpPr>
              <p:nvPr/>
            </p:nvGrpSpPr>
            <p:grpSpPr bwMode="auto">
              <a:xfrm rot="10800000">
                <a:off x="3796" y="1402"/>
                <a:ext cx="392" cy="137"/>
                <a:chOff x="4227" y="1360"/>
                <a:chExt cx="863" cy="270"/>
              </a:xfrm>
            </p:grpSpPr>
            <p:sp>
              <p:nvSpPr>
                <p:cNvPr id="188475" name="Line 84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88476" name="Line 84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88477" name="Line 84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88478" name="Line 85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88450" name="Line 851"/>
            <p:cNvSpPr>
              <a:spLocks noChangeShapeType="1"/>
            </p:cNvSpPr>
            <p:nvPr/>
          </p:nvSpPr>
          <p:spPr bwMode="auto">
            <a:xfrm flipH="1">
              <a:off x="1511" y="1158"/>
              <a:ext cx="546" cy="2"/>
            </a:xfrm>
            <a:prstGeom prst="line">
              <a:avLst/>
            </a:prstGeom>
            <a:noFill/>
            <a:ln w="9525">
              <a:solidFill>
                <a:schemeClr val="tx1"/>
              </a:solidFill>
              <a:round/>
              <a:headEnd/>
              <a:tailEnd/>
            </a:ln>
          </p:spPr>
          <p:txBody>
            <a:bodyPr/>
            <a:lstStyle/>
            <a:p>
              <a:endParaRPr lang="zh-CN" altLang="en-US"/>
            </a:p>
          </p:txBody>
        </p:sp>
        <p:sp>
          <p:nvSpPr>
            <p:cNvPr id="188451" name="Line 852"/>
            <p:cNvSpPr>
              <a:spLocks noChangeShapeType="1"/>
            </p:cNvSpPr>
            <p:nvPr/>
          </p:nvSpPr>
          <p:spPr bwMode="auto">
            <a:xfrm flipH="1" flipV="1">
              <a:off x="1509" y="1184"/>
              <a:ext cx="361" cy="88"/>
            </a:xfrm>
            <a:prstGeom prst="line">
              <a:avLst/>
            </a:prstGeom>
            <a:noFill/>
            <a:ln w="9525">
              <a:solidFill>
                <a:schemeClr val="tx1"/>
              </a:solidFill>
              <a:round/>
              <a:headEnd/>
              <a:tailEnd/>
            </a:ln>
          </p:spPr>
          <p:txBody>
            <a:bodyPr/>
            <a:lstStyle/>
            <a:p>
              <a:endParaRPr lang="zh-CN" altLang="en-US"/>
            </a:p>
          </p:txBody>
        </p:sp>
        <p:sp>
          <p:nvSpPr>
            <p:cNvPr id="188452" name="Line 853"/>
            <p:cNvSpPr>
              <a:spLocks noChangeShapeType="1"/>
            </p:cNvSpPr>
            <p:nvPr/>
          </p:nvSpPr>
          <p:spPr bwMode="auto">
            <a:xfrm flipH="1">
              <a:off x="1454" y="1070"/>
              <a:ext cx="410" cy="54"/>
            </a:xfrm>
            <a:prstGeom prst="line">
              <a:avLst/>
            </a:prstGeom>
            <a:noFill/>
            <a:ln w="9525">
              <a:solidFill>
                <a:schemeClr val="tx1"/>
              </a:solidFill>
              <a:round/>
              <a:headEnd/>
              <a:tailEnd/>
            </a:ln>
          </p:spPr>
          <p:txBody>
            <a:bodyPr/>
            <a:lstStyle/>
            <a:p>
              <a:endParaRPr lang="zh-CN" altLang="en-US"/>
            </a:p>
          </p:txBody>
        </p:sp>
        <p:sp>
          <p:nvSpPr>
            <p:cNvPr id="188453" name="Line 854"/>
            <p:cNvSpPr>
              <a:spLocks noChangeShapeType="1"/>
            </p:cNvSpPr>
            <p:nvPr/>
          </p:nvSpPr>
          <p:spPr bwMode="auto">
            <a:xfrm flipH="1">
              <a:off x="1502" y="958"/>
              <a:ext cx="178" cy="157"/>
            </a:xfrm>
            <a:prstGeom prst="line">
              <a:avLst/>
            </a:prstGeom>
            <a:noFill/>
            <a:ln w="9525">
              <a:solidFill>
                <a:schemeClr val="tx1"/>
              </a:solidFill>
              <a:round/>
              <a:headEnd/>
              <a:tailEnd/>
            </a:ln>
          </p:spPr>
          <p:txBody>
            <a:bodyPr/>
            <a:lstStyle/>
            <a:p>
              <a:endParaRPr lang="zh-CN" altLang="en-US"/>
            </a:p>
          </p:txBody>
        </p:sp>
        <p:grpSp>
          <p:nvGrpSpPr>
            <p:cNvPr id="188454" name="Group 855"/>
            <p:cNvGrpSpPr>
              <a:grpSpLocks/>
            </p:cNvGrpSpPr>
            <p:nvPr/>
          </p:nvGrpSpPr>
          <p:grpSpPr bwMode="auto">
            <a:xfrm>
              <a:off x="1064" y="1052"/>
              <a:ext cx="616" cy="208"/>
              <a:chOff x="717" y="1160"/>
              <a:chExt cx="616" cy="208"/>
            </a:xfrm>
          </p:grpSpPr>
          <p:sp>
            <p:nvSpPr>
              <p:cNvPr id="188455" name="Rectangle 856"/>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88456" name="Text Box 857"/>
              <p:cNvSpPr txBox="1">
                <a:spLocks noChangeArrowheads="1"/>
              </p:cNvSpPr>
              <p:nvPr/>
            </p:nvSpPr>
            <p:spPr bwMode="auto">
              <a:xfrm>
                <a:off x="717" y="1171"/>
                <a:ext cx="616"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grpSp>
      <p:sp>
        <p:nvSpPr>
          <p:cNvPr id="188430" name="Line 858"/>
          <p:cNvSpPr>
            <a:spLocks noChangeShapeType="1"/>
          </p:cNvSpPr>
          <p:nvPr/>
        </p:nvSpPr>
        <p:spPr bwMode="auto">
          <a:xfrm flipV="1">
            <a:off x="3609975" y="2463800"/>
            <a:ext cx="685800" cy="266700"/>
          </a:xfrm>
          <a:prstGeom prst="line">
            <a:avLst/>
          </a:prstGeom>
          <a:noFill/>
          <a:ln w="9525">
            <a:solidFill>
              <a:schemeClr val="tx1"/>
            </a:solidFill>
            <a:round/>
            <a:headEnd/>
            <a:tailEnd/>
          </a:ln>
        </p:spPr>
        <p:txBody>
          <a:bodyPr wrap="none"/>
          <a:lstStyle/>
          <a:p>
            <a:endParaRPr lang="zh-CN" altLang="en-US"/>
          </a:p>
        </p:txBody>
      </p:sp>
      <p:sp>
        <p:nvSpPr>
          <p:cNvPr id="188431" name="Line 859"/>
          <p:cNvSpPr>
            <a:spLocks noChangeShapeType="1"/>
          </p:cNvSpPr>
          <p:nvPr/>
        </p:nvSpPr>
        <p:spPr bwMode="auto">
          <a:xfrm flipV="1">
            <a:off x="4076700" y="2616200"/>
            <a:ext cx="371475" cy="438150"/>
          </a:xfrm>
          <a:prstGeom prst="line">
            <a:avLst/>
          </a:prstGeom>
          <a:noFill/>
          <a:ln w="9525">
            <a:solidFill>
              <a:schemeClr val="tx1"/>
            </a:solidFill>
            <a:round/>
            <a:headEnd/>
            <a:tailEnd/>
          </a:ln>
        </p:spPr>
        <p:txBody>
          <a:bodyPr wrap="none"/>
          <a:lstStyle/>
          <a:p>
            <a:endParaRPr lang="zh-CN" altLang="en-US"/>
          </a:p>
        </p:txBody>
      </p:sp>
      <p:sp>
        <p:nvSpPr>
          <p:cNvPr id="188432" name="Line 860"/>
          <p:cNvSpPr>
            <a:spLocks noChangeShapeType="1"/>
          </p:cNvSpPr>
          <p:nvPr/>
        </p:nvSpPr>
        <p:spPr bwMode="auto">
          <a:xfrm flipH="1" flipV="1">
            <a:off x="4676775" y="2692400"/>
            <a:ext cx="590550" cy="647700"/>
          </a:xfrm>
          <a:prstGeom prst="line">
            <a:avLst/>
          </a:prstGeom>
          <a:noFill/>
          <a:ln w="9525">
            <a:solidFill>
              <a:schemeClr val="tx1"/>
            </a:solidFill>
            <a:round/>
            <a:headEnd/>
            <a:tailEnd/>
          </a:ln>
        </p:spPr>
        <p:txBody>
          <a:bodyPr wrap="none"/>
          <a:lstStyle/>
          <a:p>
            <a:endParaRPr lang="zh-CN" altLang="en-US"/>
          </a:p>
        </p:txBody>
      </p:sp>
      <p:sp>
        <p:nvSpPr>
          <p:cNvPr id="188433" name="Line 861"/>
          <p:cNvSpPr>
            <a:spLocks noChangeShapeType="1"/>
          </p:cNvSpPr>
          <p:nvPr/>
        </p:nvSpPr>
        <p:spPr bwMode="auto">
          <a:xfrm flipH="1" flipV="1">
            <a:off x="4876800" y="2720975"/>
            <a:ext cx="1485900" cy="600075"/>
          </a:xfrm>
          <a:prstGeom prst="line">
            <a:avLst/>
          </a:prstGeom>
          <a:noFill/>
          <a:ln w="9525">
            <a:solidFill>
              <a:schemeClr val="tx1"/>
            </a:solidFill>
            <a:round/>
            <a:headEnd/>
            <a:tailEnd/>
          </a:ln>
        </p:spPr>
        <p:txBody>
          <a:bodyPr wrap="none"/>
          <a:lstStyle/>
          <a:p>
            <a:endParaRPr lang="zh-CN" altLang="en-US"/>
          </a:p>
        </p:txBody>
      </p:sp>
      <p:sp>
        <p:nvSpPr>
          <p:cNvPr id="188434" name="Line 862"/>
          <p:cNvSpPr>
            <a:spLocks noChangeShapeType="1"/>
          </p:cNvSpPr>
          <p:nvPr/>
        </p:nvSpPr>
        <p:spPr bwMode="auto">
          <a:xfrm flipH="1" flipV="1">
            <a:off x="4772025" y="2578100"/>
            <a:ext cx="771525" cy="171450"/>
          </a:xfrm>
          <a:prstGeom prst="line">
            <a:avLst/>
          </a:prstGeom>
          <a:noFill/>
          <a:ln w="9525">
            <a:solidFill>
              <a:schemeClr val="tx1"/>
            </a:solidFill>
            <a:round/>
            <a:headEnd/>
            <a:tailEnd/>
          </a:ln>
        </p:spPr>
        <p:txBody>
          <a:bodyPr wrap="none"/>
          <a:lstStyle/>
          <a:p>
            <a:endParaRPr lang="zh-CN" altLang="en-US"/>
          </a:p>
        </p:txBody>
      </p:sp>
      <p:sp>
        <p:nvSpPr>
          <p:cNvPr id="188435" name="Freeform 863"/>
          <p:cNvSpPr>
            <a:spLocks/>
          </p:cNvSpPr>
          <p:nvPr/>
        </p:nvSpPr>
        <p:spPr bwMode="auto">
          <a:xfrm>
            <a:off x="3711575" y="1317625"/>
            <a:ext cx="1436688" cy="1617663"/>
          </a:xfrm>
          <a:custGeom>
            <a:avLst/>
            <a:gdLst>
              <a:gd name="T0" fmla="*/ 265765 w 1292"/>
              <a:gd name="T1" fmla="*/ 9023 h 1255"/>
              <a:gd name="T2" fmla="*/ 38920 w 1292"/>
              <a:gd name="T3" fmla="*/ 202369 h 1255"/>
              <a:gd name="T4" fmla="*/ 32248 w 1292"/>
              <a:gd name="T5" fmla="*/ 674134 h 1255"/>
              <a:gd name="T6" fmla="*/ 58935 w 1292"/>
              <a:gd name="T7" fmla="*/ 1068560 h 1255"/>
              <a:gd name="T8" fmla="*/ 272437 w 1292"/>
              <a:gd name="T9" fmla="*/ 1122697 h 1255"/>
              <a:gd name="T10" fmla="*/ 719456 w 1292"/>
              <a:gd name="T11" fmla="*/ 1455252 h 1255"/>
              <a:gd name="T12" fmla="*/ 1106428 w 1292"/>
              <a:gd name="T13" fmla="*/ 1594461 h 1255"/>
              <a:gd name="T14" fmla="*/ 1333273 w 1292"/>
              <a:gd name="T15" fmla="*/ 1316043 h 1255"/>
              <a:gd name="T16" fmla="*/ 1413336 w 1292"/>
              <a:gd name="T17" fmla="*/ 573594 h 1255"/>
              <a:gd name="T18" fmla="*/ 1339945 w 1292"/>
              <a:gd name="T19" fmla="*/ 271974 h 1255"/>
              <a:gd name="T20" fmla="*/ 832879 w 1292"/>
              <a:gd name="T21" fmla="*/ 148232 h 1255"/>
              <a:gd name="T22" fmla="*/ 265765 w 1292"/>
              <a:gd name="T23" fmla="*/ 902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188436" name="Text Box 864"/>
          <p:cNvSpPr txBox="1">
            <a:spLocks noChangeArrowheads="1"/>
          </p:cNvSpPr>
          <p:nvPr/>
        </p:nvSpPr>
        <p:spPr bwMode="auto">
          <a:xfrm>
            <a:off x="3902075" y="1711325"/>
            <a:ext cx="1247775" cy="730250"/>
          </a:xfrm>
          <a:prstGeom prst="rect">
            <a:avLst/>
          </a:prstGeom>
          <a:noFill/>
          <a:ln w="9525">
            <a:noFill/>
            <a:miter lim="800000"/>
            <a:headEnd/>
            <a:tailEnd/>
          </a:ln>
        </p:spPr>
        <p:txBody>
          <a:bodyPr>
            <a:spAutoFit/>
          </a:bodyPr>
          <a:lstStyle/>
          <a:p>
            <a:pPr eaLnBrk="1" hangingPunct="1"/>
            <a:r>
              <a:rPr lang="en-US" altLang="zh-CN" sz="1400">
                <a:latin typeface="Arial" charset="0"/>
              </a:rPr>
              <a:t>wired public telephone</a:t>
            </a:r>
          </a:p>
          <a:p>
            <a:pPr eaLnBrk="1" hangingPunct="1"/>
            <a:r>
              <a:rPr lang="en-US" altLang="zh-CN" sz="1400">
                <a:latin typeface="Arial" charset="0"/>
              </a:rPr>
              <a:t>network</a:t>
            </a:r>
          </a:p>
        </p:txBody>
      </p:sp>
      <p:sp>
        <p:nvSpPr>
          <p:cNvPr id="188437" name="Line 865"/>
          <p:cNvSpPr>
            <a:spLocks noChangeShapeType="1"/>
          </p:cNvSpPr>
          <p:nvPr/>
        </p:nvSpPr>
        <p:spPr bwMode="auto">
          <a:xfrm flipV="1">
            <a:off x="5067300" y="1978025"/>
            <a:ext cx="342900" cy="123825"/>
          </a:xfrm>
          <a:prstGeom prst="line">
            <a:avLst/>
          </a:prstGeom>
          <a:noFill/>
          <a:ln w="9525">
            <a:solidFill>
              <a:schemeClr val="tx1"/>
            </a:solidFill>
            <a:round/>
            <a:headEnd/>
            <a:tailEnd/>
          </a:ln>
        </p:spPr>
        <p:txBody>
          <a:bodyPr wrap="none"/>
          <a:lstStyle/>
          <a:p>
            <a:endParaRPr lang="zh-CN" altLang="en-US"/>
          </a:p>
        </p:txBody>
      </p:sp>
      <p:sp>
        <p:nvSpPr>
          <p:cNvPr id="188438" name="Text Box 866"/>
          <p:cNvSpPr txBox="1">
            <a:spLocks noChangeArrowheads="1"/>
          </p:cNvSpPr>
          <p:nvPr/>
        </p:nvSpPr>
        <p:spPr bwMode="auto">
          <a:xfrm>
            <a:off x="2468563" y="4967288"/>
            <a:ext cx="3632200" cy="641350"/>
          </a:xfrm>
          <a:prstGeom prst="rect">
            <a:avLst/>
          </a:prstGeom>
          <a:noFill/>
          <a:ln w="9525">
            <a:noFill/>
            <a:miter lim="800000"/>
            <a:headEnd/>
            <a:tailEnd/>
          </a:ln>
        </p:spPr>
        <p:txBody>
          <a:bodyPr wrap="none">
            <a:spAutoFit/>
          </a:bodyPr>
          <a:lstStyle/>
          <a:p>
            <a:r>
              <a:rPr lang="en-US" altLang="zh-CN"/>
              <a:t>different cellular networks,</a:t>
            </a:r>
          </a:p>
          <a:p>
            <a:r>
              <a:rPr lang="en-US" altLang="zh-CN"/>
              <a:t>operated by different providers</a:t>
            </a:r>
          </a:p>
        </p:txBody>
      </p:sp>
      <p:sp>
        <p:nvSpPr>
          <p:cNvPr id="188439" name="Line 867"/>
          <p:cNvSpPr>
            <a:spLocks noChangeShapeType="1"/>
          </p:cNvSpPr>
          <p:nvPr/>
        </p:nvSpPr>
        <p:spPr bwMode="auto">
          <a:xfrm flipH="1" flipV="1">
            <a:off x="3854450" y="4373563"/>
            <a:ext cx="309563" cy="604837"/>
          </a:xfrm>
          <a:prstGeom prst="line">
            <a:avLst/>
          </a:prstGeom>
          <a:noFill/>
          <a:ln w="9525">
            <a:solidFill>
              <a:schemeClr val="tx1"/>
            </a:solidFill>
            <a:round/>
            <a:headEnd/>
            <a:tailEnd type="triangle" w="med" len="med"/>
          </a:ln>
        </p:spPr>
        <p:txBody>
          <a:bodyPr wrap="none"/>
          <a:lstStyle/>
          <a:p>
            <a:endParaRPr lang="zh-CN" altLang="en-US"/>
          </a:p>
        </p:txBody>
      </p:sp>
      <p:sp>
        <p:nvSpPr>
          <p:cNvPr id="188440" name="Line 868"/>
          <p:cNvSpPr>
            <a:spLocks noChangeShapeType="1"/>
          </p:cNvSpPr>
          <p:nvPr/>
        </p:nvSpPr>
        <p:spPr bwMode="auto">
          <a:xfrm flipV="1">
            <a:off x="4160838" y="4470400"/>
            <a:ext cx="873125" cy="477838"/>
          </a:xfrm>
          <a:prstGeom prst="line">
            <a:avLst/>
          </a:prstGeom>
          <a:noFill/>
          <a:ln w="9525">
            <a:solidFill>
              <a:schemeClr val="tx1"/>
            </a:solidFill>
            <a:round/>
            <a:headEnd/>
            <a:tailEnd type="triangle" w="med" len="med"/>
          </a:ln>
        </p:spPr>
        <p:txBody>
          <a:bodyPr wrap="none"/>
          <a:lstStyle/>
          <a:p>
            <a:endParaRPr lang="zh-CN" altLang="en-US"/>
          </a:p>
        </p:txBody>
      </p:sp>
      <p:sp>
        <p:nvSpPr>
          <p:cNvPr id="188441" name="Text Box 869"/>
          <p:cNvSpPr txBox="1">
            <a:spLocks noChangeArrowheads="1"/>
          </p:cNvSpPr>
          <p:nvPr/>
        </p:nvSpPr>
        <p:spPr bwMode="auto">
          <a:xfrm>
            <a:off x="1328738" y="1196975"/>
            <a:ext cx="1068387" cy="457200"/>
          </a:xfrm>
          <a:prstGeom prst="rect">
            <a:avLst/>
          </a:prstGeom>
          <a:noFill/>
          <a:ln w="9525">
            <a:noFill/>
            <a:miter lim="800000"/>
            <a:headEnd/>
            <a:tailEnd/>
          </a:ln>
        </p:spPr>
        <p:txBody>
          <a:bodyPr wrap="none">
            <a:spAutoFit/>
          </a:bodyPr>
          <a:lstStyle/>
          <a:p>
            <a:r>
              <a:rPr lang="en-US" altLang="zh-CN" sz="2400"/>
              <a:t>recall:</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Components of cellular network architecture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p:txBody>
          <a:bodyPr/>
          <a:lstStyle/>
          <a:p>
            <a:pPr eaLnBrk="1" hangingPunct="1"/>
            <a:r>
              <a:rPr lang="en-US" altLang="zh-CN" dirty="0" smtClean="0"/>
              <a:t>7.7 </a:t>
            </a:r>
            <a:r>
              <a:rPr lang="en-US" altLang="zh-CN" dirty="0"/>
              <a:t>Managing Mobility in cellular Networks</a:t>
            </a:r>
          </a:p>
        </p:txBody>
      </p:sp>
      <p:sp>
        <p:nvSpPr>
          <p:cNvPr id="189443" name="Rectangle 3"/>
          <p:cNvSpPr>
            <a:spLocks noGrp="1" noChangeArrowheads="1"/>
          </p:cNvSpPr>
          <p:nvPr>
            <p:ph type="body" idx="4294967295"/>
          </p:nvPr>
        </p:nvSpPr>
        <p:spPr>
          <a:xfrm>
            <a:off x="317500" y="1034320"/>
            <a:ext cx="8481726" cy="5150170"/>
          </a:xfrm>
        </p:spPr>
        <p:txBody>
          <a:bodyPr/>
          <a:lstStyle/>
          <a:p>
            <a:pPr eaLnBrk="1" hangingPunct="1"/>
            <a:r>
              <a:rPr lang="en-US" altLang="zh-CN" sz="1900" b="1" dirty="0">
                <a:solidFill>
                  <a:srgbClr val="FF0000"/>
                </a:solidFill>
              </a:rPr>
              <a:t>Home network:</a:t>
            </a:r>
            <a:r>
              <a:rPr lang="en-US" altLang="zh-CN" sz="1900" dirty="0"/>
              <a:t> the cellular provider with which the mobile user has a subscription </a:t>
            </a:r>
            <a:r>
              <a:rPr lang="en-US" altLang="zh-CN" sz="1900" dirty="0" smtClean="0"/>
              <a:t>(i.e</a:t>
            </a:r>
            <a:r>
              <a:rPr lang="en-US" altLang="zh-CN" sz="1900" dirty="0"/>
              <a:t>., the provider that bills the user for monthly cellular </a:t>
            </a:r>
            <a:r>
              <a:rPr lang="en-US" altLang="zh-CN" sz="1900" dirty="0" smtClean="0"/>
              <a:t>service). </a:t>
            </a:r>
            <a:endParaRPr lang="en-US" altLang="zh-CN" sz="1900" dirty="0"/>
          </a:p>
          <a:p>
            <a:pPr eaLnBrk="1" hangingPunct="1"/>
            <a:r>
              <a:rPr lang="en-US" altLang="zh-CN" sz="2200" dirty="0">
                <a:solidFill>
                  <a:srgbClr val="FF0000"/>
                </a:solidFill>
              </a:rPr>
              <a:t>Home location register</a:t>
            </a:r>
            <a:r>
              <a:rPr lang="en-US" altLang="zh-CN" sz="2200" i="1" dirty="0">
                <a:solidFill>
                  <a:srgbClr val="FF0000"/>
                </a:solidFill>
              </a:rPr>
              <a:t> </a:t>
            </a:r>
            <a:r>
              <a:rPr lang="en-US" altLang="zh-CN" sz="2200" i="1" dirty="0" smtClean="0">
                <a:solidFill>
                  <a:srgbClr val="FF0000"/>
                </a:solidFill>
              </a:rPr>
              <a:t>(HLR</a:t>
            </a:r>
            <a:r>
              <a:rPr lang="en-US" altLang="zh-CN" sz="2200" i="1" dirty="0">
                <a:solidFill>
                  <a:srgbClr val="FF0000"/>
                </a:solidFill>
              </a:rPr>
              <a:t>,</a:t>
            </a:r>
            <a:r>
              <a:rPr lang="zh-CN" altLang="en-US" sz="2200" i="1" dirty="0">
                <a:solidFill>
                  <a:srgbClr val="FF0000"/>
                </a:solidFill>
              </a:rPr>
              <a:t>归属位置注册器</a:t>
            </a:r>
            <a:r>
              <a:rPr lang="zh-CN" altLang="en-US" sz="2200" dirty="0"/>
              <a:t> </a:t>
            </a:r>
            <a:r>
              <a:rPr lang="en-US" altLang="zh-CN" sz="2200" i="1" dirty="0" smtClean="0">
                <a:solidFill>
                  <a:srgbClr val="FF0000"/>
                </a:solidFill>
              </a:rPr>
              <a:t>): </a:t>
            </a:r>
            <a:r>
              <a:rPr lang="en-US" altLang="zh-CN" sz="2200" dirty="0"/>
              <a:t>A database in the home network, which contains </a:t>
            </a:r>
          </a:p>
          <a:p>
            <a:pPr lvl="1" eaLnBrk="1" hangingPunct="1"/>
            <a:r>
              <a:rPr lang="en-US" altLang="zh-CN" sz="2300" dirty="0"/>
              <a:t>the permanent cell phone number and subscriber </a:t>
            </a:r>
            <a:r>
              <a:rPr lang="en-US" altLang="zh-CN" sz="2300" dirty="0">
                <a:solidFill>
                  <a:srgbClr val="FF0000"/>
                </a:solidFill>
              </a:rPr>
              <a:t>profile information</a:t>
            </a:r>
            <a:r>
              <a:rPr lang="en-US" altLang="zh-CN" sz="2300" dirty="0"/>
              <a:t> for each of its subscribers </a:t>
            </a:r>
            <a:r>
              <a:rPr lang="en-US" altLang="zh-CN" sz="2300" dirty="0" smtClean="0"/>
              <a:t>(service</a:t>
            </a:r>
            <a:r>
              <a:rPr lang="en-US" altLang="zh-CN" sz="2300" dirty="0"/>
              <a:t>, </a:t>
            </a:r>
            <a:r>
              <a:rPr lang="zh-CN" altLang="zh-CN" sz="2300" dirty="0"/>
              <a:t>preferences</a:t>
            </a:r>
            <a:r>
              <a:rPr lang="en-US" altLang="zh-CN" sz="2300" dirty="0"/>
              <a:t>, </a:t>
            </a:r>
            <a:r>
              <a:rPr lang="en-US" altLang="zh-CN" sz="2300" dirty="0" smtClean="0"/>
              <a:t>bill)</a:t>
            </a:r>
            <a:endParaRPr lang="en-US" altLang="zh-CN" sz="2300" dirty="0"/>
          </a:p>
          <a:p>
            <a:pPr lvl="1" eaLnBrk="1" hangingPunct="1"/>
            <a:endParaRPr lang="en-US" altLang="zh-CN" sz="2300" dirty="0"/>
          </a:p>
          <a:p>
            <a:pPr eaLnBrk="1" hangingPunct="1"/>
            <a:r>
              <a:rPr lang="en-US" altLang="zh-CN" sz="2300" dirty="0"/>
              <a:t>Importantly, the HLR also contains information about the current locations of these subscriber. </a:t>
            </a:r>
          </a:p>
          <a:p>
            <a:pPr lvl="1" eaLnBrk="1" hangingPunct="1"/>
            <a:r>
              <a:rPr lang="en-US" altLang="zh-CN" sz="2000" dirty="0"/>
              <a:t>to obtain an address in the visited network </a:t>
            </a:r>
            <a:r>
              <a:rPr lang="en-US" altLang="zh-CN" sz="2000" dirty="0">
                <a:solidFill>
                  <a:srgbClr val="FF0000"/>
                </a:solidFill>
              </a:rPr>
              <a:t>to which</a:t>
            </a:r>
            <a:r>
              <a:rPr lang="en-US" altLang="zh-CN" sz="2000" dirty="0"/>
              <a:t> a call to the mobile user should be routed. </a:t>
            </a:r>
          </a:p>
          <a:p>
            <a:pPr lvl="1" eaLnBrk="1" hangingPunct="1"/>
            <a:r>
              <a:rPr lang="en-US" altLang="zh-CN" sz="2000" dirty="0"/>
              <a:t>Home MSC</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idx="4294967295"/>
          </p:nvPr>
        </p:nvSpPr>
        <p:spPr>
          <a:xfrm>
            <a:off x="317500" y="304800"/>
            <a:ext cx="8513763" cy="579620"/>
          </a:xfrm>
        </p:spPr>
        <p:txBody>
          <a:bodyPr/>
          <a:lstStyle/>
          <a:p>
            <a:pPr eaLnBrk="1" hangingPunct="1"/>
            <a:r>
              <a:rPr lang="en-US" altLang="zh-CN" dirty="0" smtClean="0"/>
              <a:t>7.7 </a:t>
            </a:r>
            <a:r>
              <a:rPr lang="en-US" altLang="zh-CN" dirty="0"/>
              <a:t>Managing Mobility in cellular Networks</a:t>
            </a:r>
          </a:p>
        </p:txBody>
      </p:sp>
      <p:sp>
        <p:nvSpPr>
          <p:cNvPr id="190467" name="Rectangle 3"/>
          <p:cNvSpPr>
            <a:spLocks noGrp="1" noChangeArrowheads="1"/>
          </p:cNvSpPr>
          <p:nvPr>
            <p:ph type="body" idx="4294967295"/>
          </p:nvPr>
        </p:nvSpPr>
        <p:spPr>
          <a:xfrm>
            <a:off x="329785" y="1049311"/>
            <a:ext cx="8514412" cy="5111646"/>
          </a:xfrm>
        </p:spPr>
        <p:txBody>
          <a:bodyPr/>
          <a:lstStyle/>
          <a:p>
            <a:pPr eaLnBrk="1" hangingPunct="1">
              <a:lnSpc>
                <a:spcPct val="90000"/>
              </a:lnSpc>
            </a:pPr>
            <a:r>
              <a:rPr lang="en-US" altLang="zh-CN" dirty="0">
                <a:solidFill>
                  <a:srgbClr val="FF0000"/>
                </a:solidFill>
              </a:rPr>
              <a:t>Visited network:</a:t>
            </a:r>
            <a:r>
              <a:rPr lang="en-US" altLang="zh-CN" dirty="0"/>
              <a:t> the network in which mobile user is currently resident </a:t>
            </a:r>
          </a:p>
          <a:p>
            <a:pPr eaLnBrk="1" hangingPunct="1">
              <a:lnSpc>
                <a:spcPct val="90000"/>
              </a:lnSpc>
              <a:buClr>
                <a:srgbClr val="00FF00"/>
              </a:buClr>
            </a:pPr>
            <a:endParaRPr lang="en-US" altLang="zh-CN" dirty="0">
              <a:solidFill>
                <a:srgbClr val="FF0000"/>
              </a:solidFill>
            </a:endParaRPr>
          </a:p>
          <a:p>
            <a:pPr eaLnBrk="1" hangingPunct="1">
              <a:lnSpc>
                <a:spcPct val="90000"/>
              </a:lnSpc>
              <a:buClr>
                <a:srgbClr val="00FF00"/>
              </a:buClr>
            </a:pPr>
            <a:r>
              <a:rPr lang="en-US" altLang="zh-CN" dirty="0">
                <a:solidFill>
                  <a:srgbClr val="FF0000"/>
                </a:solidFill>
              </a:rPr>
              <a:t>Visitor location register </a:t>
            </a:r>
            <a:r>
              <a:rPr lang="en-US" altLang="zh-CN" dirty="0" smtClean="0">
                <a:solidFill>
                  <a:srgbClr val="FF0000"/>
                </a:solidFill>
              </a:rPr>
              <a:t>(VLR</a:t>
            </a:r>
            <a:r>
              <a:rPr lang="en-US" altLang="zh-CN" dirty="0">
                <a:solidFill>
                  <a:srgbClr val="FF0000"/>
                </a:solidFill>
              </a:rPr>
              <a:t>,</a:t>
            </a:r>
            <a:r>
              <a:rPr lang="zh-CN" altLang="en-US" dirty="0">
                <a:solidFill>
                  <a:srgbClr val="FF0000"/>
                </a:solidFill>
              </a:rPr>
              <a:t>访问者位置注册</a:t>
            </a:r>
            <a:r>
              <a:rPr lang="zh-CN" altLang="en-US" dirty="0" smtClean="0">
                <a:solidFill>
                  <a:srgbClr val="FF0000"/>
                </a:solidFill>
              </a:rPr>
              <a:t>器</a:t>
            </a:r>
            <a:r>
              <a:rPr lang="en-US" altLang="zh-CN" dirty="0" smtClean="0">
                <a:solidFill>
                  <a:srgbClr val="FF0000"/>
                </a:solidFill>
              </a:rPr>
              <a:t>): </a:t>
            </a:r>
            <a:r>
              <a:rPr lang="en-US" altLang="zh-CN" dirty="0"/>
              <a:t>a database, which contains an entry for each mobile user that is currently in the portion of the network. </a:t>
            </a:r>
          </a:p>
          <a:p>
            <a:pPr eaLnBrk="1" hangingPunct="1">
              <a:lnSpc>
                <a:spcPct val="90000"/>
              </a:lnSpc>
              <a:buClr>
                <a:srgbClr val="00FF00"/>
              </a:buClr>
            </a:pPr>
            <a:endParaRPr lang="en-US" altLang="zh-CN" dirty="0"/>
          </a:p>
          <a:p>
            <a:pPr eaLnBrk="1" hangingPunct="1">
              <a:lnSpc>
                <a:spcPct val="90000"/>
              </a:lnSpc>
              <a:buClr>
                <a:srgbClr val="00FF00"/>
              </a:buClr>
            </a:pPr>
            <a:r>
              <a:rPr lang="en-US" altLang="zh-CN" dirty="0"/>
              <a:t>VLR entries thus come and go as mobile users enter and leave the network. </a:t>
            </a:r>
          </a:p>
          <a:p>
            <a:pPr eaLnBrk="1" hangingPunct="1">
              <a:lnSpc>
                <a:spcPct val="90000"/>
              </a:lnSpc>
              <a:buClr>
                <a:srgbClr val="00FF00"/>
              </a:buClr>
            </a:pPr>
            <a:endParaRPr lang="en-US" altLang="zh-CN"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idx="4294967295"/>
          </p:nvPr>
        </p:nvSpPr>
        <p:spPr>
          <a:xfrm>
            <a:off x="317500" y="304800"/>
            <a:ext cx="8513763" cy="609600"/>
          </a:xfrm>
        </p:spPr>
        <p:txBody>
          <a:bodyPr/>
          <a:lstStyle/>
          <a:p>
            <a:pPr eaLnBrk="1" hangingPunct="1"/>
            <a:r>
              <a:rPr lang="en-US" altLang="zh-CN" dirty="0" smtClean="0"/>
              <a:t>7.7 </a:t>
            </a:r>
            <a:r>
              <a:rPr lang="en-US" altLang="zh-CN" dirty="0"/>
              <a:t>Managing Mobility in cellular Networks</a:t>
            </a:r>
          </a:p>
        </p:txBody>
      </p:sp>
      <p:sp>
        <p:nvSpPr>
          <p:cNvPr id="190467" name="Rectangle 3"/>
          <p:cNvSpPr>
            <a:spLocks noGrp="1" noChangeArrowheads="1"/>
          </p:cNvSpPr>
          <p:nvPr>
            <p:ph type="body" idx="4294967295"/>
          </p:nvPr>
        </p:nvSpPr>
        <p:spPr>
          <a:xfrm>
            <a:off x="389745" y="981076"/>
            <a:ext cx="8469442" cy="5179882"/>
          </a:xfrm>
        </p:spPr>
        <p:txBody>
          <a:bodyPr/>
          <a:lstStyle/>
          <a:p>
            <a:pPr eaLnBrk="1" hangingPunct="1">
              <a:lnSpc>
                <a:spcPct val="90000"/>
              </a:lnSpc>
              <a:buClr>
                <a:srgbClr val="00FF00"/>
              </a:buClr>
            </a:pPr>
            <a:r>
              <a:rPr lang="en-US" altLang="zh-CN" dirty="0"/>
              <a:t>A VLR is usually co-located with the mobile switching center </a:t>
            </a:r>
            <a:r>
              <a:rPr lang="en-US" altLang="zh-CN" dirty="0" smtClean="0"/>
              <a:t>(MSC) </a:t>
            </a:r>
            <a:r>
              <a:rPr lang="en-US" altLang="zh-CN" dirty="0"/>
              <a:t>that </a:t>
            </a:r>
            <a:r>
              <a:rPr lang="en-US" altLang="zh-CN" dirty="0">
                <a:solidFill>
                  <a:srgbClr val="FF0000"/>
                </a:solidFill>
              </a:rPr>
              <a:t>coordinates</a:t>
            </a:r>
            <a:r>
              <a:rPr lang="en-US" altLang="zh-CN" dirty="0"/>
              <a:t> the setup of a call to and from the visited network.</a:t>
            </a:r>
          </a:p>
          <a:p>
            <a:pPr eaLnBrk="1" hangingPunct="1">
              <a:lnSpc>
                <a:spcPct val="90000"/>
              </a:lnSpc>
              <a:buClr>
                <a:srgbClr val="00FF00"/>
              </a:buClr>
            </a:pPr>
            <a:endParaRPr lang="en-US" altLang="zh-CN" dirty="0"/>
          </a:p>
          <a:p>
            <a:pPr eaLnBrk="1" hangingPunct="1">
              <a:lnSpc>
                <a:spcPct val="90000"/>
              </a:lnSpc>
              <a:buClr>
                <a:srgbClr val="00FF00"/>
              </a:buClr>
            </a:pPr>
            <a:r>
              <a:rPr lang="en-US" altLang="zh-CN" dirty="0"/>
              <a:t>In practice, a provider's cellular network will </a:t>
            </a:r>
            <a:r>
              <a:rPr lang="en-US" altLang="zh-CN" dirty="0">
                <a:solidFill>
                  <a:srgbClr val="FF0000"/>
                </a:solidFill>
              </a:rPr>
              <a:t>serve as</a:t>
            </a:r>
            <a:r>
              <a:rPr lang="en-US" altLang="zh-CN" dirty="0"/>
              <a:t> a home network for its subscribers and as a visited network for mobile users whose subscription is with a different cellular provider.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AutoShape 2"/>
          <p:cNvSpPr>
            <a:spLocks noChangeArrowheads="1"/>
          </p:cNvSpPr>
          <p:nvPr/>
        </p:nvSpPr>
        <p:spPr bwMode="auto">
          <a:xfrm>
            <a:off x="1441450" y="3887788"/>
            <a:ext cx="1057275" cy="914400"/>
          </a:xfrm>
          <a:prstGeom prst="hexagon">
            <a:avLst>
              <a:gd name="adj" fmla="val 28906"/>
              <a:gd name="vf" fmla="val 115470"/>
            </a:avLst>
          </a:prstGeom>
          <a:noFill/>
          <a:ln w="9525">
            <a:solidFill>
              <a:schemeClr val="tx1"/>
            </a:solidFill>
            <a:miter lim="800000"/>
            <a:headEnd/>
            <a:tailEnd/>
          </a:ln>
        </p:spPr>
        <p:txBody>
          <a:bodyPr wrap="none" anchor="ctr"/>
          <a:lstStyle/>
          <a:p>
            <a:endParaRPr lang="zh-CN" altLang="en-US"/>
          </a:p>
        </p:txBody>
      </p:sp>
      <p:sp>
        <p:nvSpPr>
          <p:cNvPr id="191491" name="AutoShape 3"/>
          <p:cNvSpPr>
            <a:spLocks noChangeArrowheads="1"/>
          </p:cNvSpPr>
          <p:nvPr/>
        </p:nvSpPr>
        <p:spPr bwMode="auto">
          <a:xfrm>
            <a:off x="2249488" y="5237163"/>
            <a:ext cx="1057275" cy="914400"/>
          </a:xfrm>
          <a:prstGeom prst="hexagon">
            <a:avLst>
              <a:gd name="adj" fmla="val 28906"/>
              <a:gd name="vf" fmla="val 115470"/>
            </a:avLst>
          </a:prstGeom>
          <a:noFill/>
          <a:ln w="9525">
            <a:solidFill>
              <a:schemeClr val="tx1"/>
            </a:solidFill>
            <a:miter lim="800000"/>
            <a:headEnd/>
            <a:tailEnd/>
          </a:ln>
        </p:spPr>
        <p:txBody>
          <a:bodyPr wrap="none" anchor="ctr"/>
          <a:lstStyle/>
          <a:p>
            <a:endParaRPr lang="zh-CN" altLang="en-US"/>
          </a:p>
        </p:txBody>
      </p:sp>
      <p:sp>
        <p:nvSpPr>
          <p:cNvPr id="191492" name="AutoShape 4"/>
          <p:cNvSpPr>
            <a:spLocks noChangeArrowheads="1"/>
          </p:cNvSpPr>
          <p:nvPr/>
        </p:nvSpPr>
        <p:spPr bwMode="auto">
          <a:xfrm>
            <a:off x="2235200" y="4319588"/>
            <a:ext cx="1057275" cy="914400"/>
          </a:xfrm>
          <a:prstGeom prst="hexagon">
            <a:avLst>
              <a:gd name="adj" fmla="val 28906"/>
              <a:gd name="vf" fmla="val 115470"/>
            </a:avLst>
          </a:prstGeom>
          <a:noFill/>
          <a:ln w="9525">
            <a:solidFill>
              <a:schemeClr val="tx1"/>
            </a:solidFill>
            <a:miter lim="800000"/>
            <a:headEnd/>
            <a:tailEnd/>
          </a:ln>
        </p:spPr>
        <p:txBody>
          <a:bodyPr wrap="none" anchor="ctr"/>
          <a:lstStyle/>
          <a:p>
            <a:endParaRPr lang="zh-CN" altLang="en-US"/>
          </a:p>
        </p:txBody>
      </p:sp>
      <p:sp>
        <p:nvSpPr>
          <p:cNvPr id="191493" name="AutoShape 5"/>
          <p:cNvSpPr>
            <a:spLocks noChangeArrowheads="1"/>
          </p:cNvSpPr>
          <p:nvPr/>
        </p:nvSpPr>
        <p:spPr bwMode="auto">
          <a:xfrm>
            <a:off x="3036888" y="4784725"/>
            <a:ext cx="1057275" cy="914400"/>
          </a:xfrm>
          <a:prstGeom prst="hexagon">
            <a:avLst>
              <a:gd name="adj" fmla="val 28906"/>
              <a:gd name="vf" fmla="val 115470"/>
            </a:avLst>
          </a:prstGeom>
          <a:noFill/>
          <a:ln w="9525">
            <a:solidFill>
              <a:schemeClr val="tx1"/>
            </a:solidFill>
            <a:miter lim="800000"/>
            <a:headEnd/>
            <a:tailEnd/>
          </a:ln>
        </p:spPr>
        <p:txBody>
          <a:bodyPr wrap="none" anchor="ctr"/>
          <a:lstStyle/>
          <a:p>
            <a:endParaRPr lang="zh-CN" altLang="en-US"/>
          </a:p>
        </p:txBody>
      </p:sp>
      <p:grpSp>
        <p:nvGrpSpPr>
          <p:cNvPr id="191494" name="Group 6"/>
          <p:cNvGrpSpPr>
            <a:grpSpLocks/>
          </p:cNvGrpSpPr>
          <p:nvPr/>
        </p:nvGrpSpPr>
        <p:grpSpPr bwMode="auto">
          <a:xfrm>
            <a:off x="3457575" y="4914900"/>
            <a:ext cx="242888" cy="485775"/>
            <a:chOff x="3796" y="1043"/>
            <a:chExt cx="865" cy="1237"/>
          </a:xfrm>
        </p:grpSpPr>
        <p:sp>
          <p:nvSpPr>
            <p:cNvPr id="191662" name="Line 7"/>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1663" name="Line 8"/>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1664" name="Line 9"/>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1665" name="Line 10"/>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1666" name="Line 11"/>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1667" name="Line 12"/>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1668" name="Line 13"/>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1669" name="Line 14"/>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1670" name="Line 15"/>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1671" name="Line 16"/>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1672" name="Line 17"/>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1673" name="Line 18"/>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1674" name="Line 19"/>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1675" name="Line 20"/>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1676" name="Line 21"/>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1677" name="Group 22"/>
            <p:cNvGrpSpPr>
              <a:grpSpLocks/>
            </p:cNvGrpSpPr>
            <p:nvPr/>
          </p:nvGrpSpPr>
          <p:grpSpPr bwMode="auto">
            <a:xfrm>
              <a:off x="4269" y="1415"/>
              <a:ext cx="392" cy="137"/>
              <a:chOff x="4227" y="1360"/>
              <a:chExt cx="863" cy="270"/>
            </a:xfrm>
          </p:grpSpPr>
          <p:sp>
            <p:nvSpPr>
              <p:cNvPr id="191688" name="Line 2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89" name="Line 2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90" name="Line 2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91" name="Line 2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678" name="Group 27"/>
            <p:cNvGrpSpPr>
              <a:grpSpLocks/>
            </p:cNvGrpSpPr>
            <p:nvPr/>
          </p:nvGrpSpPr>
          <p:grpSpPr bwMode="auto">
            <a:xfrm rot="5700496">
              <a:off x="4053" y="1170"/>
              <a:ext cx="392" cy="137"/>
              <a:chOff x="4227" y="1360"/>
              <a:chExt cx="863" cy="270"/>
            </a:xfrm>
          </p:grpSpPr>
          <p:sp>
            <p:nvSpPr>
              <p:cNvPr id="191684" name="Line 2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85" name="Line 2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86" name="Line 3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87" name="Line 3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679" name="Group 32"/>
            <p:cNvGrpSpPr>
              <a:grpSpLocks/>
            </p:cNvGrpSpPr>
            <p:nvPr/>
          </p:nvGrpSpPr>
          <p:grpSpPr bwMode="auto">
            <a:xfrm rot="10800000">
              <a:off x="3796" y="1402"/>
              <a:ext cx="392" cy="137"/>
              <a:chOff x="4227" y="1360"/>
              <a:chExt cx="863" cy="270"/>
            </a:xfrm>
          </p:grpSpPr>
          <p:sp>
            <p:nvSpPr>
              <p:cNvPr id="191680" name="Line 3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81" name="Line 3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82" name="Line 3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83" name="Line 3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1495" name="Group 37"/>
          <p:cNvGrpSpPr>
            <a:grpSpLocks/>
          </p:cNvGrpSpPr>
          <p:nvPr/>
        </p:nvGrpSpPr>
        <p:grpSpPr bwMode="auto">
          <a:xfrm>
            <a:off x="2641600" y="4486275"/>
            <a:ext cx="242888" cy="485775"/>
            <a:chOff x="3796" y="1043"/>
            <a:chExt cx="865" cy="1237"/>
          </a:xfrm>
        </p:grpSpPr>
        <p:sp>
          <p:nvSpPr>
            <p:cNvPr id="191632" name="Line 3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1633" name="Line 3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1634" name="Line 4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1635" name="Line 4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1636" name="Line 4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1637" name="Line 4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1638" name="Line 4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1639" name="Line 4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1640" name="Line 4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1641" name="Line 4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1642" name="Line 4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1643" name="Line 4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1644" name="Line 5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1645" name="Line 5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1646" name="Line 5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1647" name="Group 53"/>
            <p:cNvGrpSpPr>
              <a:grpSpLocks/>
            </p:cNvGrpSpPr>
            <p:nvPr/>
          </p:nvGrpSpPr>
          <p:grpSpPr bwMode="auto">
            <a:xfrm>
              <a:off x="4269" y="1415"/>
              <a:ext cx="392" cy="137"/>
              <a:chOff x="4227" y="1360"/>
              <a:chExt cx="863" cy="270"/>
            </a:xfrm>
          </p:grpSpPr>
          <p:sp>
            <p:nvSpPr>
              <p:cNvPr id="191658" name="Line 5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59" name="Line 5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60" name="Line 5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61" name="Line 5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648" name="Group 58"/>
            <p:cNvGrpSpPr>
              <a:grpSpLocks/>
            </p:cNvGrpSpPr>
            <p:nvPr/>
          </p:nvGrpSpPr>
          <p:grpSpPr bwMode="auto">
            <a:xfrm rot="5700496">
              <a:off x="4053" y="1170"/>
              <a:ext cx="392" cy="137"/>
              <a:chOff x="4227" y="1360"/>
              <a:chExt cx="863" cy="270"/>
            </a:xfrm>
          </p:grpSpPr>
          <p:sp>
            <p:nvSpPr>
              <p:cNvPr id="191654" name="Line 5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55" name="Line 6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56" name="Line 6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57" name="Line 6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649" name="Group 63"/>
            <p:cNvGrpSpPr>
              <a:grpSpLocks/>
            </p:cNvGrpSpPr>
            <p:nvPr/>
          </p:nvGrpSpPr>
          <p:grpSpPr bwMode="auto">
            <a:xfrm rot="10800000">
              <a:off x="3796" y="1402"/>
              <a:ext cx="392" cy="137"/>
              <a:chOff x="4227" y="1360"/>
              <a:chExt cx="863" cy="270"/>
            </a:xfrm>
          </p:grpSpPr>
          <p:sp>
            <p:nvSpPr>
              <p:cNvPr id="191650" name="Line 6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51" name="Line 6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52" name="Line 6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53" name="Line 6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1496" name="Group 68"/>
          <p:cNvGrpSpPr>
            <a:grpSpLocks/>
          </p:cNvGrpSpPr>
          <p:nvPr/>
        </p:nvGrpSpPr>
        <p:grpSpPr bwMode="auto">
          <a:xfrm>
            <a:off x="2678113" y="5384800"/>
            <a:ext cx="242887" cy="485775"/>
            <a:chOff x="3796" y="1043"/>
            <a:chExt cx="865" cy="1237"/>
          </a:xfrm>
        </p:grpSpPr>
        <p:sp>
          <p:nvSpPr>
            <p:cNvPr id="191602" name="Line 69"/>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1603" name="Line 70"/>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1604" name="Line 71"/>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1605" name="Line 72"/>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1606" name="Line 73"/>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1607" name="Line 74"/>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1608" name="Line 75"/>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1609" name="Line 76"/>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1610" name="Line 77"/>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1611" name="Line 78"/>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1612" name="Line 79"/>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1613" name="Line 80"/>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1614" name="Line 81"/>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1615" name="Line 82"/>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1616" name="Line 83"/>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1617" name="Group 84"/>
            <p:cNvGrpSpPr>
              <a:grpSpLocks/>
            </p:cNvGrpSpPr>
            <p:nvPr/>
          </p:nvGrpSpPr>
          <p:grpSpPr bwMode="auto">
            <a:xfrm>
              <a:off x="4269" y="1415"/>
              <a:ext cx="392" cy="137"/>
              <a:chOff x="4227" y="1360"/>
              <a:chExt cx="863" cy="270"/>
            </a:xfrm>
          </p:grpSpPr>
          <p:sp>
            <p:nvSpPr>
              <p:cNvPr id="191628" name="Line 8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29" name="Line 8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30" name="Line 8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31" name="Line 8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618" name="Group 89"/>
            <p:cNvGrpSpPr>
              <a:grpSpLocks/>
            </p:cNvGrpSpPr>
            <p:nvPr/>
          </p:nvGrpSpPr>
          <p:grpSpPr bwMode="auto">
            <a:xfrm rot="5700496">
              <a:off x="4053" y="1170"/>
              <a:ext cx="392" cy="137"/>
              <a:chOff x="4227" y="1360"/>
              <a:chExt cx="863" cy="270"/>
            </a:xfrm>
          </p:grpSpPr>
          <p:sp>
            <p:nvSpPr>
              <p:cNvPr id="191624" name="Line 9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25" name="Line 9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26" name="Line 9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27" name="Line 9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619" name="Group 94"/>
            <p:cNvGrpSpPr>
              <a:grpSpLocks/>
            </p:cNvGrpSpPr>
            <p:nvPr/>
          </p:nvGrpSpPr>
          <p:grpSpPr bwMode="auto">
            <a:xfrm rot="10800000">
              <a:off x="3796" y="1402"/>
              <a:ext cx="392" cy="137"/>
              <a:chOff x="4227" y="1360"/>
              <a:chExt cx="863" cy="270"/>
            </a:xfrm>
          </p:grpSpPr>
          <p:sp>
            <p:nvSpPr>
              <p:cNvPr id="191620" name="Line 9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621" name="Line 9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22" name="Line 9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23" name="Line 9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1497" name="Group 99"/>
          <p:cNvGrpSpPr>
            <a:grpSpLocks/>
          </p:cNvGrpSpPr>
          <p:nvPr/>
        </p:nvGrpSpPr>
        <p:grpSpPr bwMode="auto">
          <a:xfrm>
            <a:off x="1866900" y="4032250"/>
            <a:ext cx="242888" cy="485775"/>
            <a:chOff x="3796" y="1043"/>
            <a:chExt cx="865" cy="1237"/>
          </a:xfrm>
        </p:grpSpPr>
        <p:sp>
          <p:nvSpPr>
            <p:cNvPr id="191572" name="Line 10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1573" name="Line 10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1574" name="Line 10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1575" name="Line 10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1576" name="Line 10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1577" name="Line 10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1578" name="Line 10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1579" name="Line 10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1580" name="Line 10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1581" name="Line 10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1582" name="Line 11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1583" name="Line 11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1584" name="Line 11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1585" name="Line 11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1586" name="Line 11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1587" name="Group 115"/>
            <p:cNvGrpSpPr>
              <a:grpSpLocks/>
            </p:cNvGrpSpPr>
            <p:nvPr/>
          </p:nvGrpSpPr>
          <p:grpSpPr bwMode="auto">
            <a:xfrm>
              <a:off x="4269" y="1415"/>
              <a:ext cx="392" cy="137"/>
              <a:chOff x="4227" y="1360"/>
              <a:chExt cx="863" cy="270"/>
            </a:xfrm>
          </p:grpSpPr>
          <p:sp>
            <p:nvSpPr>
              <p:cNvPr id="191598" name="Line 11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599" name="Line 11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600" name="Line 11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601" name="Line 11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588" name="Group 120"/>
            <p:cNvGrpSpPr>
              <a:grpSpLocks/>
            </p:cNvGrpSpPr>
            <p:nvPr/>
          </p:nvGrpSpPr>
          <p:grpSpPr bwMode="auto">
            <a:xfrm rot="5700496">
              <a:off x="4053" y="1170"/>
              <a:ext cx="392" cy="137"/>
              <a:chOff x="4227" y="1360"/>
              <a:chExt cx="863" cy="270"/>
            </a:xfrm>
          </p:grpSpPr>
          <p:sp>
            <p:nvSpPr>
              <p:cNvPr id="191594" name="Line 12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595" name="Line 12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596" name="Line 12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597" name="Line 12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1589" name="Group 125"/>
            <p:cNvGrpSpPr>
              <a:grpSpLocks/>
            </p:cNvGrpSpPr>
            <p:nvPr/>
          </p:nvGrpSpPr>
          <p:grpSpPr bwMode="auto">
            <a:xfrm rot="10800000">
              <a:off x="3796" y="1402"/>
              <a:ext cx="392" cy="137"/>
              <a:chOff x="4227" y="1360"/>
              <a:chExt cx="863" cy="270"/>
            </a:xfrm>
          </p:grpSpPr>
          <p:sp>
            <p:nvSpPr>
              <p:cNvPr id="191590" name="Line 12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1591" name="Line 12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1592" name="Line 12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1593" name="Line 12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1498" name="Line 130"/>
          <p:cNvSpPr>
            <a:spLocks noChangeShapeType="1"/>
          </p:cNvSpPr>
          <p:nvPr/>
        </p:nvSpPr>
        <p:spPr bwMode="auto">
          <a:xfrm flipV="1">
            <a:off x="3636963" y="4475163"/>
            <a:ext cx="501650" cy="838200"/>
          </a:xfrm>
          <a:prstGeom prst="line">
            <a:avLst/>
          </a:prstGeom>
          <a:noFill/>
          <a:ln w="9525">
            <a:solidFill>
              <a:schemeClr val="tx1"/>
            </a:solidFill>
            <a:round/>
            <a:headEnd/>
            <a:tailEnd/>
          </a:ln>
        </p:spPr>
        <p:txBody>
          <a:bodyPr/>
          <a:lstStyle/>
          <a:p>
            <a:endParaRPr lang="zh-CN" altLang="en-US"/>
          </a:p>
        </p:txBody>
      </p:sp>
      <p:sp>
        <p:nvSpPr>
          <p:cNvPr id="191499" name="Line 131"/>
          <p:cNvSpPr>
            <a:spLocks noChangeShapeType="1"/>
          </p:cNvSpPr>
          <p:nvPr/>
        </p:nvSpPr>
        <p:spPr bwMode="auto">
          <a:xfrm flipV="1">
            <a:off x="2851150" y="4475163"/>
            <a:ext cx="850900" cy="1327150"/>
          </a:xfrm>
          <a:prstGeom prst="line">
            <a:avLst/>
          </a:prstGeom>
          <a:noFill/>
          <a:ln w="9525">
            <a:solidFill>
              <a:schemeClr val="tx1"/>
            </a:solidFill>
            <a:round/>
            <a:headEnd/>
            <a:tailEnd/>
          </a:ln>
        </p:spPr>
        <p:txBody>
          <a:bodyPr/>
          <a:lstStyle/>
          <a:p>
            <a:endParaRPr lang="zh-CN" altLang="en-US"/>
          </a:p>
        </p:txBody>
      </p:sp>
      <p:sp>
        <p:nvSpPr>
          <p:cNvPr id="191500" name="Line 132"/>
          <p:cNvSpPr>
            <a:spLocks noChangeShapeType="1"/>
          </p:cNvSpPr>
          <p:nvPr/>
        </p:nvSpPr>
        <p:spPr bwMode="auto">
          <a:xfrm flipV="1">
            <a:off x="2825750" y="4475163"/>
            <a:ext cx="823913" cy="463550"/>
          </a:xfrm>
          <a:prstGeom prst="line">
            <a:avLst/>
          </a:prstGeom>
          <a:noFill/>
          <a:ln w="9525">
            <a:solidFill>
              <a:schemeClr val="tx1"/>
            </a:solidFill>
            <a:round/>
            <a:headEnd/>
            <a:tailEnd/>
          </a:ln>
        </p:spPr>
        <p:txBody>
          <a:bodyPr/>
          <a:lstStyle/>
          <a:p>
            <a:endParaRPr lang="zh-CN" altLang="en-US"/>
          </a:p>
        </p:txBody>
      </p:sp>
      <p:sp>
        <p:nvSpPr>
          <p:cNvPr id="191501" name="Line 133"/>
          <p:cNvSpPr>
            <a:spLocks noChangeShapeType="1"/>
          </p:cNvSpPr>
          <p:nvPr/>
        </p:nvSpPr>
        <p:spPr bwMode="auto">
          <a:xfrm flipV="1">
            <a:off x="2052638" y="4283075"/>
            <a:ext cx="1519237" cy="179388"/>
          </a:xfrm>
          <a:prstGeom prst="line">
            <a:avLst/>
          </a:prstGeom>
          <a:noFill/>
          <a:ln w="9525">
            <a:solidFill>
              <a:schemeClr val="tx1"/>
            </a:solidFill>
            <a:round/>
            <a:headEnd/>
            <a:tailEnd/>
          </a:ln>
        </p:spPr>
        <p:txBody>
          <a:bodyPr/>
          <a:lstStyle/>
          <a:p>
            <a:endParaRPr lang="zh-CN" altLang="en-US"/>
          </a:p>
        </p:txBody>
      </p:sp>
      <p:sp>
        <p:nvSpPr>
          <p:cNvPr id="191502" name="Freeform 134"/>
          <p:cNvSpPr>
            <a:spLocks/>
          </p:cNvSpPr>
          <p:nvPr/>
        </p:nvSpPr>
        <p:spPr bwMode="auto">
          <a:xfrm>
            <a:off x="5029200" y="2420938"/>
            <a:ext cx="2046288" cy="2328862"/>
          </a:xfrm>
          <a:custGeom>
            <a:avLst/>
            <a:gdLst>
              <a:gd name="T0" fmla="*/ 378532 w 1292"/>
              <a:gd name="T1" fmla="*/ 12990 h 1255"/>
              <a:gd name="T2" fmla="*/ 55434 w 1292"/>
              <a:gd name="T3" fmla="*/ 291340 h 1255"/>
              <a:gd name="T4" fmla="*/ 45931 w 1292"/>
              <a:gd name="T5" fmla="*/ 970514 h 1255"/>
              <a:gd name="T6" fmla="*/ 83942 w 1292"/>
              <a:gd name="T7" fmla="*/ 1538348 h 1255"/>
              <a:gd name="T8" fmla="*/ 388034 w 1292"/>
              <a:gd name="T9" fmla="*/ 1616286 h 1255"/>
              <a:gd name="T10" fmla="*/ 1024728 w 1292"/>
              <a:gd name="T11" fmla="*/ 2095048 h 1255"/>
              <a:gd name="T12" fmla="*/ 1575895 w 1292"/>
              <a:gd name="T13" fmla="*/ 2295460 h 1255"/>
              <a:gd name="T14" fmla="*/ 1898993 w 1292"/>
              <a:gd name="T15" fmla="*/ 1894636 h 1255"/>
              <a:gd name="T16" fmla="*/ 2013028 w 1292"/>
              <a:gd name="T17" fmla="*/ 825772 h 1255"/>
              <a:gd name="T18" fmla="*/ 1908496 w 1292"/>
              <a:gd name="T19" fmla="*/ 391546 h 1255"/>
              <a:gd name="T20" fmla="*/ 1186277 w 1292"/>
              <a:gd name="T21" fmla="*/ 213402 h 1255"/>
              <a:gd name="T22" fmla="*/ 378532 w 1292"/>
              <a:gd name="T23" fmla="*/ 12990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191503" name="Text Box 135"/>
          <p:cNvSpPr txBox="1">
            <a:spLocks noChangeArrowheads="1"/>
          </p:cNvSpPr>
          <p:nvPr/>
        </p:nvSpPr>
        <p:spPr bwMode="auto">
          <a:xfrm>
            <a:off x="5973763" y="3498850"/>
            <a:ext cx="1314450" cy="942975"/>
          </a:xfrm>
          <a:prstGeom prst="rect">
            <a:avLst/>
          </a:prstGeom>
          <a:noFill/>
          <a:ln w="9525">
            <a:noFill/>
            <a:miter lim="800000"/>
            <a:headEnd/>
            <a:tailEnd/>
          </a:ln>
        </p:spPr>
        <p:txBody>
          <a:bodyPr>
            <a:spAutoFit/>
          </a:bodyPr>
          <a:lstStyle/>
          <a:p>
            <a:pPr eaLnBrk="1" hangingPunct="1"/>
            <a:r>
              <a:rPr lang="en-US" altLang="zh-CN" sz="1400">
                <a:latin typeface="Arial" charset="0"/>
              </a:rPr>
              <a:t>Public switched </a:t>
            </a:r>
          </a:p>
          <a:p>
            <a:pPr eaLnBrk="1" hangingPunct="1"/>
            <a:r>
              <a:rPr lang="en-US" altLang="zh-CN" sz="1400">
                <a:latin typeface="Arial" charset="0"/>
              </a:rPr>
              <a:t>telephone</a:t>
            </a:r>
          </a:p>
          <a:p>
            <a:pPr eaLnBrk="1" hangingPunct="1"/>
            <a:r>
              <a:rPr lang="en-US" altLang="zh-CN" sz="1400">
                <a:latin typeface="Arial" charset="0"/>
              </a:rPr>
              <a:t>network </a:t>
            </a:r>
          </a:p>
        </p:txBody>
      </p:sp>
      <p:pic>
        <p:nvPicPr>
          <p:cNvPr id="191504" name="Picture 136" descr="imgyjavg[1]"/>
          <p:cNvPicPr>
            <a:picLocks noChangeAspect="1" noChangeArrowheads="1"/>
          </p:cNvPicPr>
          <p:nvPr/>
        </p:nvPicPr>
        <p:blipFill>
          <a:blip r:embed="rId3" cstate="print"/>
          <a:srcRect/>
          <a:stretch>
            <a:fillRect/>
          </a:stretch>
        </p:blipFill>
        <p:spPr bwMode="auto">
          <a:xfrm>
            <a:off x="2847975" y="4503738"/>
            <a:ext cx="252413" cy="182562"/>
          </a:xfrm>
          <a:prstGeom prst="rect">
            <a:avLst/>
          </a:prstGeom>
          <a:noFill/>
          <a:ln w="9525">
            <a:noFill/>
            <a:miter lim="800000"/>
            <a:headEnd/>
            <a:tailEnd/>
          </a:ln>
        </p:spPr>
      </p:pic>
      <p:pic>
        <p:nvPicPr>
          <p:cNvPr id="191505" name="Picture 137" descr="imgyjavg[1]"/>
          <p:cNvPicPr>
            <a:picLocks noChangeAspect="1" noChangeArrowheads="1"/>
          </p:cNvPicPr>
          <p:nvPr/>
        </p:nvPicPr>
        <p:blipFill>
          <a:blip r:embed="rId3" cstate="print"/>
          <a:srcRect/>
          <a:stretch>
            <a:fillRect/>
          </a:stretch>
        </p:blipFill>
        <p:spPr bwMode="auto">
          <a:xfrm>
            <a:off x="2378075" y="5583238"/>
            <a:ext cx="252413" cy="182562"/>
          </a:xfrm>
          <a:prstGeom prst="rect">
            <a:avLst/>
          </a:prstGeom>
          <a:noFill/>
          <a:ln w="9525">
            <a:noFill/>
            <a:miter lim="800000"/>
            <a:headEnd/>
            <a:tailEnd/>
          </a:ln>
        </p:spPr>
      </p:pic>
      <p:pic>
        <p:nvPicPr>
          <p:cNvPr id="191506" name="Picture 138" descr="imgyjavg[1]"/>
          <p:cNvPicPr>
            <a:picLocks noChangeAspect="1" noChangeArrowheads="1"/>
          </p:cNvPicPr>
          <p:nvPr/>
        </p:nvPicPr>
        <p:blipFill>
          <a:blip r:embed="rId3" cstate="print"/>
          <a:srcRect/>
          <a:stretch>
            <a:fillRect/>
          </a:stretch>
        </p:blipFill>
        <p:spPr bwMode="auto">
          <a:xfrm>
            <a:off x="2327275" y="4706938"/>
            <a:ext cx="252413" cy="182562"/>
          </a:xfrm>
          <a:prstGeom prst="rect">
            <a:avLst/>
          </a:prstGeom>
          <a:noFill/>
          <a:ln w="9525">
            <a:noFill/>
            <a:miter lim="800000"/>
            <a:headEnd/>
            <a:tailEnd/>
          </a:ln>
        </p:spPr>
      </p:pic>
      <p:grpSp>
        <p:nvGrpSpPr>
          <p:cNvPr id="191507" name="Group 139"/>
          <p:cNvGrpSpPr>
            <a:grpSpLocks/>
          </p:cNvGrpSpPr>
          <p:nvPr/>
        </p:nvGrpSpPr>
        <p:grpSpPr bwMode="auto">
          <a:xfrm>
            <a:off x="1404938" y="4959350"/>
            <a:ext cx="1441450" cy="346075"/>
            <a:chOff x="3072" y="739"/>
            <a:chExt cx="652" cy="146"/>
          </a:xfrm>
        </p:grpSpPr>
        <p:pic>
          <p:nvPicPr>
            <p:cNvPr id="191569" name="Picture 140"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191570" name="Line 141"/>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91571" name="Line 142"/>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sp>
        <p:nvSpPr>
          <p:cNvPr id="191508" name="Line 143"/>
          <p:cNvSpPr>
            <a:spLocks noChangeShapeType="1"/>
          </p:cNvSpPr>
          <p:nvPr/>
        </p:nvSpPr>
        <p:spPr bwMode="auto">
          <a:xfrm flipV="1">
            <a:off x="4541838" y="3913188"/>
            <a:ext cx="508000" cy="254000"/>
          </a:xfrm>
          <a:prstGeom prst="line">
            <a:avLst/>
          </a:prstGeom>
          <a:noFill/>
          <a:ln w="9525">
            <a:solidFill>
              <a:schemeClr val="tx1"/>
            </a:solidFill>
            <a:round/>
            <a:headEnd/>
            <a:tailEnd/>
          </a:ln>
        </p:spPr>
        <p:txBody>
          <a:bodyPr/>
          <a:lstStyle/>
          <a:p>
            <a:endParaRPr lang="zh-CN" altLang="en-US"/>
          </a:p>
        </p:txBody>
      </p:sp>
      <p:sp>
        <p:nvSpPr>
          <p:cNvPr id="191509" name="Text Box 144"/>
          <p:cNvSpPr txBox="1">
            <a:spLocks noChangeArrowheads="1"/>
          </p:cNvSpPr>
          <p:nvPr/>
        </p:nvSpPr>
        <p:spPr bwMode="auto">
          <a:xfrm>
            <a:off x="1490663" y="5219700"/>
            <a:ext cx="706437" cy="517525"/>
          </a:xfrm>
          <a:prstGeom prst="rect">
            <a:avLst/>
          </a:prstGeom>
          <a:noFill/>
          <a:ln w="9525">
            <a:noFill/>
            <a:miter lim="800000"/>
            <a:headEnd/>
            <a:tailEnd/>
          </a:ln>
        </p:spPr>
        <p:txBody>
          <a:bodyPr wrap="none">
            <a:spAutoFit/>
          </a:bodyPr>
          <a:lstStyle/>
          <a:p>
            <a:pPr eaLnBrk="1" hangingPunct="1"/>
            <a:r>
              <a:rPr lang="en-US" altLang="zh-CN" sz="1400">
                <a:latin typeface="Arial" charset="0"/>
              </a:rPr>
              <a:t>mobile</a:t>
            </a:r>
          </a:p>
          <a:p>
            <a:pPr eaLnBrk="1" hangingPunct="1"/>
            <a:r>
              <a:rPr lang="en-US" altLang="zh-CN" sz="1400">
                <a:latin typeface="Arial" charset="0"/>
              </a:rPr>
              <a:t>user</a:t>
            </a:r>
          </a:p>
        </p:txBody>
      </p:sp>
      <p:sp>
        <p:nvSpPr>
          <p:cNvPr id="191510" name="Freeform 145"/>
          <p:cNvSpPr>
            <a:spLocks/>
          </p:cNvSpPr>
          <p:nvPr/>
        </p:nvSpPr>
        <p:spPr bwMode="auto">
          <a:xfrm>
            <a:off x="2336800" y="1125538"/>
            <a:ext cx="2236788" cy="1863725"/>
          </a:xfrm>
          <a:custGeom>
            <a:avLst/>
            <a:gdLst>
              <a:gd name="T0" fmla="*/ 414426 w 1209"/>
              <a:gd name="T1" fmla="*/ 9861 h 1134"/>
              <a:gd name="T2" fmla="*/ 61054 w 1209"/>
              <a:gd name="T3" fmla="*/ 231733 h 1134"/>
              <a:gd name="T4" fmla="*/ 49953 w 1209"/>
              <a:gd name="T5" fmla="*/ 774087 h 1134"/>
              <a:gd name="T6" fmla="*/ 92506 w 1209"/>
              <a:gd name="T7" fmla="*/ 1227692 h 1134"/>
              <a:gd name="T8" fmla="*/ 275667 w 1209"/>
              <a:gd name="T9" fmla="*/ 1597478 h 1134"/>
              <a:gd name="T10" fmla="*/ 867703 w 1209"/>
              <a:gd name="T11" fmla="*/ 1702662 h 1134"/>
              <a:gd name="T12" fmla="*/ 1722456 w 1209"/>
              <a:gd name="T13" fmla="*/ 1832499 h 1134"/>
              <a:gd name="T14" fmla="*/ 2075828 w 1209"/>
              <a:gd name="T15" fmla="*/ 1512017 h 1134"/>
              <a:gd name="T16" fmla="*/ 2199786 w 1209"/>
              <a:gd name="T17" fmla="*/ 659042 h 1134"/>
              <a:gd name="T18" fmla="*/ 2086929 w 1209"/>
              <a:gd name="T19" fmla="*/ 312264 h 1134"/>
              <a:gd name="T20" fmla="*/ 1296930 w 1209"/>
              <a:gd name="T21" fmla="*/ 170924 h 1134"/>
              <a:gd name="T22" fmla="*/ 414426 w 1209"/>
              <a:gd name="T23" fmla="*/ 9861 h 1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134"/>
              <a:gd name="T38" fmla="*/ 1209 w 1209"/>
              <a:gd name="T39" fmla="*/ 1134 h 1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134">
                <a:moveTo>
                  <a:pt x="224" y="6"/>
                </a:moveTo>
                <a:cubicBezTo>
                  <a:pt x="112" y="13"/>
                  <a:pt x="66" y="64"/>
                  <a:pt x="33" y="141"/>
                </a:cubicBezTo>
                <a:cubicBezTo>
                  <a:pt x="0" y="219"/>
                  <a:pt x="24" y="370"/>
                  <a:pt x="27" y="471"/>
                </a:cubicBezTo>
                <a:cubicBezTo>
                  <a:pt x="30" y="572"/>
                  <a:pt x="30" y="664"/>
                  <a:pt x="50" y="747"/>
                </a:cubicBezTo>
                <a:cubicBezTo>
                  <a:pt x="70" y="830"/>
                  <a:pt x="79" y="924"/>
                  <a:pt x="149" y="972"/>
                </a:cubicBezTo>
                <a:cubicBezTo>
                  <a:pt x="219" y="1020"/>
                  <a:pt x="339" y="1012"/>
                  <a:pt x="469" y="1036"/>
                </a:cubicBezTo>
                <a:cubicBezTo>
                  <a:pt x="599" y="1060"/>
                  <a:pt x="822" y="1134"/>
                  <a:pt x="931" y="1115"/>
                </a:cubicBezTo>
                <a:cubicBezTo>
                  <a:pt x="1040" y="1096"/>
                  <a:pt x="1079" y="1039"/>
                  <a:pt x="1122" y="920"/>
                </a:cubicBezTo>
                <a:cubicBezTo>
                  <a:pt x="1165" y="801"/>
                  <a:pt x="1188" y="523"/>
                  <a:pt x="1189" y="401"/>
                </a:cubicBezTo>
                <a:cubicBezTo>
                  <a:pt x="1190" y="279"/>
                  <a:pt x="1209" y="240"/>
                  <a:pt x="1128" y="190"/>
                </a:cubicBezTo>
                <a:cubicBezTo>
                  <a:pt x="1046" y="141"/>
                  <a:pt x="850" y="135"/>
                  <a:pt x="701" y="104"/>
                </a:cubicBezTo>
                <a:cubicBezTo>
                  <a:pt x="552" y="72"/>
                  <a:pt x="335" y="0"/>
                  <a:pt x="224" y="6"/>
                </a:cubicBezTo>
                <a:close/>
              </a:path>
            </a:pathLst>
          </a:custGeom>
          <a:solidFill>
            <a:srgbClr val="00FFFF"/>
          </a:solidFill>
          <a:ln w="9525">
            <a:noFill/>
            <a:round/>
            <a:headEnd/>
            <a:tailEnd/>
          </a:ln>
        </p:spPr>
        <p:txBody>
          <a:bodyPr wrap="none" anchor="ctr"/>
          <a:lstStyle/>
          <a:p>
            <a:endParaRPr lang="zh-CN" altLang="en-US"/>
          </a:p>
        </p:txBody>
      </p:sp>
      <p:grpSp>
        <p:nvGrpSpPr>
          <p:cNvPr id="191511" name="Group 146"/>
          <p:cNvGrpSpPr>
            <a:grpSpLocks/>
          </p:cNvGrpSpPr>
          <p:nvPr/>
        </p:nvGrpSpPr>
        <p:grpSpPr bwMode="auto">
          <a:xfrm>
            <a:off x="3190875" y="1860550"/>
            <a:ext cx="1143000" cy="942975"/>
            <a:chOff x="661" y="883"/>
            <a:chExt cx="720" cy="594"/>
          </a:xfrm>
        </p:grpSpPr>
        <p:grpSp>
          <p:nvGrpSpPr>
            <p:cNvPr id="191565" name="Group 147"/>
            <p:cNvGrpSpPr>
              <a:grpSpLocks/>
            </p:cNvGrpSpPr>
            <p:nvPr/>
          </p:nvGrpSpPr>
          <p:grpSpPr bwMode="auto">
            <a:xfrm>
              <a:off x="718" y="912"/>
              <a:ext cx="621" cy="562"/>
              <a:chOff x="3164" y="2556"/>
              <a:chExt cx="901" cy="338"/>
            </a:xfrm>
          </p:grpSpPr>
          <p:sp>
            <p:nvSpPr>
              <p:cNvPr id="191567" name="Rectangle 148"/>
              <p:cNvSpPr>
                <a:spLocks noChangeArrowheads="1"/>
              </p:cNvSpPr>
              <p:nvPr/>
            </p:nvSpPr>
            <p:spPr bwMode="auto">
              <a:xfrm>
                <a:off x="3164" y="2556"/>
                <a:ext cx="901" cy="33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1568" name="Text Box 149"/>
              <p:cNvSpPr txBox="1">
                <a:spLocks noChangeArrowheads="1"/>
              </p:cNvSpPr>
              <p:nvPr/>
            </p:nvSpPr>
            <p:spPr bwMode="auto">
              <a:xfrm>
                <a:off x="3212" y="2573"/>
                <a:ext cx="168" cy="139"/>
              </a:xfrm>
              <a:prstGeom prst="rect">
                <a:avLst/>
              </a:prstGeom>
              <a:solidFill>
                <a:schemeClr val="accent1"/>
              </a:solidFill>
              <a:ln w="9525">
                <a:noFill/>
                <a:miter lim="800000"/>
                <a:headEnd/>
                <a:tailEnd/>
              </a:ln>
            </p:spPr>
            <p:txBody>
              <a:bodyPr>
                <a:spAutoFit/>
              </a:bodyPr>
              <a:lstStyle/>
              <a:p>
                <a:pPr eaLnBrk="1" hangingPunct="1"/>
                <a:endParaRPr lang="zh-CN" altLang="en-US">
                  <a:latin typeface="Arial" charset="0"/>
                </a:endParaRPr>
              </a:p>
            </p:txBody>
          </p:sp>
        </p:grpSp>
        <p:sp>
          <p:nvSpPr>
            <p:cNvPr id="191566" name="Text Box 150"/>
            <p:cNvSpPr txBox="1">
              <a:spLocks noChangeArrowheads="1"/>
            </p:cNvSpPr>
            <p:nvPr/>
          </p:nvSpPr>
          <p:spPr bwMode="auto">
            <a:xfrm>
              <a:off x="661" y="883"/>
              <a:ext cx="720" cy="594"/>
            </a:xfrm>
            <a:prstGeom prst="rect">
              <a:avLst/>
            </a:prstGeom>
            <a:noFill/>
            <a:ln w="9525">
              <a:noFill/>
              <a:miter lim="800000"/>
              <a:headEnd/>
              <a:tailEnd/>
            </a:ln>
          </p:spPr>
          <p:txBody>
            <a:bodyPr>
              <a:spAutoFit/>
            </a:bodyPr>
            <a:lstStyle/>
            <a:p>
              <a:pPr algn="ctr" eaLnBrk="1" hangingPunct="1"/>
              <a:r>
                <a:rPr lang="en-US" altLang="zh-CN" sz="1400">
                  <a:latin typeface="Arial" charset="0"/>
                </a:rPr>
                <a:t>home</a:t>
              </a:r>
            </a:p>
            <a:p>
              <a:pPr algn="ctr" eaLnBrk="1" hangingPunct="1"/>
              <a:r>
                <a:rPr lang="en-US" altLang="zh-CN" sz="1400">
                  <a:latin typeface="Arial" charset="0"/>
                </a:rPr>
                <a:t>Mobile </a:t>
              </a:r>
            </a:p>
            <a:p>
              <a:pPr algn="ctr" eaLnBrk="1" hangingPunct="1"/>
              <a:r>
                <a:rPr lang="en-US" altLang="zh-CN" sz="1400">
                  <a:latin typeface="Arial" charset="0"/>
                </a:rPr>
                <a:t>Switching </a:t>
              </a:r>
            </a:p>
            <a:p>
              <a:pPr algn="ctr" eaLnBrk="1" hangingPunct="1"/>
              <a:r>
                <a:rPr lang="en-US" altLang="zh-CN" sz="1400">
                  <a:latin typeface="Arial" charset="0"/>
                </a:rPr>
                <a:t>Center</a:t>
              </a:r>
            </a:p>
          </p:txBody>
        </p:sp>
      </p:grpSp>
      <p:grpSp>
        <p:nvGrpSpPr>
          <p:cNvPr id="191512" name="Group 151"/>
          <p:cNvGrpSpPr>
            <a:grpSpLocks/>
          </p:cNvGrpSpPr>
          <p:nvPr/>
        </p:nvGrpSpPr>
        <p:grpSpPr bwMode="auto">
          <a:xfrm>
            <a:off x="2500313" y="1233488"/>
            <a:ext cx="636587" cy="493712"/>
            <a:chOff x="3202" y="3056"/>
            <a:chExt cx="401" cy="311"/>
          </a:xfrm>
        </p:grpSpPr>
        <p:sp>
          <p:nvSpPr>
            <p:cNvPr id="191559" name="Oval 152"/>
            <p:cNvSpPr>
              <a:spLocks noChangeArrowheads="1"/>
            </p:cNvSpPr>
            <p:nvPr/>
          </p:nvSpPr>
          <p:spPr bwMode="auto">
            <a:xfrm>
              <a:off x="3203" y="3295"/>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1560" name="Line 153"/>
            <p:cNvSpPr>
              <a:spLocks noChangeShapeType="1"/>
            </p:cNvSpPr>
            <p:nvPr/>
          </p:nvSpPr>
          <p:spPr bwMode="auto">
            <a:xfrm>
              <a:off x="3204" y="3096"/>
              <a:ext cx="0" cy="234"/>
            </a:xfrm>
            <a:prstGeom prst="line">
              <a:avLst/>
            </a:prstGeom>
            <a:noFill/>
            <a:ln w="9525">
              <a:solidFill>
                <a:schemeClr val="tx1"/>
              </a:solidFill>
              <a:round/>
              <a:headEnd/>
              <a:tailEnd/>
            </a:ln>
          </p:spPr>
          <p:txBody>
            <a:bodyPr/>
            <a:lstStyle/>
            <a:p>
              <a:endParaRPr lang="zh-CN" altLang="en-US"/>
            </a:p>
          </p:txBody>
        </p:sp>
        <p:sp>
          <p:nvSpPr>
            <p:cNvPr id="191561" name="Rectangle 154"/>
            <p:cNvSpPr>
              <a:spLocks noChangeArrowheads="1"/>
            </p:cNvSpPr>
            <p:nvPr/>
          </p:nvSpPr>
          <p:spPr bwMode="auto">
            <a:xfrm>
              <a:off x="3210" y="3090"/>
              <a:ext cx="393" cy="234"/>
            </a:xfrm>
            <a:prstGeom prst="rect">
              <a:avLst/>
            </a:prstGeom>
            <a:solidFill>
              <a:schemeClr val="accent1"/>
            </a:solidFill>
            <a:ln w="9525">
              <a:noFill/>
              <a:miter lim="800000"/>
              <a:headEnd/>
              <a:tailEnd/>
            </a:ln>
          </p:spPr>
          <p:txBody>
            <a:bodyPr wrap="none" anchor="ctr"/>
            <a:lstStyle/>
            <a:p>
              <a:endParaRPr lang="zh-CN" altLang="en-US"/>
            </a:p>
          </p:txBody>
        </p:sp>
        <p:sp>
          <p:nvSpPr>
            <p:cNvPr id="191562" name="Oval 155"/>
            <p:cNvSpPr>
              <a:spLocks noChangeArrowheads="1"/>
            </p:cNvSpPr>
            <p:nvPr/>
          </p:nvSpPr>
          <p:spPr bwMode="auto">
            <a:xfrm>
              <a:off x="3202" y="3056"/>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1563" name="Line 156"/>
            <p:cNvSpPr>
              <a:spLocks noChangeShapeType="1"/>
            </p:cNvSpPr>
            <p:nvPr/>
          </p:nvSpPr>
          <p:spPr bwMode="auto">
            <a:xfrm>
              <a:off x="3603" y="3099"/>
              <a:ext cx="0" cy="234"/>
            </a:xfrm>
            <a:prstGeom prst="line">
              <a:avLst/>
            </a:prstGeom>
            <a:noFill/>
            <a:ln w="9525">
              <a:solidFill>
                <a:schemeClr val="tx1"/>
              </a:solidFill>
              <a:round/>
              <a:headEnd/>
              <a:tailEnd/>
            </a:ln>
          </p:spPr>
          <p:txBody>
            <a:bodyPr/>
            <a:lstStyle/>
            <a:p>
              <a:endParaRPr lang="zh-CN" altLang="en-US"/>
            </a:p>
          </p:txBody>
        </p:sp>
        <p:sp>
          <p:nvSpPr>
            <p:cNvPr id="191564" name="Text Box 157"/>
            <p:cNvSpPr txBox="1">
              <a:spLocks noChangeArrowheads="1"/>
            </p:cNvSpPr>
            <p:nvPr/>
          </p:nvSpPr>
          <p:spPr bwMode="auto">
            <a:xfrm>
              <a:off x="3218" y="3137"/>
              <a:ext cx="371" cy="212"/>
            </a:xfrm>
            <a:prstGeom prst="rect">
              <a:avLst/>
            </a:prstGeom>
            <a:noFill/>
            <a:ln w="9525">
              <a:noFill/>
              <a:miter lim="800000"/>
              <a:headEnd/>
              <a:tailEnd/>
            </a:ln>
          </p:spPr>
          <p:txBody>
            <a:bodyPr wrap="none">
              <a:spAutoFit/>
            </a:bodyPr>
            <a:lstStyle/>
            <a:p>
              <a:pPr eaLnBrk="1" hangingPunct="1"/>
              <a:r>
                <a:rPr lang="en-US" altLang="zh-CN" sz="1600">
                  <a:latin typeface="Arial" charset="0"/>
                </a:rPr>
                <a:t>HLR</a:t>
              </a:r>
            </a:p>
          </p:txBody>
        </p:sp>
      </p:grpSp>
      <p:sp>
        <p:nvSpPr>
          <p:cNvPr id="191513" name="Text Box 158"/>
          <p:cNvSpPr txBox="1">
            <a:spLocks noChangeArrowheads="1"/>
          </p:cNvSpPr>
          <p:nvPr/>
        </p:nvSpPr>
        <p:spPr bwMode="auto">
          <a:xfrm>
            <a:off x="3614738" y="1277938"/>
            <a:ext cx="804862" cy="517525"/>
          </a:xfrm>
          <a:prstGeom prst="rect">
            <a:avLst/>
          </a:prstGeom>
          <a:noFill/>
          <a:ln w="9525">
            <a:noFill/>
            <a:miter lim="800000"/>
            <a:headEnd/>
            <a:tailEnd/>
          </a:ln>
        </p:spPr>
        <p:txBody>
          <a:bodyPr wrap="none">
            <a:spAutoFit/>
          </a:bodyPr>
          <a:lstStyle/>
          <a:p>
            <a:pPr eaLnBrk="1" hangingPunct="1"/>
            <a:r>
              <a:rPr lang="en-US" altLang="zh-CN" sz="1400">
                <a:latin typeface="Arial" charset="0"/>
              </a:rPr>
              <a:t>home </a:t>
            </a:r>
          </a:p>
          <a:p>
            <a:pPr eaLnBrk="1" hangingPunct="1"/>
            <a:r>
              <a:rPr lang="en-US" altLang="zh-CN" sz="1400">
                <a:latin typeface="Arial" charset="0"/>
              </a:rPr>
              <a:t>network</a:t>
            </a:r>
          </a:p>
        </p:txBody>
      </p:sp>
      <p:sp>
        <p:nvSpPr>
          <p:cNvPr id="191514" name="Text Box 159"/>
          <p:cNvSpPr txBox="1">
            <a:spLocks noChangeArrowheads="1"/>
          </p:cNvSpPr>
          <p:nvPr/>
        </p:nvSpPr>
        <p:spPr bwMode="auto">
          <a:xfrm>
            <a:off x="3294063" y="5753100"/>
            <a:ext cx="804862" cy="517525"/>
          </a:xfrm>
          <a:prstGeom prst="rect">
            <a:avLst/>
          </a:prstGeom>
          <a:noFill/>
          <a:ln w="9525">
            <a:noFill/>
            <a:miter lim="800000"/>
            <a:headEnd/>
            <a:tailEnd/>
          </a:ln>
        </p:spPr>
        <p:txBody>
          <a:bodyPr wrap="none">
            <a:spAutoFit/>
          </a:bodyPr>
          <a:lstStyle/>
          <a:p>
            <a:pPr eaLnBrk="1" hangingPunct="1"/>
            <a:r>
              <a:rPr lang="en-US" altLang="zh-CN" sz="1400">
                <a:latin typeface="Arial" charset="0"/>
              </a:rPr>
              <a:t>visited</a:t>
            </a:r>
          </a:p>
          <a:p>
            <a:pPr eaLnBrk="1" hangingPunct="1"/>
            <a:r>
              <a:rPr lang="en-US" altLang="zh-CN" sz="1400">
                <a:latin typeface="Arial" charset="0"/>
              </a:rPr>
              <a:t>network</a:t>
            </a:r>
          </a:p>
        </p:txBody>
      </p:sp>
      <p:pic>
        <p:nvPicPr>
          <p:cNvPr id="191515" name="Picture 160" descr="e2gmc3yp[1]"/>
          <p:cNvPicPr>
            <a:picLocks noChangeAspect="1" noChangeArrowheads="1"/>
          </p:cNvPicPr>
          <p:nvPr/>
        </p:nvPicPr>
        <p:blipFill>
          <a:blip r:embed="rId5" cstate="print"/>
          <a:srcRect/>
          <a:stretch>
            <a:fillRect/>
          </a:stretch>
        </p:blipFill>
        <p:spPr bwMode="auto">
          <a:xfrm>
            <a:off x="7034213" y="1839913"/>
            <a:ext cx="512762" cy="595312"/>
          </a:xfrm>
          <a:prstGeom prst="rect">
            <a:avLst/>
          </a:prstGeom>
          <a:noFill/>
          <a:ln w="9525">
            <a:noFill/>
            <a:miter lim="800000"/>
            <a:headEnd/>
            <a:tailEnd/>
          </a:ln>
        </p:spPr>
      </p:pic>
      <p:sp>
        <p:nvSpPr>
          <p:cNvPr id="191516" name="Line 161"/>
          <p:cNvSpPr>
            <a:spLocks noChangeShapeType="1"/>
          </p:cNvSpPr>
          <p:nvPr/>
        </p:nvSpPr>
        <p:spPr bwMode="auto">
          <a:xfrm flipV="1">
            <a:off x="6827838" y="2376488"/>
            <a:ext cx="393700" cy="406400"/>
          </a:xfrm>
          <a:prstGeom prst="line">
            <a:avLst/>
          </a:prstGeom>
          <a:noFill/>
          <a:ln w="9525">
            <a:solidFill>
              <a:schemeClr val="tx1"/>
            </a:solidFill>
            <a:round/>
            <a:headEnd/>
            <a:tailEnd/>
          </a:ln>
        </p:spPr>
        <p:txBody>
          <a:bodyPr/>
          <a:lstStyle/>
          <a:p>
            <a:endParaRPr lang="zh-CN" altLang="en-US"/>
          </a:p>
        </p:txBody>
      </p:sp>
      <p:sp>
        <p:nvSpPr>
          <p:cNvPr id="191517" name="Text Box 162"/>
          <p:cNvSpPr txBox="1">
            <a:spLocks noChangeArrowheads="1"/>
          </p:cNvSpPr>
          <p:nvPr/>
        </p:nvSpPr>
        <p:spPr bwMode="auto">
          <a:xfrm>
            <a:off x="6253163" y="1536700"/>
            <a:ext cx="131603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correspondent</a:t>
            </a:r>
          </a:p>
        </p:txBody>
      </p:sp>
      <p:grpSp>
        <p:nvGrpSpPr>
          <p:cNvPr id="191518" name="Group 163"/>
          <p:cNvGrpSpPr>
            <a:grpSpLocks/>
          </p:cNvGrpSpPr>
          <p:nvPr/>
        </p:nvGrpSpPr>
        <p:grpSpPr bwMode="auto">
          <a:xfrm>
            <a:off x="3559175" y="3816350"/>
            <a:ext cx="987425" cy="730250"/>
            <a:chOff x="2197" y="1155"/>
            <a:chExt cx="622" cy="460"/>
          </a:xfrm>
        </p:grpSpPr>
        <p:grpSp>
          <p:nvGrpSpPr>
            <p:cNvPr id="191555" name="Group 164"/>
            <p:cNvGrpSpPr>
              <a:grpSpLocks/>
            </p:cNvGrpSpPr>
            <p:nvPr/>
          </p:nvGrpSpPr>
          <p:grpSpPr bwMode="auto">
            <a:xfrm>
              <a:off x="2198" y="1176"/>
              <a:ext cx="621" cy="426"/>
              <a:chOff x="3164" y="2556"/>
              <a:chExt cx="901" cy="338"/>
            </a:xfrm>
          </p:grpSpPr>
          <p:sp>
            <p:nvSpPr>
              <p:cNvPr id="191557" name="Rectangle 165"/>
              <p:cNvSpPr>
                <a:spLocks noChangeArrowheads="1"/>
              </p:cNvSpPr>
              <p:nvPr/>
            </p:nvSpPr>
            <p:spPr bwMode="auto">
              <a:xfrm>
                <a:off x="3164" y="2556"/>
                <a:ext cx="901" cy="33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1558" name="Text Box 166"/>
              <p:cNvSpPr txBox="1">
                <a:spLocks noChangeArrowheads="1"/>
              </p:cNvSpPr>
              <p:nvPr/>
            </p:nvSpPr>
            <p:spPr bwMode="auto">
              <a:xfrm>
                <a:off x="3212" y="2573"/>
                <a:ext cx="168" cy="183"/>
              </a:xfrm>
              <a:prstGeom prst="rect">
                <a:avLst/>
              </a:prstGeom>
              <a:solidFill>
                <a:schemeClr val="accent1"/>
              </a:solidFill>
              <a:ln w="9525">
                <a:noFill/>
                <a:miter lim="800000"/>
                <a:headEnd/>
                <a:tailEnd/>
              </a:ln>
            </p:spPr>
            <p:txBody>
              <a:bodyPr wrap="none">
                <a:spAutoFit/>
              </a:bodyPr>
              <a:lstStyle/>
              <a:p>
                <a:pPr eaLnBrk="1" hangingPunct="1"/>
                <a:endParaRPr lang="zh-CN" altLang="en-US">
                  <a:latin typeface="Arial" charset="0"/>
                </a:endParaRPr>
              </a:p>
            </p:txBody>
          </p:sp>
        </p:grpSp>
        <p:sp>
          <p:nvSpPr>
            <p:cNvPr id="191556" name="Text Box 167"/>
            <p:cNvSpPr txBox="1">
              <a:spLocks noChangeArrowheads="1"/>
            </p:cNvSpPr>
            <p:nvPr/>
          </p:nvSpPr>
          <p:spPr bwMode="auto">
            <a:xfrm>
              <a:off x="2197" y="1155"/>
              <a:ext cx="616" cy="460"/>
            </a:xfrm>
            <a:prstGeom prst="rect">
              <a:avLst/>
            </a:prstGeom>
            <a:noFill/>
            <a:ln w="9525">
              <a:noFill/>
              <a:miter lim="800000"/>
              <a:headEnd/>
              <a:tailEnd/>
            </a:ln>
          </p:spPr>
          <p:txBody>
            <a:bodyPr>
              <a:spAutoFit/>
            </a:bodyPr>
            <a:lstStyle/>
            <a:p>
              <a:pPr algn="ctr" eaLnBrk="1" hangingPunct="1"/>
              <a:r>
                <a:rPr lang="en-US" altLang="zh-CN" sz="1400">
                  <a:latin typeface="Arial" charset="0"/>
                </a:rPr>
                <a:t>Mobile </a:t>
              </a:r>
            </a:p>
            <a:p>
              <a:pPr algn="ctr" eaLnBrk="1" hangingPunct="1"/>
              <a:r>
                <a:rPr lang="en-US" altLang="zh-CN" sz="1400">
                  <a:latin typeface="Arial" charset="0"/>
                </a:rPr>
                <a:t>Switching </a:t>
              </a:r>
            </a:p>
            <a:p>
              <a:pPr algn="ctr" eaLnBrk="1" hangingPunct="1"/>
              <a:r>
                <a:rPr lang="en-US" altLang="zh-CN" sz="1400">
                  <a:latin typeface="Arial" charset="0"/>
                </a:rPr>
                <a:t>Center</a:t>
              </a:r>
            </a:p>
          </p:txBody>
        </p:sp>
      </p:grpSp>
      <p:grpSp>
        <p:nvGrpSpPr>
          <p:cNvPr id="191519" name="Group 168"/>
          <p:cNvGrpSpPr>
            <a:grpSpLocks/>
          </p:cNvGrpSpPr>
          <p:nvPr/>
        </p:nvGrpSpPr>
        <p:grpSpPr bwMode="auto">
          <a:xfrm>
            <a:off x="3097213" y="3557588"/>
            <a:ext cx="636587" cy="493712"/>
            <a:chOff x="3202" y="3056"/>
            <a:chExt cx="401" cy="311"/>
          </a:xfrm>
        </p:grpSpPr>
        <p:sp>
          <p:nvSpPr>
            <p:cNvPr id="191549" name="Oval 169"/>
            <p:cNvSpPr>
              <a:spLocks noChangeArrowheads="1"/>
            </p:cNvSpPr>
            <p:nvPr/>
          </p:nvSpPr>
          <p:spPr bwMode="auto">
            <a:xfrm>
              <a:off x="3203" y="3295"/>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1550" name="Line 170"/>
            <p:cNvSpPr>
              <a:spLocks noChangeShapeType="1"/>
            </p:cNvSpPr>
            <p:nvPr/>
          </p:nvSpPr>
          <p:spPr bwMode="auto">
            <a:xfrm>
              <a:off x="3204" y="3096"/>
              <a:ext cx="0" cy="234"/>
            </a:xfrm>
            <a:prstGeom prst="line">
              <a:avLst/>
            </a:prstGeom>
            <a:noFill/>
            <a:ln w="9525">
              <a:solidFill>
                <a:schemeClr val="tx1"/>
              </a:solidFill>
              <a:round/>
              <a:headEnd/>
              <a:tailEnd/>
            </a:ln>
          </p:spPr>
          <p:txBody>
            <a:bodyPr/>
            <a:lstStyle/>
            <a:p>
              <a:endParaRPr lang="zh-CN" altLang="en-US"/>
            </a:p>
          </p:txBody>
        </p:sp>
        <p:sp>
          <p:nvSpPr>
            <p:cNvPr id="191551" name="Rectangle 171"/>
            <p:cNvSpPr>
              <a:spLocks noChangeArrowheads="1"/>
            </p:cNvSpPr>
            <p:nvPr/>
          </p:nvSpPr>
          <p:spPr bwMode="auto">
            <a:xfrm>
              <a:off x="3210" y="3090"/>
              <a:ext cx="393" cy="234"/>
            </a:xfrm>
            <a:prstGeom prst="rect">
              <a:avLst/>
            </a:prstGeom>
            <a:solidFill>
              <a:schemeClr val="accent1"/>
            </a:solidFill>
            <a:ln w="9525">
              <a:noFill/>
              <a:miter lim="800000"/>
              <a:headEnd/>
              <a:tailEnd/>
            </a:ln>
          </p:spPr>
          <p:txBody>
            <a:bodyPr wrap="none" anchor="ctr"/>
            <a:lstStyle/>
            <a:p>
              <a:endParaRPr lang="zh-CN" altLang="en-US"/>
            </a:p>
          </p:txBody>
        </p:sp>
        <p:sp>
          <p:nvSpPr>
            <p:cNvPr id="191552" name="Oval 172"/>
            <p:cNvSpPr>
              <a:spLocks noChangeArrowheads="1"/>
            </p:cNvSpPr>
            <p:nvPr/>
          </p:nvSpPr>
          <p:spPr bwMode="auto">
            <a:xfrm>
              <a:off x="3202" y="3056"/>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1553" name="Line 173"/>
            <p:cNvSpPr>
              <a:spLocks noChangeShapeType="1"/>
            </p:cNvSpPr>
            <p:nvPr/>
          </p:nvSpPr>
          <p:spPr bwMode="auto">
            <a:xfrm>
              <a:off x="3603" y="3099"/>
              <a:ext cx="0" cy="234"/>
            </a:xfrm>
            <a:prstGeom prst="line">
              <a:avLst/>
            </a:prstGeom>
            <a:noFill/>
            <a:ln w="9525">
              <a:solidFill>
                <a:schemeClr val="tx1"/>
              </a:solidFill>
              <a:round/>
              <a:headEnd/>
              <a:tailEnd/>
            </a:ln>
          </p:spPr>
          <p:txBody>
            <a:bodyPr/>
            <a:lstStyle/>
            <a:p>
              <a:endParaRPr lang="zh-CN" altLang="en-US"/>
            </a:p>
          </p:txBody>
        </p:sp>
        <p:sp>
          <p:nvSpPr>
            <p:cNvPr id="191554" name="Text Box 174"/>
            <p:cNvSpPr txBox="1">
              <a:spLocks noChangeArrowheads="1"/>
            </p:cNvSpPr>
            <p:nvPr/>
          </p:nvSpPr>
          <p:spPr bwMode="auto">
            <a:xfrm>
              <a:off x="3218" y="3137"/>
              <a:ext cx="364" cy="212"/>
            </a:xfrm>
            <a:prstGeom prst="rect">
              <a:avLst/>
            </a:prstGeom>
            <a:noFill/>
            <a:ln w="9525">
              <a:noFill/>
              <a:miter lim="800000"/>
              <a:headEnd/>
              <a:tailEnd/>
            </a:ln>
          </p:spPr>
          <p:txBody>
            <a:bodyPr wrap="none">
              <a:spAutoFit/>
            </a:bodyPr>
            <a:lstStyle/>
            <a:p>
              <a:pPr eaLnBrk="1" hangingPunct="1"/>
              <a:r>
                <a:rPr lang="en-US" altLang="zh-CN" sz="1600">
                  <a:latin typeface="Arial" charset="0"/>
                </a:rPr>
                <a:t>VLR</a:t>
              </a:r>
            </a:p>
          </p:txBody>
        </p:sp>
      </p:grpSp>
      <p:sp>
        <p:nvSpPr>
          <p:cNvPr id="191520" name="Rectangle 175"/>
          <p:cNvSpPr>
            <a:spLocks noChangeArrowheads="1"/>
          </p:cNvSpPr>
          <p:nvPr/>
        </p:nvSpPr>
        <p:spPr bwMode="auto">
          <a:xfrm>
            <a:off x="374755" y="333375"/>
            <a:ext cx="8349520" cy="566035"/>
          </a:xfrm>
          <a:prstGeom prst="rect">
            <a:avLst/>
          </a:prstGeom>
          <a:noFill/>
          <a:ln w="9525">
            <a:noFill/>
            <a:miter lim="800000"/>
            <a:headEnd/>
            <a:tailEnd/>
          </a:ln>
        </p:spPr>
        <p:txBody>
          <a:bodyPr anchor="ctr"/>
          <a:lstStyle/>
          <a:p>
            <a:pPr algn="ctr" eaLnBrk="1" hangingPunct="1"/>
            <a:r>
              <a:rPr lang="en-US" altLang="zh-CN" sz="2800" dirty="0">
                <a:latin typeface="Tahoma" pitchFamily="34" charset="0"/>
              </a:rPr>
              <a:t>GSM: indirect routing to mobile</a:t>
            </a:r>
          </a:p>
        </p:txBody>
      </p:sp>
      <p:grpSp>
        <p:nvGrpSpPr>
          <p:cNvPr id="25" name="Group 176"/>
          <p:cNvGrpSpPr>
            <a:grpSpLocks/>
          </p:cNvGrpSpPr>
          <p:nvPr/>
        </p:nvGrpSpPr>
        <p:grpSpPr bwMode="auto">
          <a:xfrm>
            <a:off x="4070350" y="2389188"/>
            <a:ext cx="4800600" cy="1274762"/>
            <a:chOff x="2564" y="1612"/>
            <a:chExt cx="3024" cy="803"/>
          </a:xfrm>
        </p:grpSpPr>
        <p:sp>
          <p:nvSpPr>
            <p:cNvPr id="191543" name="Freeform 177"/>
            <p:cNvSpPr>
              <a:spLocks/>
            </p:cNvSpPr>
            <p:nvPr/>
          </p:nvSpPr>
          <p:spPr bwMode="auto">
            <a:xfrm>
              <a:off x="2564" y="1612"/>
              <a:ext cx="1825" cy="571"/>
            </a:xfrm>
            <a:custGeom>
              <a:avLst/>
              <a:gdLst>
                <a:gd name="T0" fmla="*/ 1825 w 1825"/>
                <a:gd name="T1" fmla="*/ 0 h 571"/>
                <a:gd name="T2" fmla="*/ 1409 w 1825"/>
                <a:gd name="T3" fmla="*/ 480 h 571"/>
                <a:gd name="T4" fmla="*/ 905 w 1825"/>
                <a:gd name="T5" fmla="*/ 544 h 571"/>
                <a:gd name="T6" fmla="*/ 425 w 1825"/>
                <a:gd name="T7" fmla="*/ 424 h 571"/>
                <a:gd name="T8" fmla="*/ 153 w 1825"/>
                <a:gd name="T9" fmla="*/ 200 h 571"/>
                <a:gd name="T10" fmla="*/ 25 w 1825"/>
                <a:gd name="T11" fmla="*/ 208 h 571"/>
                <a:gd name="T12" fmla="*/ 1 w 1825"/>
                <a:gd name="T13" fmla="*/ 280 h 571"/>
                <a:gd name="T14" fmla="*/ 0 60000 65536"/>
                <a:gd name="T15" fmla="*/ 0 60000 65536"/>
                <a:gd name="T16" fmla="*/ 0 60000 65536"/>
                <a:gd name="T17" fmla="*/ 0 60000 65536"/>
                <a:gd name="T18" fmla="*/ 0 60000 65536"/>
                <a:gd name="T19" fmla="*/ 0 60000 65536"/>
                <a:gd name="T20" fmla="*/ 0 60000 65536"/>
                <a:gd name="T21" fmla="*/ 0 w 1825"/>
                <a:gd name="T22" fmla="*/ 0 h 571"/>
                <a:gd name="T23" fmla="*/ 1825 w 1825"/>
                <a:gd name="T24" fmla="*/ 571 h 5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5" h="571">
                  <a:moveTo>
                    <a:pt x="1825" y="0"/>
                  </a:moveTo>
                  <a:cubicBezTo>
                    <a:pt x="1756" y="80"/>
                    <a:pt x="1562" y="389"/>
                    <a:pt x="1409" y="480"/>
                  </a:cubicBezTo>
                  <a:cubicBezTo>
                    <a:pt x="1256" y="571"/>
                    <a:pt x="1069" y="553"/>
                    <a:pt x="905" y="544"/>
                  </a:cubicBezTo>
                  <a:cubicBezTo>
                    <a:pt x="741" y="535"/>
                    <a:pt x="550" y="481"/>
                    <a:pt x="425" y="424"/>
                  </a:cubicBezTo>
                  <a:cubicBezTo>
                    <a:pt x="300" y="367"/>
                    <a:pt x="220" y="236"/>
                    <a:pt x="153" y="200"/>
                  </a:cubicBezTo>
                  <a:cubicBezTo>
                    <a:pt x="86" y="164"/>
                    <a:pt x="50" y="195"/>
                    <a:pt x="25" y="208"/>
                  </a:cubicBezTo>
                  <a:cubicBezTo>
                    <a:pt x="0" y="221"/>
                    <a:pt x="6" y="265"/>
                    <a:pt x="1" y="280"/>
                  </a:cubicBezTo>
                </a:path>
              </a:pathLst>
            </a:custGeom>
            <a:noFill/>
            <a:ln w="28575">
              <a:solidFill>
                <a:srgbClr val="FF0000"/>
              </a:solidFill>
              <a:round/>
              <a:headEnd/>
              <a:tailEnd type="triangle" w="med" len="med"/>
            </a:ln>
          </p:spPr>
          <p:txBody>
            <a:bodyPr/>
            <a:lstStyle/>
            <a:p>
              <a:endParaRPr lang="zh-CN" altLang="en-US"/>
            </a:p>
          </p:txBody>
        </p:sp>
        <p:grpSp>
          <p:nvGrpSpPr>
            <p:cNvPr id="191544" name="Group 178"/>
            <p:cNvGrpSpPr>
              <a:grpSpLocks/>
            </p:cNvGrpSpPr>
            <p:nvPr/>
          </p:nvGrpSpPr>
          <p:grpSpPr bwMode="auto">
            <a:xfrm>
              <a:off x="3619" y="2058"/>
              <a:ext cx="202" cy="231"/>
              <a:chOff x="618" y="3500"/>
              <a:chExt cx="202" cy="231"/>
            </a:xfrm>
          </p:grpSpPr>
          <p:sp>
            <p:nvSpPr>
              <p:cNvPr id="191547" name="Oval 179"/>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1548" name="Text Box 180"/>
              <p:cNvSpPr txBox="1">
                <a:spLocks noChangeArrowheads="1"/>
              </p:cNvSpPr>
              <p:nvPr/>
            </p:nvSpPr>
            <p:spPr bwMode="auto">
              <a:xfrm>
                <a:off x="628" y="3500"/>
                <a:ext cx="181" cy="231"/>
              </a:xfrm>
              <a:prstGeom prst="rect">
                <a:avLst/>
              </a:prstGeom>
              <a:noFill/>
              <a:ln w="9525">
                <a:noFill/>
                <a:miter lim="800000"/>
                <a:headEnd/>
                <a:tailEnd/>
              </a:ln>
            </p:spPr>
            <p:txBody>
              <a:bodyPr wrap="none">
                <a:spAutoFit/>
              </a:bodyPr>
              <a:lstStyle/>
              <a:p>
                <a:r>
                  <a:rPr lang="en-US" altLang="zh-CN">
                    <a:solidFill>
                      <a:srgbClr val="FF0000"/>
                    </a:solidFill>
                  </a:rPr>
                  <a:t>1</a:t>
                </a:r>
              </a:p>
            </p:txBody>
          </p:sp>
        </p:grpSp>
        <p:sp>
          <p:nvSpPr>
            <p:cNvPr id="191545" name="Text Box 181"/>
            <p:cNvSpPr txBox="1">
              <a:spLocks noChangeArrowheads="1"/>
            </p:cNvSpPr>
            <p:nvPr/>
          </p:nvSpPr>
          <p:spPr bwMode="auto">
            <a:xfrm>
              <a:off x="4408" y="2011"/>
              <a:ext cx="1180" cy="404"/>
            </a:xfrm>
            <a:prstGeom prst="rect">
              <a:avLst/>
            </a:prstGeom>
            <a:noFill/>
            <a:ln w="9525">
              <a:noFill/>
              <a:miter lim="800000"/>
              <a:headEnd/>
              <a:tailEnd/>
            </a:ln>
          </p:spPr>
          <p:txBody>
            <a:bodyPr wrap="none">
              <a:spAutoFit/>
            </a:bodyPr>
            <a:lstStyle/>
            <a:p>
              <a:r>
                <a:rPr lang="en-US" altLang="zh-CN">
                  <a:latin typeface="Arial" charset="0"/>
                  <a:cs typeface="Arial" charset="0"/>
                </a:rPr>
                <a:t>call routed </a:t>
              </a:r>
            </a:p>
            <a:p>
              <a:r>
                <a:rPr lang="en-US" altLang="zh-CN">
                  <a:latin typeface="Arial" charset="0"/>
                  <a:cs typeface="Arial" charset="0"/>
                </a:rPr>
                <a:t>to home network</a:t>
              </a:r>
            </a:p>
          </p:txBody>
        </p:sp>
        <p:sp>
          <p:nvSpPr>
            <p:cNvPr id="191546" name="Line 182"/>
            <p:cNvSpPr>
              <a:spLocks noChangeShapeType="1"/>
            </p:cNvSpPr>
            <p:nvPr/>
          </p:nvSpPr>
          <p:spPr bwMode="auto">
            <a:xfrm flipV="1">
              <a:off x="3872" y="2127"/>
              <a:ext cx="568" cy="63"/>
            </a:xfrm>
            <a:prstGeom prst="line">
              <a:avLst/>
            </a:prstGeom>
            <a:noFill/>
            <a:ln w="9525">
              <a:solidFill>
                <a:schemeClr val="tx1"/>
              </a:solidFill>
              <a:round/>
              <a:headEnd/>
              <a:tailEnd/>
            </a:ln>
          </p:spPr>
          <p:txBody>
            <a:bodyPr wrap="none"/>
            <a:lstStyle/>
            <a:p>
              <a:endParaRPr lang="zh-CN" altLang="en-US"/>
            </a:p>
          </p:txBody>
        </p:sp>
      </p:grpSp>
      <p:grpSp>
        <p:nvGrpSpPr>
          <p:cNvPr id="27" name="Group 183"/>
          <p:cNvGrpSpPr>
            <a:grpSpLocks/>
          </p:cNvGrpSpPr>
          <p:nvPr/>
        </p:nvGrpSpPr>
        <p:grpSpPr bwMode="auto">
          <a:xfrm>
            <a:off x="273050" y="1649413"/>
            <a:ext cx="3068638" cy="1400175"/>
            <a:chOff x="172" y="1146"/>
            <a:chExt cx="1933" cy="882"/>
          </a:xfrm>
        </p:grpSpPr>
        <p:grpSp>
          <p:nvGrpSpPr>
            <p:cNvPr id="191538" name="Group 184"/>
            <p:cNvGrpSpPr>
              <a:grpSpLocks/>
            </p:cNvGrpSpPr>
            <p:nvPr/>
          </p:nvGrpSpPr>
          <p:grpSpPr bwMode="auto">
            <a:xfrm>
              <a:off x="1891" y="1146"/>
              <a:ext cx="214" cy="231"/>
              <a:chOff x="618" y="3500"/>
              <a:chExt cx="214" cy="231"/>
            </a:xfrm>
          </p:grpSpPr>
          <p:sp>
            <p:nvSpPr>
              <p:cNvPr id="191541" name="Oval 185"/>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1542" name="Text Box 186"/>
              <p:cNvSpPr txBox="1">
                <a:spLocks noChangeArrowheads="1"/>
              </p:cNvSpPr>
              <p:nvPr/>
            </p:nvSpPr>
            <p:spPr bwMode="auto">
              <a:xfrm>
                <a:off x="628" y="3500"/>
                <a:ext cx="204" cy="231"/>
              </a:xfrm>
              <a:prstGeom prst="rect">
                <a:avLst/>
              </a:prstGeom>
              <a:noFill/>
              <a:ln w="9525">
                <a:noFill/>
                <a:miter lim="800000"/>
                <a:headEnd/>
                <a:tailEnd/>
              </a:ln>
            </p:spPr>
            <p:txBody>
              <a:bodyPr wrap="none">
                <a:spAutoFit/>
              </a:bodyPr>
              <a:lstStyle/>
              <a:p>
                <a:r>
                  <a:rPr lang="en-US" altLang="zh-CN">
                    <a:solidFill>
                      <a:srgbClr val="FF0000"/>
                    </a:solidFill>
                  </a:rPr>
                  <a:t>2</a:t>
                </a:r>
              </a:p>
            </p:txBody>
          </p:sp>
        </p:grpSp>
        <p:sp>
          <p:nvSpPr>
            <p:cNvPr id="191539" name="Text Box 187"/>
            <p:cNvSpPr txBox="1">
              <a:spLocks noChangeArrowheads="1"/>
            </p:cNvSpPr>
            <p:nvPr/>
          </p:nvSpPr>
          <p:spPr bwMode="auto">
            <a:xfrm>
              <a:off x="172" y="1508"/>
              <a:ext cx="1588" cy="520"/>
            </a:xfrm>
            <a:prstGeom prst="rect">
              <a:avLst/>
            </a:prstGeom>
            <a:noFill/>
            <a:ln w="9525">
              <a:noFill/>
              <a:miter lim="800000"/>
              <a:headEnd/>
              <a:tailEnd/>
            </a:ln>
          </p:spPr>
          <p:txBody>
            <a:bodyPr wrap="none">
              <a:spAutoFit/>
            </a:bodyPr>
            <a:lstStyle/>
            <a:p>
              <a:r>
                <a:rPr lang="en-US" altLang="zh-CN" sz="1600">
                  <a:latin typeface="Arial" charset="0"/>
                  <a:cs typeface="Arial" charset="0"/>
                </a:rPr>
                <a:t>home MSC consults HLR,</a:t>
              </a:r>
            </a:p>
            <a:p>
              <a:r>
                <a:rPr lang="en-US" altLang="zh-CN" sz="1600">
                  <a:latin typeface="Arial" charset="0"/>
                  <a:cs typeface="Arial" charset="0"/>
                </a:rPr>
                <a:t>gets roaming number of</a:t>
              </a:r>
            </a:p>
            <a:p>
              <a:r>
                <a:rPr lang="en-US" altLang="zh-CN" sz="1600">
                  <a:latin typeface="Arial" charset="0"/>
                  <a:cs typeface="Arial" charset="0"/>
                </a:rPr>
                <a:t>mobile in visited network</a:t>
              </a:r>
            </a:p>
          </p:txBody>
        </p:sp>
        <p:sp>
          <p:nvSpPr>
            <p:cNvPr id="191540" name="Line 188"/>
            <p:cNvSpPr>
              <a:spLocks noChangeShapeType="1"/>
            </p:cNvSpPr>
            <p:nvPr/>
          </p:nvSpPr>
          <p:spPr bwMode="auto">
            <a:xfrm flipV="1">
              <a:off x="1709" y="1373"/>
              <a:ext cx="182" cy="173"/>
            </a:xfrm>
            <a:prstGeom prst="line">
              <a:avLst/>
            </a:prstGeom>
            <a:noFill/>
            <a:ln w="9525">
              <a:solidFill>
                <a:schemeClr val="tx1"/>
              </a:solidFill>
              <a:round/>
              <a:headEnd/>
              <a:tailEnd/>
            </a:ln>
          </p:spPr>
          <p:txBody>
            <a:bodyPr wrap="none"/>
            <a:lstStyle/>
            <a:p>
              <a:endParaRPr lang="zh-CN" altLang="en-US"/>
            </a:p>
          </p:txBody>
        </p:sp>
      </p:grpSp>
      <p:grpSp>
        <p:nvGrpSpPr>
          <p:cNvPr id="29" name="Group 189"/>
          <p:cNvGrpSpPr>
            <a:grpSpLocks/>
          </p:cNvGrpSpPr>
          <p:nvPr/>
        </p:nvGrpSpPr>
        <p:grpSpPr bwMode="auto">
          <a:xfrm>
            <a:off x="4097338" y="2846388"/>
            <a:ext cx="4338637" cy="2447925"/>
            <a:chOff x="2581" y="1900"/>
            <a:chExt cx="2733" cy="1542"/>
          </a:xfrm>
        </p:grpSpPr>
        <p:sp>
          <p:nvSpPr>
            <p:cNvPr id="191532" name="Freeform 190"/>
            <p:cNvSpPr>
              <a:spLocks/>
            </p:cNvSpPr>
            <p:nvPr/>
          </p:nvSpPr>
          <p:spPr bwMode="auto">
            <a:xfrm>
              <a:off x="2581" y="1900"/>
              <a:ext cx="666" cy="721"/>
            </a:xfrm>
            <a:custGeom>
              <a:avLst/>
              <a:gdLst>
                <a:gd name="T0" fmla="*/ 0 w 666"/>
                <a:gd name="T1" fmla="*/ 0 h 721"/>
                <a:gd name="T2" fmla="*/ 552 w 666"/>
                <a:gd name="T3" fmla="*/ 336 h 721"/>
                <a:gd name="T4" fmla="*/ 624 w 666"/>
                <a:gd name="T5" fmla="*/ 560 h 721"/>
                <a:gd name="T6" fmla="*/ 299 w 666"/>
                <a:gd name="T7" fmla="*/ 721 h 721"/>
                <a:gd name="T8" fmla="*/ 0 60000 65536"/>
                <a:gd name="T9" fmla="*/ 0 60000 65536"/>
                <a:gd name="T10" fmla="*/ 0 60000 65536"/>
                <a:gd name="T11" fmla="*/ 0 60000 65536"/>
                <a:gd name="T12" fmla="*/ 0 w 666"/>
                <a:gd name="T13" fmla="*/ 0 h 721"/>
                <a:gd name="T14" fmla="*/ 666 w 666"/>
                <a:gd name="T15" fmla="*/ 721 h 721"/>
              </a:gdLst>
              <a:ahLst/>
              <a:cxnLst>
                <a:cxn ang="T8">
                  <a:pos x="T0" y="T1"/>
                </a:cxn>
                <a:cxn ang="T9">
                  <a:pos x="T2" y="T3"/>
                </a:cxn>
                <a:cxn ang="T10">
                  <a:pos x="T4" y="T5"/>
                </a:cxn>
                <a:cxn ang="T11">
                  <a:pos x="T6" y="T7"/>
                </a:cxn>
              </a:cxnLst>
              <a:rect l="T12" t="T13" r="T14" b="T15"/>
              <a:pathLst>
                <a:path w="666" h="721">
                  <a:moveTo>
                    <a:pt x="0" y="0"/>
                  </a:moveTo>
                  <a:cubicBezTo>
                    <a:pt x="92" y="56"/>
                    <a:pt x="448" y="243"/>
                    <a:pt x="552" y="336"/>
                  </a:cubicBezTo>
                  <a:cubicBezTo>
                    <a:pt x="656" y="429"/>
                    <a:pt x="666" y="496"/>
                    <a:pt x="624" y="560"/>
                  </a:cubicBezTo>
                  <a:cubicBezTo>
                    <a:pt x="582" y="624"/>
                    <a:pt x="367" y="688"/>
                    <a:pt x="299" y="721"/>
                  </a:cubicBezTo>
                </a:path>
              </a:pathLst>
            </a:custGeom>
            <a:noFill/>
            <a:ln w="28575">
              <a:solidFill>
                <a:srgbClr val="FF0000"/>
              </a:solidFill>
              <a:round/>
              <a:headEnd/>
              <a:tailEnd type="triangle" w="med" len="med"/>
            </a:ln>
          </p:spPr>
          <p:txBody>
            <a:bodyPr/>
            <a:lstStyle/>
            <a:p>
              <a:endParaRPr lang="zh-CN" altLang="en-US"/>
            </a:p>
          </p:txBody>
        </p:sp>
        <p:grpSp>
          <p:nvGrpSpPr>
            <p:cNvPr id="191533" name="Group 191"/>
            <p:cNvGrpSpPr>
              <a:grpSpLocks/>
            </p:cNvGrpSpPr>
            <p:nvPr/>
          </p:nvGrpSpPr>
          <p:grpSpPr bwMode="auto">
            <a:xfrm>
              <a:off x="3131" y="2274"/>
              <a:ext cx="214" cy="231"/>
              <a:chOff x="618" y="3500"/>
              <a:chExt cx="214" cy="231"/>
            </a:xfrm>
          </p:grpSpPr>
          <p:sp>
            <p:nvSpPr>
              <p:cNvPr id="191536" name="Oval 192"/>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1537" name="Text Box 193"/>
              <p:cNvSpPr txBox="1">
                <a:spLocks noChangeArrowheads="1"/>
              </p:cNvSpPr>
              <p:nvPr/>
            </p:nvSpPr>
            <p:spPr bwMode="auto">
              <a:xfrm>
                <a:off x="628" y="3500"/>
                <a:ext cx="204" cy="231"/>
              </a:xfrm>
              <a:prstGeom prst="rect">
                <a:avLst/>
              </a:prstGeom>
              <a:noFill/>
              <a:ln w="9525">
                <a:noFill/>
                <a:miter lim="800000"/>
                <a:headEnd/>
                <a:tailEnd/>
              </a:ln>
            </p:spPr>
            <p:txBody>
              <a:bodyPr wrap="none">
                <a:spAutoFit/>
              </a:bodyPr>
              <a:lstStyle/>
              <a:p>
                <a:r>
                  <a:rPr lang="en-US" altLang="zh-CN">
                    <a:solidFill>
                      <a:srgbClr val="FF0000"/>
                    </a:solidFill>
                  </a:rPr>
                  <a:t>3</a:t>
                </a:r>
              </a:p>
            </p:txBody>
          </p:sp>
        </p:grpSp>
        <p:sp>
          <p:nvSpPr>
            <p:cNvPr id="191534" name="Text Box 194"/>
            <p:cNvSpPr txBox="1">
              <a:spLocks noChangeArrowheads="1"/>
            </p:cNvSpPr>
            <p:nvPr/>
          </p:nvSpPr>
          <p:spPr bwMode="auto">
            <a:xfrm>
              <a:off x="3100" y="3038"/>
              <a:ext cx="2214" cy="404"/>
            </a:xfrm>
            <a:prstGeom prst="rect">
              <a:avLst/>
            </a:prstGeom>
            <a:noFill/>
            <a:ln w="9525">
              <a:noFill/>
              <a:miter lim="800000"/>
              <a:headEnd/>
              <a:tailEnd/>
            </a:ln>
          </p:spPr>
          <p:txBody>
            <a:bodyPr wrap="none">
              <a:spAutoFit/>
            </a:bodyPr>
            <a:lstStyle/>
            <a:p>
              <a:r>
                <a:rPr lang="en-US" altLang="zh-CN">
                  <a:latin typeface="Arial" charset="0"/>
                  <a:cs typeface="Arial" charset="0"/>
                </a:rPr>
                <a:t>home MSC sets up 2</a:t>
              </a:r>
              <a:r>
                <a:rPr lang="en-US" altLang="zh-CN" baseline="30000">
                  <a:latin typeface="Arial" charset="0"/>
                  <a:cs typeface="Arial" charset="0"/>
                </a:rPr>
                <a:t>nd</a:t>
              </a:r>
              <a:r>
                <a:rPr lang="en-US" altLang="zh-CN">
                  <a:latin typeface="Arial" charset="0"/>
                  <a:cs typeface="Arial" charset="0"/>
                </a:rPr>
                <a:t> leg of call</a:t>
              </a:r>
            </a:p>
            <a:p>
              <a:r>
                <a:rPr lang="en-US" altLang="zh-CN">
                  <a:latin typeface="Arial" charset="0"/>
                  <a:cs typeface="Arial" charset="0"/>
                </a:rPr>
                <a:t>to MSC in visited network</a:t>
              </a:r>
            </a:p>
          </p:txBody>
        </p:sp>
        <p:sp>
          <p:nvSpPr>
            <p:cNvPr id="191535" name="Line 195"/>
            <p:cNvSpPr>
              <a:spLocks noChangeShapeType="1"/>
            </p:cNvSpPr>
            <p:nvPr/>
          </p:nvSpPr>
          <p:spPr bwMode="auto">
            <a:xfrm>
              <a:off x="3273" y="2516"/>
              <a:ext cx="126" cy="527"/>
            </a:xfrm>
            <a:prstGeom prst="line">
              <a:avLst/>
            </a:prstGeom>
            <a:noFill/>
            <a:ln w="9525">
              <a:solidFill>
                <a:schemeClr val="tx1"/>
              </a:solidFill>
              <a:round/>
              <a:headEnd/>
              <a:tailEnd/>
            </a:ln>
          </p:spPr>
          <p:txBody>
            <a:bodyPr wrap="none"/>
            <a:lstStyle/>
            <a:p>
              <a:endParaRPr lang="zh-CN" altLang="en-US"/>
            </a:p>
          </p:txBody>
        </p:sp>
      </p:grpSp>
      <p:grpSp>
        <p:nvGrpSpPr>
          <p:cNvPr id="31" name="Group 196"/>
          <p:cNvGrpSpPr>
            <a:grpSpLocks/>
          </p:cNvGrpSpPr>
          <p:nvPr/>
        </p:nvGrpSpPr>
        <p:grpSpPr bwMode="auto">
          <a:xfrm>
            <a:off x="2544763" y="4494213"/>
            <a:ext cx="5710237" cy="1592262"/>
            <a:chOff x="1603" y="2938"/>
            <a:chExt cx="3597" cy="1003"/>
          </a:xfrm>
        </p:grpSpPr>
        <p:grpSp>
          <p:nvGrpSpPr>
            <p:cNvPr id="191525" name="Group 197"/>
            <p:cNvGrpSpPr>
              <a:grpSpLocks/>
            </p:cNvGrpSpPr>
            <p:nvPr/>
          </p:nvGrpSpPr>
          <p:grpSpPr bwMode="auto">
            <a:xfrm>
              <a:off x="1603" y="2938"/>
              <a:ext cx="557" cy="307"/>
              <a:chOff x="1603" y="2938"/>
              <a:chExt cx="557" cy="307"/>
            </a:xfrm>
          </p:grpSpPr>
          <p:sp>
            <p:nvSpPr>
              <p:cNvPr id="191528" name="Line 198"/>
              <p:cNvSpPr>
                <a:spLocks noChangeShapeType="1"/>
              </p:cNvSpPr>
              <p:nvPr/>
            </p:nvSpPr>
            <p:spPr bwMode="auto">
              <a:xfrm flipH="1">
                <a:off x="1603" y="2938"/>
                <a:ext cx="557" cy="307"/>
              </a:xfrm>
              <a:prstGeom prst="line">
                <a:avLst/>
              </a:prstGeom>
              <a:noFill/>
              <a:ln w="28575">
                <a:solidFill>
                  <a:srgbClr val="FF3300"/>
                </a:solidFill>
                <a:round/>
                <a:headEnd/>
                <a:tailEnd type="triangle" w="med" len="med"/>
              </a:ln>
            </p:spPr>
            <p:txBody>
              <a:bodyPr wrap="none"/>
              <a:lstStyle/>
              <a:p>
                <a:endParaRPr lang="zh-CN" altLang="en-US"/>
              </a:p>
            </p:txBody>
          </p:sp>
          <p:grpSp>
            <p:nvGrpSpPr>
              <p:cNvPr id="191529" name="Group 199"/>
              <p:cNvGrpSpPr>
                <a:grpSpLocks/>
              </p:cNvGrpSpPr>
              <p:nvPr/>
            </p:nvGrpSpPr>
            <p:grpSpPr bwMode="auto">
              <a:xfrm>
                <a:off x="1844" y="2946"/>
                <a:ext cx="214" cy="231"/>
                <a:chOff x="618" y="3500"/>
                <a:chExt cx="214" cy="231"/>
              </a:xfrm>
            </p:grpSpPr>
            <p:sp>
              <p:nvSpPr>
                <p:cNvPr id="191530" name="Oval 200"/>
                <p:cNvSpPr>
                  <a:spLocks noChangeArrowheads="1"/>
                </p:cNvSpPr>
                <p:nvPr/>
              </p:nvSpPr>
              <p:spPr bwMode="auto">
                <a:xfrm>
                  <a:off x="618" y="3520"/>
                  <a:ext cx="202" cy="201"/>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1531" name="Text Box 201"/>
                <p:cNvSpPr txBox="1">
                  <a:spLocks noChangeArrowheads="1"/>
                </p:cNvSpPr>
                <p:nvPr/>
              </p:nvSpPr>
              <p:spPr bwMode="auto">
                <a:xfrm>
                  <a:off x="628" y="3500"/>
                  <a:ext cx="204" cy="231"/>
                </a:xfrm>
                <a:prstGeom prst="rect">
                  <a:avLst/>
                </a:prstGeom>
                <a:noFill/>
                <a:ln w="9525">
                  <a:noFill/>
                  <a:miter lim="800000"/>
                  <a:headEnd/>
                  <a:tailEnd/>
                </a:ln>
              </p:spPr>
              <p:txBody>
                <a:bodyPr wrap="none">
                  <a:spAutoFit/>
                </a:bodyPr>
                <a:lstStyle/>
                <a:p>
                  <a:r>
                    <a:rPr lang="en-US" altLang="zh-CN">
                      <a:solidFill>
                        <a:srgbClr val="FF0000"/>
                      </a:solidFill>
                    </a:rPr>
                    <a:t>4</a:t>
                  </a:r>
                </a:p>
              </p:txBody>
            </p:sp>
          </p:grpSp>
        </p:grpSp>
        <p:sp>
          <p:nvSpPr>
            <p:cNvPr id="191526" name="Text Box 202"/>
            <p:cNvSpPr txBox="1">
              <a:spLocks noChangeArrowheads="1"/>
            </p:cNvSpPr>
            <p:nvPr/>
          </p:nvSpPr>
          <p:spPr bwMode="auto">
            <a:xfrm>
              <a:off x="2900" y="3537"/>
              <a:ext cx="2300" cy="404"/>
            </a:xfrm>
            <a:prstGeom prst="rect">
              <a:avLst/>
            </a:prstGeom>
            <a:noFill/>
            <a:ln w="9525">
              <a:noFill/>
              <a:miter lim="800000"/>
              <a:headEnd/>
              <a:tailEnd/>
            </a:ln>
          </p:spPr>
          <p:txBody>
            <a:bodyPr wrap="none">
              <a:spAutoFit/>
            </a:bodyPr>
            <a:lstStyle/>
            <a:p>
              <a:r>
                <a:rPr lang="en-US" altLang="zh-CN">
                  <a:latin typeface="Arial" charset="0"/>
                  <a:cs typeface="Arial" charset="0"/>
                </a:rPr>
                <a:t>MSC in visited network completes</a:t>
              </a:r>
            </a:p>
            <a:p>
              <a:r>
                <a:rPr lang="en-US" altLang="zh-CN">
                  <a:latin typeface="Arial" charset="0"/>
                  <a:cs typeface="Arial" charset="0"/>
                </a:rPr>
                <a:t>call through base station to mobile</a:t>
              </a:r>
            </a:p>
          </p:txBody>
        </p:sp>
        <p:sp>
          <p:nvSpPr>
            <p:cNvPr id="191527" name="Line 203"/>
            <p:cNvSpPr>
              <a:spLocks noChangeShapeType="1"/>
            </p:cNvSpPr>
            <p:nvPr/>
          </p:nvSpPr>
          <p:spPr bwMode="auto">
            <a:xfrm flipH="1" flipV="1">
              <a:off x="2074" y="3091"/>
              <a:ext cx="835" cy="547"/>
            </a:xfrm>
            <a:prstGeom prst="line">
              <a:avLst/>
            </a:prstGeom>
            <a:noFill/>
            <a:ln w="9525">
              <a:solidFill>
                <a:schemeClr val="tx1"/>
              </a:solidFill>
              <a:round/>
              <a:headEnd/>
              <a:tailEn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solidFill>
                  <a:srgbClr val="FF0000"/>
                </a:solidFill>
              </a:rPr>
              <a:t>无线链路和网络特征</a:t>
            </a:r>
            <a:endParaRPr lang="en-US" altLang="zh-CN" sz="1800" dirty="0">
              <a:solidFill>
                <a:srgbClr val="FF0000"/>
              </a:solidFill>
            </a:endParaRPr>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p>
        </p:txBody>
      </p:sp>
      <p:sp>
        <p:nvSpPr>
          <p:cNvPr id="2" name="内容占位符 1"/>
          <p:cNvSpPr>
            <a:spLocks noGrp="1"/>
          </p:cNvSpPr>
          <p:nvPr>
            <p:ph sz="half" idx="2"/>
          </p:nvPr>
        </p:nvSpPr>
        <p:spPr>
          <a:xfrm>
            <a:off x="4648200" y="1017588"/>
            <a:ext cx="4183063" cy="5143500"/>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40435595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en-US" altLang="zh-CN" dirty="0" smtClean="0"/>
              <a:t>7.7 </a:t>
            </a:r>
            <a:r>
              <a:rPr lang="en-US" altLang="zh-CN" dirty="0"/>
              <a:t>Managing Mobility in cellular Networks</a:t>
            </a:r>
          </a:p>
        </p:txBody>
      </p:sp>
      <p:sp>
        <p:nvSpPr>
          <p:cNvPr id="192515" name="Rectangle 3"/>
          <p:cNvSpPr>
            <a:spLocks noGrp="1" noChangeArrowheads="1"/>
          </p:cNvSpPr>
          <p:nvPr>
            <p:ph type="body" idx="1"/>
          </p:nvPr>
        </p:nvSpPr>
        <p:spPr>
          <a:xfrm>
            <a:off x="355600" y="1017588"/>
            <a:ext cx="8359775" cy="5143500"/>
          </a:xfrm>
        </p:spPr>
        <p:txBody>
          <a:bodyPr/>
          <a:lstStyle/>
          <a:p>
            <a:pPr eaLnBrk="1" hangingPunct="1">
              <a:lnSpc>
                <a:spcPct val="90000"/>
              </a:lnSpc>
              <a:buFontTx/>
              <a:buNone/>
            </a:pPr>
            <a:r>
              <a:rPr lang="en-US" altLang="zh-CN" sz="1900" dirty="0">
                <a:solidFill>
                  <a:srgbClr val="FF0000"/>
                </a:solidFill>
              </a:rPr>
              <a:t>1</a:t>
            </a:r>
            <a:r>
              <a:rPr lang="en-US" altLang="zh-CN" dirty="0">
                <a:solidFill>
                  <a:srgbClr val="FF0000"/>
                </a:solidFill>
              </a:rPr>
              <a:t>. The correspondent dials the mobile user's phone number.</a:t>
            </a:r>
          </a:p>
          <a:p>
            <a:pPr lvl="1" eaLnBrk="1" hangingPunct="1">
              <a:lnSpc>
                <a:spcPct val="90000"/>
              </a:lnSpc>
              <a:buFont typeface="Wingdings" pitchFamily="2" charset="2"/>
              <a:buChar char="A"/>
            </a:pPr>
            <a:r>
              <a:rPr lang="en-US" altLang="zh-CN" dirty="0"/>
              <a:t>The leading digits in the number are sufficient to globally identify the mobile's home network.   </a:t>
            </a:r>
          </a:p>
          <a:p>
            <a:pPr lvl="1" eaLnBrk="1" hangingPunct="1">
              <a:lnSpc>
                <a:spcPct val="90000"/>
              </a:lnSpc>
              <a:buFont typeface="Wingdings" pitchFamily="2" charset="2"/>
              <a:buChar char="A"/>
            </a:pPr>
            <a:r>
              <a:rPr lang="en-US" altLang="zh-CN" dirty="0"/>
              <a:t>The call is routed from the correspondent through the public switched telephone network to the home MSC in the mobile's home network. </a:t>
            </a:r>
          </a:p>
          <a:p>
            <a:pPr lvl="1" eaLnBrk="1" hangingPunct="1">
              <a:lnSpc>
                <a:spcPct val="90000"/>
              </a:lnSpc>
              <a:buFont typeface="Wingdings" pitchFamily="2" charset="2"/>
              <a:buChar char="A"/>
            </a:pPr>
            <a:r>
              <a:rPr lang="en-US" altLang="zh-CN" dirty="0">
                <a:solidFill>
                  <a:srgbClr val="FF0000"/>
                </a:solidFill>
              </a:rPr>
              <a:t>This is the first leg of the call.</a:t>
            </a:r>
            <a:r>
              <a:rPr lang="en-US" altLang="zh-CN" dirty="0"/>
              <a:t>   </a:t>
            </a:r>
          </a:p>
          <a:p>
            <a:pPr eaLnBrk="1" hangingPunct="1">
              <a:lnSpc>
                <a:spcPct val="90000"/>
              </a:lnSpc>
              <a:buFontTx/>
              <a:buNone/>
            </a:pPr>
            <a:endParaRPr lang="en-US" altLang="zh-CN" dirty="0"/>
          </a:p>
          <a:p>
            <a:pPr eaLnBrk="1" hangingPunct="1">
              <a:lnSpc>
                <a:spcPct val="90000"/>
              </a:lnSpc>
              <a:buFontTx/>
              <a:buNone/>
            </a:pPr>
            <a:r>
              <a:rPr lang="en-US" altLang="zh-CN" dirty="0"/>
              <a:t>2. The home MSC receives the call and interrogates the HLR to determine the location of the mobile user.  </a:t>
            </a:r>
          </a:p>
          <a:p>
            <a:pPr lvl="1" eaLnBrk="1" hangingPunct="1">
              <a:lnSpc>
                <a:spcPct val="90000"/>
              </a:lnSpc>
            </a:pPr>
            <a:r>
              <a:rPr lang="en-US" altLang="zh-CN" dirty="0"/>
              <a:t>In the simplest case, the HLR returns the mobile station roaming number </a:t>
            </a:r>
            <a:r>
              <a:rPr lang="en-US" altLang="zh-CN" dirty="0" smtClean="0"/>
              <a:t>(MSRN), </a:t>
            </a:r>
            <a:r>
              <a:rPr lang="en-US" altLang="zh-CN" dirty="0"/>
              <a:t>which we will refer to as the roaming number.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en-US" altLang="zh-CN" dirty="0" smtClean="0"/>
              <a:t>7.7 </a:t>
            </a:r>
            <a:r>
              <a:rPr lang="en-US" altLang="zh-CN" dirty="0"/>
              <a:t>Managing Mobility in cellular Networks</a:t>
            </a:r>
          </a:p>
        </p:txBody>
      </p:sp>
      <p:sp>
        <p:nvSpPr>
          <p:cNvPr id="193539" name="Rectangle 3"/>
          <p:cNvSpPr>
            <a:spLocks noGrp="1" noChangeArrowheads="1"/>
          </p:cNvSpPr>
          <p:nvPr>
            <p:ph type="body" idx="1"/>
          </p:nvPr>
        </p:nvSpPr>
        <p:spPr/>
        <p:txBody>
          <a:bodyPr/>
          <a:lstStyle/>
          <a:p>
            <a:pPr lvl="1" eaLnBrk="1" hangingPunct="1">
              <a:lnSpc>
                <a:spcPct val="90000"/>
              </a:lnSpc>
            </a:pPr>
            <a:r>
              <a:rPr lang="en-US" altLang="zh-CN" dirty="0"/>
              <a:t>The roaming number is ephemeral, and it is temporarily assigned to a mobile when it enters a visited network. </a:t>
            </a:r>
          </a:p>
          <a:p>
            <a:pPr lvl="1" eaLnBrk="1" hangingPunct="1">
              <a:lnSpc>
                <a:spcPct val="90000"/>
              </a:lnSpc>
            </a:pPr>
            <a:endParaRPr lang="en-US" altLang="zh-CN" dirty="0"/>
          </a:p>
          <a:p>
            <a:pPr eaLnBrk="1" hangingPunct="1">
              <a:lnSpc>
                <a:spcPct val="90000"/>
              </a:lnSpc>
              <a:buFontTx/>
              <a:buNone/>
            </a:pPr>
            <a:r>
              <a:rPr lang="en-US" altLang="zh-CN" dirty="0"/>
              <a:t>3. Given the roaming number, the home MSC sets up the second leg of the call through the network to the MSC in the visited network.</a:t>
            </a:r>
          </a:p>
          <a:p>
            <a:pPr lvl="1" eaLnBrk="1" hangingPunct="1">
              <a:lnSpc>
                <a:spcPct val="90000"/>
              </a:lnSpc>
            </a:pPr>
            <a:r>
              <a:rPr lang="en-US" altLang="zh-CN" dirty="0"/>
              <a:t>The call is completed, being routed from the correspondent to the home MSC, and from there to the visited MSC, and from there to the base station serving the mobile </a:t>
            </a:r>
            <a:r>
              <a:rPr lang="en-US" altLang="zh-CN" sz="2000" dirty="0"/>
              <a:t>user.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solidFill>
                  <a:srgbClr val="C00000"/>
                </a:solidFill>
                <a:latin typeface="Gill Sans MT" panose="020B0502020104020203" pitchFamily="34" charset="0"/>
              </a:rPr>
              <a:t>GSM </a:t>
            </a:r>
            <a:r>
              <a:rPr lang="zh-CN" altLang="en-US" sz="1800" i="1" dirty="0" smtClean="0">
                <a:solidFill>
                  <a:srgbClr val="C00000"/>
                </a:solidFill>
                <a:latin typeface="Gill Sans MT" panose="020B0502020104020203" pitchFamily="34" charset="0"/>
              </a:rPr>
              <a:t>中的切换</a:t>
            </a:r>
            <a:endParaRPr lang="en-US" altLang="zh-CN" sz="1800" i="1" dirty="0">
              <a:solidFill>
                <a:srgbClr val="C00000"/>
              </a:solidFill>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38959614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2" name="Group 2"/>
          <p:cNvGrpSpPr>
            <a:grpSpLocks/>
          </p:cNvGrpSpPr>
          <p:nvPr/>
        </p:nvGrpSpPr>
        <p:grpSpPr bwMode="auto">
          <a:xfrm>
            <a:off x="358775" y="3073400"/>
            <a:ext cx="498475" cy="636588"/>
            <a:chOff x="3796" y="1043"/>
            <a:chExt cx="865" cy="1237"/>
          </a:xfrm>
        </p:grpSpPr>
        <p:sp>
          <p:nvSpPr>
            <p:cNvPr id="194620" name="Line 3"/>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4621" name="Line 4"/>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4622" name="Line 5"/>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4623" name="Line 6"/>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4624" name="Line 7"/>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4625" name="Line 8"/>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4626" name="Line 9"/>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4627" name="Line 10"/>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4628" name="Line 11"/>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4629" name="Line 12"/>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4630" name="Line 13"/>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4631" name="Line 14"/>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4632" name="Line 15"/>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4633" name="Line 16"/>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4634" name="Line 17"/>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4635" name="Group 18"/>
            <p:cNvGrpSpPr>
              <a:grpSpLocks/>
            </p:cNvGrpSpPr>
            <p:nvPr/>
          </p:nvGrpSpPr>
          <p:grpSpPr bwMode="auto">
            <a:xfrm>
              <a:off x="4269" y="1415"/>
              <a:ext cx="392" cy="137"/>
              <a:chOff x="4227" y="1360"/>
              <a:chExt cx="863" cy="270"/>
            </a:xfrm>
          </p:grpSpPr>
          <p:sp>
            <p:nvSpPr>
              <p:cNvPr id="194646" name="Line 1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4647" name="Line 2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4648" name="Line 2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4649" name="Line 2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4636" name="Group 23"/>
            <p:cNvGrpSpPr>
              <a:grpSpLocks/>
            </p:cNvGrpSpPr>
            <p:nvPr/>
          </p:nvGrpSpPr>
          <p:grpSpPr bwMode="auto">
            <a:xfrm rot="5700496">
              <a:off x="4053" y="1170"/>
              <a:ext cx="392" cy="137"/>
              <a:chOff x="4227" y="1360"/>
              <a:chExt cx="863" cy="270"/>
            </a:xfrm>
          </p:grpSpPr>
          <p:sp>
            <p:nvSpPr>
              <p:cNvPr id="194642" name="Line 2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4643" name="Line 2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4644" name="Line 2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4645" name="Line 2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4637" name="Group 28"/>
            <p:cNvGrpSpPr>
              <a:grpSpLocks/>
            </p:cNvGrpSpPr>
            <p:nvPr/>
          </p:nvGrpSpPr>
          <p:grpSpPr bwMode="auto">
            <a:xfrm rot="10800000">
              <a:off x="3796" y="1402"/>
              <a:ext cx="392" cy="137"/>
              <a:chOff x="4227" y="1360"/>
              <a:chExt cx="863" cy="270"/>
            </a:xfrm>
          </p:grpSpPr>
          <p:sp>
            <p:nvSpPr>
              <p:cNvPr id="194638" name="Line 2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4639" name="Line 3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4640" name="Line 3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4641" name="Line 3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4563" name="Line 33"/>
          <p:cNvSpPr>
            <a:spLocks noChangeShapeType="1"/>
          </p:cNvSpPr>
          <p:nvPr/>
        </p:nvSpPr>
        <p:spPr bwMode="auto">
          <a:xfrm flipV="1">
            <a:off x="598488" y="2917825"/>
            <a:ext cx="1176337" cy="776288"/>
          </a:xfrm>
          <a:prstGeom prst="line">
            <a:avLst/>
          </a:prstGeom>
          <a:noFill/>
          <a:ln w="9525">
            <a:solidFill>
              <a:schemeClr val="tx1"/>
            </a:solidFill>
            <a:round/>
            <a:headEnd/>
            <a:tailEnd/>
          </a:ln>
        </p:spPr>
        <p:txBody>
          <a:bodyPr/>
          <a:lstStyle/>
          <a:p>
            <a:endParaRPr lang="zh-CN" altLang="en-US"/>
          </a:p>
        </p:txBody>
      </p:sp>
      <p:grpSp>
        <p:nvGrpSpPr>
          <p:cNvPr id="194564" name="Group 34"/>
          <p:cNvGrpSpPr>
            <a:grpSpLocks/>
          </p:cNvGrpSpPr>
          <p:nvPr/>
        </p:nvGrpSpPr>
        <p:grpSpPr bwMode="auto">
          <a:xfrm>
            <a:off x="1157288" y="3911600"/>
            <a:ext cx="1441450" cy="346075"/>
            <a:chOff x="3072" y="739"/>
            <a:chExt cx="652" cy="146"/>
          </a:xfrm>
        </p:grpSpPr>
        <p:pic>
          <p:nvPicPr>
            <p:cNvPr id="194617" name="Picture 35" descr="lgv_fqmg[1]"/>
            <p:cNvPicPr>
              <a:picLocks noChangeAspect="1" noChangeArrowheads="1"/>
            </p:cNvPicPr>
            <p:nvPr/>
          </p:nvPicPr>
          <p:blipFill>
            <a:blip r:embed="rId3" cstate="print"/>
            <a:srcRect/>
            <a:stretch>
              <a:fillRect/>
            </a:stretch>
          </p:blipFill>
          <p:spPr bwMode="auto">
            <a:xfrm flipH="1">
              <a:off x="3237" y="739"/>
              <a:ext cx="487" cy="146"/>
            </a:xfrm>
            <a:prstGeom prst="rect">
              <a:avLst/>
            </a:prstGeom>
            <a:noFill/>
            <a:ln w="9525">
              <a:noFill/>
              <a:miter lim="800000"/>
              <a:headEnd/>
              <a:tailEnd/>
            </a:ln>
          </p:spPr>
        </p:pic>
        <p:sp>
          <p:nvSpPr>
            <p:cNvPr id="194618" name="Line 36"/>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94619" name="Line 37"/>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grpSp>
        <p:nvGrpSpPr>
          <p:cNvPr id="194565" name="Group 38"/>
          <p:cNvGrpSpPr>
            <a:grpSpLocks/>
          </p:cNvGrpSpPr>
          <p:nvPr/>
        </p:nvGrpSpPr>
        <p:grpSpPr bwMode="auto">
          <a:xfrm>
            <a:off x="1622425" y="2222500"/>
            <a:ext cx="987425" cy="730250"/>
            <a:chOff x="2197" y="1155"/>
            <a:chExt cx="622" cy="460"/>
          </a:xfrm>
        </p:grpSpPr>
        <p:grpSp>
          <p:nvGrpSpPr>
            <p:cNvPr id="194613" name="Group 39"/>
            <p:cNvGrpSpPr>
              <a:grpSpLocks/>
            </p:cNvGrpSpPr>
            <p:nvPr/>
          </p:nvGrpSpPr>
          <p:grpSpPr bwMode="auto">
            <a:xfrm>
              <a:off x="2198" y="1176"/>
              <a:ext cx="621" cy="426"/>
              <a:chOff x="3164" y="2556"/>
              <a:chExt cx="901" cy="338"/>
            </a:xfrm>
          </p:grpSpPr>
          <p:sp>
            <p:nvSpPr>
              <p:cNvPr id="194615" name="Rectangle 40"/>
              <p:cNvSpPr>
                <a:spLocks noChangeArrowheads="1"/>
              </p:cNvSpPr>
              <p:nvPr/>
            </p:nvSpPr>
            <p:spPr bwMode="auto">
              <a:xfrm>
                <a:off x="3164" y="2556"/>
                <a:ext cx="901" cy="33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4616" name="Text Box 41"/>
              <p:cNvSpPr txBox="1">
                <a:spLocks noChangeArrowheads="1"/>
              </p:cNvSpPr>
              <p:nvPr/>
            </p:nvSpPr>
            <p:spPr bwMode="auto">
              <a:xfrm>
                <a:off x="3212" y="2573"/>
                <a:ext cx="168" cy="183"/>
              </a:xfrm>
              <a:prstGeom prst="rect">
                <a:avLst/>
              </a:prstGeom>
              <a:solidFill>
                <a:schemeClr val="accent1"/>
              </a:solidFill>
              <a:ln w="9525">
                <a:noFill/>
                <a:miter lim="800000"/>
                <a:headEnd/>
                <a:tailEnd/>
              </a:ln>
            </p:spPr>
            <p:txBody>
              <a:bodyPr wrap="none">
                <a:spAutoFit/>
              </a:bodyPr>
              <a:lstStyle/>
              <a:p>
                <a:pPr eaLnBrk="1" hangingPunct="1"/>
                <a:endParaRPr lang="zh-CN" altLang="en-US">
                  <a:latin typeface="Arial" charset="0"/>
                </a:endParaRPr>
              </a:p>
            </p:txBody>
          </p:sp>
        </p:grpSp>
        <p:sp>
          <p:nvSpPr>
            <p:cNvPr id="194614" name="Text Box 42"/>
            <p:cNvSpPr txBox="1">
              <a:spLocks noChangeArrowheads="1"/>
            </p:cNvSpPr>
            <p:nvPr/>
          </p:nvSpPr>
          <p:spPr bwMode="auto">
            <a:xfrm>
              <a:off x="2197" y="1155"/>
              <a:ext cx="616" cy="460"/>
            </a:xfrm>
            <a:prstGeom prst="rect">
              <a:avLst/>
            </a:prstGeom>
            <a:noFill/>
            <a:ln w="9525">
              <a:noFill/>
              <a:miter lim="800000"/>
              <a:headEnd/>
              <a:tailEnd/>
            </a:ln>
          </p:spPr>
          <p:txBody>
            <a:bodyPr>
              <a:spAutoFit/>
            </a:bodyPr>
            <a:lstStyle/>
            <a:p>
              <a:pPr algn="ctr" eaLnBrk="1" hangingPunct="1"/>
              <a:r>
                <a:rPr lang="en-US" altLang="zh-CN" sz="1400">
                  <a:latin typeface="Arial" charset="0"/>
                </a:rPr>
                <a:t>Mobile </a:t>
              </a:r>
            </a:p>
            <a:p>
              <a:pPr algn="ctr" eaLnBrk="1" hangingPunct="1"/>
              <a:r>
                <a:rPr lang="en-US" altLang="zh-CN" sz="1400">
                  <a:latin typeface="Arial" charset="0"/>
                </a:rPr>
                <a:t>Switching </a:t>
              </a:r>
            </a:p>
            <a:p>
              <a:pPr algn="ctr" eaLnBrk="1" hangingPunct="1"/>
              <a:r>
                <a:rPr lang="en-US" altLang="zh-CN" sz="1400">
                  <a:latin typeface="Arial" charset="0"/>
                </a:rPr>
                <a:t>Center</a:t>
              </a:r>
            </a:p>
          </p:txBody>
        </p:sp>
      </p:grpSp>
      <p:grpSp>
        <p:nvGrpSpPr>
          <p:cNvPr id="194566" name="Group 43"/>
          <p:cNvGrpSpPr>
            <a:grpSpLocks/>
          </p:cNvGrpSpPr>
          <p:nvPr/>
        </p:nvGrpSpPr>
        <p:grpSpPr bwMode="auto">
          <a:xfrm>
            <a:off x="1135063" y="2014538"/>
            <a:ext cx="636587" cy="493712"/>
            <a:chOff x="3202" y="3056"/>
            <a:chExt cx="401" cy="311"/>
          </a:xfrm>
        </p:grpSpPr>
        <p:sp>
          <p:nvSpPr>
            <p:cNvPr id="194607" name="Oval 44"/>
            <p:cNvSpPr>
              <a:spLocks noChangeArrowheads="1"/>
            </p:cNvSpPr>
            <p:nvPr/>
          </p:nvSpPr>
          <p:spPr bwMode="auto">
            <a:xfrm>
              <a:off x="3203" y="3295"/>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4608" name="Line 45"/>
            <p:cNvSpPr>
              <a:spLocks noChangeShapeType="1"/>
            </p:cNvSpPr>
            <p:nvPr/>
          </p:nvSpPr>
          <p:spPr bwMode="auto">
            <a:xfrm>
              <a:off x="3204" y="3096"/>
              <a:ext cx="0" cy="234"/>
            </a:xfrm>
            <a:prstGeom prst="line">
              <a:avLst/>
            </a:prstGeom>
            <a:noFill/>
            <a:ln w="9525">
              <a:solidFill>
                <a:schemeClr val="tx1"/>
              </a:solidFill>
              <a:round/>
              <a:headEnd/>
              <a:tailEnd/>
            </a:ln>
          </p:spPr>
          <p:txBody>
            <a:bodyPr/>
            <a:lstStyle/>
            <a:p>
              <a:endParaRPr lang="zh-CN" altLang="en-US"/>
            </a:p>
          </p:txBody>
        </p:sp>
        <p:sp>
          <p:nvSpPr>
            <p:cNvPr id="194609" name="Rectangle 46"/>
            <p:cNvSpPr>
              <a:spLocks noChangeArrowheads="1"/>
            </p:cNvSpPr>
            <p:nvPr/>
          </p:nvSpPr>
          <p:spPr bwMode="auto">
            <a:xfrm>
              <a:off x="3210" y="3090"/>
              <a:ext cx="393" cy="234"/>
            </a:xfrm>
            <a:prstGeom prst="rect">
              <a:avLst/>
            </a:prstGeom>
            <a:solidFill>
              <a:schemeClr val="accent1"/>
            </a:solidFill>
            <a:ln w="9525">
              <a:noFill/>
              <a:miter lim="800000"/>
              <a:headEnd/>
              <a:tailEnd/>
            </a:ln>
          </p:spPr>
          <p:txBody>
            <a:bodyPr wrap="none" anchor="ctr"/>
            <a:lstStyle/>
            <a:p>
              <a:endParaRPr lang="zh-CN" altLang="en-US"/>
            </a:p>
          </p:txBody>
        </p:sp>
        <p:sp>
          <p:nvSpPr>
            <p:cNvPr id="194610" name="Oval 47"/>
            <p:cNvSpPr>
              <a:spLocks noChangeArrowheads="1"/>
            </p:cNvSpPr>
            <p:nvPr/>
          </p:nvSpPr>
          <p:spPr bwMode="auto">
            <a:xfrm>
              <a:off x="3202" y="3056"/>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4611" name="Line 48"/>
            <p:cNvSpPr>
              <a:spLocks noChangeShapeType="1"/>
            </p:cNvSpPr>
            <p:nvPr/>
          </p:nvSpPr>
          <p:spPr bwMode="auto">
            <a:xfrm>
              <a:off x="3603" y="3099"/>
              <a:ext cx="0" cy="234"/>
            </a:xfrm>
            <a:prstGeom prst="line">
              <a:avLst/>
            </a:prstGeom>
            <a:noFill/>
            <a:ln w="9525">
              <a:solidFill>
                <a:schemeClr val="tx1"/>
              </a:solidFill>
              <a:round/>
              <a:headEnd/>
              <a:tailEnd/>
            </a:ln>
          </p:spPr>
          <p:txBody>
            <a:bodyPr/>
            <a:lstStyle/>
            <a:p>
              <a:endParaRPr lang="zh-CN" altLang="en-US"/>
            </a:p>
          </p:txBody>
        </p:sp>
        <p:sp>
          <p:nvSpPr>
            <p:cNvPr id="194612" name="Text Box 49"/>
            <p:cNvSpPr txBox="1">
              <a:spLocks noChangeArrowheads="1"/>
            </p:cNvSpPr>
            <p:nvPr/>
          </p:nvSpPr>
          <p:spPr bwMode="auto">
            <a:xfrm>
              <a:off x="3218" y="3137"/>
              <a:ext cx="364" cy="212"/>
            </a:xfrm>
            <a:prstGeom prst="rect">
              <a:avLst/>
            </a:prstGeom>
            <a:noFill/>
            <a:ln w="9525">
              <a:noFill/>
              <a:miter lim="800000"/>
              <a:headEnd/>
              <a:tailEnd/>
            </a:ln>
          </p:spPr>
          <p:txBody>
            <a:bodyPr wrap="none">
              <a:spAutoFit/>
            </a:bodyPr>
            <a:lstStyle/>
            <a:p>
              <a:pPr eaLnBrk="1" hangingPunct="1"/>
              <a:r>
                <a:rPr lang="en-US" altLang="zh-CN" sz="1600">
                  <a:latin typeface="Arial" charset="0"/>
                </a:rPr>
                <a:t>VLR</a:t>
              </a:r>
            </a:p>
          </p:txBody>
        </p:sp>
      </p:grpSp>
      <p:grpSp>
        <p:nvGrpSpPr>
          <p:cNvPr id="194567" name="Group 50"/>
          <p:cNvGrpSpPr>
            <a:grpSpLocks/>
          </p:cNvGrpSpPr>
          <p:nvPr/>
        </p:nvGrpSpPr>
        <p:grpSpPr bwMode="auto">
          <a:xfrm>
            <a:off x="3343275" y="3073400"/>
            <a:ext cx="498475" cy="636588"/>
            <a:chOff x="3796" y="1043"/>
            <a:chExt cx="865" cy="1237"/>
          </a:xfrm>
        </p:grpSpPr>
        <p:sp>
          <p:nvSpPr>
            <p:cNvPr id="194577" name="Line 5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4578" name="Line 5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4579" name="Line 5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4580" name="Line 5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4581" name="Line 5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4582" name="Line 5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4583" name="Line 5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4584" name="Line 5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4585" name="Line 5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4586" name="Line 6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4587" name="Line 6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4588" name="Line 6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4589" name="Line 6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4590" name="Line 6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4591" name="Line 6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4592" name="Group 66"/>
            <p:cNvGrpSpPr>
              <a:grpSpLocks/>
            </p:cNvGrpSpPr>
            <p:nvPr/>
          </p:nvGrpSpPr>
          <p:grpSpPr bwMode="auto">
            <a:xfrm>
              <a:off x="4269" y="1415"/>
              <a:ext cx="392" cy="137"/>
              <a:chOff x="4227" y="1360"/>
              <a:chExt cx="863" cy="270"/>
            </a:xfrm>
          </p:grpSpPr>
          <p:sp>
            <p:nvSpPr>
              <p:cNvPr id="194603" name="Line 6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4604" name="Line 6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4605" name="Line 6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4606" name="Line 7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4593" name="Group 71"/>
            <p:cNvGrpSpPr>
              <a:grpSpLocks/>
            </p:cNvGrpSpPr>
            <p:nvPr/>
          </p:nvGrpSpPr>
          <p:grpSpPr bwMode="auto">
            <a:xfrm rot="5700496">
              <a:off x="4053" y="1170"/>
              <a:ext cx="392" cy="137"/>
              <a:chOff x="4227" y="1360"/>
              <a:chExt cx="863" cy="270"/>
            </a:xfrm>
          </p:grpSpPr>
          <p:sp>
            <p:nvSpPr>
              <p:cNvPr id="194599" name="Line 7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4600" name="Line 7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4601" name="Line 7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4602" name="Line 7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4594" name="Group 76"/>
            <p:cNvGrpSpPr>
              <a:grpSpLocks/>
            </p:cNvGrpSpPr>
            <p:nvPr/>
          </p:nvGrpSpPr>
          <p:grpSpPr bwMode="auto">
            <a:xfrm rot="10800000">
              <a:off x="3796" y="1402"/>
              <a:ext cx="392" cy="137"/>
              <a:chOff x="4227" y="1360"/>
              <a:chExt cx="863" cy="270"/>
            </a:xfrm>
          </p:grpSpPr>
          <p:sp>
            <p:nvSpPr>
              <p:cNvPr id="194595" name="Line 7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4596" name="Line 7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4597" name="Line 7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4598" name="Line 8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4568" name="Line 81"/>
          <p:cNvSpPr>
            <a:spLocks noChangeShapeType="1"/>
          </p:cNvSpPr>
          <p:nvPr/>
        </p:nvSpPr>
        <p:spPr bwMode="auto">
          <a:xfrm flipH="1" flipV="1">
            <a:off x="2439988" y="2930525"/>
            <a:ext cx="1176337" cy="776288"/>
          </a:xfrm>
          <a:prstGeom prst="line">
            <a:avLst/>
          </a:prstGeom>
          <a:noFill/>
          <a:ln w="9525">
            <a:solidFill>
              <a:schemeClr val="tx1"/>
            </a:solidFill>
            <a:round/>
            <a:headEnd/>
            <a:tailEnd/>
          </a:ln>
        </p:spPr>
        <p:txBody>
          <a:bodyPr/>
          <a:lstStyle/>
          <a:p>
            <a:endParaRPr lang="zh-CN" altLang="en-US"/>
          </a:p>
        </p:txBody>
      </p:sp>
      <p:sp>
        <p:nvSpPr>
          <p:cNvPr id="194569" name="Freeform 82"/>
          <p:cNvSpPr>
            <a:spLocks/>
          </p:cNvSpPr>
          <p:nvPr/>
        </p:nvSpPr>
        <p:spPr bwMode="auto">
          <a:xfrm>
            <a:off x="788988" y="1620838"/>
            <a:ext cx="1328737" cy="2324100"/>
          </a:xfrm>
          <a:custGeom>
            <a:avLst/>
            <a:gdLst>
              <a:gd name="T0" fmla="*/ 1295400 w 837"/>
              <a:gd name="T1" fmla="*/ 0 h 1464"/>
              <a:gd name="T2" fmla="*/ 1282700 w 837"/>
              <a:gd name="T3" fmla="*/ 965200 h 1464"/>
              <a:gd name="T4" fmla="*/ 1282700 w 837"/>
              <a:gd name="T5" fmla="*/ 1244600 h 1464"/>
              <a:gd name="T6" fmla="*/ 1003300 w 837"/>
              <a:gd name="T7" fmla="*/ 1447800 h 1464"/>
              <a:gd name="T8" fmla="*/ 0 w 837"/>
              <a:gd name="T9" fmla="*/ 2082800 h 1464"/>
              <a:gd name="T10" fmla="*/ 1003300 w 837"/>
              <a:gd name="T11" fmla="*/ 2324100 h 1464"/>
              <a:gd name="T12" fmla="*/ 0 60000 65536"/>
              <a:gd name="T13" fmla="*/ 0 60000 65536"/>
              <a:gd name="T14" fmla="*/ 0 60000 65536"/>
              <a:gd name="T15" fmla="*/ 0 60000 65536"/>
              <a:gd name="T16" fmla="*/ 0 60000 65536"/>
              <a:gd name="T17" fmla="*/ 0 60000 65536"/>
              <a:gd name="T18" fmla="*/ 0 w 837"/>
              <a:gd name="T19" fmla="*/ 0 h 1464"/>
              <a:gd name="T20" fmla="*/ 837 w 837"/>
              <a:gd name="T21" fmla="*/ 1464 h 1464"/>
            </a:gdLst>
            <a:ahLst/>
            <a:cxnLst>
              <a:cxn ang="T12">
                <a:pos x="T0" y="T1"/>
              </a:cxn>
              <a:cxn ang="T13">
                <a:pos x="T2" y="T3"/>
              </a:cxn>
              <a:cxn ang="T14">
                <a:pos x="T4" y="T5"/>
              </a:cxn>
              <a:cxn ang="T15">
                <a:pos x="T6" y="T7"/>
              </a:cxn>
              <a:cxn ang="T16">
                <a:pos x="T8" y="T9"/>
              </a:cxn>
              <a:cxn ang="T17">
                <a:pos x="T10" y="T11"/>
              </a:cxn>
            </a:cxnLst>
            <a:rect l="T18" t="T19" r="T20" b="T21"/>
            <a:pathLst>
              <a:path w="837" h="1464">
                <a:moveTo>
                  <a:pt x="816" y="0"/>
                </a:moveTo>
                <a:cubicBezTo>
                  <a:pt x="813" y="101"/>
                  <a:pt x="809" y="477"/>
                  <a:pt x="808" y="608"/>
                </a:cubicBezTo>
                <a:cubicBezTo>
                  <a:pt x="807" y="739"/>
                  <a:pt x="837" y="733"/>
                  <a:pt x="808" y="784"/>
                </a:cubicBezTo>
                <a:cubicBezTo>
                  <a:pt x="779" y="835"/>
                  <a:pt x="767" y="824"/>
                  <a:pt x="632" y="912"/>
                </a:cubicBezTo>
                <a:cubicBezTo>
                  <a:pt x="497" y="1000"/>
                  <a:pt x="0" y="1220"/>
                  <a:pt x="0" y="1312"/>
                </a:cubicBezTo>
                <a:cubicBezTo>
                  <a:pt x="0" y="1404"/>
                  <a:pt x="500" y="1432"/>
                  <a:pt x="632" y="1464"/>
                </a:cubicBezTo>
              </a:path>
            </a:pathLst>
          </a:custGeom>
          <a:noFill/>
          <a:ln w="38100">
            <a:solidFill>
              <a:srgbClr val="FF0000"/>
            </a:solidFill>
            <a:round/>
            <a:headEnd/>
            <a:tailEnd type="triangle" w="med" len="med"/>
          </a:ln>
        </p:spPr>
        <p:txBody>
          <a:bodyPr/>
          <a:lstStyle/>
          <a:p>
            <a:endParaRPr lang="zh-CN" altLang="en-US"/>
          </a:p>
        </p:txBody>
      </p:sp>
      <p:sp>
        <p:nvSpPr>
          <p:cNvPr id="194570" name="Freeform 83"/>
          <p:cNvSpPr>
            <a:spLocks/>
          </p:cNvSpPr>
          <p:nvPr/>
        </p:nvSpPr>
        <p:spPr bwMode="auto">
          <a:xfrm>
            <a:off x="2093913" y="2852738"/>
            <a:ext cx="1282700" cy="1079500"/>
          </a:xfrm>
          <a:custGeom>
            <a:avLst/>
            <a:gdLst>
              <a:gd name="T0" fmla="*/ 0 w 808"/>
              <a:gd name="T1" fmla="*/ 0 h 680"/>
              <a:gd name="T2" fmla="*/ 279400 w 808"/>
              <a:gd name="T3" fmla="*/ 203200 h 680"/>
              <a:gd name="T4" fmla="*/ 1282700 w 808"/>
              <a:gd name="T5" fmla="*/ 838200 h 680"/>
              <a:gd name="T6" fmla="*/ 279400 w 808"/>
              <a:gd name="T7" fmla="*/ 1079500 h 680"/>
              <a:gd name="T8" fmla="*/ 0 60000 65536"/>
              <a:gd name="T9" fmla="*/ 0 60000 65536"/>
              <a:gd name="T10" fmla="*/ 0 60000 65536"/>
              <a:gd name="T11" fmla="*/ 0 60000 65536"/>
              <a:gd name="T12" fmla="*/ 0 w 808"/>
              <a:gd name="T13" fmla="*/ 0 h 680"/>
              <a:gd name="T14" fmla="*/ 808 w 808"/>
              <a:gd name="T15" fmla="*/ 680 h 680"/>
            </a:gdLst>
            <a:ahLst/>
            <a:cxnLst>
              <a:cxn ang="T8">
                <a:pos x="T0" y="T1"/>
              </a:cxn>
              <a:cxn ang="T9">
                <a:pos x="T2" y="T3"/>
              </a:cxn>
              <a:cxn ang="T10">
                <a:pos x="T4" y="T5"/>
              </a:cxn>
              <a:cxn ang="T11">
                <a:pos x="T6" y="T7"/>
              </a:cxn>
            </a:cxnLst>
            <a:rect l="T12" t="T13" r="T14" b="T15"/>
            <a:pathLst>
              <a:path w="808" h="680">
                <a:moveTo>
                  <a:pt x="0" y="0"/>
                </a:moveTo>
                <a:cubicBezTo>
                  <a:pt x="29" y="21"/>
                  <a:pt x="41" y="40"/>
                  <a:pt x="176" y="128"/>
                </a:cubicBezTo>
                <a:cubicBezTo>
                  <a:pt x="311" y="216"/>
                  <a:pt x="808" y="436"/>
                  <a:pt x="808" y="528"/>
                </a:cubicBezTo>
                <a:cubicBezTo>
                  <a:pt x="808" y="620"/>
                  <a:pt x="308" y="648"/>
                  <a:pt x="176" y="680"/>
                </a:cubicBezTo>
              </a:path>
            </a:pathLst>
          </a:custGeom>
          <a:noFill/>
          <a:ln w="38100">
            <a:solidFill>
              <a:srgbClr val="FF0000"/>
            </a:solidFill>
            <a:prstDash val="dash"/>
            <a:round/>
            <a:headEnd/>
            <a:tailEnd type="triangle" w="med" len="med"/>
          </a:ln>
        </p:spPr>
        <p:txBody>
          <a:bodyPr/>
          <a:lstStyle/>
          <a:p>
            <a:endParaRPr lang="zh-CN" altLang="en-US"/>
          </a:p>
        </p:txBody>
      </p:sp>
      <p:sp>
        <p:nvSpPr>
          <p:cNvPr id="194571" name="Text Box 84"/>
          <p:cNvSpPr txBox="1">
            <a:spLocks noChangeArrowheads="1"/>
          </p:cNvSpPr>
          <p:nvPr/>
        </p:nvSpPr>
        <p:spPr bwMode="auto">
          <a:xfrm>
            <a:off x="331788" y="3714750"/>
            <a:ext cx="82708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old BSS</a:t>
            </a:r>
          </a:p>
        </p:txBody>
      </p:sp>
      <p:sp>
        <p:nvSpPr>
          <p:cNvPr id="194572" name="Text Box 85"/>
          <p:cNvSpPr txBox="1">
            <a:spLocks noChangeArrowheads="1"/>
          </p:cNvSpPr>
          <p:nvPr/>
        </p:nvSpPr>
        <p:spPr bwMode="auto">
          <a:xfrm>
            <a:off x="3024188" y="3846513"/>
            <a:ext cx="91598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new BSS</a:t>
            </a:r>
          </a:p>
        </p:txBody>
      </p:sp>
      <p:sp>
        <p:nvSpPr>
          <p:cNvPr id="194573" name="Text Box 86"/>
          <p:cNvSpPr txBox="1">
            <a:spLocks noChangeArrowheads="1"/>
          </p:cNvSpPr>
          <p:nvPr/>
        </p:nvSpPr>
        <p:spPr bwMode="auto">
          <a:xfrm>
            <a:off x="1217613" y="3244850"/>
            <a:ext cx="725487" cy="517525"/>
          </a:xfrm>
          <a:prstGeom prst="rect">
            <a:avLst/>
          </a:prstGeom>
          <a:noFill/>
          <a:ln w="9525">
            <a:noFill/>
            <a:miter lim="800000"/>
            <a:headEnd/>
            <a:tailEnd/>
          </a:ln>
        </p:spPr>
        <p:txBody>
          <a:bodyPr wrap="none">
            <a:spAutoFit/>
          </a:bodyPr>
          <a:lstStyle/>
          <a:p>
            <a:pPr eaLnBrk="1" hangingPunct="1"/>
            <a:r>
              <a:rPr lang="en-US" altLang="zh-CN" sz="1400">
                <a:latin typeface="Arial" charset="0"/>
              </a:rPr>
              <a:t>old </a:t>
            </a:r>
          </a:p>
          <a:p>
            <a:pPr eaLnBrk="1" hangingPunct="1"/>
            <a:r>
              <a:rPr lang="en-US" altLang="zh-CN" sz="1400">
                <a:latin typeface="Arial" charset="0"/>
              </a:rPr>
              <a:t>routing</a:t>
            </a:r>
          </a:p>
        </p:txBody>
      </p:sp>
      <p:sp>
        <p:nvSpPr>
          <p:cNvPr id="194574" name="Text Box 87"/>
          <p:cNvSpPr txBox="1">
            <a:spLocks noChangeArrowheads="1"/>
          </p:cNvSpPr>
          <p:nvPr/>
        </p:nvSpPr>
        <p:spPr bwMode="auto">
          <a:xfrm>
            <a:off x="2208213" y="3232150"/>
            <a:ext cx="725487" cy="517525"/>
          </a:xfrm>
          <a:prstGeom prst="rect">
            <a:avLst/>
          </a:prstGeom>
          <a:noFill/>
          <a:ln w="9525">
            <a:noFill/>
            <a:miter lim="800000"/>
            <a:headEnd/>
            <a:tailEnd/>
          </a:ln>
        </p:spPr>
        <p:txBody>
          <a:bodyPr wrap="none">
            <a:spAutoFit/>
          </a:bodyPr>
          <a:lstStyle/>
          <a:p>
            <a:pPr algn="r" eaLnBrk="1" hangingPunct="1"/>
            <a:r>
              <a:rPr lang="en-US" altLang="zh-CN" sz="1400">
                <a:latin typeface="Arial" charset="0"/>
              </a:rPr>
              <a:t>new</a:t>
            </a:r>
          </a:p>
          <a:p>
            <a:pPr algn="r" eaLnBrk="1" hangingPunct="1"/>
            <a:r>
              <a:rPr lang="en-US" altLang="zh-CN" sz="1400">
                <a:latin typeface="Arial" charset="0"/>
              </a:rPr>
              <a:t>routing</a:t>
            </a:r>
          </a:p>
        </p:txBody>
      </p:sp>
      <p:sp>
        <p:nvSpPr>
          <p:cNvPr id="90" name="标题 89"/>
          <p:cNvSpPr>
            <a:spLocks noGrp="1"/>
          </p:cNvSpPr>
          <p:nvPr>
            <p:ph type="title"/>
          </p:nvPr>
        </p:nvSpPr>
        <p:spPr/>
        <p:txBody>
          <a:bodyPr/>
          <a:lstStyle/>
          <a:p>
            <a:r>
              <a:rPr lang="en-US" altLang="zh-CN" dirty="0">
                <a:latin typeface="Tahoma" pitchFamily="34" charset="0"/>
              </a:rPr>
              <a:t>GSM: handoff with common MSC</a:t>
            </a:r>
            <a:endParaRPr lang="zh-CN" altLang="en-US" dirty="0"/>
          </a:p>
        </p:txBody>
      </p:sp>
      <p:sp>
        <p:nvSpPr>
          <p:cNvPr id="194576" name="Rectangle 89"/>
          <p:cNvSpPr>
            <a:spLocks noGrp="1" noChangeArrowheads="1"/>
          </p:cNvSpPr>
          <p:nvPr>
            <p:ph type="body" sz="half" idx="4294967295"/>
          </p:nvPr>
        </p:nvSpPr>
        <p:spPr>
          <a:xfrm>
            <a:off x="3792511" y="1002442"/>
            <a:ext cx="5096656" cy="5068887"/>
          </a:xfrm>
        </p:spPr>
        <p:txBody>
          <a:bodyPr/>
          <a:lstStyle/>
          <a:p>
            <a:pPr eaLnBrk="1" hangingPunct="1"/>
            <a:r>
              <a:rPr lang="en-US" altLang="zh-CN" sz="2400" dirty="0"/>
              <a:t>Handoff goal: route call via new base station </a:t>
            </a:r>
            <a:r>
              <a:rPr lang="en-US" altLang="zh-CN" sz="2400" dirty="0" smtClean="0"/>
              <a:t>(without interruption)</a:t>
            </a:r>
            <a:endParaRPr lang="en-US" altLang="zh-CN" sz="2400" dirty="0"/>
          </a:p>
          <a:p>
            <a:pPr eaLnBrk="1" hangingPunct="1"/>
            <a:r>
              <a:rPr lang="en-US" altLang="zh-CN" sz="2400" dirty="0"/>
              <a:t>reasons for handoff:</a:t>
            </a:r>
          </a:p>
          <a:p>
            <a:pPr lvl="1" eaLnBrk="1" hangingPunct="1"/>
            <a:r>
              <a:rPr lang="en-US" altLang="zh-CN" sz="2200" dirty="0"/>
              <a:t>stronger signal to/from new BSS </a:t>
            </a:r>
            <a:r>
              <a:rPr lang="en-US" altLang="zh-CN" sz="2200" dirty="0" smtClean="0"/>
              <a:t>(continuing </a:t>
            </a:r>
            <a:r>
              <a:rPr lang="en-US" altLang="zh-CN" sz="2200" dirty="0"/>
              <a:t>connectivity, less battery </a:t>
            </a:r>
            <a:r>
              <a:rPr lang="en-US" altLang="zh-CN" sz="2200" dirty="0" smtClean="0"/>
              <a:t>drain)</a:t>
            </a:r>
            <a:endParaRPr lang="en-US" altLang="zh-CN" sz="2200" dirty="0"/>
          </a:p>
          <a:p>
            <a:pPr lvl="1" eaLnBrk="1" hangingPunct="1"/>
            <a:r>
              <a:rPr lang="en-US" altLang="zh-CN" sz="2200" dirty="0"/>
              <a:t>load balance: free up channel in current BSS</a:t>
            </a:r>
          </a:p>
          <a:p>
            <a:pPr lvl="1" eaLnBrk="1" hangingPunct="1"/>
            <a:r>
              <a:rPr lang="en-US" altLang="zh-CN" sz="2200" dirty="0"/>
              <a:t>GSM doesn</a:t>
            </a:r>
            <a:r>
              <a:rPr lang="en-US" altLang="zh-CN" sz="2200" dirty="0">
                <a:latin typeface="Comic Sans MS" pitchFamily="66" charset="0"/>
              </a:rPr>
              <a:t>'</a:t>
            </a:r>
            <a:r>
              <a:rPr lang="en-US" altLang="zh-CN" sz="2200" dirty="0"/>
              <a:t>t mandate why to perform handoff </a:t>
            </a:r>
            <a:r>
              <a:rPr lang="en-US" altLang="zh-CN" sz="2200" dirty="0" smtClean="0"/>
              <a:t>(policy), </a:t>
            </a:r>
            <a:r>
              <a:rPr lang="en-US" altLang="zh-CN" sz="2200" dirty="0"/>
              <a:t>only how </a:t>
            </a:r>
            <a:r>
              <a:rPr lang="en-US" altLang="zh-CN" sz="2200" dirty="0" smtClean="0"/>
              <a:t>(mechanism)</a:t>
            </a:r>
            <a:endParaRPr lang="en-US" altLang="zh-CN" sz="2200" dirty="0"/>
          </a:p>
          <a:p>
            <a:pPr eaLnBrk="1" hangingPunct="1"/>
            <a:r>
              <a:rPr lang="en-US" altLang="zh-CN" sz="2400" dirty="0"/>
              <a:t>handoff initiated by old BSS</a:t>
            </a:r>
          </a:p>
          <a:p>
            <a:pPr lvl="1" eaLnBrk="1" hangingPunct="1"/>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Line 2"/>
          <p:cNvSpPr>
            <a:spLocks noChangeShapeType="1"/>
          </p:cNvSpPr>
          <p:nvPr/>
        </p:nvSpPr>
        <p:spPr bwMode="auto">
          <a:xfrm flipV="1">
            <a:off x="982663" y="3062288"/>
            <a:ext cx="520700" cy="342900"/>
          </a:xfrm>
          <a:prstGeom prst="line">
            <a:avLst/>
          </a:prstGeom>
          <a:noFill/>
          <a:ln w="28575">
            <a:solidFill>
              <a:srgbClr val="FF0000"/>
            </a:solidFill>
            <a:round/>
            <a:headEnd/>
            <a:tailEnd type="triangle" w="med" len="med"/>
          </a:ln>
        </p:spPr>
        <p:txBody>
          <a:bodyPr/>
          <a:lstStyle/>
          <a:p>
            <a:endParaRPr lang="zh-CN" altLang="en-US"/>
          </a:p>
        </p:txBody>
      </p:sp>
      <p:grpSp>
        <p:nvGrpSpPr>
          <p:cNvPr id="195587" name="Group 3"/>
          <p:cNvGrpSpPr>
            <a:grpSpLocks/>
          </p:cNvGrpSpPr>
          <p:nvPr/>
        </p:nvGrpSpPr>
        <p:grpSpPr bwMode="auto">
          <a:xfrm>
            <a:off x="368300" y="3200400"/>
            <a:ext cx="498475" cy="636588"/>
            <a:chOff x="3796" y="1043"/>
            <a:chExt cx="865" cy="1237"/>
          </a:xfrm>
        </p:grpSpPr>
        <p:sp>
          <p:nvSpPr>
            <p:cNvPr id="195672" name="Line 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5673" name="Line 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5674" name="Line 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5675" name="Line 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5676" name="Line 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5677" name="Line 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5678" name="Line 1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5679" name="Line 1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5680" name="Line 1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5681" name="Line 1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5682" name="Line 1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5683" name="Line 1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5684" name="Line 1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5685" name="Line 1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5686" name="Line 1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5687" name="Group 19"/>
            <p:cNvGrpSpPr>
              <a:grpSpLocks/>
            </p:cNvGrpSpPr>
            <p:nvPr/>
          </p:nvGrpSpPr>
          <p:grpSpPr bwMode="auto">
            <a:xfrm>
              <a:off x="4269" y="1415"/>
              <a:ext cx="392" cy="137"/>
              <a:chOff x="4227" y="1360"/>
              <a:chExt cx="863" cy="270"/>
            </a:xfrm>
          </p:grpSpPr>
          <p:sp>
            <p:nvSpPr>
              <p:cNvPr id="195698" name="Line 2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5699" name="Line 2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5700" name="Line 2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5701" name="Line 2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5688" name="Group 24"/>
            <p:cNvGrpSpPr>
              <a:grpSpLocks/>
            </p:cNvGrpSpPr>
            <p:nvPr/>
          </p:nvGrpSpPr>
          <p:grpSpPr bwMode="auto">
            <a:xfrm rot="5700496">
              <a:off x="4053" y="1170"/>
              <a:ext cx="392" cy="137"/>
              <a:chOff x="4227" y="1360"/>
              <a:chExt cx="863" cy="270"/>
            </a:xfrm>
          </p:grpSpPr>
          <p:sp>
            <p:nvSpPr>
              <p:cNvPr id="195694" name="Line 2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5695" name="Line 2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5696" name="Line 2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5697" name="Line 2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5689" name="Group 29"/>
            <p:cNvGrpSpPr>
              <a:grpSpLocks/>
            </p:cNvGrpSpPr>
            <p:nvPr/>
          </p:nvGrpSpPr>
          <p:grpSpPr bwMode="auto">
            <a:xfrm rot="10800000">
              <a:off x="3796" y="1402"/>
              <a:ext cx="392" cy="137"/>
              <a:chOff x="4227" y="1360"/>
              <a:chExt cx="863" cy="270"/>
            </a:xfrm>
          </p:grpSpPr>
          <p:sp>
            <p:nvSpPr>
              <p:cNvPr id="195690" name="Line 3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5691" name="Line 3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5692" name="Line 3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5693" name="Line 3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5588" name="Line 34"/>
          <p:cNvSpPr>
            <a:spLocks noChangeShapeType="1"/>
          </p:cNvSpPr>
          <p:nvPr/>
        </p:nvSpPr>
        <p:spPr bwMode="auto">
          <a:xfrm flipV="1">
            <a:off x="608013" y="3044825"/>
            <a:ext cx="1176337" cy="776288"/>
          </a:xfrm>
          <a:prstGeom prst="line">
            <a:avLst/>
          </a:prstGeom>
          <a:noFill/>
          <a:ln w="9525">
            <a:solidFill>
              <a:schemeClr val="tx1"/>
            </a:solidFill>
            <a:round/>
            <a:headEnd/>
            <a:tailEnd/>
          </a:ln>
        </p:spPr>
        <p:txBody>
          <a:bodyPr/>
          <a:lstStyle/>
          <a:p>
            <a:endParaRPr lang="zh-CN" altLang="en-US"/>
          </a:p>
        </p:txBody>
      </p:sp>
      <p:grpSp>
        <p:nvGrpSpPr>
          <p:cNvPr id="195589" name="Group 35"/>
          <p:cNvGrpSpPr>
            <a:grpSpLocks/>
          </p:cNvGrpSpPr>
          <p:nvPr/>
        </p:nvGrpSpPr>
        <p:grpSpPr bwMode="auto">
          <a:xfrm>
            <a:off x="1166813" y="4038600"/>
            <a:ext cx="1441450" cy="346075"/>
            <a:chOff x="3072" y="739"/>
            <a:chExt cx="652" cy="146"/>
          </a:xfrm>
        </p:grpSpPr>
        <p:pic>
          <p:nvPicPr>
            <p:cNvPr id="195669" name="Picture 36" descr="lgv_fqmg[1]"/>
            <p:cNvPicPr>
              <a:picLocks noChangeAspect="1" noChangeArrowheads="1"/>
            </p:cNvPicPr>
            <p:nvPr/>
          </p:nvPicPr>
          <p:blipFill>
            <a:blip r:embed="rId3" cstate="print"/>
            <a:srcRect/>
            <a:stretch>
              <a:fillRect/>
            </a:stretch>
          </p:blipFill>
          <p:spPr bwMode="auto">
            <a:xfrm flipH="1">
              <a:off x="3237" y="739"/>
              <a:ext cx="487" cy="146"/>
            </a:xfrm>
            <a:prstGeom prst="rect">
              <a:avLst/>
            </a:prstGeom>
            <a:noFill/>
            <a:ln w="9525">
              <a:noFill/>
              <a:miter lim="800000"/>
              <a:headEnd/>
              <a:tailEnd/>
            </a:ln>
          </p:spPr>
        </p:pic>
        <p:sp>
          <p:nvSpPr>
            <p:cNvPr id="195670" name="Line 37"/>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95671" name="Line 38"/>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grpSp>
        <p:nvGrpSpPr>
          <p:cNvPr id="195590" name="Group 39"/>
          <p:cNvGrpSpPr>
            <a:grpSpLocks/>
          </p:cNvGrpSpPr>
          <p:nvPr/>
        </p:nvGrpSpPr>
        <p:grpSpPr bwMode="auto">
          <a:xfrm>
            <a:off x="1631950" y="2349500"/>
            <a:ext cx="987425" cy="730250"/>
            <a:chOff x="2197" y="1155"/>
            <a:chExt cx="622" cy="460"/>
          </a:xfrm>
        </p:grpSpPr>
        <p:grpSp>
          <p:nvGrpSpPr>
            <p:cNvPr id="195665" name="Group 40"/>
            <p:cNvGrpSpPr>
              <a:grpSpLocks/>
            </p:cNvGrpSpPr>
            <p:nvPr/>
          </p:nvGrpSpPr>
          <p:grpSpPr bwMode="auto">
            <a:xfrm>
              <a:off x="2198" y="1176"/>
              <a:ext cx="621" cy="426"/>
              <a:chOff x="3164" y="2556"/>
              <a:chExt cx="901" cy="338"/>
            </a:xfrm>
          </p:grpSpPr>
          <p:sp>
            <p:nvSpPr>
              <p:cNvPr id="195667" name="Rectangle 41"/>
              <p:cNvSpPr>
                <a:spLocks noChangeArrowheads="1"/>
              </p:cNvSpPr>
              <p:nvPr/>
            </p:nvSpPr>
            <p:spPr bwMode="auto">
              <a:xfrm>
                <a:off x="3164" y="2556"/>
                <a:ext cx="901" cy="33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5668" name="Text Box 42"/>
              <p:cNvSpPr txBox="1">
                <a:spLocks noChangeArrowheads="1"/>
              </p:cNvSpPr>
              <p:nvPr/>
            </p:nvSpPr>
            <p:spPr bwMode="auto">
              <a:xfrm>
                <a:off x="3212" y="2573"/>
                <a:ext cx="168" cy="183"/>
              </a:xfrm>
              <a:prstGeom prst="rect">
                <a:avLst/>
              </a:prstGeom>
              <a:solidFill>
                <a:schemeClr val="accent1"/>
              </a:solidFill>
              <a:ln w="9525">
                <a:noFill/>
                <a:miter lim="800000"/>
                <a:headEnd/>
                <a:tailEnd/>
              </a:ln>
            </p:spPr>
            <p:txBody>
              <a:bodyPr wrap="none">
                <a:spAutoFit/>
              </a:bodyPr>
              <a:lstStyle/>
              <a:p>
                <a:pPr eaLnBrk="1" hangingPunct="1"/>
                <a:endParaRPr lang="zh-CN" altLang="en-US">
                  <a:latin typeface="Arial" charset="0"/>
                </a:endParaRPr>
              </a:p>
            </p:txBody>
          </p:sp>
        </p:grpSp>
        <p:sp>
          <p:nvSpPr>
            <p:cNvPr id="195666" name="Text Box 43"/>
            <p:cNvSpPr txBox="1">
              <a:spLocks noChangeArrowheads="1"/>
            </p:cNvSpPr>
            <p:nvPr/>
          </p:nvSpPr>
          <p:spPr bwMode="auto">
            <a:xfrm>
              <a:off x="2197" y="1155"/>
              <a:ext cx="616" cy="460"/>
            </a:xfrm>
            <a:prstGeom prst="rect">
              <a:avLst/>
            </a:prstGeom>
            <a:noFill/>
            <a:ln w="9525">
              <a:noFill/>
              <a:miter lim="800000"/>
              <a:headEnd/>
              <a:tailEnd/>
            </a:ln>
          </p:spPr>
          <p:txBody>
            <a:bodyPr>
              <a:spAutoFit/>
            </a:bodyPr>
            <a:lstStyle/>
            <a:p>
              <a:pPr algn="ctr" eaLnBrk="1" hangingPunct="1"/>
              <a:r>
                <a:rPr lang="en-US" altLang="zh-CN" sz="1400">
                  <a:latin typeface="Arial" charset="0"/>
                </a:rPr>
                <a:t>Mobile </a:t>
              </a:r>
            </a:p>
            <a:p>
              <a:pPr algn="ctr" eaLnBrk="1" hangingPunct="1"/>
              <a:r>
                <a:rPr lang="en-US" altLang="zh-CN" sz="1400">
                  <a:latin typeface="Arial" charset="0"/>
                </a:rPr>
                <a:t>Switching </a:t>
              </a:r>
            </a:p>
            <a:p>
              <a:pPr algn="ctr" eaLnBrk="1" hangingPunct="1"/>
              <a:r>
                <a:rPr lang="en-US" altLang="zh-CN" sz="1400">
                  <a:latin typeface="Arial" charset="0"/>
                </a:rPr>
                <a:t>Center</a:t>
              </a:r>
            </a:p>
          </p:txBody>
        </p:sp>
      </p:grpSp>
      <p:grpSp>
        <p:nvGrpSpPr>
          <p:cNvPr id="195591" name="Group 44"/>
          <p:cNvGrpSpPr>
            <a:grpSpLocks/>
          </p:cNvGrpSpPr>
          <p:nvPr/>
        </p:nvGrpSpPr>
        <p:grpSpPr bwMode="auto">
          <a:xfrm>
            <a:off x="1144588" y="2141538"/>
            <a:ext cx="636587" cy="493712"/>
            <a:chOff x="3202" y="3056"/>
            <a:chExt cx="401" cy="311"/>
          </a:xfrm>
        </p:grpSpPr>
        <p:sp>
          <p:nvSpPr>
            <p:cNvPr id="195659" name="Oval 45"/>
            <p:cNvSpPr>
              <a:spLocks noChangeArrowheads="1"/>
            </p:cNvSpPr>
            <p:nvPr/>
          </p:nvSpPr>
          <p:spPr bwMode="auto">
            <a:xfrm>
              <a:off x="3203" y="3295"/>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5660" name="Line 46"/>
            <p:cNvSpPr>
              <a:spLocks noChangeShapeType="1"/>
            </p:cNvSpPr>
            <p:nvPr/>
          </p:nvSpPr>
          <p:spPr bwMode="auto">
            <a:xfrm>
              <a:off x="3204" y="3096"/>
              <a:ext cx="0" cy="234"/>
            </a:xfrm>
            <a:prstGeom prst="line">
              <a:avLst/>
            </a:prstGeom>
            <a:noFill/>
            <a:ln w="9525">
              <a:solidFill>
                <a:schemeClr val="tx1"/>
              </a:solidFill>
              <a:round/>
              <a:headEnd/>
              <a:tailEnd/>
            </a:ln>
          </p:spPr>
          <p:txBody>
            <a:bodyPr/>
            <a:lstStyle/>
            <a:p>
              <a:endParaRPr lang="zh-CN" altLang="en-US"/>
            </a:p>
          </p:txBody>
        </p:sp>
        <p:sp>
          <p:nvSpPr>
            <p:cNvPr id="195661" name="Rectangle 47"/>
            <p:cNvSpPr>
              <a:spLocks noChangeArrowheads="1"/>
            </p:cNvSpPr>
            <p:nvPr/>
          </p:nvSpPr>
          <p:spPr bwMode="auto">
            <a:xfrm>
              <a:off x="3210" y="3090"/>
              <a:ext cx="393" cy="234"/>
            </a:xfrm>
            <a:prstGeom prst="rect">
              <a:avLst/>
            </a:prstGeom>
            <a:solidFill>
              <a:schemeClr val="accent1"/>
            </a:solidFill>
            <a:ln w="9525">
              <a:noFill/>
              <a:miter lim="800000"/>
              <a:headEnd/>
              <a:tailEnd/>
            </a:ln>
          </p:spPr>
          <p:txBody>
            <a:bodyPr wrap="none" anchor="ctr"/>
            <a:lstStyle/>
            <a:p>
              <a:endParaRPr lang="zh-CN" altLang="en-US"/>
            </a:p>
          </p:txBody>
        </p:sp>
        <p:sp>
          <p:nvSpPr>
            <p:cNvPr id="195662" name="Oval 48"/>
            <p:cNvSpPr>
              <a:spLocks noChangeArrowheads="1"/>
            </p:cNvSpPr>
            <p:nvPr/>
          </p:nvSpPr>
          <p:spPr bwMode="auto">
            <a:xfrm>
              <a:off x="3202" y="3056"/>
              <a:ext cx="400" cy="7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95663" name="Line 49"/>
            <p:cNvSpPr>
              <a:spLocks noChangeShapeType="1"/>
            </p:cNvSpPr>
            <p:nvPr/>
          </p:nvSpPr>
          <p:spPr bwMode="auto">
            <a:xfrm>
              <a:off x="3603" y="3099"/>
              <a:ext cx="0" cy="234"/>
            </a:xfrm>
            <a:prstGeom prst="line">
              <a:avLst/>
            </a:prstGeom>
            <a:noFill/>
            <a:ln w="9525">
              <a:solidFill>
                <a:schemeClr val="tx1"/>
              </a:solidFill>
              <a:round/>
              <a:headEnd/>
              <a:tailEnd/>
            </a:ln>
          </p:spPr>
          <p:txBody>
            <a:bodyPr/>
            <a:lstStyle/>
            <a:p>
              <a:endParaRPr lang="zh-CN" altLang="en-US"/>
            </a:p>
          </p:txBody>
        </p:sp>
        <p:sp>
          <p:nvSpPr>
            <p:cNvPr id="195664" name="Text Box 50"/>
            <p:cNvSpPr txBox="1">
              <a:spLocks noChangeArrowheads="1"/>
            </p:cNvSpPr>
            <p:nvPr/>
          </p:nvSpPr>
          <p:spPr bwMode="auto">
            <a:xfrm>
              <a:off x="3218" y="3137"/>
              <a:ext cx="364" cy="212"/>
            </a:xfrm>
            <a:prstGeom prst="rect">
              <a:avLst/>
            </a:prstGeom>
            <a:noFill/>
            <a:ln w="9525">
              <a:noFill/>
              <a:miter lim="800000"/>
              <a:headEnd/>
              <a:tailEnd/>
            </a:ln>
          </p:spPr>
          <p:txBody>
            <a:bodyPr wrap="none">
              <a:spAutoFit/>
            </a:bodyPr>
            <a:lstStyle/>
            <a:p>
              <a:pPr eaLnBrk="1" hangingPunct="1"/>
              <a:r>
                <a:rPr lang="en-US" altLang="zh-CN" sz="1600">
                  <a:latin typeface="Arial" charset="0"/>
                </a:rPr>
                <a:t>VLR</a:t>
              </a:r>
            </a:p>
          </p:txBody>
        </p:sp>
      </p:grpSp>
      <p:grpSp>
        <p:nvGrpSpPr>
          <p:cNvPr id="195592" name="Group 51"/>
          <p:cNvGrpSpPr>
            <a:grpSpLocks/>
          </p:cNvGrpSpPr>
          <p:nvPr/>
        </p:nvGrpSpPr>
        <p:grpSpPr bwMode="auto">
          <a:xfrm>
            <a:off x="3352800" y="3200400"/>
            <a:ext cx="498475" cy="636588"/>
            <a:chOff x="3796" y="1043"/>
            <a:chExt cx="865" cy="1237"/>
          </a:xfrm>
        </p:grpSpPr>
        <p:sp>
          <p:nvSpPr>
            <p:cNvPr id="195629" name="Line 52"/>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5630" name="Line 53"/>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5631" name="Line 54"/>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5632" name="Line 55"/>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5633" name="Line 56"/>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5634" name="Line 57"/>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5635" name="Line 58"/>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5636" name="Line 59"/>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5637" name="Line 60"/>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5638" name="Line 61"/>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5639" name="Line 62"/>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5640" name="Line 63"/>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5641" name="Line 64"/>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5642" name="Line 65"/>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5643" name="Line 66"/>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5644" name="Group 67"/>
            <p:cNvGrpSpPr>
              <a:grpSpLocks/>
            </p:cNvGrpSpPr>
            <p:nvPr/>
          </p:nvGrpSpPr>
          <p:grpSpPr bwMode="auto">
            <a:xfrm>
              <a:off x="4269" y="1415"/>
              <a:ext cx="392" cy="137"/>
              <a:chOff x="4227" y="1360"/>
              <a:chExt cx="863" cy="270"/>
            </a:xfrm>
          </p:grpSpPr>
          <p:sp>
            <p:nvSpPr>
              <p:cNvPr id="195655" name="Line 6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5656" name="Line 6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5657" name="Line 7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5658" name="Line 7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5645" name="Group 72"/>
            <p:cNvGrpSpPr>
              <a:grpSpLocks/>
            </p:cNvGrpSpPr>
            <p:nvPr/>
          </p:nvGrpSpPr>
          <p:grpSpPr bwMode="auto">
            <a:xfrm rot="5700496">
              <a:off x="4053" y="1170"/>
              <a:ext cx="392" cy="137"/>
              <a:chOff x="4227" y="1360"/>
              <a:chExt cx="863" cy="270"/>
            </a:xfrm>
          </p:grpSpPr>
          <p:sp>
            <p:nvSpPr>
              <p:cNvPr id="195651" name="Line 7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5652" name="Line 7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5653" name="Line 7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5654" name="Line 7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5646" name="Group 77"/>
            <p:cNvGrpSpPr>
              <a:grpSpLocks/>
            </p:cNvGrpSpPr>
            <p:nvPr/>
          </p:nvGrpSpPr>
          <p:grpSpPr bwMode="auto">
            <a:xfrm rot="10800000">
              <a:off x="3796" y="1402"/>
              <a:ext cx="392" cy="137"/>
              <a:chOff x="4227" y="1360"/>
              <a:chExt cx="863" cy="270"/>
            </a:xfrm>
          </p:grpSpPr>
          <p:sp>
            <p:nvSpPr>
              <p:cNvPr id="195647" name="Line 7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5648" name="Line 7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5649" name="Line 8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5650" name="Line 8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5593" name="Line 82"/>
          <p:cNvSpPr>
            <a:spLocks noChangeShapeType="1"/>
          </p:cNvSpPr>
          <p:nvPr/>
        </p:nvSpPr>
        <p:spPr bwMode="auto">
          <a:xfrm flipH="1" flipV="1">
            <a:off x="2449513" y="3057525"/>
            <a:ext cx="1176337" cy="776288"/>
          </a:xfrm>
          <a:prstGeom prst="line">
            <a:avLst/>
          </a:prstGeom>
          <a:noFill/>
          <a:ln w="9525">
            <a:solidFill>
              <a:schemeClr val="tx1"/>
            </a:solidFill>
            <a:round/>
            <a:headEnd/>
            <a:tailEnd/>
          </a:ln>
        </p:spPr>
        <p:txBody>
          <a:bodyPr/>
          <a:lstStyle/>
          <a:p>
            <a:endParaRPr lang="zh-CN" altLang="en-US"/>
          </a:p>
        </p:txBody>
      </p:sp>
      <p:sp>
        <p:nvSpPr>
          <p:cNvPr id="195594" name="Text Box 83"/>
          <p:cNvSpPr txBox="1">
            <a:spLocks noChangeArrowheads="1"/>
          </p:cNvSpPr>
          <p:nvPr/>
        </p:nvSpPr>
        <p:spPr bwMode="auto">
          <a:xfrm>
            <a:off x="198438" y="3841750"/>
            <a:ext cx="82708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old BSS</a:t>
            </a:r>
          </a:p>
        </p:txBody>
      </p:sp>
      <p:grpSp>
        <p:nvGrpSpPr>
          <p:cNvPr id="195595" name="Group 84"/>
          <p:cNvGrpSpPr>
            <a:grpSpLocks/>
          </p:cNvGrpSpPr>
          <p:nvPr/>
        </p:nvGrpSpPr>
        <p:grpSpPr bwMode="auto">
          <a:xfrm>
            <a:off x="1039813" y="3097213"/>
            <a:ext cx="296862" cy="336550"/>
            <a:chOff x="3312" y="2598"/>
            <a:chExt cx="187" cy="212"/>
          </a:xfrm>
        </p:grpSpPr>
        <p:sp>
          <p:nvSpPr>
            <p:cNvPr id="195627" name="Oval 85"/>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28" name="Text Box 86"/>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1</a:t>
              </a:r>
            </a:p>
          </p:txBody>
        </p:sp>
      </p:grpSp>
      <p:grpSp>
        <p:nvGrpSpPr>
          <p:cNvPr id="195596" name="Group 87"/>
          <p:cNvGrpSpPr>
            <a:grpSpLocks/>
          </p:cNvGrpSpPr>
          <p:nvPr/>
        </p:nvGrpSpPr>
        <p:grpSpPr bwMode="auto">
          <a:xfrm>
            <a:off x="3319463" y="3529013"/>
            <a:ext cx="296862" cy="336550"/>
            <a:chOff x="3312" y="2598"/>
            <a:chExt cx="187" cy="212"/>
          </a:xfrm>
        </p:grpSpPr>
        <p:sp>
          <p:nvSpPr>
            <p:cNvPr id="195625" name="Oval 88"/>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26" name="Text Box 89"/>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3</a:t>
              </a:r>
            </a:p>
          </p:txBody>
        </p:sp>
      </p:grpSp>
      <p:sp>
        <p:nvSpPr>
          <p:cNvPr id="195597" name="Line 90"/>
          <p:cNvSpPr>
            <a:spLocks noChangeShapeType="1"/>
          </p:cNvSpPr>
          <p:nvPr/>
        </p:nvSpPr>
        <p:spPr bwMode="auto">
          <a:xfrm>
            <a:off x="2500313" y="2967038"/>
            <a:ext cx="920750" cy="584200"/>
          </a:xfrm>
          <a:prstGeom prst="line">
            <a:avLst/>
          </a:prstGeom>
          <a:noFill/>
          <a:ln w="28575">
            <a:solidFill>
              <a:srgbClr val="FF0000"/>
            </a:solidFill>
            <a:round/>
            <a:headEnd/>
            <a:tailEnd type="triangle" w="med" len="med"/>
          </a:ln>
        </p:spPr>
        <p:txBody>
          <a:bodyPr/>
          <a:lstStyle/>
          <a:p>
            <a:endParaRPr lang="zh-CN" altLang="en-US"/>
          </a:p>
        </p:txBody>
      </p:sp>
      <p:grpSp>
        <p:nvGrpSpPr>
          <p:cNvPr id="195598" name="Group 91"/>
          <p:cNvGrpSpPr>
            <a:grpSpLocks/>
          </p:cNvGrpSpPr>
          <p:nvPr/>
        </p:nvGrpSpPr>
        <p:grpSpPr bwMode="auto">
          <a:xfrm>
            <a:off x="2379663" y="2817813"/>
            <a:ext cx="296862" cy="336550"/>
            <a:chOff x="3312" y="2598"/>
            <a:chExt cx="187" cy="212"/>
          </a:xfrm>
        </p:grpSpPr>
        <p:sp>
          <p:nvSpPr>
            <p:cNvPr id="195623" name="Oval 92"/>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24" name="Text Box 93"/>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2</a:t>
              </a:r>
            </a:p>
          </p:txBody>
        </p:sp>
      </p:grpSp>
      <p:sp>
        <p:nvSpPr>
          <p:cNvPr id="195599" name="Freeform 94"/>
          <p:cNvSpPr>
            <a:spLocks/>
          </p:cNvSpPr>
          <p:nvPr/>
        </p:nvSpPr>
        <p:spPr bwMode="auto">
          <a:xfrm>
            <a:off x="823913" y="3016250"/>
            <a:ext cx="2425700" cy="738188"/>
          </a:xfrm>
          <a:custGeom>
            <a:avLst/>
            <a:gdLst>
              <a:gd name="T0" fmla="*/ 2425700 w 1528"/>
              <a:gd name="T1" fmla="*/ 674688 h 465"/>
              <a:gd name="T2" fmla="*/ 1593850 w 1528"/>
              <a:gd name="T3" fmla="*/ 115888 h 465"/>
              <a:gd name="T4" fmla="*/ 1003300 w 1528"/>
              <a:gd name="T5" fmla="*/ 103188 h 465"/>
              <a:gd name="T6" fmla="*/ 0 w 1528"/>
              <a:gd name="T7" fmla="*/ 738188 h 465"/>
              <a:gd name="T8" fmla="*/ 0 60000 65536"/>
              <a:gd name="T9" fmla="*/ 0 60000 65536"/>
              <a:gd name="T10" fmla="*/ 0 60000 65536"/>
              <a:gd name="T11" fmla="*/ 0 60000 65536"/>
              <a:gd name="T12" fmla="*/ 0 w 1528"/>
              <a:gd name="T13" fmla="*/ 0 h 465"/>
              <a:gd name="T14" fmla="*/ 1528 w 1528"/>
              <a:gd name="T15" fmla="*/ 465 h 465"/>
            </a:gdLst>
            <a:ahLst/>
            <a:cxnLst>
              <a:cxn ang="T8">
                <a:pos x="T0" y="T1"/>
              </a:cxn>
              <a:cxn ang="T9">
                <a:pos x="T2" y="T3"/>
              </a:cxn>
              <a:cxn ang="T10">
                <a:pos x="T4" y="T5"/>
              </a:cxn>
              <a:cxn ang="T11">
                <a:pos x="T6" y="T7"/>
              </a:cxn>
            </a:cxnLst>
            <a:rect l="T12" t="T13" r="T14" b="T15"/>
            <a:pathLst>
              <a:path w="1528" h="465">
                <a:moveTo>
                  <a:pt x="1528" y="425"/>
                </a:moveTo>
                <a:cubicBezTo>
                  <a:pt x="1340" y="279"/>
                  <a:pt x="1153" y="133"/>
                  <a:pt x="1004" y="73"/>
                </a:cubicBezTo>
                <a:cubicBezTo>
                  <a:pt x="855" y="13"/>
                  <a:pt x="799" y="0"/>
                  <a:pt x="632" y="65"/>
                </a:cubicBezTo>
                <a:cubicBezTo>
                  <a:pt x="465" y="130"/>
                  <a:pt x="232" y="297"/>
                  <a:pt x="0" y="465"/>
                </a:cubicBezTo>
              </a:path>
            </a:pathLst>
          </a:custGeom>
          <a:noFill/>
          <a:ln w="28575">
            <a:solidFill>
              <a:srgbClr val="FF0000"/>
            </a:solidFill>
            <a:round/>
            <a:headEnd/>
            <a:tailEnd type="triangle" w="med" len="med"/>
          </a:ln>
        </p:spPr>
        <p:txBody>
          <a:bodyPr/>
          <a:lstStyle/>
          <a:p>
            <a:endParaRPr lang="zh-CN" altLang="en-US"/>
          </a:p>
        </p:txBody>
      </p:sp>
      <p:grpSp>
        <p:nvGrpSpPr>
          <p:cNvPr id="195600" name="Group 95"/>
          <p:cNvGrpSpPr>
            <a:grpSpLocks/>
          </p:cNvGrpSpPr>
          <p:nvPr/>
        </p:nvGrpSpPr>
        <p:grpSpPr bwMode="auto">
          <a:xfrm>
            <a:off x="1947863" y="2951163"/>
            <a:ext cx="296862" cy="336550"/>
            <a:chOff x="3312" y="2598"/>
            <a:chExt cx="187" cy="212"/>
          </a:xfrm>
        </p:grpSpPr>
        <p:sp>
          <p:nvSpPr>
            <p:cNvPr id="195621" name="Oval 96"/>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22" name="Text Box 97"/>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4</a:t>
              </a:r>
            </a:p>
          </p:txBody>
        </p:sp>
      </p:grpSp>
      <p:sp>
        <p:nvSpPr>
          <p:cNvPr id="195601" name="Line 98"/>
          <p:cNvSpPr>
            <a:spLocks noChangeShapeType="1"/>
          </p:cNvSpPr>
          <p:nvPr/>
        </p:nvSpPr>
        <p:spPr bwMode="auto">
          <a:xfrm>
            <a:off x="957263" y="3868738"/>
            <a:ext cx="596900" cy="254000"/>
          </a:xfrm>
          <a:prstGeom prst="line">
            <a:avLst/>
          </a:prstGeom>
          <a:noFill/>
          <a:ln w="28575">
            <a:solidFill>
              <a:srgbClr val="FF0000"/>
            </a:solidFill>
            <a:round/>
            <a:headEnd/>
            <a:tailEnd type="triangle" w="med" len="med"/>
          </a:ln>
        </p:spPr>
        <p:txBody>
          <a:bodyPr/>
          <a:lstStyle/>
          <a:p>
            <a:endParaRPr lang="zh-CN" altLang="en-US"/>
          </a:p>
        </p:txBody>
      </p:sp>
      <p:grpSp>
        <p:nvGrpSpPr>
          <p:cNvPr id="195602" name="Group 99"/>
          <p:cNvGrpSpPr>
            <a:grpSpLocks/>
          </p:cNvGrpSpPr>
          <p:nvPr/>
        </p:nvGrpSpPr>
        <p:grpSpPr bwMode="auto">
          <a:xfrm>
            <a:off x="1071563" y="3802063"/>
            <a:ext cx="296862" cy="336550"/>
            <a:chOff x="3312" y="2598"/>
            <a:chExt cx="187" cy="212"/>
          </a:xfrm>
        </p:grpSpPr>
        <p:sp>
          <p:nvSpPr>
            <p:cNvPr id="195619" name="Oval 100"/>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20" name="Text Box 101"/>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5</a:t>
              </a:r>
            </a:p>
          </p:txBody>
        </p:sp>
      </p:grpSp>
      <p:sp>
        <p:nvSpPr>
          <p:cNvPr id="195603" name="Freeform 102"/>
          <p:cNvSpPr>
            <a:spLocks/>
          </p:cNvSpPr>
          <p:nvPr/>
        </p:nvSpPr>
        <p:spPr bwMode="auto">
          <a:xfrm>
            <a:off x="2525713" y="3709988"/>
            <a:ext cx="844550" cy="520700"/>
          </a:xfrm>
          <a:custGeom>
            <a:avLst/>
            <a:gdLst>
              <a:gd name="T0" fmla="*/ 0 w 532"/>
              <a:gd name="T1" fmla="*/ 431800 h 328"/>
              <a:gd name="T2" fmla="*/ 781050 w 532"/>
              <a:gd name="T3" fmla="*/ 82550 h 328"/>
              <a:gd name="T4" fmla="*/ 107950 w 532"/>
              <a:gd name="T5" fmla="*/ 520700 h 328"/>
              <a:gd name="T6" fmla="*/ 0 60000 65536"/>
              <a:gd name="T7" fmla="*/ 0 60000 65536"/>
              <a:gd name="T8" fmla="*/ 0 60000 65536"/>
              <a:gd name="T9" fmla="*/ 0 w 532"/>
              <a:gd name="T10" fmla="*/ 0 h 328"/>
              <a:gd name="T11" fmla="*/ 532 w 532"/>
              <a:gd name="T12" fmla="*/ 328 h 328"/>
            </a:gdLst>
            <a:ahLst/>
            <a:cxnLst>
              <a:cxn ang="T6">
                <a:pos x="T0" y="T1"/>
              </a:cxn>
              <a:cxn ang="T7">
                <a:pos x="T2" y="T3"/>
              </a:cxn>
              <a:cxn ang="T8">
                <a:pos x="T4" y="T5"/>
              </a:cxn>
            </a:cxnLst>
            <a:rect l="T9" t="T10" r="T11" b="T12"/>
            <a:pathLst>
              <a:path w="532" h="328">
                <a:moveTo>
                  <a:pt x="0" y="272"/>
                </a:moveTo>
                <a:cubicBezTo>
                  <a:pt x="82" y="235"/>
                  <a:pt x="452" y="0"/>
                  <a:pt x="492" y="52"/>
                </a:cubicBezTo>
                <a:cubicBezTo>
                  <a:pt x="532" y="104"/>
                  <a:pt x="156" y="270"/>
                  <a:pt x="68" y="328"/>
                </a:cubicBezTo>
              </a:path>
            </a:pathLst>
          </a:custGeom>
          <a:noFill/>
          <a:ln w="28575">
            <a:solidFill>
              <a:srgbClr val="FF0000"/>
            </a:solidFill>
            <a:round/>
            <a:headEnd/>
            <a:tailEnd type="triangle" w="med" len="med"/>
          </a:ln>
        </p:spPr>
        <p:txBody>
          <a:bodyPr/>
          <a:lstStyle/>
          <a:p>
            <a:endParaRPr lang="zh-CN" altLang="en-US"/>
          </a:p>
        </p:txBody>
      </p:sp>
      <p:grpSp>
        <p:nvGrpSpPr>
          <p:cNvPr id="195604" name="Group 103"/>
          <p:cNvGrpSpPr>
            <a:grpSpLocks/>
          </p:cNvGrpSpPr>
          <p:nvPr/>
        </p:nvGrpSpPr>
        <p:grpSpPr bwMode="auto">
          <a:xfrm>
            <a:off x="2811463" y="3821113"/>
            <a:ext cx="296862" cy="336550"/>
            <a:chOff x="3312" y="2598"/>
            <a:chExt cx="187" cy="212"/>
          </a:xfrm>
        </p:grpSpPr>
        <p:sp>
          <p:nvSpPr>
            <p:cNvPr id="195617" name="Oval 104"/>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18" name="Text Box 105"/>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6</a:t>
              </a:r>
            </a:p>
          </p:txBody>
        </p:sp>
      </p:grpSp>
      <p:sp>
        <p:nvSpPr>
          <p:cNvPr id="195605" name="Freeform 106"/>
          <p:cNvSpPr>
            <a:spLocks/>
          </p:cNvSpPr>
          <p:nvPr/>
        </p:nvSpPr>
        <p:spPr bwMode="auto">
          <a:xfrm>
            <a:off x="2303463" y="3176588"/>
            <a:ext cx="755650" cy="920750"/>
          </a:xfrm>
          <a:custGeom>
            <a:avLst/>
            <a:gdLst>
              <a:gd name="T0" fmla="*/ 107950 w 476"/>
              <a:gd name="T1" fmla="*/ 920750 h 580"/>
              <a:gd name="T2" fmla="*/ 749300 w 476"/>
              <a:gd name="T3" fmla="*/ 514350 h 580"/>
              <a:gd name="T4" fmla="*/ 0 w 476"/>
              <a:gd name="T5" fmla="*/ 0 h 580"/>
              <a:gd name="T6" fmla="*/ 0 60000 65536"/>
              <a:gd name="T7" fmla="*/ 0 60000 65536"/>
              <a:gd name="T8" fmla="*/ 0 60000 65536"/>
              <a:gd name="T9" fmla="*/ 0 w 476"/>
              <a:gd name="T10" fmla="*/ 0 h 580"/>
              <a:gd name="T11" fmla="*/ 476 w 476"/>
              <a:gd name="T12" fmla="*/ 580 h 580"/>
            </a:gdLst>
            <a:ahLst/>
            <a:cxnLst>
              <a:cxn ang="T6">
                <a:pos x="T0" y="T1"/>
              </a:cxn>
              <a:cxn ang="T7">
                <a:pos x="T2" y="T3"/>
              </a:cxn>
              <a:cxn ang="T8">
                <a:pos x="T4" y="T5"/>
              </a:cxn>
            </a:cxnLst>
            <a:rect l="T9" t="T10" r="T11" b="T12"/>
            <a:pathLst>
              <a:path w="476" h="580">
                <a:moveTo>
                  <a:pt x="68" y="580"/>
                </a:moveTo>
                <a:cubicBezTo>
                  <a:pt x="135" y="537"/>
                  <a:pt x="468" y="380"/>
                  <a:pt x="472" y="324"/>
                </a:cubicBezTo>
                <a:cubicBezTo>
                  <a:pt x="476" y="268"/>
                  <a:pt x="98" y="67"/>
                  <a:pt x="0" y="0"/>
                </a:cubicBezTo>
              </a:path>
            </a:pathLst>
          </a:custGeom>
          <a:noFill/>
          <a:ln w="28575">
            <a:solidFill>
              <a:srgbClr val="FF0000"/>
            </a:solidFill>
            <a:round/>
            <a:headEnd/>
            <a:tailEnd type="triangle" w="med" len="med"/>
          </a:ln>
        </p:spPr>
        <p:txBody>
          <a:bodyPr/>
          <a:lstStyle/>
          <a:p>
            <a:endParaRPr lang="zh-CN" altLang="en-US"/>
          </a:p>
        </p:txBody>
      </p:sp>
      <p:grpSp>
        <p:nvGrpSpPr>
          <p:cNvPr id="195606" name="Group 107"/>
          <p:cNvGrpSpPr>
            <a:grpSpLocks/>
          </p:cNvGrpSpPr>
          <p:nvPr/>
        </p:nvGrpSpPr>
        <p:grpSpPr bwMode="auto">
          <a:xfrm>
            <a:off x="2411413" y="3236913"/>
            <a:ext cx="296862" cy="336550"/>
            <a:chOff x="3312" y="2598"/>
            <a:chExt cx="187" cy="212"/>
          </a:xfrm>
        </p:grpSpPr>
        <p:sp>
          <p:nvSpPr>
            <p:cNvPr id="195615" name="Oval 108"/>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16" name="Text Box 109"/>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7</a:t>
              </a:r>
            </a:p>
          </p:txBody>
        </p:sp>
      </p:grpSp>
      <p:sp>
        <p:nvSpPr>
          <p:cNvPr id="195607" name="Line 110"/>
          <p:cNvSpPr>
            <a:spLocks noChangeShapeType="1"/>
          </p:cNvSpPr>
          <p:nvPr/>
        </p:nvSpPr>
        <p:spPr bwMode="auto">
          <a:xfrm flipH="1">
            <a:off x="1058863" y="3208338"/>
            <a:ext cx="812800" cy="539750"/>
          </a:xfrm>
          <a:prstGeom prst="line">
            <a:avLst/>
          </a:prstGeom>
          <a:noFill/>
          <a:ln w="28575">
            <a:solidFill>
              <a:srgbClr val="FF0000"/>
            </a:solidFill>
            <a:round/>
            <a:headEnd/>
            <a:tailEnd type="triangle" w="med" len="med"/>
          </a:ln>
        </p:spPr>
        <p:txBody>
          <a:bodyPr/>
          <a:lstStyle/>
          <a:p>
            <a:endParaRPr lang="zh-CN" altLang="en-US"/>
          </a:p>
        </p:txBody>
      </p:sp>
      <p:grpSp>
        <p:nvGrpSpPr>
          <p:cNvPr id="195608" name="Group 111"/>
          <p:cNvGrpSpPr>
            <a:grpSpLocks/>
          </p:cNvGrpSpPr>
          <p:nvPr/>
        </p:nvGrpSpPr>
        <p:grpSpPr bwMode="auto">
          <a:xfrm>
            <a:off x="1370013" y="3351213"/>
            <a:ext cx="296862" cy="336550"/>
            <a:chOff x="3312" y="2598"/>
            <a:chExt cx="187" cy="212"/>
          </a:xfrm>
        </p:grpSpPr>
        <p:sp>
          <p:nvSpPr>
            <p:cNvPr id="195613" name="Oval 112"/>
            <p:cNvSpPr>
              <a:spLocks noChangeArrowheads="1"/>
            </p:cNvSpPr>
            <p:nvPr/>
          </p:nvSpPr>
          <p:spPr bwMode="auto">
            <a:xfrm>
              <a:off x="3334" y="2622"/>
              <a:ext cx="150" cy="159"/>
            </a:xfrm>
            <a:prstGeom prst="ellipse">
              <a:avLst/>
            </a:prstGeom>
            <a:solidFill>
              <a:schemeClr val="bg1"/>
            </a:solidFill>
            <a:ln w="19050">
              <a:solidFill>
                <a:srgbClr val="FF0000"/>
              </a:solidFill>
              <a:round/>
              <a:headEnd/>
              <a:tailEnd/>
            </a:ln>
          </p:spPr>
          <p:txBody>
            <a:bodyPr wrap="none" anchor="ctr"/>
            <a:lstStyle/>
            <a:p>
              <a:endParaRPr lang="zh-CN" altLang="en-US"/>
            </a:p>
          </p:txBody>
        </p:sp>
        <p:sp>
          <p:nvSpPr>
            <p:cNvPr id="195614" name="Text Box 113"/>
            <p:cNvSpPr txBox="1">
              <a:spLocks noChangeArrowheads="1"/>
            </p:cNvSpPr>
            <p:nvPr/>
          </p:nvSpPr>
          <p:spPr bwMode="auto">
            <a:xfrm>
              <a:off x="3312" y="2598"/>
              <a:ext cx="187" cy="212"/>
            </a:xfrm>
            <a:prstGeom prst="rect">
              <a:avLst/>
            </a:prstGeom>
            <a:noFill/>
            <a:ln w="9525">
              <a:noFill/>
              <a:miter lim="800000"/>
              <a:headEnd/>
              <a:tailEnd/>
            </a:ln>
          </p:spPr>
          <p:txBody>
            <a:bodyPr wrap="none">
              <a:spAutoFit/>
            </a:bodyPr>
            <a:lstStyle/>
            <a:p>
              <a:r>
                <a:rPr lang="en-US" altLang="zh-CN" sz="1600">
                  <a:solidFill>
                    <a:srgbClr val="FF0000"/>
                  </a:solidFill>
                  <a:latin typeface="Arial" charset="0"/>
                </a:rPr>
                <a:t>8</a:t>
              </a:r>
            </a:p>
          </p:txBody>
        </p:sp>
      </p:grpSp>
      <p:sp>
        <p:nvSpPr>
          <p:cNvPr id="195609" name="Rectangle 114"/>
          <p:cNvSpPr>
            <a:spLocks noChangeArrowheads="1"/>
          </p:cNvSpPr>
          <p:nvPr/>
        </p:nvSpPr>
        <p:spPr bwMode="auto">
          <a:xfrm>
            <a:off x="374753" y="188913"/>
            <a:ext cx="8454453" cy="638175"/>
          </a:xfrm>
          <a:prstGeom prst="rect">
            <a:avLst/>
          </a:prstGeom>
          <a:noFill/>
          <a:ln w="9525">
            <a:noFill/>
            <a:miter lim="800000"/>
            <a:headEnd/>
            <a:tailEnd/>
          </a:ln>
        </p:spPr>
        <p:txBody>
          <a:bodyPr anchor="ctr"/>
          <a:lstStyle/>
          <a:p>
            <a:pPr algn="ctr" eaLnBrk="1" hangingPunct="1"/>
            <a:r>
              <a:rPr lang="en-US" altLang="zh-CN" sz="2800" dirty="0">
                <a:latin typeface="Tahoma" pitchFamily="34" charset="0"/>
              </a:rPr>
              <a:t>GSM: handoff with common MSC</a:t>
            </a:r>
          </a:p>
        </p:txBody>
      </p:sp>
      <p:sp>
        <p:nvSpPr>
          <p:cNvPr id="195610" name="Text Box 115"/>
          <p:cNvSpPr txBox="1">
            <a:spLocks noChangeArrowheads="1"/>
          </p:cNvSpPr>
          <p:nvPr/>
        </p:nvSpPr>
        <p:spPr bwMode="auto">
          <a:xfrm>
            <a:off x="3024188" y="3970338"/>
            <a:ext cx="91598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new BSS</a:t>
            </a:r>
          </a:p>
        </p:txBody>
      </p:sp>
      <p:sp>
        <p:nvSpPr>
          <p:cNvPr id="195611" name="Rectangle 116"/>
          <p:cNvSpPr>
            <a:spLocks noChangeArrowheads="1"/>
          </p:cNvSpPr>
          <p:nvPr/>
        </p:nvSpPr>
        <p:spPr bwMode="auto">
          <a:xfrm>
            <a:off x="3924300" y="981075"/>
            <a:ext cx="4895850" cy="5195888"/>
          </a:xfrm>
          <a:prstGeom prst="rect">
            <a:avLst/>
          </a:prstGeom>
          <a:noFill/>
          <a:ln w="9525">
            <a:noFill/>
            <a:miter lim="800000"/>
            <a:headEnd/>
            <a:tailEnd/>
          </a:ln>
        </p:spPr>
        <p:txBody>
          <a:bodyPr/>
          <a:lstStyle/>
          <a:p>
            <a:pPr marL="280988" indent="-280988" eaLnBrk="1" hangingPunct="1">
              <a:spcBef>
                <a:spcPct val="20000"/>
              </a:spcBef>
              <a:buClr>
                <a:schemeClr val="hlink"/>
              </a:buClr>
            </a:pPr>
            <a:r>
              <a:rPr lang="en-US" altLang="zh-CN" sz="2000" dirty="0">
                <a:latin typeface="Tahoma" pitchFamily="34" charset="0"/>
                <a:cs typeface="Arial" charset="0"/>
              </a:rPr>
              <a:t>1. old BSS informs MSC of impending handoff, provides list of 1</a:t>
            </a:r>
            <a:r>
              <a:rPr lang="en-US" altLang="zh-CN" sz="2000" baseline="30000" dirty="0">
                <a:latin typeface="Tahoma" pitchFamily="34" charset="0"/>
                <a:cs typeface="Arial" charset="0"/>
              </a:rPr>
              <a:t>+</a:t>
            </a:r>
            <a:r>
              <a:rPr lang="en-US" altLang="zh-CN" sz="2000" dirty="0">
                <a:latin typeface="Tahoma" pitchFamily="34" charset="0"/>
                <a:cs typeface="Arial" charset="0"/>
              </a:rPr>
              <a:t> new BSSs </a:t>
            </a:r>
          </a:p>
          <a:p>
            <a:pPr marL="280988" indent="-280988" eaLnBrk="1" hangingPunct="1">
              <a:spcBef>
                <a:spcPct val="20000"/>
              </a:spcBef>
              <a:buClr>
                <a:schemeClr val="hlink"/>
              </a:buClr>
            </a:pPr>
            <a:r>
              <a:rPr lang="en-US" altLang="zh-CN" sz="2000" dirty="0">
                <a:latin typeface="Tahoma" pitchFamily="34" charset="0"/>
                <a:cs typeface="Arial" charset="0"/>
              </a:rPr>
              <a:t>2. MSC sets up path </a:t>
            </a:r>
            <a:r>
              <a:rPr lang="en-US" altLang="zh-CN" sz="2000" dirty="0" smtClean="0">
                <a:latin typeface="Tahoma" pitchFamily="34" charset="0"/>
                <a:cs typeface="Arial" charset="0"/>
              </a:rPr>
              <a:t>(allocates resources) </a:t>
            </a:r>
            <a:r>
              <a:rPr lang="en-US" altLang="zh-CN" sz="2000" dirty="0">
                <a:latin typeface="Tahoma" pitchFamily="34" charset="0"/>
                <a:cs typeface="Arial" charset="0"/>
              </a:rPr>
              <a:t>to new BSS</a:t>
            </a:r>
          </a:p>
          <a:p>
            <a:pPr marL="280988" indent="-280988" eaLnBrk="1" hangingPunct="1">
              <a:spcBef>
                <a:spcPct val="20000"/>
              </a:spcBef>
              <a:buClr>
                <a:schemeClr val="hlink"/>
              </a:buClr>
            </a:pPr>
            <a:r>
              <a:rPr lang="en-US" altLang="zh-CN" sz="2000" dirty="0">
                <a:latin typeface="Tahoma" pitchFamily="34" charset="0"/>
                <a:cs typeface="Arial" charset="0"/>
              </a:rPr>
              <a:t>3. new BSS allocates radio channel for use by mobile</a:t>
            </a:r>
          </a:p>
          <a:p>
            <a:pPr marL="280988" indent="-280988" eaLnBrk="1" hangingPunct="1">
              <a:spcBef>
                <a:spcPct val="20000"/>
              </a:spcBef>
              <a:buClr>
                <a:schemeClr val="hlink"/>
              </a:buClr>
            </a:pPr>
            <a:r>
              <a:rPr lang="en-US" altLang="zh-CN" sz="2000" dirty="0">
                <a:latin typeface="Tahoma" pitchFamily="34" charset="0"/>
                <a:cs typeface="Arial" charset="0"/>
              </a:rPr>
              <a:t>4. new BSS signals MSC, old BSS: ready </a:t>
            </a:r>
          </a:p>
          <a:p>
            <a:pPr marL="280988" indent="-280988" eaLnBrk="1" hangingPunct="1">
              <a:spcBef>
                <a:spcPct val="20000"/>
              </a:spcBef>
              <a:buClr>
                <a:schemeClr val="hlink"/>
              </a:buClr>
            </a:pPr>
            <a:r>
              <a:rPr lang="en-US" altLang="zh-CN" sz="2000" dirty="0">
                <a:latin typeface="Tahoma" pitchFamily="34" charset="0"/>
                <a:cs typeface="Arial" charset="0"/>
              </a:rPr>
              <a:t>5. old BSS tells mobile: perform handoff to new BSS</a:t>
            </a:r>
          </a:p>
          <a:p>
            <a:pPr marL="280988" indent="-280988" eaLnBrk="1" hangingPunct="1">
              <a:spcBef>
                <a:spcPct val="20000"/>
              </a:spcBef>
              <a:buClr>
                <a:schemeClr val="hlink"/>
              </a:buClr>
            </a:pPr>
            <a:r>
              <a:rPr lang="en-US" altLang="zh-CN" sz="2000" dirty="0" smtClean="0">
                <a:latin typeface="Tahoma" pitchFamily="34" charset="0"/>
                <a:cs typeface="Arial" charset="0"/>
              </a:rPr>
              <a:t>7. </a:t>
            </a:r>
            <a:r>
              <a:rPr lang="en-US" altLang="zh-CN" sz="2000" dirty="0">
                <a:latin typeface="Tahoma" pitchFamily="34" charset="0"/>
                <a:cs typeface="Arial" charset="0"/>
              </a:rPr>
              <a:t>mobile, new BSS signal to activate new channel</a:t>
            </a:r>
          </a:p>
          <a:p>
            <a:pPr marL="280988" indent="-280988" eaLnBrk="1" hangingPunct="1">
              <a:spcBef>
                <a:spcPct val="20000"/>
              </a:spcBef>
              <a:buClr>
                <a:schemeClr val="hlink"/>
              </a:buClr>
            </a:pPr>
            <a:r>
              <a:rPr lang="en-US" altLang="zh-CN" sz="2000" dirty="0">
                <a:latin typeface="Tahoma" pitchFamily="34" charset="0"/>
                <a:cs typeface="Arial" charset="0"/>
              </a:rPr>
              <a:t>7. mobile signals via new BSS to MSC: handoff complete.  MSC reroutes call</a:t>
            </a:r>
          </a:p>
          <a:p>
            <a:pPr marL="280988" indent="-280988" eaLnBrk="1" hangingPunct="1">
              <a:spcBef>
                <a:spcPct val="20000"/>
              </a:spcBef>
              <a:buClr>
                <a:schemeClr val="hlink"/>
              </a:buClr>
            </a:pPr>
            <a:r>
              <a:rPr lang="en-US" altLang="zh-CN" sz="2000" dirty="0">
                <a:latin typeface="Tahoma" pitchFamily="34" charset="0"/>
                <a:cs typeface="Arial" charset="0"/>
              </a:rPr>
              <a:t>8 MSC-old-BSS resources released</a:t>
            </a:r>
          </a:p>
          <a:p>
            <a:pPr marL="280988" indent="-280988" eaLnBrk="1" hangingPunct="1">
              <a:spcBef>
                <a:spcPct val="20000"/>
              </a:spcBef>
              <a:buClr>
                <a:schemeClr val="hlink"/>
              </a:buClr>
            </a:pPr>
            <a:endParaRPr lang="en-US" altLang="zh-CN" sz="2000" dirty="0">
              <a:latin typeface="Tahoma" pitchFamily="34" charset="0"/>
              <a:cs typeface="Arial" charset="0"/>
            </a:endParaRPr>
          </a:p>
          <a:p>
            <a:pPr marL="889000" lvl="1" indent="-381000" eaLnBrk="1" hangingPunct="1">
              <a:spcBef>
                <a:spcPct val="20000"/>
              </a:spcBef>
              <a:buClr>
                <a:schemeClr val="hlink"/>
              </a:buClr>
            </a:pPr>
            <a:endParaRPr lang="en-US" altLang="zh-CN" sz="2000" dirty="0">
              <a:latin typeface="Tahoma" pitchFamily="34" charset="0"/>
              <a:cs typeface="Arial" charset="0"/>
            </a:endParaRPr>
          </a:p>
        </p:txBody>
      </p:sp>
      <p:sp>
        <p:nvSpPr>
          <p:cNvPr id="195612" name="Line 117"/>
          <p:cNvSpPr>
            <a:spLocks noChangeShapeType="1"/>
          </p:cNvSpPr>
          <p:nvPr/>
        </p:nvSpPr>
        <p:spPr bwMode="auto">
          <a:xfrm>
            <a:off x="2101850" y="1628775"/>
            <a:ext cx="0" cy="750888"/>
          </a:xfrm>
          <a:prstGeom prst="line">
            <a:avLst/>
          </a:prstGeom>
          <a:noFill/>
          <a:ln w="38100">
            <a:solidFill>
              <a:srgbClr val="FF3300"/>
            </a:solidFill>
            <a:round/>
            <a:headEnd/>
            <a:tailEnd type="triangle" w="med" len="med"/>
          </a:ln>
        </p:spPr>
        <p:txBody>
          <a:bodyPr wrap="none"/>
          <a:lstStyle/>
          <a:p>
            <a:endParaRPr lang="zh-CN"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0" name="Group 2"/>
          <p:cNvGrpSpPr>
            <a:grpSpLocks/>
          </p:cNvGrpSpPr>
          <p:nvPr/>
        </p:nvGrpSpPr>
        <p:grpSpPr bwMode="auto">
          <a:xfrm>
            <a:off x="422275" y="1993900"/>
            <a:ext cx="1408113" cy="1109663"/>
            <a:chOff x="125" y="951"/>
            <a:chExt cx="887" cy="699"/>
          </a:xfrm>
        </p:grpSpPr>
        <p:sp>
          <p:nvSpPr>
            <p:cNvPr id="197137" name="Freeform 3"/>
            <p:cNvSpPr>
              <a:spLocks/>
            </p:cNvSpPr>
            <p:nvPr/>
          </p:nvSpPr>
          <p:spPr bwMode="auto">
            <a:xfrm>
              <a:off x="147" y="1148"/>
              <a:ext cx="817" cy="502"/>
            </a:xfrm>
            <a:custGeom>
              <a:avLst/>
              <a:gdLst>
                <a:gd name="T0" fmla="*/ 151 w 1209"/>
                <a:gd name="T1" fmla="*/ 3 h 1134"/>
                <a:gd name="T2" fmla="*/ 22 w 1209"/>
                <a:gd name="T3" fmla="*/ 62 h 1134"/>
                <a:gd name="T4" fmla="*/ 18 w 1209"/>
                <a:gd name="T5" fmla="*/ 209 h 1134"/>
                <a:gd name="T6" fmla="*/ 34 w 1209"/>
                <a:gd name="T7" fmla="*/ 331 h 1134"/>
                <a:gd name="T8" fmla="*/ 101 w 1209"/>
                <a:gd name="T9" fmla="*/ 430 h 1134"/>
                <a:gd name="T10" fmla="*/ 317 w 1209"/>
                <a:gd name="T11" fmla="*/ 459 h 1134"/>
                <a:gd name="T12" fmla="*/ 629 w 1209"/>
                <a:gd name="T13" fmla="*/ 494 h 1134"/>
                <a:gd name="T14" fmla="*/ 758 w 1209"/>
                <a:gd name="T15" fmla="*/ 407 h 1134"/>
                <a:gd name="T16" fmla="*/ 803 w 1209"/>
                <a:gd name="T17" fmla="*/ 178 h 1134"/>
                <a:gd name="T18" fmla="*/ 762 w 1209"/>
                <a:gd name="T19" fmla="*/ 84 h 1134"/>
                <a:gd name="T20" fmla="*/ 474 w 1209"/>
                <a:gd name="T21" fmla="*/ 46 h 1134"/>
                <a:gd name="T22" fmla="*/ 151 w 1209"/>
                <a:gd name="T23" fmla="*/ 3 h 1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134"/>
                <a:gd name="T38" fmla="*/ 1209 w 1209"/>
                <a:gd name="T39" fmla="*/ 1134 h 1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134">
                  <a:moveTo>
                    <a:pt x="224" y="6"/>
                  </a:moveTo>
                  <a:cubicBezTo>
                    <a:pt x="112" y="13"/>
                    <a:pt x="66" y="64"/>
                    <a:pt x="33" y="141"/>
                  </a:cubicBezTo>
                  <a:cubicBezTo>
                    <a:pt x="0" y="219"/>
                    <a:pt x="24" y="370"/>
                    <a:pt x="27" y="471"/>
                  </a:cubicBezTo>
                  <a:cubicBezTo>
                    <a:pt x="30" y="572"/>
                    <a:pt x="30" y="664"/>
                    <a:pt x="50" y="747"/>
                  </a:cubicBezTo>
                  <a:cubicBezTo>
                    <a:pt x="70" y="830"/>
                    <a:pt x="79" y="924"/>
                    <a:pt x="149" y="972"/>
                  </a:cubicBezTo>
                  <a:cubicBezTo>
                    <a:pt x="219" y="1020"/>
                    <a:pt x="339" y="1012"/>
                    <a:pt x="469" y="1036"/>
                  </a:cubicBezTo>
                  <a:cubicBezTo>
                    <a:pt x="599" y="1060"/>
                    <a:pt x="822" y="1134"/>
                    <a:pt x="931" y="1115"/>
                  </a:cubicBezTo>
                  <a:cubicBezTo>
                    <a:pt x="1040" y="1096"/>
                    <a:pt x="1079" y="1039"/>
                    <a:pt x="1122" y="920"/>
                  </a:cubicBezTo>
                  <a:cubicBezTo>
                    <a:pt x="1165" y="801"/>
                    <a:pt x="1188" y="523"/>
                    <a:pt x="1189" y="401"/>
                  </a:cubicBezTo>
                  <a:cubicBezTo>
                    <a:pt x="1190" y="279"/>
                    <a:pt x="1209" y="240"/>
                    <a:pt x="1128" y="190"/>
                  </a:cubicBezTo>
                  <a:cubicBezTo>
                    <a:pt x="1046" y="141"/>
                    <a:pt x="850" y="135"/>
                    <a:pt x="701" y="104"/>
                  </a:cubicBezTo>
                  <a:cubicBezTo>
                    <a:pt x="552" y="72"/>
                    <a:pt x="335" y="0"/>
                    <a:pt x="224" y="6"/>
                  </a:cubicBezTo>
                  <a:close/>
                </a:path>
              </a:pathLst>
            </a:custGeom>
            <a:solidFill>
              <a:srgbClr val="00FFFF"/>
            </a:solidFill>
            <a:ln w="9525">
              <a:noFill/>
              <a:round/>
              <a:headEnd/>
              <a:tailEnd/>
            </a:ln>
          </p:spPr>
          <p:txBody>
            <a:bodyPr wrap="none" anchor="ctr"/>
            <a:lstStyle/>
            <a:p>
              <a:endParaRPr lang="zh-CN" altLang="en-US"/>
            </a:p>
          </p:txBody>
        </p:sp>
        <p:sp>
          <p:nvSpPr>
            <p:cNvPr id="197138" name="Text Box 4"/>
            <p:cNvSpPr txBox="1">
              <a:spLocks noChangeArrowheads="1"/>
            </p:cNvSpPr>
            <p:nvPr/>
          </p:nvSpPr>
          <p:spPr bwMode="auto">
            <a:xfrm>
              <a:off x="142" y="951"/>
              <a:ext cx="870" cy="192"/>
            </a:xfrm>
            <a:prstGeom prst="rect">
              <a:avLst/>
            </a:prstGeom>
            <a:noFill/>
            <a:ln w="9525">
              <a:noFill/>
              <a:miter lim="800000"/>
              <a:headEnd/>
              <a:tailEnd/>
            </a:ln>
          </p:spPr>
          <p:txBody>
            <a:bodyPr>
              <a:spAutoFit/>
            </a:bodyPr>
            <a:lstStyle/>
            <a:p>
              <a:pPr eaLnBrk="1" hangingPunct="1"/>
              <a:r>
                <a:rPr lang="en-US" altLang="zh-CN" sz="1400">
                  <a:latin typeface="Arial" charset="0"/>
                </a:rPr>
                <a:t>home network</a:t>
              </a:r>
            </a:p>
          </p:txBody>
        </p:sp>
        <p:grpSp>
          <p:nvGrpSpPr>
            <p:cNvPr id="197139" name="Group 5"/>
            <p:cNvGrpSpPr>
              <a:grpSpLocks/>
            </p:cNvGrpSpPr>
            <p:nvPr/>
          </p:nvGrpSpPr>
          <p:grpSpPr bwMode="auto">
            <a:xfrm>
              <a:off x="125" y="1203"/>
              <a:ext cx="616" cy="326"/>
              <a:chOff x="581" y="459"/>
              <a:chExt cx="616" cy="326"/>
            </a:xfrm>
          </p:grpSpPr>
          <p:sp>
            <p:nvSpPr>
              <p:cNvPr id="197140" name="Rectangle 6"/>
              <p:cNvSpPr>
                <a:spLocks noChangeArrowheads="1"/>
              </p:cNvSpPr>
              <p:nvPr/>
            </p:nvSpPr>
            <p:spPr bwMode="auto">
              <a:xfrm>
                <a:off x="696" y="464"/>
                <a:ext cx="384" cy="31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7141" name="Text Box 7"/>
              <p:cNvSpPr txBox="1">
                <a:spLocks noChangeArrowheads="1"/>
              </p:cNvSpPr>
              <p:nvPr/>
            </p:nvSpPr>
            <p:spPr bwMode="auto">
              <a:xfrm>
                <a:off x="581" y="459"/>
                <a:ext cx="616" cy="326"/>
              </a:xfrm>
              <a:prstGeom prst="rect">
                <a:avLst/>
              </a:prstGeom>
              <a:noFill/>
              <a:ln w="9525">
                <a:noFill/>
                <a:miter lim="800000"/>
                <a:headEnd/>
                <a:tailEnd/>
              </a:ln>
            </p:spPr>
            <p:txBody>
              <a:bodyPr>
                <a:spAutoFit/>
              </a:bodyPr>
              <a:lstStyle/>
              <a:p>
                <a:pPr algn="ctr" eaLnBrk="1" hangingPunct="1"/>
                <a:r>
                  <a:rPr lang="en-US" altLang="zh-CN" sz="1400">
                    <a:latin typeface="Arial" charset="0"/>
                  </a:rPr>
                  <a:t>Home MSC</a:t>
                </a:r>
              </a:p>
            </p:txBody>
          </p:sp>
        </p:grpSp>
      </p:grpSp>
      <p:sp>
        <p:nvSpPr>
          <p:cNvPr id="196611" name="Freeform 8"/>
          <p:cNvSpPr>
            <a:spLocks/>
          </p:cNvSpPr>
          <p:nvPr/>
        </p:nvSpPr>
        <p:spPr bwMode="auto">
          <a:xfrm>
            <a:off x="1816100" y="2687638"/>
            <a:ext cx="1436688" cy="1617662"/>
          </a:xfrm>
          <a:custGeom>
            <a:avLst/>
            <a:gdLst>
              <a:gd name="T0" fmla="*/ 265765 w 1292"/>
              <a:gd name="T1" fmla="*/ 9023 h 1255"/>
              <a:gd name="T2" fmla="*/ 38920 w 1292"/>
              <a:gd name="T3" fmla="*/ 202369 h 1255"/>
              <a:gd name="T4" fmla="*/ 32248 w 1292"/>
              <a:gd name="T5" fmla="*/ 674133 h 1255"/>
              <a:gd name="T6" fmla="*/ 58935 w 1292"/>
              <a:gd name="T7" fmla="*/ 1068559 h 1255"/>
              <a:gd name="T8" fmla="*/ 272437 w 1292"/>
              <a:gd name="T9" fmla="*/ 1122696 h 1255"/>
              <a:gd name="T10" fmla="*/ 719456 w 1292"/>
              <a:gd name="T11" fmla="*/ 1455251 h 1255"/>
              <a:gd name="T12" fmla="*/ 1106428 w 1292"/>
              <a:gd name="T13" fmla="*/ 1594460 h 1255"/>
              <a:gd name="T14" fmla="*/ 1333273 w 1292"/>
              <a:gd name="T15" fmla="*/ 1316042 h 1255"/>
              <a:gd name="T16" fmla="*/ 1413336 w 1292"/>
              <a:gd name="T17" fmla="*/ 573593 h 1255"/>
              <a:gd name="T18" fmla="*/ 1339945 w 1292"/>
              <a:gd name="T19" fmla="*/ 271973 h 1255"/>
              <a:gd name="T20" fmla="*/ 832879 w 1292"/>
              <a:gd name="T21" fmla="*/ 148232 h 1255"/>
              <a:gd name="T22" fmla="*/ 265765 w 1292"/>
              <a:gd name="T23" fmla="*/ 902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196612" name="Text Box 9"/>
          <p:cNvSpPr txBox="1">
            <a:spLocks noChangeArrowheads="1"/>
          </p:cNvSpPr>
          <p:nvPr/>
        </p:nvSpPr>
        <p:spPr bwMode="auto">
          <a:xfrm>
            <a:off x="2316163" y="3282950"/>
            <a:ext cx="717550" cy="304800"/>
          </a:xfrm>
          <a:prstGeom prst="rect">
            <a:avLst/>
          </a:prstGeom>
          <a:noFill/>
          <a:ln w="9525">
            <a:noFill/>
            <a:miter lim="800000"/>
            <a:headEnd/>
            <a:tailEnd/>
          </a:ln>
        </p:spPr>
        <p:txBody>
          <a:bodyPr>
            <a:spAutoFit/>
          </a:bodyPr>
          <a:lstStyle/>
          <a:p>
            <a:pPr eaLnBrk="1" hangingPunct="1"/>
            <a:r>
              <a:rPr lang="en-US" altLang="zh-CN" sz="1400">
                <a:latin typeface="Arial" charset="0"/>
              </a:rPr>
              <a:t>PSTN</a:t>
            </a:r>
          </a:p>
        </p:txBody>
      </p:sp>
      <p:grpSp>
        <p:nvGrpSpPr>
          <p:cNvPr id="196613" name="Group 10"/>
          <p:cNvGrpSpPr>
            <a:grpSpLocks/>
          </p:cNvGrpSpPr>
          <p:nvPr/>
        </p:nvGrpSpPr>
        <p:grpSpPr bwMode="auto">
          <a:xfrm>
            <a:off x="1709738" y="4883150"/>
            <a:ext cx="1441450" cy="346075"/>
            <a:chOff x="3072" y="739"/>
            <a:chExt cx="652" cy="146"/>
          </a:xfrm>
        </p:grpSpPr>
        <p:pic>
          <p:nvPicPr>
            <p:cNvPr id="197134" name="Picture 11" descr="lgv_fqmg[1]"/>
            <p:cNvPicPr>
              <a:picLocks noChangeAspect="1" noChangeArrowheads="1"/>
            </p:cNvPicPr>
            <p:nvPr/>
          </p:nvPicPr>
          <p:blipFill>
            <a:blip r:embed="rId3" cstate="print"/>
            <a:srcRect/>
            <a:stretch>
              <a:fillRect/>
            </a:stretch>
          </p:blipFill>
          <p:spPr bwMode="auto">
            <a:xfrm flipH="1">
              <a:off x="3237" y="739"/>
              <a:ext cx="487" cy="146"/>
            </a:xfrm>
            <a:prstGeom prst="rect">
              <a:avLst/>
            </a:prstGeom>
            <a:noFill/>
            <a:ln w="9525">
              <a:noFill/>
              <a:miter lim="800000"/>
              <a:headEnd/>
              <a:tailEnd/>
            </a:ln>
          </p:spPr>
        </p:pic>
        <p:sp>
          <p:nvSpPr>
            <p:cNvPr id="197135" name="Line 1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97136" name="Line 1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196614" name="Picture 14" descr="e2gmc3yp[1]"/>
          <p:cNvPicPr>
            <a:picLocks noChangeAspect="1" noChangeArrowheads="1"/>
          </p:cNvPicPr>
          <p:nvPr/>
        </p:nvPicPr>
        <p:blipFill>
          <a:blip r:embed="rId4" cstate="print"/>
          <a:srcRect/>
          <a:stretch>
            <a:fillRect/>
          </a:stretch>
        </p:blipFill>
        <p:spPr bwMode="auto">
          <a:xfrm>
            <a:off x="3363913" y="2503488"/>
            <a:ext cx="411162" cy="477837"/>
          </a:xfrm>
          <a:prstGeom prst="rect">
            <a:avLst/>
          </a:prstGeom>
          <a:noFill/>
          <a:ln w="9525">
            <a:noFill/>
            <a:miter lim="800000"/>
            <a:headEnd/>
            <a:tailEnd/>
          </a:ln>
        </p:spPr>
      </p:pic>
      <p:sp>
        <p:nvSpPr>
          <p:cNvPr id="196615" name="Text Box 15"/>
          <p:cNvSpPr txBox="1">
            <a:spLocks noChangeArrowheads="1"/>
          </p:cNvSpPr>
          <p:nvPr/>
        </p:nvSpPr>
        <p:spPr bwMode="auto">
          <a:xfrm>
            <a:off x="2633663" y="2209800"/>
            <a:ext cx="1316037" cy="304800"/>
          </a:xfrm>
          <a:prstGeom prst="rect">
            <a:avLst/>
          </a:prstGeom>
          <a:noFill/>
          <a:ln w="9525">
            <a:noFill/>
            <a:miter lim="800000"/>
            <a:headEnd/>
            <a:tailEnd/>
          </a:ln>
        </p:spPr>
        <p:txBody>
          <a:bodyPr wrap="none">
            <a:spAutoFit/>
          </a:bodyPr>
          <a:lstStyle/>
          <a:p>
            <a:pPr eaLnBrk="1" hangingPunct="1"/>
            <a:r>
              <a:rPr lang="en-US" altLang="zh-CN" sz="1400">
                <a:latin typeface="Arial" charset="0"/>
              </a:rPr>
              <a:t>correspondent</a:t>
            </a:r>
          </a:p>
        </p:txBody>
      </p:sp>
      <p:sp>
        <p:nvSpPr>
          <p:cNvPr id="196616" name="Freeform 16"/>
          <p:cNvSpPr>
            <a:spLocks/>
          </p:cNvSpPr>
          <p:nvPr/>
        </p:nvSpPr>
        <p:spPr bwMode="auto">
          <a:xfrm>
            <a:off x="1214438" y="2732088"/>
            <a:ext cx="2222500" cy="446087"/>
          </a:xfrm>
          <a:custGeom>
            <a:avLst/>
            <a:gdLst>
              <a:gd name="T0" fmla="*/ 2222500 w 1400"/>
              <a:gd name="T1" fmla="*/ 165100 h 281"/>
              <a:gd name="T2" fmla="*/ 2057400 w 1400"/>
              <a:gd name="T3" fmla="*/ 330200 h 281"/>
              <a:gd name="T4" fmla="*/ 1257300 w 1400"/>
              <a:gd name="T5" fmla="*/ 431800 h 281"/>
              <a:gd name="T6" fmla="*/ 495300 w 1400"/>
              <a:gd name="T7" fmla="*/ 241300 h 281"/>
              <a:gd name="T8" fmla="*/ 0 w 1400"/>
              <a:gd name="T9" fmla="*/ 0 h 281"/>
              <a:gd name="T10" fmla="*/ 0 60000 65536"/>
              <a:gd name="T11" fmla="*/ 0 60000 65536"/>
              <a:gd name="T12" fmla="*/ 0 60000 65536"/>
              <a:gd name="T13" fmla="*/ 0 60000 65536"/>
              <a:gd name="T14" fmla="*/ 0 60000 65536"/>
              <a:gd name="T15" fmla="*/ 0 w 1400"/>
              <a:gd name="T16" fmla="*/ 0 h 281"/>
              <a:gd name="T17" fmla="*/ 1400 w 1400"/>
              <a:gd name="T18" fmla="*/ 281 h 281"/>
            </a:gdLst>
            <a:ahLst/>
            <a:cxnLst>
              <a:cxn ang="T10">
                <a:pos x="T0" y="T1"/>
              </a:cxn>
              <a:cxn ang="T11">
                <a:pos x="T2" y="T3"/>
              </a:cxn>
              <a:cxn ang="T12">
                <a:pos x="T4" y="T5"/>
              </a:cxn>
              <a:cxn ang="T13">
                <a:pos x="T6" y="T7"/>
              </a:cxn>
              <a:cxn ang="T14">
                <a:pos x="T8" y="T9"/>
              </a:cxn>
            </a:cxnLst>
            <a:rect l="T15" t="T16" r="T17" b="T18"/>
            <a:pathLst>
              <a:path w="1400" h="281">
                <a:moveTo>
                  <a:pt x="1400" y="104"/>
                </a:moveTo>
                <a:cubicBezTo>
                  <a:pt x="1381" y="121"/>
                  <a:pt x="1397" y="180"/>
                  <a:pt x="1296" y="208"/>
                </a:cubicBezTo>
                <a:cubicBezTo>
                  <a:pt x="1195" y="236"/>
                  <a:pt x="956" y="281"/>
                  <a:pt x="792" y="272"/>
                </a:cubicBezTo>
                <a:cubicBezTo>
                  <a:pt x="628" y="263"/>
                  <a:pt x="444" y="197"/>
                  <a:pt x="312" y="152"/>
                </a:cubicBezTo>
                <a:cubicBezTo>
                  <a:pt x="180" y="107"/>
                  <a:pt x="65" y="32"/>
                  <a:pt x="0" y="0"/>
                </a:cubicBezTo>
              </a:path>
            </a:pathLst>
          </a:custGeom>
          <a:noFill/>
          <a:ln w="28575">
            <a:solidFill>
              <a:srgbClr val="FF0000"/>
            </a:solidFill>
            <a:round/>
            <a:headEnd/>
            <a:tailEnd type="triangle" w="med" len="med"/>
          </a:ln>
        </p:spPr>
        <p:txBody>
          <a:bodyPr/>
          <a:lstStyle/>
          <a:p>
            <a:endParaRPr lang="zh-CN" altLang="en-US"/>
          </a:p>
        </p:txBody>
      </p:sp>
      <p:sp>
        <p:nvSpPr>
          <p:cNvPr id="196617" name="Freeform 17"/>
          <p:cNvSpPr>
            <a:spLocks/>
          </p:cNvSpPr>
          <p:nvPr/>
        </p:nvSpPr>
        <p:spPr bwMode="auto">
          <a:xfrm>
            <a:off x="1062038" y="2757488"/>
            <a:ext cx="1087437" cy="882650"/>
          </a:xfrm>
          <a:custGeom>
            <a:avLst/>
            <a:gdLst>
              <a:gd name="T0" fmla="*/ 0 w 685"/>
              <a:gd name="T1" fmla="*/ 0 h 556"/>
              <a:gd name="T2" fmla="*/ 914400 w 685"/>
              <a:gd name="T3" fmla="*/ 520700 h 556"/>
              <a:gd name="T4" fmla="*/ 1041400 w 685"/>
              <a:gd name="T5" fmla="*/ 749300 h 556"/>
              <a:gd name="T6" fmla="*/ 709612 w 685"/>
              <a:gd name="T7" fmla="*/ 882650 h 556"/>
              <a:gd name="T8" fmla="*/ 0 60000 65536"/>
              <a:gd name="T9" fmla="*/ 0 60000 65536"/>
              <a:gd name="T10" fmla="*/ 0 60000 65536"/>
              <a:gd name="T11" fmla="*/ 0 60000 65536"/>
              <a:gd name="T12" fmla="*/ 0 w 685"/>
              <a:gd name="T13" fmla="*/ 0 h 556"/>
              <a:gd name="T14" fmla="*/ 685 w 685"/>
              <a:gd name="T15" fmla="*/ 556 h 556"/>
            </a:gdLst>
            <a:ahLst/>
            <a:cxnLst>
              <a:cxn ang="T8">
                <a:pos x="T0" y="T1"/>
              </a:cxn>
              <a:cxn ang="T9">
                <a:pos x="T2" y="T3"/>
              </a:cxn>
              <a:cxn ang="T10">
                <a:pos x="T4" y="T5"/>
              </a:cxn>
              <a:cxn ang="T11">
                <a:pos x="T6" y="T7"/>
              </a:cxn>
            </a:cxnLst>
            <a:rect l="T12" t="T13" r="T14" b="T15"/>
            <a:pathLst>
              <a:path w="685" h="556">
                <a:moveTo>
                  <a:pt x="0" y="0"/>
                </a:moveTo>
                <a:cubicBezTo>
                  <a:pt x="96" y="55"/>
                  <a:pt x="467" y="249"/>
                  <a:pt x="576" y="328"/>
                </a:cubicBezTo>
                <a:cubicBezTo>
                  <a:pt x="685" y="407"/>
                  <a:pt x="677" y="434"/>
                  <a:pt x="656" y="472"/>
                </a:cubicBezTo>
                <a:cubicBezTo>
                  <a:pt x="635" y="510"/>
                  <a:pt x="491" y="539"/>
                  <a:pt x="447" y="556"/>
                </a:cubicBezTo>
              </a:path>
            </a:pathLst>
          </a:custGeom>
          <a:noFill/>
          <a:ln w="28575">
            <a:solidFill>
              <a:srgbClr val="FF0000"/>
            </a:solidFill>
            <a:round/>
            <a:headEnd/>
            <a:tailEnd type="triangle" w="med" len="med"/>
          </a:ln>
        </p:spPr>
        <p:txBody>
          <a:bodyPr/>
          <a:lstStyle/>
          <a:p>
            <a:endParaRPr lang="zh-CN" altLang="en-US"/>
          </a:p>
        </p:txBody>
      </p:sp>
      <p:grpSp>
        <p:nvGrpSpPr>
          <p:cNvPr id="196618" name="Group 18"/>
          <p:cNvGrpSpPr>
            <a:grpSpLocks/>
          </p:cNvGrpSpPr>
          <p:nvPr/>
        </p:nvGrpSpPr>
        <p:grpSpPr bwMode="auto">
          <a:xfrm>
            <a:off x="387350" y="3532188"/>
            <a:ext cx="1020763" cy="841375"/>
            <a:chOff x="1807" y="2856"/>
            <a:chExt cx="803" cy="674"/>
          </a:xfrm>
        </p:grpSpPr>
        <p:sp>
          <p:nvSpPr>
            <p:cNvPr id="197002" name="AutoShape 19"/>
            <p:cNvSpPr>
              <a:spLocks noChangeArrowheads="1"/>
            </p:cNvSpPr>
            <p:nvPr/>
          </p:nvSpPr>
          <p:spPr bwMode="auto">
            <a:xfrm>
              <a:off x="1807" y="2856"/>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97003" name="AutoShape 20"/>
            <p:cNvSpPr>
              <a:spLocks noChangeArrowheads="1"/>
            </p:cNvSpPr>
            <p:nvPr/>
          </p:nvSpPr>
          <p:spPr bwMode="auto">
            <a:xfrm>
              <a:off x="2047" y="3258"/>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97004" name="AutoShape 21"/>
            <p:cNvSpPr>
              <a:spLocks noChangeArrowheads="1"/>
            </p:cNvSpPr>
            <p:nvPr/>
          </p:nvSpPr>
          <p:spPr bwMode="auto">
            <a:xfrm>
              <a:off x="2043" y="2985"/>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97005" name="AutoShape 22"/>
            <p:cNvSpPr>
              <a:spLocks noChangeArrowheads="1"/>
            </p:cNvSpPr>
            <p:nvPr/>
          </p:nvSpPr>
          <p:spPr bwMode="auto">
            <a:xfrm>
              <a:off x="2282" y="3123"/>
              <a:ext cx="314" cy="272"/>
            </a:xfrm>
            <a:prstGeom prst="hexagon">
              <a:avLst>
                <a:gd name="adj" fmla="val 28860"/>
                <a:gd name="vf" fmla="val 115470"/>
              </a:avLst>
            </a:prstGeom>
            <a:noFill/>
            <a:ln w="9525">
              <a:solidFill>
                <a:schemeClr val="tx1"/>
              </a:solidFill>
              <a:miter lim="800000"/>
              <a:headEnd/>
              <a:tailEnd/>
            </a:ln>
          </p:spPr>
          <p:txBody>
            <a:bodyPr wrap="none" anchor="ctr"/>
            <a:lstStyle/>
            <a:p>
              <a:endParaRPr lang="zh-CN" altLang="en-US"/>
            </a:p>
          </p:txBody>
        </p:sp>
        <p:grpSp>
          <p:nvGrpSpPr>
            <p:cNvPr id="197006" name="Group 23"/>
            <p:cNvGrpSpPr>
              <a:grpSpLocks/>
            </p:cNvGrpSpPr>
            <p:nvPr/>
          </p:nvGrpSpPr>
          <p:grpSpPr bwMode="auto">
            <a:xfrm>
              <a:off x="2407" y="3162"/>
              <a:ext cx="72" cy="145"/>
              <a:chOff x="3796" y="1043"/>
              <a:chExt cx="865" cy="1237"/>
            </a:xfrm>
          </p:grpSpPr>
          <p:sp>
            <p:nvSpPr>
              <p:cNvPr id="197104" name="Line 2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105" name="Line 2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106" name="Line 2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107" name="Line 2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108" name="Line 2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109" name="Line 2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110" name="Line 3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111" name="Line 3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112" name="Line 3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113" name="Line 3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114" name="Line 3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115" name="Line 3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116" name="Line 3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117" name="Line 3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118" name="Line 3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119" name="Group 39"/>
              <p:cNvGrpSpPr>
                <a:grpSpLocks/>
              </p:cNvGrpSpPr>
              <p:nvPr/>
            </p:nvGrpSpPr>
            <p:grpSpPr bwMode="auto">
              <a:xfrm>
                <a:off x="4269" y="1415"/>
                <a:ext cx="392" cy="137"/>
                <a:chOff x="4227" y="1360"/>
                <a:chExt cx="863" cy="270"/>
              </a:xfrm>
            </p:grpSpPr>
            <p:sp>
              <p:nvSpPr>
                <p:cNvPr id="197130" name="Line 4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131" name="Line 4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132" name="Line 4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133" name="Line 4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120" name="Group 44"/>
              <p:cNvGrpSpPr>
                <a:grpSpLocks/>
              </p:cNvGrpSpPr>
              <p:nvPr/>
            </p:nvGrpSpPr>
            <p:grpSpPr bwMode="auto">
              <a:xfrm rot="5700496">
                <a:off x="4053" y="1170"/>
                <a:ext cx="392" cy="137"/>
                <a:chOff x="4227" y="1360"/>
                <a:chExt cx="863" cy="270"/>
              </a:xfrm>
            </p:grpSpPr>
            <p:sp>
              <p:nvSpPr>
                <p:cNvPr id="197126" name="Line 4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127" name="Line 4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128" name="Line 4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129" name="Line 4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121" name="Group 49"/>
              <p:cNvGrpSpPr>
                <a:grpSpLocks/>
              </p:cNvGrpSpPr>
              <p:nvPr/>
            </p:nvGrpSpPr>
            <p:grpSpPr bwMode="auto">
              <a:xfrm rot="10800000">
                <a:off x="3796" y="1402"/>
                <a:ext cx="392" cy="137"/>
                <a:chOff x="4227" y="1360"/>
                <a:chExt cx="863" cy="270"/>
              </a:xfrm>
            </p:grpSpPr>
            <p:sp>
              <p:nvSpPr>
                <p:cNvPr id="197122" name="Line 5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123" name="Line 5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124" name="Line 5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125" name="Line 5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7007" name="Group 54"/>
            <p:cNvGrpSpPr>
              <a:grpSpLocks/>
            </p:cNvGrpSpPr>
            <p:nvPr/>
          </p:nvGrpSpPr>
          <p:grpSpPr bwMode="auto">
            <a:xfrm>
              <a:off x="2164" y="3034"/>
              <a:ext cx="72" cy="145"/>
              <a:chOff x="3796" y="1043"/>
              <a:chExt cx="865" cy="1237"/>
            </a:xfrm>
          </p:grpSpPr>
          <p:sp>
            <p:nvSpPr>
              <p:cNvPr id="197074" name="Line 55"/>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075" name="Line 56"/>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076" name="Line 57"/>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077" name="Line 58"/>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078" name="Line 59"/>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079" name="Line 60"/>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080" name="Line 61"/>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081" name="Line 62"/>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082" name="Line 63"/>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083" name="Line 64"/>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084" name="Line 65"/>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085" name="Line 66"/>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086" name="Line 67"/>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087" name="Line 68"/>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088" name="Line 69"/>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089" name="Group 70"/>
              <p:cNvGrpSpPr>
                <a:grpSpLocks/>
              </p:cNvGrpSpPr>
              <p:nvPr/>
            </p:nvGrpSpPr>
            <p:grpSpPr bwMode="auto">
              <a:xfrm>
                <a:off x="4269" y="1415"/>
                <a:ext cx="392" cy="137"/>
                <a:chOff x="4227" y="1360"/>
                <a:chExt cx="863" cy="270"/>
              </a:xfrm>
            </p:grpSpPr>
            <p:sp>
              <p:nvSpPr>
                <p:cNvPr id="197100" name="Line 7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101" name="Line 7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102" name="Line 7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103" name="Line 7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090" name="Group 75"/>
              <p:cNvGrpSpPr>
                <a:grpSpLocks/>
              </p:cNvGrpSpPr>
              <p:nvPr/>
            </p:nvGrpSpPr>
            <p:grpSpPr bwMode="auto">
              <a:xfrm rot="5700496">
                <a:off x="4053" y="1170"/>
                <a:ext cx="392" cy="137"/>
                <a:chOff x="4227" y="1360"/>
                <a:chExt cx="863" cy="270"/>
              </a:xfrm>
            </p:grpSpPr>
            <p:sp>
              <p:nvSpPr>
                <p:cNvPr id="197096" name="Line 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97" name="Line 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98" name="Line 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99" name="Line 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091" name="Group 80"/>
              <p:cNvGrpSpPr>
                <a:grpSpLocks/>
              </p:cNvGrpSpPr>
              <p:nvPr/>
            </p:nvGrpSpPr>
            <p:grpSpPr bwMode="auto">
              <a:xfrm rot="10800000">
                <a:off x="3796" y="1402"/>
                <a:ext cx="392" cy="137"/>
                <a:chOff x="4227" y="1360"/>
                <a:chExt cx="863" cy="270"/>
              </a:xfrm>
            </p:grpSpPr>
            <p:sp>
              <p:nvSpPr>
                <p:cNvPr id="197092" name="Line 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93" name="Line 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94" name="Line 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95" name="Line 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7008" name="Group 85"/>
            <p:cNvGrpSpPr>
              <a:grpSpLocks/>
            </p:cNvGrpSpPr>
            <p:nvPr/>
          </p:nvGrpSpPr>
          <p:grpSpPr bwMode="auto">
            <a:xfrm>
              <a:off x="2175" y="3302"/>
              <a:ext cx="72" cy="144"/>
              <a:chOff x="3796" y="1043"/>
              <a:chExt cx="865" cy="1237"/>
            </a:xfrm>
          </p:grpSpPr>
          <p:sp>
            <p:nvSpPr>
              <p:cNvPr id="197044" name="Line 8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045" name="Line 8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046" name="Line 8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047" name="Line 8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048" name="Line 9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049" name="Line 9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050" name="Line 9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051" name="Line 9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052" name="Line 9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053" name="Line 9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054" name="Line 9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055" name="Line 9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056" name="Line 9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057" name="Line 9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058" name="Line 10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059" name="Group 101"/>
              <p:cNvGrpSpPr>
                <a:grpSpLocks/>
              </p:cNvGrpSpPr>
              <p:nvPr/>
            </p:nvGrpSpPr>
            <p:grpSpPr bwMode="auto">
              <a:xfrm>
                <a:off x="4269" y="1415"/>
                <a:ext cx="392" cy="137"/>
                <a:chOff x="4227" y="1360"/>
                <a:chExt cx="863" cy="270"/>
              </a:xfrm>
            </p:grpSpPr>
            <p:sp>
              <p:nvSpPr>
                <p:cNvPr id="197070" name="Line 10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71" name="Line 10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72" name="Line 10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73" name="Line 10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060" name="Group 106"/>
              <p:cNvGrpSpPr>
                <a:grpSpLocks/>
              </p:cNvGrpSpPr>
              <p:nvPr/>
            </p:nvGrpSpPr>
            <p:grpSpPr bwMode="auto">
              <a:xfrm rot="5700496">
                <a:off x="4053" y="1170"/>
                <a:ext cx="392" cy="137"/>
                <a:chOff x="4227" y="1360"/>
                <a:chExt cx="863" cy="270"/>
              </a:xfrm>
            </p:grpSpPr>
            <p:sp>
              <p:nvSpPr>
                <p:cNvPr id="197066" name="Line 1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67" name="Line 1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68" name="Line 1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69" name="Line 1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061" name="Group 111"/>
              <p:cNvGrpSpPr>
                <a:grpSpLocks/>
              </p:cNvGrpSpPr>
              <p:nvPr/>
            </p:nvGrpSpPr>
            <p:grpSpPr bwMode="auto">
              <a:xfrm rot="10800000">
                <a:off x="3796" y="1402"/>
                <a:ext cx="392" cy="137"/>
                <a:chOff x="4227" y="1360"/>
                <a:chExt cx="863" cy="270"/>
              </a:xfrm>
            </p:grpSpPr>
            <p:sp>
              <p:nvSpPr>
                <p:cNvPr id="197062" name="Line 1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63" name="Line 1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64" name="Line 1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65" name="Line 1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7009" name="Group 116"/>
            <p:cNvGrpSpPr>
              <a:grpSpLocks/>
            </p:cNvGrpSpPr>
            <p:nvPr/>
          </p:nvGrpSpPr>
          <p:grpSpPr bwMode="auto">
            <a:xfrm>
              <a:off x="1934" y="2899"/>
              <a:ext cx="72" cy="145"/>
              <a:chOff x="3796" y="1043"/>
              <a:chExt cx="865" cy="1237"/>
            </a:xfrm>
          </p:grpSpPr>
          <p:sp>
            <p:nvSpPr>
              <p:cNvPr id="197014" name="Line 117"/>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015" name="Line 118"/>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016" name="Line 119"/>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017" name="Line 120"/>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018" name="Line 121"/>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019" name="Line 122"/>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020" name="Line 123"/>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021" name="Line 124"/>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022" name="Line 125"/>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023" name="Line 126"/>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024" name="Line 127"/>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025" name="Line 128"/>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026" name="Line 129"/>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027" name="Line 130"/>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028" name="Line 131"/>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029" name="Group 132"/>
              <p:cNvGrpSpPr>
                <a:grpSpLocks/>
              </p:cNvGrpSpPr>
              <p:nvPr/>
            </p:nvGrpSpPr>
            <p:grpSpPr bwMode="auto">
              <a:xfrm>
                <a:off x="4269" y="1415"/>
                <a:ext cx="392" cy="137"/>
                <a:chOff x="4227" y="1360"/>
                <a:chExt cx="863" cy="270"/>
              </a:xfrm>
            </p:grpSpPr>
            <p:sp>
              <p:nvSpPr>
                <p:cNvPr id="197040" name="Line 13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41" name="Line 13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42" name="Line 13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43" name="Line 13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030" name="Group 137"/>
              <p:cNvGrpSpPr>
                <a:grpSpLocks/>
              </p:cNvGrpSpPr>
              <p:nvPr/>
            </p:nvGrpSpPr>
            <p:grpSpPr bwMode="auto">
              <a:xfrm rot="5700496">
                <a:off x="4053" y="1170"/>
                <a:ext cx="392" cy="137"/>
                <a:chOff x="4227" y="1360"/>
                <a:chExt cx="863" cy="270"/>
              </a:xfrm>
            </p:grpSpPr>
            <p:sp>
              <p:nvSpPr>
                <p:cNvPr id="197036" name="Line 13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37" name="Line 13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38" name="Line 14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39" name="Line 14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031" name="Group 142"/>
              <p:cNvGrpSpPr>
                <a:grpSpLocks/>
              </p:cNvGrpSpPr>
              <p:nvPr/>
            </p:nvGrpSpPr>
            <p:grpSpPr bwMode="auto">
              <a:xfrm rot="10800000">
                <a:off x="3796" y="1402"/>
                <a:ext cx="392" cy="137"/>
                <a:chOff x="4227" y="1360"/>
                <a:chExt cx="863" cy="270"/>
              </a:xfrm>
            </p:grpSpPr>
            <p:sp>
              <p:nvSpPr>
                <p:cNvPr id="197032" name="Line 14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033" name="Line 14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034" name="Line 14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035" name="Line 14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7010" name="Line 147"/>
            <p:cNvSpPr>
              <a:spLocks noChangeShapeType="1"/>
            </p:cNvSpPr>
            <p:nvPr/>
          </p:nvSpPr>
          <p:spPr bwMode="auto">
            <a:xfrm flipV="1">
              <a:off x="2460" y="3031"/>
              <a:ext cx="150" cy="250"/>
            </a:xfrm>
            <a:prstGeom prst="line">
              <a:avLst/>
            </a:prstGeom>
            <a:noFill/>
            <a:ln w="9525">
              <a:solidFill>
                <a:schemeClr val="tx1"/>
              </a:solidFill>
              <a:round/>
              <a:headEnd/>
              <a:tailEnd/>
            </a:ln>
          </p:spPr>
          <p:txBody>
            <a:bodyPr/>
            <a:lstStyle/>
            <a:p>
              <a:endParaRPr lang="zh-CN" altLang="en-US"/>
            </a:p>
          </p:txBody>
        </p:sp>
        <p:sp>
          <p:nvSpPr>
            <p:cNvPr id="197011" name="Line 148"/>
            <p:cNvSpPr>
              <a:spLocks noChangeShapeType="1"/>
            </p:cNvSpPr>
            <p:nvPr/>
          </p:nvSpPr>
          <p:spPr bwMode="auto">
            <a:xfrm flipV="1">
              <a:off x="2226" y="3031"/>
              <a:ext cx="254" cy="395"/>
            </a:xfrm>
            <a:prstGeom prst="line">
              <a:avLst/>
            </a:prstGeom>
            <a:noFill/>
            <a:ln w="9525">
              <a:solidFill>
                <a:schemeClr val="tx1"/>
              </a:solidFill>
              <a:round/>
              <a:headEnd/>
              <a:tailEnd/>
            </a:ln>
          </p:spPr>
          <p:txBody>
            <a:bodyPr/>
            <a:lstStyle/>
            <a:p>
              <a:endParaRPr lang="zh-CN" altLang="en-US"/>
            </a:p>
          </p:txBody>
        </p:sp>
        <p:sp>
          <p:nvSpPr>
            <p:cNvPr id="197012" name="Line 149"/>
            <p:cNvSpPr>
              <a:spLocks noChangeShapeType="1"/>
            </p:cNvSpPr>
            <p:nvPr/>
          </p:nvSpPr>
          <p:spPr bwMode="auto">
            <a:xfrm flipV="1">
              <a:off x="2219" y="3031"/>
              <a:ext cx="245" cy="138"/>
            </a:xfrm>
            <a:prstGeom prst="line">
              <a:avLst/>
            </a:prstGeom>
            <a:noFill/>
            <a:ln w="9525">
              <a:solidFill>
                <a:schemeClr val="tx1"/>
              </a:solidFill>
              <a:round/>
              <a:headEnd/>
              <a:tailEnd/>
            </a:ln>
          </p:spPr>
          <p:txBody>
            <a:bodyPr/>
            <a:lstStyle/>
            <a:p>
              <a:endParaRPr lang="zh-CN" altLang="en-US"/>
            </a:p>
          </p:txBody>
        </p:sp>
        <p:sp>
          <p:nvSpPr>
            <p:cNvPr id="197013" name="Line 150"/>
            <p:cNvSpPr>
              <a:spLocks noChangeShapeType="1"/>
            </p:cNvSpPr>
            <p:nvPr/>
          </p:nvSpPr>
          <p:spPr bwMode="auto">
            <a:xfrm flipV="1">
              <a:off x="1989" y="2974"/>
              <a:ext cx="452" cy="53"/>
            </a:xfrm>
            <a:prstGeom prst="line">
              <a:avLst/>
            </a:prstGeom>
            <a:noFill/>
            <a:ln w="9525">
              <a:solidFill>
                <a:schemeClr val="tx1"/>
              </a:solidFill>
              <a:round/>
              <a:headEnd/>
              <a:tailEnd/>
            </a:ln>
          </p:spPr>
          <p:txBody>
            <a:bodyPr/>
            <a:lstStyle/>
            <a:p>
              <a:endParaRPr lang="zh-CN" altLang="en-US"/>
            </a:p>
          </p:txBody>
        </p:sp>
      </p:grpSp>
      <p:grpSp>
        <p:nvGrpSpPr>
          <p:cNvPr id="196619" name="Group 151"/>
          <p:cNvGrpSpPr>
            <a:grpSpLocks/>
          </p:cNvGrpSpPr>
          <p:nvPr/>
        </p:nvGrpSpPr>
        <p:grpSpPr bwMode="auto">
          <a:xfrm>
            <a:off x="993775" y="3455988"/>
            <a:ext cx="977900" cy="330200"/>
            <a:chOff x="717" y="1160"/>
            <a:chExt cx="616" cy="208"/>
          </a:xfrm>
        </p:grpSpPr>
        <p:sp>
          <p:nvSpPr>
            <p:cNvPr id="197000" name="Rectangle 152"/>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7001" name="Text Box 153"/>
            <p:cNvSpPr txBox="1">
              <a:spLocks noChangeArrowheads="1"/>
            </p:cNvSpPr>
            <p:nvPr/>
          </p:nvSpPr>
          <p:spPr bwMode="auto">
            <a:xfrm>
              <a:off x="717" y="1171"/>
              <a:ext cx="616"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grpSp>
        <p:nvGrpSpPr>
          <p:cNvPr id="196620" name="Group 154"/>
          <p:cNvGrpSpPr>
            <a:grpSpLocks/>
          </p:cNvGrpSpPr>
          <p:nvPr/>
        </p:nvGrpSpPr>
        <p:grpSpPr bwMode="auto">
          <a:xfrm>
            <a:off x="1308100" y="4178300"/>
            <a:ext cx="1016000" cy="931863"/>
            <a:chOff x="291" y="1263"/>
            <a:chExt cx="640" cy="587"/>
          </a:xfrm>
        </p:grpSpPr>
        <p:sp>
          <p:nvSpPr>
            <p:cNvPr id="196833" name="AutoShape 155"/>
            <p:cNvSpPr>
              <a:spLocks noChangeArrowheads="1"/>
            </p:cNvSpPr>
            <p:nvPr/>
          </p:nvSpPr>
          <p:spPr bwMode="auto">
            <a:xfrm>
              <a:off x="487" y="13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96834" name="AutoShape 156"/>
            <p:cNvSpPr>
              <a:spLocks noChangeArrowheads="1"/>
            </p:cNvSpPr>
            <p:nvPr/>
          </p:nvSpPr>
          <p:spPr bwMode="auto">
            <a:xfrm>
              <a:off x="679" y="1636"/>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96835" name="AutoShape 157"/>
            <p:cNvSpPr>
              <a:spLocks noChangeArrowheads="1"/>
            </p:cNvSpPr>
            <p:nvPr/>
          </p:nvSpPr>
          <p:spPr bwMode="auto">
            <a:xfrm>
              <a:off x="676" y="1421"/>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836" name="Group 158"/>
            <p:cNvGrpSpPr>
              <a:grpSpLocks/>
            </p:cNvGrpSpPr>
            <p:nvPr/>
          </p:nvGrpSpPr>
          <p:grpSpPr bwMode="auto">
            <a:xfrm>
              <a:off x="291" y="1422"/>
              <a:ext cx="252" cy="214"/>
              <a:chOff x="867" y="1530"/>
              <a:chExt cx="252" cy="214"/>
            </a:xfrm>
          </p:grpSpPr>
          <p:sp>
            <p:nvSpPr>
              <p:cNvPr id="196968" name="AutoShape 159"/>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969" name="Group 160"/>
              <p:cNvGrpSpPr>
                <a:grpSpLocks/>
              </p:cNvGrpSpPr>
              <p:nvPr/>
            </p:nvGrpSpPr>
            <p:grpSpPr bwMode="auto">
              <a:xfrm>
                <a:off x="967" y="1561"/>
                <a:ext cx="58" cy="114"/>
                <a:chOff x="3796" y="1043"/>
                <a:chExt cx="865" cy="1237"/>
              </a:xfrm>
            </p:grpSpPr>
            <p:sp>
              <p:nvSpPr>
                <p:cNvPr id="196970" name="Line 16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971" name="Line 16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972" name="Line 16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973" name="Line 16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974" name="Line 16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975" name="Line 16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976" name="Line 16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977" name="Line 16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978" name="Line 16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979" name="Line 17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980" name="Line 17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981" name="Line 17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982" name="Line 17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983" name="Line 17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984" name="Line 17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985" name="Group 176"/>
                <p:cNvGrpSpPr>
                  <a:grpSpLocks/>
                </p:cNvGrpSpPr>
                <p:nvPr/>
              </p:nvGrpSpPr>
              <p:grpSpPr bwMode="auto">
                <a:xfrm>
                  <a:off x="4269" y="1415"/>
                  <a:ext cx="392" cy="137"/>
                  <a:chOff x="4227" y="1360"/>
                  <a:chExt cx="863" cy="270"/>
                </a:xfrm>
              </p:grpSpPr>
              <p:sp>
                <p:nvSpPr>
                  <p:cNvPr id="196996" name="Line 17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97" name="Line 17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98" name="Line 17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99" name="Line 18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986" name="Group 181"/>
                <p:cNvGrpSpPr>
                  <a:grpSpLocks/>
                </p:cNvGrpSpPr>
                <p:nvPr/>
              </p:nvGrpSpPr>
              <p:grpSpPr bwMode="auto">
                <a:xfrm rot="5700496">
                  <a:off x="4053" y="1170"/>
                  <a:ext cx="392" cy="137"/>
                  <a:chOff x="4227" y="1360"/>
                  <a:chExt cx="863" cy="270"/>
                </a:xfrm>
              </p:grpSpPr>
              <p:sp>
                <p:nvSpPr>
                  <p:cNvPr id="196992" name="Line 18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93" name="Line 18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94" name="Line 18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95" name="Line 18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987" name="Group 186"/>
                <p:cNvGrpSpPr>
                  <a:grpSpLocks/>
                </p:cNvGrpSpPr>
                <p:nvPr/>
              </p:nvGrpSpPr>
              <p:grpSpPr bwMode="auto">
                <a:xfrm rot="10800000">
                  <a:off x="3796" y="1402"/>
                  <a:ext cx="392" cy="137"/>
                  <a:chOff x="4227" y="1360"/>
                  <a:chExt cx="863" cy="270"/>
                </a:xfrm>
              </p:grpSpPr>
              <p:sp>
                <p:nvSpPr>
                  <p:cNvPr id="196988" name="Line 18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89" name="Line 18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90" name="Line 18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91" name="Line 19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96837" name="Group 191"/>
            <p:cNvGrpSpPr>
              <a:grpSpLocks/>
            </p:cNvGrpSpPr>
            <p:nvPr/>
          </p:nvGrpSpPr>
          <p:grpSpPr bwMode="auto">
            <a:xfrm>
              <a:off x="773" y="1460"/>
              <a:ext cx="58" cy="114"/>
              <a:chOff x="3796" y="1043"/>
              <a:chExt cx="865" cy="1237"/>
            </a:xfrm>
          </p:grpSpPr>
          <p:sp>
            <p:nvSpPr>
              <p:cNvPr id="196938" name="Line 192"/>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939" name="Line 193"/>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940" name="Line 194"/>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941" name="Line 195"/>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942" name="Line 196"/>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943" name="Line 197"/>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944" name="Line 198"/>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945" name="Line 199"/>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946" name="Line 200"/>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947" name="Line 201"/>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948" name="Line 202"/>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949" name="Line 203"/>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950" name="Line 204"/>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951" name="Line 205"/>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952" name="Line 206"/>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953" name="Group 207"/>
              <p:cNvGrpSpPr>
                <a:grpSpLocks/>
              </p:cNvGrpSpPr>
              <p:nvPr/>
            </p:nvGrpSpPr>
            <p:grpSpPr bwMode="auto">
              <a:xfrm>
                <a:off x="4269" y="1415"/>
                <a:ext cx="392" cy="137"/>
                <a:chOff x="4227" y="1360"/>
                <a:chExt cx="863" cy="270"/>
              </a:xfrm>
            </p:grpSpPr>
            <p:sp>
              <p:nvSpPr>
                <p:cNvPr id="196964" name="Line 20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65" name="Line 20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66" name="Line 21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67" name="Line 21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954" name="Group 212"/>
              <p:cNvGrpSpPr>
                <a:grpSpLocks/>
              </p:cNvGrpSpPr>
              <p:nvPr/>
            </p:nvGrpSpPr>
            <p:grpSpPr bwMode="auto">
              <a:xfrm rot="5700496">
                <a:off x="4053" y="1170"/>
                <a:ext cx="392" cy="137"/>
                <a:chOff x="4227" y="1360"/>
                <a:chExt cx="863" cy="270"/>
              </a:xfrm>
            </p:grpSpPr>
            <p:sp>
              <p:nvSpPr>
                <p:cNvPr id="196960" name="Line 21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61" name="Line 21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62" name="Line 21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63" name="Line 21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955" name="Group 217"/>
              <p:cNvGrpSpPr>
                <a:grpSpLocks/>
              </p:cNvGrpSpPr>
              <p:nvPr/>
            </p:nvGrpSpPr>
            <p:grpSpPr bwMode="auto">
              <a:xfrm rot="10800000">
                <a:off x="3796" y="1402"/>
                <a:ext cx="392" cy="137"/>
                <a:chOff x="4227" y="1360"/>
                <a:chExt cx="863" cy="270"/>
              </a:xfrm>
            </p:grpSpPr>
            <p:sp>
              <p:nvSpPr>
                <p:cNvPr id="196956" name="Line 21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57" name="Line 21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58" name="Line 22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59" name="Line 22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6838" name="Group 222"/>
            <p:cNvGrpSpPr>
              <a:grpSpLocks/>
            </p:cNvGrpSpPr>
            <p:nvPr/>
          </p:nvGrpSpPr>
          <p:grpSpPr bwMode="auto">
            <a:xfrm>
              <a:off x="782" y="1671"/>
              <a:ext cx="57" cy="113"/>
              <a:chOff x="3796" y="1043"/>
              <a:chExt cx="865" cy="1237"/>
            </a:xfrm>
          </p:grpSpPr>
          <p:sp>
            <p:nvSpPr>
              <p:cNvPr id="196908" name="Line 223"/>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909" name="Line 224"/>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910" name="Line 225"/>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911" name="Line 226"/>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912" name="Line 227"/>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913" name="Line 228"/>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914" name="Line 229"/>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915" name="Line 230"/>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916" name="Line 231"/>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917" name="Line 232"/>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918" name="Line 233"/>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919" name="Line 234"/>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920" name="Line 235"/>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921" name="Line 236"/>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922" name="Line 237"/>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923" name="Group 238"/>
              <p:cNvGrpSpPr>
                <a:grpSpLocks/>
              </p:cNvGrpSpPr>
              <p:nvPr/>
            </p:nvGrpSpPr>
            <p:grpSpPr bwMode="auto">
              <a:xfrm>
                <a:off x="4269" y="1415"/>
                <a:ext cx="392" cy="137"/>
                <a:chOff x="4227" y="1360"/>
                <a:chExt cx="863" cy="270"/>
              </a:xfrm>
            </p:grpSpPr>
            <p:sp>
              <p:nvSpPr>
                <p:cNvPr id="196934" name="Line 23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35" name="Line 24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36" name="Line 24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37" name="Line 24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924" name="Group 243"/>
              <p:cNvGrpSpPr>
                <a:grpSpLocks/>
              </p:cNvGrpSpPr>
              <p:nvPr/>
            </p:nvGrpSpPr>
            <p:grpSpPr bwMode="auto">
              <a:xfrm rot="5700496">
                <a:off x="4053" y="1170"/>
                <a:ext cx="392" cy="137"/>
                <a:chOff x="4227" y="1360"/>
                <a:chExt cx="863" cy="270"/>
              </a:xfrm>
            </p:grpSpPr>
            <p:sp>
              <p:nvSpPr>
                <p:cNvPr id="196930" name="Line 24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31" name="Line 24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32" name="Line 24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33" name="Line 24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925" name="Group 248"/>
              <p:cNvGrpSpPr>
                <a:grpSpLocks/>
              </p:cNvGrpSpPr>
              <p:nvPr/>
            </p:nvGrpSpPr>
            <p:grpSpPr bwMode="auto">
              <a:xfrm rot="10800000">
                <a:off x="3796" y="1402"/>
                <a:ext cx="392" cy="137"/>
                <a:chOff x="4227" y="1360"/>
                <a:chExt cx="863" cy="270"/>
              </a:xfrm>
            </p:grpSpPr>
            <p:sp>
              <p:nvSpPr>
                <p:cNvPr id="196926" name="Line 24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27" name="Line 25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28" name="Line 25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29" name="Line 25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6839" name="Group 253"/>
            <p:cNvGrpSpPr>
              <a:grpSpLocks/>
            </p:cNvGrpSpPr>
            <p:nvPr/>
          </p:nvGrpSpPr>
          <p:grpSpPr bwMode="auto">
            <a:xfrm>
              <a:off x="589" y="1354"/>
              <a:ext cx="57" cy="114"/>
              <a:chOff x="3796" y="1043"/>
              <a:chExt cx="865" cy="1237"/>
            </a:xfrm>
          </p:grpSpPr>
          <p:sp>
            <p:nvSpPr>
              <p:cNvPr id="196878" name="Line 25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879" name="Line 25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880" name="Line 25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881" name="Line 25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882" name="Line 25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883" name="Line 25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884" name="Line 26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885" name="Line 26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886" name="Line 26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887" name="Line 26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888" name="Line 26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889" name="Line 26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890" name="Line 26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891" name="Line 26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892" name="Line 26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893" name="Group 269"/>
              <p:cNvGrpSpPr>
                <a:grpSpLocks/>
              </p:cNvGrpSpPr>
              <p:nvPr/>
            </p:nvGrpSpPr>
            <p:grpSpPr bwMode="auto">
              <a:xfrm>
                <a:off x="4269" y="1415"/>
                <a:ext cx="392" cy="137"/>
                <a:chOff x="4227" y="1360"/>
                <a:chExt cx="863" cy="270"/>
              </a:xfrm>
            </p:grpSpPr>
            <p:sp>
              <p:nvSpPr>
                <p:cNvPr id="196904" name="Line 27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05" name="Line 27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06" name="Line 27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07" name="Line 27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894" name="Group 274"/>
              <p:cNvGrpSpPr>
                <a:grpSpLocks/>
              </p:cNvGrpSpPr>
              <p:nvPr/>
            </p:nvGrpSpPr>
            <p:grpSpPr bwMode="auto">
              <a:xfrm rot="5700496">
                <a:off x="4053" y="1170"/>
                <a:ext cx="392" cy="137"/>
                <a:chOff x="4227" y="1360"/>
                <a:chExt cx="863" cy="270"/>
              </a:xfrm>
            </p:grpSpPr>
            <p:sp>
              <p:nvSpPr>
                <p:cNvPr id="196900" name="Line 27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901" name="Line 27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902" name="Line 27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903" name="Line 27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895" name="Group 279"/>
              <p:cNvGrpSpPr>
                <a:grpSpLocks/>
              </p:cNvGrpSpPr>
              <p:nvPr/>
            </p:nvGrpSpPr>
            <p:grpSpPr bwMode="auto">
              <a:xfrm rot="10800000">
                <a:off x="3796" y="1402"/>
                <a:ext cx="392" cy="137"/>
                <a:chOff x="4227" y="1360"/>
                <a:chExt cx="863" cy="270"/>
              </a:xfrm>
            </p:grpSpPr>
            <p:sp>
              <p:nvSpPr>
                <p:cNvPr id="196896" name="Line 28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97" name="Line 28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98" name="Line 28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99" name="Line 28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6840" name="Line 284"/>
            <p:cNvSpPr>
              <a:spLocks noChangeShapeType="1"/>
            </p:cNvSpPr>
            <p:nvPr/>
          </p:nvSpPr>
          <p:spPr bwMode="auto">
            <a:xfrm flipV="1">
              <a:off x="626" y="1272"/>
              <a:ext cx="236" cy="318"/>
            </a:xfrm>
            <a:prstGeom prst="line">
              <a:avLst/>
            </a:prstGeom>
            <a:noFill/>
            <a:ln w="9525">
              <a:solidFill>
                <a:schemeClr val="tx1"/>
              </a:solidFill>
              <a:round/>
              <a:headEnd/>
              <a:tailEnd/>
            </a:ln>
          </p:spPr>
          <p:txBody>
            <a:bodyPr/>
            <a:lstStyle/>
            <a:p>
              <a:endParaRPr lang="zh-CN" altLang="en-US"/>
            </a:p>
          </p:txBody>
        </p:sp>
        <p:sp>
          <p:nvSpPr>
            <p:cNvPr id="196841" name="Line 285"/>
            <p:cNvSpPr>
              <a:spLocks noChangeShapeType="1"/>
            </p:cNvSpPr>
            <p:nvPr/>
          </p:nvSpPr>
          <p:spPr bwMode="auto">
            <a:xfrm flipV="1">
              <a:off x="823" y="1276"/>
              <a:ext cx="75" cy="492"/>
            </a:xfrm>
            <a:prstGeom prst="line">
              <a:avLst/>
            </a:prstGeom>
            <a:noFill/>
            <a:ln w="9525">
              <a:solidFill>
                <a:schemeClr val="tx1"/>
              </a:solidFill>
              <a:round/>
              <a:headEnd/>
              <a:tailEnd/>
            </a:ln>
          </p:spPr>
          <p:txBody>
            <a:bodyPr/>
            <a:lstStyle/>
            <a:p>
              <a:endParaRPr lang="zh-CN" altLang="en-US"/>
            </a:p>
          </p:txBody>
        </p:sp>
        <p:sp>
          <p:nvSpPr>
            <p:cNvPr id="196842" name="Line 286"/>
            <p:cNvSpPr>
              <a:spLocks noChangeShapeType="1"/>
            </p:cNvSpPr>
            <p:nvPr/>
          </p:nvSpPr>
          <p:spPr bwMode="auto">
            <a:xfrm flipV="1">
              <a:off x="817" y="1264"/>
              <a:ext cx="58" cy="302"/>
            </a:xfrm>
            <a:prstGeom prst="line">
              <a:avLst/>
            </a:prstGeom>
            <a:noFill/>
            <a:ln w="9525">
              <a:solidFill>
                <a:schemeClr val="tx1"/>
              </a:solidFill>
              <a:round/>
              <a:headEnd/>
              <a:tailEnd/>
            </a:ln>
          </p:spPr>
          <p:txBody>
            <a:bodyPr/>
            <a:lstStyle/>
            <a:p>
              <a:endParaRPr lang="zh-CN" altLang="en-US"/>
            </a:p>
          </p:txBody>
        </p:sp>
        <p:sp>
          <p:nvSpPr>
            <p:cNvPr id="196843" name="Line 287"/>
            <p:cNvSpPr>
              <a:spLocks noChangeShapeType="1"/>
            </p:cNvSpPr>
            <p:nvPr/>
          </p:nvSpPr>
          <p:spPr bwMode="auto">
            <a:xfrm flipV="1">
              <a:off x="633" y="1263"/>
              <a:ext cx="226" cy="191"/>
            </a:xfrm>
            <a:prstGeom prst="line">
              <a:avLst/>
            </a:prstGeom>
            <a:noFill/>
            <a:ln w="9525">
              <a:solidFill>
                <a:schemeClr val="tx1"/>
              </a:solidFill>
              <a:round/>
              <a:headEnd/>
              <a:tailEnd/>
            </a:ln>
          </p:spPr>
          <p:txBody>
            <a:bodyPr/>
            <a:lstStyle/>
            <a:p>
              <a:endParaRPr lang="zh-CN" altLang="en-US"/>
            </a:p>
          </p:txBody>
        </p:sp>
        <p:grpSp>
          <p:nvGrpSpPr>
            <p:cNvPr id="196844" name="Group 288"/>
            <p:cNvGrpSpPr>
              <a:grpSpLocks/>
            </p:cNvGrpSpPr>
            <p:nvPr/>
          </p:nvGrpSpPr>
          <p:grpSpPr bwMode="auto">
            <a:xfrm>
              <a:off x="483" y="1532"/>
              <a:ext cx="252" cy="214"/>
              <a:chOff x="867" y="1530"/>
              <a:chExt cx="252" cy="214"/>
            </a:xfrm>
          </p:grpSpPr>
          <p:sp>
            <p:nvSpPr>
              <p:cNvPr id="196846" name="AutoShape 289"/>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847" name="Group 290"/>
              <p:cNvGrpSpPr>
                <a:grpSpLocks/>
              </p:cNvGrpSpPr>
              <p:nvPr/>
            </p:nvGrpSpPr>
            <p:grpSpPr bwMode="auto">
              <a:xfrm>
                <a:off x="967" y="1561"/>
                <a:ext cx="58" cy="114"/>
                <a:chOff x="3796" y="1043"/>
                <a:chExt cx="865" cy="1237"/>
              </a:xfrm>
            </p:grpSpPr>
            <p:sp>
              <p:nvSpPr>
                <p:cNvPr id="196848" name="Line 29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849" name="Line 29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850" name="Line 29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851" name="Line 29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852" name="Line 29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853" name="Line 29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854" name="Line 29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855" name="Line 29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856" name="Line 29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857" name="Line 30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858" name="Line 30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859" name="Line 30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860" name="Line 30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861" name="Line 30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862" name="Line 30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863" name="Group 306"/>
                <p:cNvGrpSpPr>
                  <a:grpSpLocks/>
                </p:cNvGrpSpPr>
                <p:nvPr/>
              </p:nvGrpSpPr>
              <p:grpSpPr bwMode="auto">
                <a:xfrm>
                  <a:off x="4269" y="1415"/>
                  <a:ext cx="392" cy="137"/>
                  <a:chOff x="4227" y="1360"/>
                  <a:chExt cx="863" cy="270"/>
                </a:xfrm>
              </p:grpSpPr>
              <p:sp>
                <p:nvSpPr>
                  <p:cNvPr id="196874" name="Line 3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75" name="Line 3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76" name="Line 3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77" name="Line 3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864" name="Group 311"/>
                <p:cNvGrpSpPr>
                  <a:grpSpLocks/>
                </p:cNvGrpSpPr>
                <p:nvPr/>
              </p:nvGrpSpPr>
              <p:grpSpPr bwMode="auto">
                <a:xfrm rot="5700496">
                  <a:off x="4053" y="1170"/>
                  <a:ext cx="392" cy="137"/>
                  <a:chOff x="4227" y="1360"/>
                  <a:chExt cx="863" cy="270"/>
                </a:xfrm>
              </p:grpSpPr>
              <p:sp>
                <p:nvSpPr>
                  <p:cNvPr id="196870" name="Line 3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71" name="Line 3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72" name="Line 3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73" name="Line 3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865" name="Group 316"/>
                <p:cNvGrpSpPr>
                  <a:grpSpLocks/>
                </p:cNvGrpSpPr>
                <p:nvPr/>
              </p:nvGrpSpPr>
              <p:grpSpPr bwMode="auto">
                <a:xfrm rot="10800000">
                  <a:off x="3796" y="1402"/>
                  <a:ext cx="392" cy="137"/>
                  <a:chOff x="4227" y="1360"/>
                  <a:chExt cx="863" cy="270"/>
                </a:xfrm>
              </p:grpSpPr>
              <p:sp>
                <p:nvSpPr>
                  <p:cNvPr id="196866" name="Line 3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67" name="Line 3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68" name="Line 3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69" name="Line 3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96845" name="Line 321"/>
            <p:cNvSpPr>
              <a:spLocks noChangeShapeType="1"/>
            </p:cNvSpPr>
            <p:nvPr/>
          </p:nvSpPr>
          <p:spPr bwMode="auto">
            <a:xfrm flipV="1">
              <a:off x="414" y="1266"/>
              <a:ext cx="430" cy="300"/>
            </a:xfrm>
            <a:prstGeom prst="line">
              <a:avLst/>
            </a:prstGeom>
            <a:noFill/>
            <a:ln w="9525">
              <a:solidFill>
                <a:schemeClr val="tx1"/>
              </a:solidFill>
              <a:round/>
              <a:headEnd/>
              <a:tailEnd/>
            </a:ln>
          </p:spPr>
          <p:txBody>
            <a:bodyPr/>
            <a:lstStyle/>
            <a:p>
              <a:endParaRPr lang="zh-CN" altLang="en-US"/>
            </a:p>
          </p:txBody>
        </p:sp>
      </p:grpSp>
      <p:sp>
        <p:nvSpPr>
          <p:cNvPr id="196621" name="Text Box 322"/>
          <p:cNvSpPr txBox="1">
            <a:spLocks noChangeArrowheads="1"/>
          </p:cNvSpPr>
          <p:nvPr/>
        </p:nvSpPr>
        <p:spPr bwMode="auto">
          <a:xfrm>
            <a:off x="487363" y="3187700"/>
            <a:ext cx="1381125" cy="304800"/>
          </a:xfrm>
          <a:prstGeom prst="rect">
            <a:avLst/>
          </a:prstGeom>
          <a:noFill/>
          <a:ln w="9525">
            <a:noFill/>
            <a:miter lim="800000"/>
            <a:headEnd/>
            <a:tailEnd/>
          </a:ln>
        </p:spPr>
        <p:txBody>
          <a:bodyPr>
            <a:spAutoFit/>
          </a:bodyPr>
          <a:lstStyle/>
          <a:p>
            <a:pPr eaLnBrk="1" hangingPunct="1"/>
            <a:r>
              <a:rPr lang="en-US" altLang="zh-CN" sz="1400">
                <a:latin typeface="Arial" charset="0"/>
              </a:rPr>
              <a:t>anchor MSC</a:t>
            </a:r>
          </a:p>
        </p:txBody>
      </p:sp>
      <p:grpSp>
        <p:nvGrpSpPr>
          <p:cNvPr id="196622" name="Group 323"/>
          <p:cNvGrpSpPr>
            <a:grpSpLocks/>
          </p:cNvGrpSpPr>
          <p:nvPr/>
        </p:nvGrpSpPr>
        <p:grpSpPr bwMode="auto">
          <a:xfrm>
            <a:off x="3084513" y="3886200"/>
            <a:ext cx="1309687" cy="1147763"/>
            <a:chOff x="146" y="711"/>
            <a:chExt cx="825" cy="723"/>
          </a:xfrm>
        </p:grpSpPr>
        <p:sp>
          <p:nvSpPr>
            <p:cNvPr id="196630" name="AutoShape 324"/>
            <p:cNvSpPr>
              <a:spLocks noChangeArrowheads="1"/>
            </p:cNvSpPr>
            <p:nvPr/>
          </p:nvSpPr>
          <p:spPr bwMode="auto">
            <a:xfrm>
              <a:off x="719" y="904"/>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96631" name="AutoShape 325"/>
            <p:cNvSpPr>
              <a:spLocks noChangeArrowheads="1"/>
            </p:cNvSpPr>
            <p:nvPr/>
          </p:nvSpPr>
          <p:spPr bwMode="auto">
            <a:xfrm>
              <a:off x="335" y="1115"/>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632" name="Group 326"/>
            <p:cNvGrpSpPr>
              <a:grpSpLocks/>
            </p:cNvGrpSpPr>
            <p:nvPr/>
          </p:nvGrpSpPr>
          <p:grpSpPr bwMode="auto">
            <a:xfrm>
              <a:off x="523" y="1006"/>
              <a:ext cx="252" cy="214"/>
              <a:chOff x="867" y="1530"/>
              <a:chExt cx="252" cy="214"/>
            </a:xfrm>
          </p:grpSpPr>
          <p:sp>
            <p:nvSpPr>
              <p:cNvPr id="196801" name="AutoShape 327"/>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802" name="Group 328"/>
              <p:cNvGrpSpPr>
                <a:grpSpLocks/>
              </p:cNvGrpSpPr>
              <p:nvPr/>
            </p:nvGrpSpPr>
            <p:grpSpPr bwMode="auto">
              <a:xfrm>
                <a:off x="967" y="1561"/>
                <a:ext cx="58" cy="114"/>
                <a:chOff x="3796" y="1043"/>
                <a:chExt cx="865" cy="1237"/>
              </a:xfrm>
            </p:grpSpPr>
            <p:sp>
              <p:nvSpPr>
                <p:cNvPr id="196803" name="Line 329"/>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804" name="Line 330"/>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805" name="Line 331"/>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806" name="Line 332"/>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807" name="Line 333"/>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808" name="Line 334"/>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809" name="Line 335"/>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810" name="Line 336"/>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811" name="Line 337"/>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812" name="Line 338"/>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813" name="Line 339"/>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814" name="Line 340"/>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815" name="Line 341"/>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816" name="Line 342"/>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817" name="Line 343"/>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818" name="Group 344"/>
                <p:cNvGrpSpPr>
                  <a:grpSpLocks/>
                </p:cNvGrpSpPr>
                <p:nvPr/>
              </p:nvGrpSpPr>
              <p:grpSpPr bwMode="auto">
                <a:xfrm>
                  <a:off x="4269" y="1415"/>
                  <a:ext cx="392" cy="137"/>
                  <a:chOff x="4227" y="1360"/>
                  <a:chExt cx="863" cy="270"/>
                </a:xfrm>
              </p:grpSpPr>
              <p:sp>
                <p:nvSpPr>
                  <p:cNvPr id="196829" name="Line 34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30" name="Line 34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31" name="Line 34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32" name="Line 34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819" name="Group 349"/>
                <p:cNvGrpSpPr>
                  <a:grpSpLocks/>
                </p:cNvGrpSpPr>
                <p:nvPr/>
              </p:nvGrpSpPr>
              <p:grpSpPr bwMode="auto">
                <a:xfrm rot="5700496">
                  <a:off x="4053" y="1170"/>
                  <a:ext cx="392" cy="137"/>
                  <a:chOff x="4227" y="1360"/>
                  <a:chExt cx="863" cy="270"/>
                </a:xfrm>
              </p:grpSpPr>
              <p:sp>
                <p:nvSpPr>
                  <p:cNvPr id="196825" name="Line 35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26" name="Line 35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27" name="Line 35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28" name="Line 35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820" name="Group 354"/>
                <p:cNvGrpSpPr>
                  <a:grpSpLocks/>
                </p:cNvGrpSpPr>
                <p:nvPr/>
              </p:nvGrpSpPr>
              <p:grpSpPr bwMode="auto">
                <a:xfrm rot="10800000">
                  <a:off x="3796" y="1402"/>
                  <a:ext cx="392" cy="137"/>
                  <a:chOff x="4227" y="1360"/>
                  <a:chExt cx="863" cy="270"/>
                </a:xfrm>
              </p:grpSpPr>
              <p:sp>
                <p:nvSpPr>
                  <p:cNvPr id="196821" name="Line 35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822" name="Line 35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823" name="Line 35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24" name="Line 35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96633" name="Group 359"/>
            <p:cNvGrpSpPr>
              <a:grpSpLocks/>
            </p:cNvGrpSpPr>
            <p:nvPr/>
          </p:nvGrpSpPr>
          <p:grpSpPr bwMode="auto">
            <a:xfrm>
              <a:off x="429" y="1159"/>
              <a:ext cx="57" cy="113"/>
              <a:chOff x="3796" y="1043"/>
              <a:chExt cx="865" cy="1237"/>
            </a:xfrm>
          </p:grpSpPr>
          <p:sp>
            <p:nvSpPr>
              <p:cNvPr id="196771" name="Line 36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772" name="Line 36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773" name="Line 36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774" name="Line 36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775" name="Line 36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776" name="Line 36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777" name="Line 36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778" name="Line 36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779" name="Line 36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780" name="Line 36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781" name="Line 37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782" name="Line 37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783" name="Line 37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784" name="Line 37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785" name="Line 37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786" name="Group 375"/>
              <p:cNvGrpSpPr>
                <a:grpSpLocks/>
              </p:cNvGrpSpPr>
              <p:nvPr/>
            </p:nvGrpSpPr>
            <p:grpSpPr bwMode="auto">
              <a:xfrm>
                <a:off x="4269" y="1415"/>
                <a:ext cx="392" cy="137"/>
                <a:chOff x="4227" y="1360"/>
                <a:chExt cx="863" cy="270"/>
              </a:xfrm>
            </p:grpSpPr>
            <p:sp>
              <p:nvSpPr>
                <p:cNvPr id="196797" name="Line 3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98" name="Line 3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99" name="Line 3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800" name="Line 3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787" name="Group 380"/>
              <p:cNvGrpSpPr>
                <a:grpSpLocks/>
              </p:cNvGrpSpPr>
              <p:nvPr/>
            </p:nvGrpSpPr>
            <p:grpSpPr bwMode="auto">
              <a:xfrm rot="5700496">
                <a:off x="4053" y="1170"/>
                <a:ext cx="392" cy="137"/>
                <a:chOff x="4227" y="1360"/>
                <a:chExt cx="863" cy="270"/>
              </a:xfrm>
            </p:grpSpPr>
            <p:sp>
              <p:nvSpPr>
                <p:cNvPr id="196793" name="Line 3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94" name="Line 3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95" name="Line 3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96" name="Line 3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788" name="Group 385"/>
              <p:cNvGrpSpPr>
                <a:grpSpLocks/>
              </p:cNvGrpSpPr>
              <p:nvPr/>
            </p:nvGrpSpPr>
            <p:grpSpPr bwMode="auto">
              <a:xfrm rot="10800000">
                <a:off x="3796" y="1402"/>
                <a:ext cx="392" cy="137"/>
                <a:chOff x="4227" y="1360"/>
                <a:chExt cx="863" cy="270"/>
              </a:xfrm>
            </p:grpSpPr>
            <p:sp>
              <p:nvSpPr>
                <p:cNvPr id="196789" name="Line 3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90" name="Line 3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91" name="Line 3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92" name="Line 3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6634" name="Group 390"/>
            <p:cNvGrpSpPr>
              <a:grpSpLocks/>
            </p:cNvGrpSpPr>
            <p:nvPr/>
          </p:nvGrpSpPr>
          <p:grpSpPr bwMode="auto">
            <a:xfrm>
              <a:off x="821" y="938"/>
              <a:ext cx="57" cy="114"/>
              <a:chOff x="3796" y="1043"/>
              <a:chExt cx="865" cy="1237"/>
            </a:xfrm>
          </p:grpSpPr>
          <p:sp>
            <p:nvSpPr>
              <p:cNvPr id="196741" name="Line 39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742" name="Line 39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743" name="Line 39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744" name="Line 39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745" name="Line 39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746" name="Line 39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747" name="Line 39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748" name="Line 39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749" name="Line 39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750" name="Line 40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751" name="Line 40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752" name="Line 40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753" name="Line 40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754" name="Line 40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755" name="Line 40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756" name="Group 406"/>
              <p:cNvGrpSpPr>
                <a:grpSpLocks/>
              </p:cNvGrpSpPr>
              <p:nvPr/>
            </p:nvGrpSpPr>
            <p:grpSpPr bwMode="auto">
              <a:xfrm>
                <a:off x="4269" y="1415"/>
                <a:ext cx="392" cy="137"/>
                <a:chOff x="4227" y="1360"/>
                <a:chExt cx="863" cy="270"/>
              </a:xfrm>
            </p:grpSpPr>
            <p:sp>
              <p:nvSpPr>
                <p:cNvPr id="196767" name="Line 4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68" name="Line 4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69" name="Line 4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70" name="Line 4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757" name="Group 411"/>
              <p:cNvGrpSpPr>
                <a:grpSpLocks/>
              </p:cNvGrpSpPr>
              <p:nvPr/>
            </p:nvGrpSpPr>
            <p:grpSpPr bwMode="auto">
              <a:xfrm rot="5700496">
                <a:off x="4053" y="1170"/>
                <a:ext cx="392" cy="137"/>
                <a:chOff x="4227" y="1360"/>
                <a:chExt cx="863" cy="270"/>
              </a:xfrm>
            </p:grpSpPr>
            <p:sp>
              <p:nvSpPr>
                <p:cNvPr id="196763" name="Line 4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64" name="Line 4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65" name="Line 4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66" name="Line 4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758" name="Group 416"/>
              <p:cNvGrpSpPr>
                <a:grpSpLocks/>
              </p:cNvGrpSpPr>
              <p:nvPr/>
            </p:nvGrpSpPr>
            <p:grpSpPr bwMode="auto">
              <a:xfrm rot="10800000">
                <a:off x="3796" y="1402"/>
                <a:ext cx="392" cy="137"/>
                <a:chOff x="4227" y="1360"/>
                <a:chExt cx="863" cy="270"/>
              </a:xfrm>
            </p:grpSpPr>
            <p:sp>
              <p:nvSpPr>
                <p:cNvPr id="196759" name="Line 4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60" name="Line 4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61" name="Line 4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62" name="Line 4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6635" name="Line 421"/>
            <p:cNvSpPr>
              <a:spLocks noChangeShapeType="1"/>
            </p:cNvSpPr>
            <p:nvPr/>
          </p:nvSpPr>
          <p:spPr bwMode="auto">
            <a:xfrm flipH="1" flipV="1">
              <a:off x="602" y="916"/>
              <a:ext cx="256" cy="258"/>
            </a:xfrm>
            <a:prstGeom prst="line">
              <a:avLst/>
            </a:prstGeom>
            <a:noFill/>
            <a:ln w="9525">
              <a:solidFill>
                <a:schemeClr val="tx1"/>
              </a:solidFill>
              <a:round/>
              <a:headEnd/>
              <a:tailEnd/>
            </a:ln>
          </p:spPr>
          <p:txBody>
            <a:bodyPr/>
            <a:lstStyle/>
            <a:p>
              <a:endParaRPr lang="zh-CN" altLang="en-US"/>
            </a:p>
          </p:txBody>
        </p:sp>
        <p:sp>
          <p:nvSpPr>
            <p:cNvPr id="196636" name="Line 422"/>
            <p:cNvSpPr>
              <a:spLocks noChangeShapeType="1"/>
            </p:cNvSpPr>
            <p:nvPr/>
          </p:nvSpPr>
          <p:spPr bwMode="auto">
            <a:xfrm flipV="1">
              <a:off x="455" y="914"/>
              <a:ext cx="3" cy="351"/>
            </a:xfrm>
            <a:prstGeom prst="line">
              <a:avLst/>
            </a:prstGeom>
            <a:noFill/>
            <a:ln w="9525">
              <a:solidFill>
                <a:schemeClr val="tx1"/>
              </a:solidFill>
              <a:round/>
              <a:headEnd/>
              <a:tailEnd/>
            </a:ln>
          </p:spPr>
          <p:txBody>
            <a:bodyPr/>
            <a:lstStyle/>
            <a:p>
              <a:endParaRPr lang="zh-CN" altLang="en-US"/>
            </a:p>
          </p:txBody>
        </p:sp>
        <p:sp>
          <p:nvSpPr>
            <p:cNvPr id="196637" name="Line 423"/>
            <p:cNvSpPr>
              <a:spLocks noChangeShapeType="1"/>
            </p:cNvSpPr>
            <p:nvPr/>
          </p:nvSpPr>
          <p:spPr bwMode="auto">
            <a:xfrm flipH="1" flipV="1">
              <a:off x="501" y="920"/>
              <a:ext cx="140" cy="449"/>
            </a:xfrm>
            <a:prstGeom prst="line">
              <a:avLst/>
            </a:prstGeom>
            <a:noFill/>
            <a:ln w="9525">
              <a:solidFill>
                <a:schemeClr val="tx1"/>
              </a:solidFill>
              <a:round/>
              <a:headEnd/>
              <a:tailEnd/>
            </a:ln>
          </p:spPr>
          <p:txBody>
            <a:bodyPr/>
            <a:lstStyle/>
            <a:p>
              <a:endParaRPr lang="zh-CN" altLang="en-US"/>
            </a:p>
          </p:txBody>
        </p:sp>
        <p:sp>
          <p:nvSpPr>
            <p:cNvPr id="196638" name="Line 424"/>
            <p:cNvSpPr>
              <a:spLocks noChangeShapeType="1"/>
            </p:cNvSpPr>
            <p:nvPr/>
          </p:nvSpPr>
          <p:spPr bwMode="auto">
            <a:xfrm flipH="1" flipV="1">
              <a:off x="647" y="925"/>
              <a:ext cx="218" cy="113"/>
            </a:xfrm>
            <a:prstGeom prst="line">
              <a:avLst/>
            </a:prstGeom>
            <a:noFill/>
            <a:ln w="9525">
              <a:solidFill>
                <a:schemeClr val="tx1"/>
              </a:solidFill>
              <a:round/>
              <a:headEnd/>
              <a:tailEnd/>
            </a:ln>
          </p:spPr>
          <p:txBody>
            <a:bodyPr/>
            <a:lstStyle/>
            <a:p>
              <a:endParaRPr lang="zh-CN" altLang="en-US"/>
            </a:p>
          </p:txBody>
        </p:sp>
        <p:grpSp>
          <p:nvGrpSpPr>
            <p:cNvPr id="196639" name="Group 425"/>
            <p:cNvGrpSpPr>
              <a:grpSpLocks/>
            </p:cNvGrpSpPr>
            <p:nvPr/>
          </p:nvGrpSpPr>
          <p:grpSpPr bwMode="auto">
            <a:xfrm>
              <a:off x="715" y="1116"/>
              <a:ext cx="252" cy="214"/>
              <a:chOff x="867" y="1530"/>
              <a:chExt cx="252" cy="214"/>
            </a:xfrm>
          </p:grpSpPr>
          <p:sp>
            <p:nvSpPr>
              <p:cNvPr id="196709" name="AutoShape 426"/>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710" name="Group 427"/>
              <p:cNvGrpSpPr>
                <a:grpSpLocks/>
              </p:cNvGrpSpPr>
              <p:nvPr/>
            </p:nvGrpSpPr>
            <p:grpSpPr bwMode="auto">
              <a:xfrm>
                <a:off x="967" y="1561"/>
                <a:ext cx="58" cy="114"/>
                <a:chOff x="3796" y="1043"/>
                <a:chExt cx="865" cy="1237"/>
              </a:xfrm>
            </p:grpSpPr>
            <p:sp>
              <p:nvSpPr>
                <p:cNvPr id="196711" name="Line 42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712" name="Line 42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713" name="Line 43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714" name="Line 43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715" name="Line 43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716" name="Line 43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717" name="Line 43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718" name="Line 43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719" name="Line 43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720" name="Line 43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721" name="Line 43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722" name="Line 43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723" name="Line 44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724" name="Line 44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725" name="Line 44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726" name="Group 443"/>
                <p:cNvGrpSpPr>
                  <a:grpSpLocks/>
                </p:cNvGrpSpPr>
                <p:nvPr/>
              </p:nvGrpSpPr>
              <p:grpSpPr bwMode="auto">
                <a:xfrm>
                  <a:off x="4269" y="1415"/>
                  <a:ext cx="392" cy="137"/>
                  <a:chOff x="4227" y="1360"/>
                  <a:chExt cx="863" cy="270"/>
                </a:xfrm>
              </p:grpSpPr>
              <p:sp>
                <p:nvSpPr>
                  <p:cNvPr id="196737" name="Line 44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38" name="Line 44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39" name="Line 44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40" name="Line 44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727" name="Group 448"/>
                <p:cNvGrpSpPr>
                  <a:grpSpLocks/>
                </p:cNvGrpSpPr>
                <p:nvPr/>
              </p:nvGrpSpPr>
              <p:grpSpPr bwMode="auto">
                <a:xfrm rot="5700496">
                  <a:off x="4053" y="1170"/>
                  <a:ext cx="392" cy="137"/>
                  <a:chOff x="4227" y="1360"/>
                  <a:chExt cx="863" cy="270"/>
                </a:xfrm>
              </p:grpSpPr>
              <p:sp>
                <p:nvSpPr>
                  <p:cNvPr id="196733" name="Line 44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34" name="Line 45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35" name="Line 45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36" name="Line 45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728" name="Group 453"/>
                <p:cNvGrpSpPr>
                  <a:grpSpLocks/>
                </p:cNvGrpSpPr>
                <p:nvPr/>
              </p:nvGrpSpPr>
              <p:grpSpPr bwMode="auto">
                <a:xfrm rot="10800000">
                  <a:off x="3796" y="1402"/>
                  <a:ext cx="392" cy="137"/>
                  <a:chOff x="4227" y="1360"/>
                  <a:chExt cx="863" cy="270"/>
                </a:xfrm>
              </p:grpSpPr>
              <p:sp>
                <p:nvSpPr>
                  <p:cNvPr id="196729" name="Line 45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30" name="Line 45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31" name="Line 45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32" name="Line 45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96640" name="Line 458"/>
            <p:cNvSpPr>
              <a:spLocks noChangeShapeType="1"/>
            </p:cNvSpPr>
            <p:nvPr/>
          </p:nvSpPr>
          <p:spPr bwMode="auto">
            <a:xfrm flipH="1" flipV="1">
              <a:off x="554" y="928"/>
              <a:ext cx="92" cy="222"/>
            </a:xfrm>
            <a:prstGeom prst="line">
              <a:avLst/>
            </a:prstGeom>
            <a:noFill/>
            <a:ln w="9525">
              <a:solidFill>
                <a:schemeClr val="tx1"/>
              </a:solidFill>
              <a:round/>
              <a:headEnd/>
              <a:tailEnd/>
            </a:ln>
          </p:spPr>
          <p:txBody>
            <a:bodyPr/>
            <a:lstStyle/>
            <a:p>
              <a:endParaRPr lang="zh-CN" altLang="en-US"/>
            </a:p>
          </p:txBody>
        </p:sp>
        <p:grpSp>
          <p:nvGrpSpPr>
            <p:cNvPr id="196641" name="Group 459"/>
            <p:cNvGrpSpPr>
              <a:grpSpLocks/>
            </p:cNvGrpSpPr>
            <p:nvPr/>
          </p:nvGrpSpPr>
          <p:grpSpPr bwMode="auto">
            <a:xfrm>
              <a:off x="191" y="711"/>
              <a:ext cx="616" cy="208"/>
              <a:chOff x="717" y="1160"/>
              <a:chExt cx="616" cy="208"/>
            </a:xfrm>
          </p:grpSpPr>
          <p:sp>
            <p:nvSpPr>
              <p:cNvPr id="196707" name="Rectangle 460"/>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6708" name="Text Box 461"/>
              <p:cNvSpPr txBox="1">
                <a:spLocks noChangeArrowheads="1"/>
              </p:cNvSpPr>
              <p:nvPr/>
            </p:nvSpPr>
            <p:spPr bwMode="auto">
              <a:xfrm>
                <a:off x="717" y="1171"/>
                <a:ext cx="616"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sp>
          <p:nvSpPr>
            <p:cNvPr id="196642" name="AutoShape 462"/>
            <p:cNvSpPr>
              <a:spLocks noChangeArrowheads="1"/>
            </p:cNvSpPr>
            <p:nvPr/>
          </p:nvSpPr>
          <p:spPr bwMode="auto">
            <a:xfrm>
              <a:off x="146" y="1007"/>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643" name="Group 463"/>
            <p:cNvGrpSpPr>
              <a:grpSpLocks/>
            </p:cNvGrpSpPr>
            <p:nvPr/>
          </p:nvGrpSpPr>
          <p:grpSpPr bwMode="auto">
            <a:xfrm>
              <a:off x="237" y="1051"/>
              <a:ext cx="57" cy="113"/>
              <a:chOff x="3796" y="1043"/>
              <a:chExt cx="865" cy="1237"/>
            </a:xfrm>
          </p:grpSpPr>
          <p:sp>
            <p:nvSpPr>
              <p:cNvPr id="196677" name="Line 46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678" name="Line 46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679" name="Line 46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680" name="Line 46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681" name="Line 46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682" name="Line 46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683" name="Line 47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684" name="Line 47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685" name="Line 47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686" name="Line 47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687" name="Line 47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688" name="Line 47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689" name="Line 47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690" name="Line 47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691" name="Line 47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692" name="Group 479"/>
              <p:cNvGrpSpPr>
                <a:grpSpLocks/>
              </p:cNvGrpSpPr>
              <p:nvPr/>
            </p:nvGrpSpPr>
            <p:grpSpPr bwMode="auto">
              <a:xfrm>
                <a:off x="4269" y="1415"/>
                <a:ext cx="392" cy="137"/>
                <a:chOff x="4227" y="1360"/>
                <a:chExt cx="863" cy="270"/>
              </a:xfrm>
            </p:grpSpPr>
            <p:sp>
              <p:nvSpPr>
                <p:cNvPr id="196703" name="Line 48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04" name="Line 48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05" name="Line 48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06" name="Line 48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693" name="Group 484"/>
              <p:cNvGrpSpPr>
                <a:grpSpLocks/>
              </p:cNvGrpSpPr>
              <p:nvPr/>
            </p:nvGrpSpPr>
            <p:grpSpPr bwMode="auto">
              <a:xfrm rot="5700496">
                <a:off x="4053" y="1170"/>
                <a:ext cx="392" cy="137"/>
                <a:chOff x="4227" y="1360"/>
                <a:chExt cx="863" cy="270"/>
              </a:xfrm>
            </p:grpSpPr>
            <p:sp>
              <p:nvSpPr>
                <p:cNvPr id="196699" name="Line 48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700" name="Line 48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701" name="Line 48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702" name="Line 48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694" name="Group 489"/>
              <p:cNvGrpSpPr>
                <a:grpSpLocks/>
              </p:cNvGrpSpPr>
              <p:nvPr/>
            </p:nvGrpSpPr>
            <p:grpSpPr bwMode="auto">
              <a:xfrm rot="10800000">
                <a:off x="3796" y="1402"/>
                <a:ext cx="392" cy="137"/>
                <a:chOff x="4227" y="1360"/>
                <a:chExt cx="863" cy="270"/>
              </a:xfrm>
            </p:grpSpPr>
            <p:sp>
              <p:nvSpPr>
                <p:cNvPr id="196695" name="Line 49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696" name="Line 49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697" name="Line 49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698" name="Line 49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6644" name="AutoShape 494"/>
            <p:cNvSpPr>
              <a:spLocks noChangeArrowheads="1"/>
            </p:cNvSpPr>
            <p:nvPr/>
          </p:nvSpPr>
          <p:spPr bwMode="auto">
            <a:xfrm>
              <a:off x="527" y="12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6645" name="Group 495"/>
            <p:cNvGrpSpPr>
              <a:grpSpLocks/>
            </p:cNvGrpSpPr>
            <p:nvPr/>
          </p:nvGrpSpPr>
          <p:grpSpPr bwMode="auto">
            <a:xfrm>
              <a:off x="627" y="1270"/>
              <a:ext cx="57" cy="113"/>
              <a:chOff x="3796" y="1043"/>
              <a:chExt cx="865" cy="1237"/>
            </a:xfrm>
          </p:grpSpPr>
          <p:sp>
            <p:nvSpPr>
              <p:cNvPr id="196647" name="Line 49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6648" name="Line 49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6649" name="Line 49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6650" name="Line 49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6651" name="Line 50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6652" name="Line 50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6653" name="Line 50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6654" name="Line 50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6655" name="Line 50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6656" name="Line 50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6657" name="Line 50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6658" name="Line 50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6659" name="Line 50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6660" name="Line 50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6661" name="Line 51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6662" name="Group 511"/>
              <p:cNvGrpSpPr>
                <a:grpSpLocks/>
              </p:cNvGrpSpPr>
              <p:nvPr/>
            </p:nvGrpSpPr>
            <p:grpSpPr bwMode="auto">
              <a:xfrm>
                <a:off x="4269" y="1415"/>
                <a:ext cx="392" cy="137"/>
                <a:chOff x="4227" y="1360"/>
                <a:chExt cx="863" cy="270"/>
              </a:xfrm>
            </p:grpSpPr>
            <p:sp>
              <p:nvSpPr>
                <p:cNvPr id="196673" name="Line 5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674" name="Line 5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675" name="Line 5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676" name="Line 5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663" name="Group 516"/>
              <p:cNvGrpSpPr>
                <a:grpSpLocks/>
              </p:cNvGrpSpPr>
              <p:nvPr/>
            </p:nvGrpSpPr>
            <p:grpSpPr bwMode="auto">
              <a:xfrm rot="5700496">
                <a:off x="4053" y="1170"/>
                <a:ext cx="392" cy="137"/>
                <a:chOff x="4227" y="1360"/>
                <a:chExt cx="863" cy="270"/>
              </a:xfrm>
            </p:grpSpPr>
            <p:sp>
              <p:nvSpPr>
                <p:cNvPr id="196669" name="Line 5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670" name="Line 5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671" name="Line 5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672" name="Line 5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6664" name="Group 521"/>
              <p:cNvGrpSpPr>
                <a:grpSpLocks/>
              </p:cNvGrpSpPr>
              <p:nvPr/>
            </p:nvGrpSpPr>
            <p:grpSpPr bwMode="auto">
              <a:xfrm rot="10800000">
                <a:off x="3796" y="1402"/>
                <a:ext cx="392" cy="137"/>
                <a:chOff x="4227" y="1360"/>
                <a:chExt cx="863" cy="270"/>
              </a:xfrm>
            </p:grpSpPr>
            <p:sp>
              <p:nvSpPr>
                <p:cNvPr id="196665" name="Line 52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6666" name="Line 52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6667" name="Line 52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6668" name="Line 52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6646" name="Line 526"/>
            <p:cNvSpPr>
              <a:spLocks noChangeShapeType="1"/>
            </p:cNvSpPr>
            <p:nvPr/>
          </p:nvSpPr>
          <p:spPr bwMode="auto">
            <a:xfrm flipV="1">
              <a:off x="269" y="920"/>
              <a:ext cx="156" cy="240"/>
            </a:xfrm>
            <a:prstGeom prst="line">
              <a:avLst/>
            </a:prstGeom>
            <a:noFill/>
            <a:ln w="9525">
              <a:solidFill>
                <a:schemeClr val="tx1"/>
              </a:solidFill>
              <a:round/>
              <a:headEnd/>
              <a:tailEnd/>
            </a:ln>
          </p:spPr>
          <p:txBody>
            <a:bodyPr/>
            <a:lstStyle/>
            <a:p>
              <a:endParaRPr lang="zh-CN" altLang="en-US"/>
            </a:p>
          </p:txBody>
        </p:sp>
      </p:grpSp>
      <p:sp>
        <p:nvSpPr>
          <p:cNvPr id="196623" name="Freeform 527"/>
          <p:cNvSpPr>
            <a:spLocks/>
          </p:cNvSpPr>
          <p:nvPr/>
        </p:nvSpPr>
        <p:spPr bwMode="auto">
          <a:xfrm>
            <a:off x="1798638" y="3638550"/>
            <a:ext cx="609600" cy="1373188"/>
          </a:xfrm>
          <a:custGeom>
            <a:avLst/>
            <a:gdLst>
              <a:gd name="T0" fmla="*/ 0 w 384"/>
              <a:gd name="T1" fmla="*/ 84138 h 865"/>
              <a:gd name="T2" fmla="*/ 431800 w 384"/>
              <a:gd name="T3" fmla="*/ 33338 h 865"/>
              <a:gd name="T4" fmla="*/ 596900 w 384"/>
              <a:gd name="T5" fmla="*/ 287338 h 865"/>
              <a:gd name="T6" fmla="*/ 508000 w 384"/>
              <a:gd name="T7" fmla="*/ 858838 h 865"/>
              <a:gd name="T8" fmla="*/ 425450 w 384"/>
              <a:gd name="T9" fmla="*/ 1120775 h 865"/>
              <a:gd name="T10" fmla="*/ 439738 w 384"/>
              <a:gd name="T11" fmla="*/ 1373188 h 865"/>
              <a:gd name="T12" fmla="*/ 0 60000 65536"/>
              <a:gd name="T13" fmla="*/ 0 60000 65536"/>
              <a:gd name="T14" fmla="*/ 0 60000 65536"/>
              <a:gd name="T15" fmla="*/ 0 60000 65536"/>
              <a:gd name="T16" fmla="*/ 0 60000 65536"/>
              <a:gd name="T17" fmla="*/ 0 60000 65536"/>
              <a:gd name="T18" fmla="*/ 0 w 384"/>
              <a:gd name="T19" fmla="*/ 0 h 865"/>
              <a:gd name="T20" fmla="*/ 384 w 384"/>
              <a:gd name="T21" fmla="*/ 865 h 865"/>
            </a:gdLst>
            <a:ahLst/>
            <a:cxnLst>
              <a:cxn ang="T12">
                <a:pos x="T0" y="T1"/>
              </a:cxn>
              <a:cxn ang="T13">
                <a:pos x="T2" y="T3"/>
              </a:cxn>
              <a:cxn ang="T14">
                <a:pos x="T4" y="T5"/>
              </a:cxn>
              <a:cxn ang="T15">
                <a:pos x="T6" y="T7"/>
              </a:cxn>
              <a:cxn ang="T16">
                <a:pos x="T8" y="T9"/>
              </a:cxn>
              <a:cxn ang="T17">
                <a:pos x="T10" y="T11"/>
              </a:cxn>
            </a:cxnLst>
            <a:rect l="T18" t="T19" r="T20" b="T21"/>
            <a:pathLst>
              <a:path w="384" h="865">
                <a:moveTo>
                  <a:pt x="0" y="53"/>
                </a:moveTo>
                <a:cubicBezTo>
                  <a:pt x="104" y="26"/>
                  <a:pt x="209" y="0"/>
                  <a:pt x="272" y="21"/>
                </a:cubicBezTo>
                <a:cubicBezTo>
                  <a:pt x="335" y="42"/>
                  <a:pt x="368" y="94"/>
                  <a:pt x="376" y="181"/>
                </a:cubicBezTo>
                <a:cubicBezTo>
                  <a:pt x="384" y="268"/>
                  <a:pt x="338" y="454"/>
                  <a:pt x="320" y="541"/>
                </a:cubicBezTo>
                <a:cubicBezTo>
                  <a:pt x="302" y="628"/>
                  <a:pt x="275" y="652"/>
                  <a:pt x="268" y="706"/>
                </a:cubicBezTo>
                <a:cubicBezTo>
                  <a:pt x="261" y="760"/>
                  <a:pt x="275" y="832"/>
                  <a:pt x="277" y="865"/>
                </a:cubicBezTo>
              </a:path>
            </a:pathLst>
          </a:custGeom>
          <a:noFill/>
          <a:ln w="28575">
            <a:solidFill>
              <a:srgbClr val="FF0000"/>
            </a:solidFill>
            <a:round/>
            <a:headEnd/>
            <a:tailEnd type="triangle" w="med" len="med"/>
          </a:ln>
        </p:spPr>
        <p:txBody>
          <a:bodyPr/>
          <a:lstStyle/>
          <a:p>
            <a:endParaRPr lang="zh-CN" altLang="en-US"/>
          </a:p>
        </p:txBody>
      </p:sp>
      <p:grpSp>
        <p:nvGrpSpPr>
          <p:cNvPr id="196624" name="Group 528"/>
          <p:cNvGrpSpPr>
            <a:grpSpLocks/>
          </p:cNvGrpSpPr>
          <p:nvPr/>
        </p:nvGrpSpPr>
        <p:grpSpPr bwMode="auto">
          <a:xfrm>
            <a:off x="1944688" y="3957638"/>
            <a:ext cx="623887" cy="330200"/>
            <a:chOff x="2647" y="2987"/>
            <a:chExt cx="393" cy="208"/>
          </a:xfrm>
        </p:grpSpPr>
        <p:sp>
          <p:nvSpPr>
            <p:cNvPr id="196628" name="Rectangle 529"/>
            <p:cNvSpPr>
              <a:spLocks noChangeArrowheads="1"/>
            </p:cNvSpPr>
            <p:nvPr/>
          </p:nvSpPr>
          <p:spPr bwMode="auto">
            <a:xfrm>
              <a:off x="2647" y="2987"/>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6629" name="Text Box 530"/>
            <p:cNvSpPr txBox="1">
              <a:spLocks noChangeArrowheads="1"/>
            </p:cNvSpPr>
            <p:nvPr/>
          </p:nvSpPr>
          <p:spPr bwMode="auto">
            <a:xfrm>
              <a:off x="2649" y="2995"/>
              <a:ext cx="391" cy="192"/>
            </a:xfrm>
            <a:prstGeom prst="rect">
              <a:avLst/>
            </a:prstGeom>
            <a:noFill/>
            <a:ln w="9525">
              <a:noFill/>
              <a:miter lim="800000"/>
              <a:headEnd/>
              <a:tailEnd/>
            </a:ln>
          </p:spPr>
          <p:txBody>
            <a:bodyPr>
              <a:spAutoFit/>
            </a:bodyPr>
            <a:lstStyle/>
            <a:p>
              <a:pPr algn="ctr" eaLnBrk="1" hangingPunct="1"/>
              <a:r>
                <a:rPr lang="en-US" altLang="zh-CN" sz="1400">
                  <a:latin typeface="Arial" charset="0"/>
                </a:rPr>
                <a:t>MSC</a:t>
              </a:r>
            </a:p>
          </p:txBody>
        </p:sp>
      </p:grpSp>
      <p:sp>
        <p:nvSpPr>
          <p:cNvPr id="196625" name="Text Box 531"/>
          <p:cNvSpPr txBox="1">
            <a:spLocks noChangeArrowheads="1"/>
          </p:cNvSpPr>
          <p:nvPr/>
        </p:nvSpPr>
        <p:spPr bwMode="auto">
          <a:xfrm>
            <a:off x="1792288" y="5395913"/>
            <a:ext cx="2000250" cy="366712"/>
          </a:xfrm>
          <a:prstGeom prst="rect">
            <a:avLst/>
          </a:prstGeom>
          <a:noFill/>
          <a:ln w="9525">
            <a:noFill/>
            <a:miter lim="800000"/>
            <a:headEnd/>
            <a:tailEnd/>
          </a:ln>
        </p:spPr>
        <p:txBody>
          <a:bodyPr wrap="none">
            <a:spAutoFit/>
          </a:bodyPr>
          <a:lstStyle/>
          <a:p>
            <a:pPr eaLnBrk="1" hangingPunct="1"/>
            <a:r>
              <a:rPr lang="en-US" altLang="zh-CN" dirty="0" smtClean="0">
                <a:latin typeface="Arial" charset="0"/>
              </a:rPr>
              <a:t>(a) </a:t>
            </a:r>
            <a:r>
              <a:rPr lang="en-US" altLang="zh-CN" dirty="0">
                <a:latin typeface="Arial" charset="0"/>
              </a:rPr>
              <a:t>before handoff</a:t>
            </a:r>
          </a:p>
        </p:txBody>
      </p:sp>
      <p:sp>
        <p:nvSpPr>
          <p:cNvPr id="2" name="标题 1"/>
          <p:cNvSpPr>
            <a:spLocks noGrp="1"/>
          </p:cNvSpPr>
          <p:nvPr>
            <p:ph type="title"/>
          </p:nvPr>
        </p:nvSpPr>
        <p:spPr/>
        <p:txBody>
          <a:bodyPr/>
          <a:lstStyle/>
          <a:p>
            <a:r>
              <a:rPr lang="en-US" altLang="zh-CN" dirty="0">
                <a:latin typeface="Tahoma" pitchFamily="34" charset="0"/>
              </a:rPr>
              <a:t>GSM: handoff between MSCs</a:t>
            </a:r>
            <a:endParaRPr lang="zh-CN" altLang="en-US" dirty="0"/>
          </a:p>
        </p:txBody>
      </p:sp>
      <p:sp>
        <p:nvSpPr>
          <p:cNvPr id="196627" name="Rectangle 533"/>
          <p:cNvSpPr>
            <a:spLocks noGrp="1" noChangeArrowheads="1"/>
          </p:cNvSpPr>
          <p:nvPr>
            <p:ph type="body" sz="half" idx="4294967295"/>
          </p:nvPr>
        </p:nvSpPr>
        <p:spPr>
          <a:xfrm>
            <a:off x="4460318" y="1050153"/>
            <a:ext cx="4447708" cy="5070475"/>
          </a:xfrm>
        </p:spPr>
        <p:txBody>
          <a:bodyPr/>
          <a:lstStyle/>
          <a:p>
            <a:pPr eaLnBrk="1" hangingPunct="1"/>
            <a:r>
              <a:rPr lang="en-US" altLang="zh-CN" i="1" dirty="0">
                <a:solidFill>
                  <a:srgbClr val="FF3300"/>
                </a:solidFill>
              </a:rPr>
              <a:t>anchor MSC:</a:t>
            </a:r>
            <a:r>
              <a:rPr lang="en-US" altLang="zh-CN" dirty="0"/>
              <a:t> first MSC visited during call</a:t>
            </a:r>
          </a:p>
          <a:p>
            <a:pPr lvl="1" eaLnBrk="1" hangingPunct="1"/>
            <a:r>
              <a:rPr lang="en-US" altLang="zh-CN" dirty="0"/>
              <a:t>call remains routed through anchor MSC</a:t>
            </a:r>
          </a:p>
          <a:p>
            <a:pPr eaLnBrk="1" hangingPunct="1"/>
            <a:endParaRPr lang="en-US" altLang="zh-CN" dirty="0"/>
          </a:p>
          <a:p>
            <a:pPr eaLnBrk="1" hangingPunct="1"/>
            <a:r>
              <a:rPr lang="en-US" altLang="zh-CN" dirty="0"/>
              <a:t>new MSCs add on to end of MSC chain as mobile moves to new MSC</a:t>
            </a:r>
          </a:p>
          <a:p>
            <a:pPr eaLnBrk="1" hangingPunct="1"/>
            <a:endParaRPr lang="en-US" altLang="zh-CN" dirty="0"/>
          </a:p>
          <a:p>
            <a:pPr eaLnBrk="1" hangingPunct="1"/>
            <a:r>
              <a:rPr lang="en-US" altLang="zh-CN" dirty="0"/>
              <a:t>IS-41 allows optional path minimization step to shorten multi-MSC chain</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4" name="Group 2"/>
          <p:cNvGrpSpPr>
            <a:grpSpLocks/>
          </p:cNvGrpSpPr>
          <p:nvPr/>
        </p:nvGrpSpPr>
        <p:grpSpPr bwMode="auto">
          <a:xfrm>
            <a:off x="422275" y="2044700"/>
            <a:ext cx="1408113" cy="1109663"/>
            <a:chOff x="125" y="951"/>
            <a:chExt cx="887" cy="699"/>
          </a:xfrm>
        </p:grpSpPr>
        <p:sp>
          <p:nvSpPr>
            <p:cNvPr id="198161" name="Freeform 3"/>
            <p:cNvSpPr>
              <a:spLocks/>
            </p:cNvSpPr>
            <p:nvPr/>
          </p:nvSpPr>
          <p:spPr bwMode="auto">
            <a:xfrm>
              <a:off x="147" y="1148"/>
              <a:ext cx="817" cy="502"/>
            </a:xfrm>
            <a:custGeom>
              <a:avLst/>
              <a:gdLst>
                <a:gd name="T0" fmla="*/ 102 w 1209"/>
                <a:gd name="T1" fmla="*/ 1 h 1134"/>
                <a:gd name="T2" fmla="*/ 15 w 1209"/>
                <a:gd name="T3" fmla="*/ 27 h 1134"/>
                <a:gd name="T4" fmla="*/ 12 w 1209"/>
                <a:gd name="T5" fmla="*/ 93 h 1134"/>
                <a:gd name="T6" fmla="*/ 23 w 1209"/>
                <a:gd name="T7" fmla="*/ 147 h 1134"/>
                <a:gd name="T8" fmla="*/ 68 w 1209"/>
                <a:gd name="T9" fmla="*/ 190 h 1134"/>
                <a:gd name="T10" fmla="*/ 214 w 1209"/>
                <a:gd name="T11" fmla="*/ 203 h 1134"/>
                <a:gd name="T12" fmla="*/ 425 w 1209"/>
                <a:gd name="T13" fmla="*/ 219 h 1134"/>
                <a:gd name="T14" fmla="*/ 512 w 1209"/>
                <a:gd name="T15" fmla="*/ 180 h 1134"/>
                <a:gd name="T16" fmla="*/ 543 w 1209"/>
                <a:gd name="T17" fmla="*/ 79 h 1134"/>
                <a:gd name="T18" fmla="*/ 515 w 1209"/>
                <a:gd name="T19" fmla="*/ 37 h 1134"/>
                <a:gd name="T20" fmla="*/ 320 w 1209"/>
                <a:gd name="T21" fmla="*/ 20 h 1134"/>
                <a:gd name="T22" fmla="*/ 102 w 1209"/>
                <a:gd name="T23" fmla="*/ 1 h 1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134"/>
                <a:gd name="T38" fmla="*/ 1209 w 1209"/>
                <a:gd name="T39" fmla="*/ 1134 h 1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134">
                  <a:moveTo>
                    <a:pt x="224" y="6"/>
                  </a:moveTo>
                  <a:cubicBezTo>
                    <a:pt x="112" y="13"/>
                    <a:pt x="66" y="64"/>
                    <a:pt x="33" y="141"/>
                  </a:cubicBezTo>
                  <a:cubicBezTo>
                    <a:pt x="0" y="219"/>
                    <a:pt x="24" y="370"/>
                    <a:pt x="27" y="471"/>
                  </a:cubicBezTo>
                  <a:cubicBezTo>
                    <a:pt x="30" y="572"/>
                    <a:pt x="30" y="664"/>
                    <a:pt x="50" y="747"/>
                  </a:cubicBezTo>
                  <a:cubicBezTo>
                    <a:pt x="70" y="830"/>
                    <a:pt x="79" y="924"/>
                    <a:pt x="149" y="972"/>
                  </a:cubicBezTo>
                  <a:cubicBezTo>
                    <a:pt x="219" y="1020"/>
                    <a:pt x="339" y="1012"/>
                    <a:pt x="469" y="1036"/>
                  </a:cubicBezTo>
                  <a:cubicBezTo>
                    <a:pt x="599" y="1060"/>
                    <a:pt x="822" y="1134"/>
                    <a:pt x="931" y="1115"/>
                  </a:cubicBezTo>
                  <a:cubicBezTo>
                    <a:pt x="1040" y="1096"/>
                    <a:pt x="1079" y="1039"/>
                    <a:pt x="1122" y="920"/>
                  </a:cubicBezTo>
                  <a:cubicBezTo>
                    <a:pt x="1165" y="801"/>
                    <a:pt x="1188" y="523"/>
                    <a:pt x="1189" y="401"/>
                  </a:cubicBezTo>
                  <a:cubicBezTo>
                    <a:pt x="1190" y="279"/>
                    <a:pt x="1209" y="240"/>
                    <a:pt x="1128" y="190"/>
                  </a:cubicBezTo>
                  <a:cubicBezTo>
                    <a:pt x="1046" y="141"/>
                    <a:pt x="850" y="135"/>
                    <a:pt x="701" y="104"/>
                  </a:cubicBezTo>
                  <a:cubicBezTo>
                    <a:pt x="552" y="72"/>
                    <a:pt x="335" y="0"/>
                    <a:pt x="224" y="6"/>
                  </a:cubicBezTo>
                  <a:close/>
                </a:path>
              </a:pathLst>
            </a:custGeom>
            <a:solidFill>
              <a:srgbClr val="00FFFF"/>
            </a:solidFill>
            <a:ln w="9525">
              <a:noFill/>
              <a:round/>
              <a:headEnd/>
              <a:tailEnd/>
            </a:ln>
          </p:spPr>
          <p:txBody>
            <a:bodyPr wrap="none" anchor="ctr"/>
            <a:lstStyle/>
            <a:p>
              <a:endParaRPr lang="zh-CN" altLang="en-US"/>
            </a:p>
          </p:txBody>
        </p:sp>
        <p:sp>
          <p:nvSpPr>
            <p:cNvPr id="198162" name="Text Box 4"/>
            <p:cNvSpPr txBox="1">
              <a:spLocks noChangeArrowheads="1"/>
            </p:cNvSpPr>
            <p:nvPr/>
          </p:nvSpPr>
          <p:spPr bwMode="auto">
            <a:xfrm>
              <a:off x="142" y="951"/>
              <a:ext cx="870" cy="192"/>
            </a:xfrm>
            <a:prstGeom prst="rect">
              <a:avLst/>
            </a:prstGeom>
            <a:noFill/>
            <a:ln w="9525">
              <a:noFill/>
              <a:miter lim="800000"/>
              <a:headEnd/>
              <a:tailEnd/>
            </a:ln>
          </p:spPr>
          <p:txBody>
            <a:bodyPr>
              <a:spAutoFit/>
            </a:bodyPr>
            <a:lstStyle/>
            <a:p>
              <a:pPr eaLnBrk="1" hangingPunct="1"/>
              <a:r>
                <a:rPr lang="en-US" altLang="zh-CN" sz="1400">
                  <a:latin typeface="Arial" charset="0"/>
                </a:rPr>
                <a:t>Home network</a:t>
              </a:r>
            </a:p>
          </p:txBody>
        </p:sp>
        <p:grpSp>
          <p:nvGrpSpPr>
            <p:cNvPr id="198163" name="Group 5"/>
            <p:cNvGrpSpPr>
              <a:grpSpLocks/>
            </p:cNvGrpSpPr>
            <p:nvPr/>
          </p:nvGrpSpPr>
          <p:grpSpPr bwMode="auto">
            <a:xfrm>
              <a:off x="125" y="1203"/>
              <a:ext cx="616" cy="366"/>
              <a:chOff x="581" y="459"/>
              <a:chExt cx="616" cy="366"/>
            </a:xfrm>
          </p:grpSpPr>
          <p:sp>
            <p:nvSpPr>
              <p:cNvPr id="198164" name="Rectangle 6"/>
              <p:cNvSpPr>
                <a:spLocks noChangeArrowheads="1"/>
              </p:cNvSpPr>
              <p:nvPr/>
            </p:nvSpPr>
            <p:spPr bwMode="auto">
              <a:xfrm>
                <a:off x="696" y="464"/>
                <a:ext cx="384" cy="31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8165" name="Text Box 7"/>
              <p:cNvSpPr txBox="1">
                <a:spLocks noChangeArrowheads="1"/>
              </p:cNvSpPr>
              <p:nvPr/>
            </p:nvSpPr>
            <p:spPr bwMode="auto">
              <a:xfrm>
                <a:off x="581" y="459"/>
                <a:ext cx="616" cy="366"/>
              </a:xfrm>
              <a:prstGeom prst="rect">
                <a:avLst/>
              </a:prstGeom>
              <a:noFill/>
              <a:ln w="9525">
                <a:noFill/>
                <a:miter lim="800000"/>
                <a:headEnd/>
                <a:tailEnd/>
              </a:ln>
            </p:spPr>
            <p:txBody>
              <a:bodyPr>
                <a:spAutoFit/>
              </a:bodyPr>
              <a:lstStyle/>
              <a:p>
                <a:pPr algn="ctr" eaLnBrk="1" hangingPunct="1"/>
                <a:r>
                  <a:rPr lang="en-US" altLang="zh-CN" sz="1600">
                    <a:latin typeface="Arial" charset="0"/>
                  </a:rPr>
                  <a:t>Home MSC</a:t>
                </a:r>
              </a:p>
            </p:txBody>
          </p:sp>
        </p:grpSp>
      </p:grpSp>
      <p:sp>
        <p:nvSpPr>
          <p:cNvPr id="197635" name="Freeform 8"/>
          <p:cNvSpPr>
            <a:spLocks/>
          </p:cNvSpPr>
          <p:nvPr/>
        </p:nvSpPr>
        <p:spPr bwMode="auto">
          <a:xfrm>
            <a:off x="1835150" y="2924175"/>
            <a:ext cx="1436688" cy="1617663"/>
          </a:xfrm>
          <a:custGeom>
            <a:avLst/>
            <a:gdLst>
              <a:gd name="T0" fmla="*/ 295527416 w 1292"/>
              <a:gd name="T1" fmla="*/ 11630417 h 1255"/>
              <a:gd name="T2" fmla="*/ 43278559 w 1292"/>
              <a:gd name="T3" fmla="*/ 260848460 h 1255"/>
              <a:gd name="T4" fmla="*/ 35859372 w 1292"/>
              <a:gd name="T5" fmla="*/ 868941521 h 1255"/>
              <a:gd name="T6" fmla="*/ 65534983 w 1292"/>
              <a:gd name="T7" fmla="*/ 1377346702 h 1255"/>
              <a:gd name="T8" fmla="*/ 302946595 w 1292"/>
              <a:gd name="T9" fmla="*/ 1447127888 h 1255"/>
              <a:gd name="T10" fmla="*/ 800026138 w 1292"/>
              <a:gd name="T11" fmla="*/ 1875782637 h 1255"/>
              <a:gd name="T12" fmla="*/ 1230334325 w 1292"/>
              <a:gd name="T13" fmla="*/ 2055219418 h 1255"/>
              <a:gd name="T14" fmla="*/ 1482583061 w 1292"/>
              <a:gd name="T15" fmla="*/ 1696345855 h 1255"/>
              <a:gd name="T16" fmla="*/ 1571612091 w 1292"/>
              <a:gd name="T17" fmla="*/ 739348075 h 1255"/>
              <a:gd name="T18" fmla="*/ 1490002239 w 1292"/>
              <a:gd name="T19" fmla="*/ 350567576 h 1255"/>
              <a:gd name="T20" fmla="*/ 926151062 w 1292"/>
              <a:gd name="T21" fmla="*/ 191067275 h 1255"/>
              <a:gd name="T22" fmla="*/ 295527416 w 1292"/>
              <a:gd name="T23" fmla="*/ 1163041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197636" name="Text Box 9"/>
          <p:cNvSpPr txBox="1">
            <a:spLocks noChangeArrowheads="1"/>
          </p:cNvSpPr>
          <p:nvPr/>
        </p:nvSpPr>
        <p:spPr bwMode="auto">
          <a:xfrm>
            <a:off x="2316163" y="3529013"/>
            <a:ext cx="877887" cy="336550"/>
          </a:xfrm>
          <a:prstGeom prst="rect">
            <a:avLst/>
          </a:prstGeom>
          <a:noFill/>
          <a:ln w="9525">
            <a:noFill/>
            <a:miter lim="800000"/>
            <a:headEnd/>
            <a:tailEnd/>
          </a:ln>
        </p:spPr>
        <p:txBody>
          <a:bodyPr>
            <a:spAutoFit/>
          </a:bodyPr>
          <a:lstStyle/>
          <a:p>
            <a:pPr eaLnBrk="1" hangingPunct="1"/>
            <a:r>
              <a:rPr lang="en-US" altLang="zh-CN" sz="1600">
                <a:latin typeface="Arial" charset="0"/>
              </a:rPr>
              <a:t>PSTN</a:t>
            </a:r>
          </a:p>
        </p:txBody>
      </p:sp>
      <p:grpSp>
        <p:nvGrpSpPr>
          <p:cNvPr id="197637" name="Group 10"/>
          <p:cNvGrpSpPr>
            <a:grpSpLocks/>
          </p:cNvGrpSpPr>
          <p:nvPr/>
        </p:nvGrpSpPr>
        <p:grpSpPr bwMode="auto">
          <a:xfrm>
            <a:off x="2987675" y="5300663"/>
            <a:ext cx="1441450" cy="346075"/>
            <a:chOff x="3072" y="739"/>
            <a:chExt cx="652" cy="146"/>
          </a:xfrm>
        </p:grpSpPr>
        <p:pic>
          <p:nvPicPr>
            <p:cNvPr id="198158" name="Picture 11" descr="lgv_fqmg[1]"/>
            <p:cNvPicPr>
              <a:picLocks noChangeAspect="1" noChangeArrowheads="1"/>
            </p:cNvPicPr>
            <p:nvPr/>
          </p:nvPicPr>
          <p:blipFill>
            <a:blip r:embed="rId3" cstate="print"/>
            <a:srcRect/>
            <a:stretch>
              <a:fillRect/>
            </a:stretch>
          </p:blipFill>
          <p:spPr bwMode="auto">
            <a:xfrm flipH="1">
              <a:off x="3237" y="739"/>
              <a:ext cx="487" cy="146"/>
            </a:xfrm>
            <a:prstGeom prst="rect">
              <a:avLst/>
            </a:prstGeom>
            <a:noFill/>
            <a:ln w="9525">
              <a:noFill/>
              <a:miter lim="800000"/>
              <a:headEnd/>
              <a:tailEnd/>
            </a:ln>
          </p:spPr>
        </p:pic>
        <p:sp>
          <p:nvSpPr>
            <p:cNvPr id="198159" name="Line 1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98160" name="Line 1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197638" name="Picture 14" descr="e2gmc3yp[1]"/>
          <p:cNvPicPr>
            <a:picLocks noChangeAspect="1" noChangeArrowheads="1"/>
          </p:cNvPicPr>
          <p:nvPr/>
        </p:nvPicPr>
        <p:blipFill>
          <a:blip r:embed="rId4" cstate="print"/>
          <a:srcRect/>
          <a:stretch>
            <a:fillRect/>
          </a:stretch>
        </p:blipFill>
        <p:spPr bwMode="auto">
          <a:xfrm>
            <a:off x="3363913" y="2749550"/>
            <a:ext cx="411162" cy="477838"/>
          </a:xfrm>
          <a:prstGeom prst="rect">
            <a:avLst/>
          </a:prstGeom>
          <a:noFill/>
          <a:ln w="9525">
            <a:noFill/>
            <a:miter lim="800000"/>
            <a:headEnd/>
            <a:tailEnd/>
          </a:ln>
        </p:spPr>
      </p:pic>
      <p:sp>
        <p:nvSpPr>
          <p:cNvPr id="197639" name="Text Box 15"/>
          <p:cNvSpPr txBox="1">
            <a:spLocks noChangeArrowheads="1"/>
          </p:cNvSpPr>
          <p:nvPr/>
        </p:nvSpPr>
        <p:spPr bwMode="auto">
          <a:xfrm>
            <a:off x="2633663" y="2417763"/>
            <a:ext cx="1482725" cy="336550"/>
          </a:xfrm>
          <a:prstGeom prst="rect">
            <a:avLst/>
          </a:prstGeom>
          <a:noFill/>
          <a:ln w="9525">
            <a:noFill/>
            <a:miter lim="800000"/>
            <a:headEnd/>
            <a:tailEnd/>
          </a:ln>
        </p:spPr>
        <p:txBody>
          <a:bodyPr wrap="none">
            <a:spAutoFit/>
          </a:bodyPr>
          <a:lstStyle/>
          <a:p>
            <a:pPr eaLnBrk="1" hangingPunct="1"/>
            <a:r>
              <a:rPr lang="en-US" altLang="zh-CN" sz="1600">
                <a:latin typeface="Arial" charset="0"/>
              </a:rPr>
              <a:t>correspondent</a:t>
            </a:r>
          </a:p>
        </p:txBody>
      </p:sp>
      <p:sp>
        <p:nvSpPr>
          <p:cNvPr id="197640" name="Freeform 16"/>
          <p:cNvSpPr>
            <a:spLocks/>
          </p:cNvSpPr>
          <p:nvPr/>
        </p:nvSpPr>
        <p:spPr bwMode="auto">
          <a:xfrm>
            <a:off x="1214438" y="2978150"/>
            <a:ext cx="2222500" cy="446088"/>
          </a:xfrm>
          <a:custGeom>
            <a:avLst/>
            <a:gdLst>
              <a:gd name="T0" fmla="*/ 2147483647 w 1400"/>
              <a:gd name="T1" fmla="*/ 262096529 h 281"/>
              <a:gd name="T2" fmla="*/ 2147483647 w 1400"/>
              <a:gd name="T3" fmla="*/ 524193058 h 281"/>
              <a:gd name="T4" fmla="*/ 1995963848 w 1400"/>
              <a:gd name="T5" fmla="*/ 685483169 h 281"/>
              <a:gd name="T6" fmla="*/ 786288674 w 1400"/>
              <a:gd name="T7" fmla="*/ 383064112 h 281"/>
              <a:gd name="T8" fmla="*/ 0 w 1400"/>
              <a:gd name="T9" fmla="*/ 0 h 281"/>
              <a:gd name="T10" fmla="*/ 0 60000 65536"/>
              <a:gd name="T11" fmla="*/ 0 60000 65536"/>
              <a:gd name="T12" fmla="*/ 0 60000 65536"/>
              <a:gd name="T13" fmla="*/ 0 60000 65536"/>
              <a:gd name="T14" fmla="*/ 0 60000 65536"/>
              <a:gd name="T15" fmla="*/ 0 w 1400"/>
              <a:gd name="T16" fmla="*/ 0 h 281"/>
              <a:gd name="T17" fmla="*/ 1400 w 1400"/>
              <a:gd name="T18" fmla="*/ 281 h 281"/>
            </a:gdLst>
            <a:ahLst/>
            <a:cxnLst>
              <a:cxn ang="T10">
                <a:pos x="T0" y="T1"/>
              </a:cxn>
              <a:cxn ang="T11">
                <a:pos x="T2" y="T3"/>
              </a:cxn>
              <a:cxn ang="T12">
                <a:pos x="T4" y="T5"/>
              </a:cxn>
              <a:cxn ang="T13">
                <a:pos x="T6" y="T7"/>
              </a:cxn>
              <a:cxn ang="T14">
                <a:pos x="T8" y="T9"/>
              </a:cxn>
            </a:cxnLst>
            <a:rect l="T15" t="T16" r="T17" b="T18"/>
            <a:pathLst>
              <a:path w="1400" h="281">
                <a:moveTo>
                  <a:pt x="1400" y="104"/>
                </a:moveTo>
                <a:cubicBezTo>
                  <a:pt x="1381" y="121"/>
                  <a:pt x="1397" y="180"/>
                  <a:pt x="1296" y="208"/>
                </a:cubicBezTo>
                <a:cubicBezTo>
                  <a:pt x="1195" y="236"/>
                  <a:pt x="956" y="281"/>
                  <a:pt x="792" y="272"/>
                </a:cubicBezTo>
                <a:cubicBezTo>
                  <a:pt x="628" y="263"/>
                  <a:pt x="444" y="197"/>
                  <a:pt x="312" y="152"/>
                </a:cubicBezTo>
                <a:cubicBezTo>
                  <a:pt x="180" y="107"/>
                  <a:pt x="65" y="32"/>
                  <a:pt x="0" y="0"/>
                </a:cubicBezTo>
              </a:path>
            </a:pathLst>
          </a:custGeom>
          <a:noFill/>
          <a:ln w="28575">
            <a:solidFill>
              <a:srgbClr val="FF0000"/>
            </a:solidFill>
            <a:round/>
            <a:headEnd/>
            <a:tailEnd type="triangle" w="med" len="med"/>
          </a:ln>
        </p:spPr>
        <p:txBody>
          <a:bodyPr/>
          <a:lstStyle/>
          <a:p>
            <a:endParaRPr lang="zh-CN" altLang="en-US"/>
          </a:p>
        </p:txBody>
      </p:sp>
      <p:sp>
        <p:nvSpPr>
          <p:cNvPr id="197641" name="Freeform 17"/>
          <p:cNvSpPr>
            <a:spLocks/>
          </p:cNvSpPr>
          <p:nvPr/>
        </p:nvSpPr>
        <p:spPr bwMode="auto">
          <a:xfrm>
            <a:off x="1062038" y="3003550"/>
            <a:ext cx="1087437" cy="882650"/>
          </a:xfrm>
          <a:custGeom>
            <a:avLst/>
            <a:gdLst>
              <a:gd name="T0" fmla="*/ 0 w 685"/>
              <a:gd name="T1" fmla="*/ 0 h 556"/>
              <a:gd name="T2" fmla="*/ 1451609212 w 685"/>
              <a:gd name="T3" fmla="*/ 826611085 h 556"/>
              <a:gd name="T4" fmla="*/ 1653221548 w 685"/>
              <a:gd name="T5" fmla="*/ 1189513625 h 556"/>
              <a:gd name="T6" fmla="*/ 1126508527 w 685"/>
              <a:gd name="T7" fmla="*/ 1401206657 h 556"/>
              <a:gd name="T8" fmla="*/ 0 60000 65536"/>
              <a:gd name="T9" fmla="*/ 0 60000 65536"/>
              <a:gd name="T10" fmla="*/ 0 60000 65536"/>
              <a:gd name="T11" fmla="*/ 0 60000 65536"/>
              <a:gd name="T12" fmla="*/ 0 w 685"/>
              <a:gd name="T13" fmla="*/ 0 h 556"/>
              <a:gd name="T14" fmla="*/ 685 w 685"/>
              <a:gd name="T15" fmla="*/ 556 h 556"/>
            </a:gdLst>
            <a:ahLst/>
            <a:cxnLst>
              <a:cxn ang="T8">
                <a:pos x="T0" y="T1"/>
              </a:cxn>
              <a:cxn ang="T9">
                <a:pos x="T2" y="T3"/>
              </a:cxn>
              <a:cxn ang="T10">
                <a:pos x="T4" y="T5"/>
              </a:cxn>
              <a:cxn ang="T11">
                <a:pos x="T6" y="T7"/>
              </a:cxn>
            </a:cxnLst>
            <a:rect l="T12" t="T13" r="T14" b="T15"/>
            <a:pathLst>
              <a:path w="685" h="556">
                <a:moveTo>
                  <a:pt x="0" y="0"/>
                </a:moveTo>
                <a:cubicBezTo>
                  <a:pt x="96" y="55"/>
                  <a:pt x="467" y="249"/>
                  <a:pt x="576" y="328"/>
                </a:cubicBezTo>
                <a:cubicBezTo>
                  <a:pt x="685" y="407"/>
                  <a:pt x="677" y="434"/>
                  <a:pt x="656" y="472"/>
                </a:cubicBezTo>
                <a:cubicBezTo>
                  <a:pt x="635" y="510"/>
                  <a:pt x="491" y="539"/>
                  <a:pt x="447" y="556"/>
                </a:cubicBezTo>
              </a:path>
            </a:pathLst>
          </a:custGeom>
          <a:noFill/>
          <a:ln w="28575">
            <a:solidFill>
              <a:srgbClr val="FF0000"/>
            </a:solidFill>
            <a:round/>
            <a:headEnd/>
            <a:tailEnd type="triangle" w="med" len="med"/>
          </a:ln>
        </p:spPr>
        <p:txBody>
          <a:bodyPr/>
          <a:lstStyle/>
          <a:p>
            <a:endParaRPr lang="zh-CN" altLang="en-US"/>
          </a:p>
        </p:txBody>
      </p:sp>
      <p:grpSp>
        <p:nvGrpSpPr>
          <p:cNvPr id="197642" name="Group 18"/>
          <p:cNvGrpSpPr>
            <a:grpSpLocks/>
          </p:cNvGrpSpPr>
          <p:nvPr/>
        </p:nvGrpSpPr>
        <p:grpSpPr bwMode="auto">
          <a:xfrm>
            <a:off x="387350" y="3778250"/>
            <a:ext cx="1020763" cy="841375"/>
            <a:chOff x="1807" y="2856"/>
            <a:chExt cx="803" cy="674"/>
          </a:xfrm>
        </p:grpSpPr>
        <p:sp>
          <p:nvSpPr>
            <p:cNvPr id="198026" name="AutoShape 19"/>
            <p:cNvSpPr>
              <a:spLocks noChangeArrowheads="1"/>
            </p:cNvSpPr>
            <p:nvPr/>
          </p:nvSpPr>
          <p:spPr bwMode="auto">
            <a:xfrm>
              <a:off x="1807" y="2856"/>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98027" name="AutoShape 20"/>
            <p:cNvSpPr>
              <a:spLocks noChangeArrowheads="1"/>
            </p:cNvSpPr>
            <p:nvPr/>
          </p:nvSpPr>
          <p:spPr bwMode="auto">
            <a:xfrm>
              <a:off x="2047" y="3258"/>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98028" name="AutoShape 21"/>
            <p:cNvSpPr>
              <a:spLocks noChangeArrowheads="1"/>
            </p:cNvSpPr>
            <p:nvPr/>
          </p:nvSpPr>
          <p:spPr bwMode="auto">
            <a:xfrm>
              <a:off x="2043" y="2985"/>
              <a:ext cx="315" cy="272"/>
            </a:xfrm>
            <a:prstGeom prst="hexagon">
              <a:avLst>
                <a:gd name="adj" fmla="val 28952"/>
                <a:gd name="vf" fmla="val 115470"/>
              </a:avLst>
            </a:prstGeom>
            <a:noFill/>
            <a:ln w="9525">
              <a:solidFill>
                <a:schemeClr val="tx1"/>
              </a:solidFill>
              <a:miter lim="800000"/>
              <a:headEnd/>
              <a:tailEnd/>
            </a:ln>
          </p:spPr>
          <p:txBody>
            <a:bodyPr wrap="none" anchor="ctr"/>
            <a:lstStyle/>
            <a:p>
              <a:endParaRPr lang="zh-CN" altLang="en-US"/>
            </a:p>
          </p:txBody>
        </p:sp>
        <p:sp>
          <p:nvSpPr>
            <p:cNvPr id="198029" name="AutoShape 22"/>
            <p:cNvSpPr>
              <a:spLocks noChangeArrowheads="1"/>
            </p:cNvSpPr>
            <p:nvPr/>
          </p:nvSpPr>
          <p:spPr bwMode="auto">
            <a:xfrm>
              <a:off x="2282" y="3123"/>
              <a:ext cx="314" cy="272"/>
            </a:xfrm>
            <a:prstGeom prst="hexagon">
              <a:avLst>
                <a:gd name="adj" fmla="val 28860"/>
                <a:gd name="vf" fmla="val 115470"/>
              </a:avLst>
            </a:prstGeom>
            <a:noFill/>
            <a:ln w="9525">
              <a:solidFill>
                <a:schemeClr val="tx1"/>
              </a:solidFill>
              <a:miter lim="800000"/>
              <a:headEnd/>
              <a:tailEnd/>
            </a:ln>
          </p:spPr>
          <p:txBody>
            <a:bodyPr wrap="none" anchor="ctr"/>
            <a:lstStyle/>
            <a:p>
              <a:endParaRPr lang="zh-CN" altLang="en-US"/>
            </a:p>
          </p:txBody>
        </p:sp>
        <p:grpSp>
          <p:nvGrpSpPr>
            <p:cNvPr id="198030" name="Group 23"/>
            <p:cNvGrpSpPr>
              <a:grpSpLocks/>
            </p:cNvGrpSpPr>
            <p:nvPr/>
          </p:nvGrpSpPr>
          <p:grpSpPr bwMode="auto">
            <a:xfrm>
              <a:off x="2407" y="3162"/>
              <a:ext cx="72" cy="145"/>
              <a:chOff x="3796" y="1043"/>
              <a:chExt cx="865" cy="1237"/>
            </a:xfrm>
          </p:grpSpPr>
          <p:sp>
            <p:nvSpPr>
              <p:cNvPr id="198128" name="Line 2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8129" name="Line 2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8130" name="Line 2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8131" name="Line 2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8132" name="Line 2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8133" name="Line 2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8134" name="Line 3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8135" name="Line 3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8136" name="Line 3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8137" name="Line 3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8138" name="Line 3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8139" name="Line 3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8140" name="Line 3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8141" name="Line 3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8142" name="Line 3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8143" name="Group 39"/>
              <p:cNvGrpSpPr>
                <a:grpSpLocks/>
              </p:cNvGrpSpPr>
              <p:nvPr/>
            </p:nvGrpSpPr>
            <p:grpSpPr bwMode="auto">
              <a:xfrm>
                <a:off x="4269" y="1415"/>
                <a:ext cx="392" cy="137"/>
                <a:chOff x="4227" y="1360"/>
                <a:chExt cx="863" cy="270"/>
              </a:xfrm>
            </p:grpSpPr>
            <p:sp>
              <p:nvSpPr>
                <p:cNvPr id="198154" name="Line 4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155" name="Line 4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156" name="Line 4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157" name="Line 4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144" name="Group 44"/>
              <p:cNvGrpSpPr>
                <a:grpSpLocks/>
              </p:cNvGrpSpPr>
              <p:nvPr/>
            </p:nvGrpSpPr>
            <p:grpSpPr bwMode="auto">
              <a:xfrm rot="5700496">
                <a:off x="4053" y="1170"/>
                <a:ext cx="392" cy="137"/>
                <a:chOff x="4227" y="1360"/>
                <a:chExt cx="863" cy="270"/>
              </a:xfrm>
            </p:grpSpPr>
            <p:sp>
              <p:nvSpPr>
                <p:cNvPr id="198150" name="Line 4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151" name="Line 4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152" name="Line 4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153" name="Line 4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145" name="Group 49"/>
              <p:cNvGrpSpPr>
                <a:grpSpLocks/>
              </p:cNvGrpSpPr>
              <p:nvPr/>
            </p:nvGrpSpPr>
            <p:grpSpPr bwMode="auto">
              <a:xfrm rot="10800000">
                <a:off x="3796" y="1402"/>
                <a:ext cx="392" cy="137"/>
                <a:chOff x="4227" y="1360"/>
                <a:chExt cx="863" cy="270"/>
              </a:xfrm>
            </p:grpSpPr>
            <p:sp>
              <p:nvSpPr>
                <p:cNvPr id="198146" name="Line 5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147" name="Line 5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148" name="Line 5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149" name="Line 5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8031" name="Group 54"/>
            <p:cNvGrpSpPr>
              <a:grpSpLocks/>
            </p:cNvGrpSpPr>
            <p:nvPr/>
          </p:nvGrpSpPr>
          <p:grpSpPr bwMode="auto">
            <a:xfrm>
              <a:off x="2164" y="3034"/>
              <a:ext cx="72" cy="145"/>
              <a:chOff x="3796" y="1043"/>
              <a:chExt cx="865" cy="1237"/>
            </a:xfrm>
          </p:grpSpPr>
          <p:sp>
            <p:nvSpPr>
              <p:cNvPr id="198098" name="Line 55"/>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8099" name="Line 56"/>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8100" name="Line 57"/>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8101" name="Line 58"/>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8102" name="Line 59"/>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8103" name="Line 60"/>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8104" name="Line 61"/>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8105" name="Line 62"/>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8106" name="Line 63"/>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8107" name="Line 64"/>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8108" name="Line 65"/>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8109" name="Line 66"/>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8110" name="Line 67"/>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8111" name="Line 68"/>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8112" name="Line 69"/>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8113" name="Group 70"/>
              <p:cNvGrpSpPr>
                <a:grpSpLocks/>
              </p:cNvGrpSpPr>
              <p:nvPr/>
            </p:nvGrpSpPr>
            <p:grpSpPr bwMode="auto">
              <a:xfrm>
                <a:off x="4269" y="1415"/>
                <a:ext cx="392" cy="137"/>
                <a:chOff x="4227" y="1360"/>
                <a:chExt cx="863" cy="270"/>
              </a:xfrm>
            </p:grpSpPr>
            <p:sp>
              <p:nvSpPr>
                <p:cNvPr id="198124" name="Line 7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125" name="Line 7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126" name="Line 7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127" name="Line 7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114" name="Group 75"/>
              <p:cNvGrpSpPr>
                <a:grpSpLocks/>
              </p:cNvGrpSpPr>
              <p:nvPr/>
            </p:nvGrpSpPr>
            <p:grpSpPr bwMode="auto">
              <a:xfrm rot="5700496">
                <a:off x="4053" y="1170"/>
                <a:ext cx="392" cy="137"/>
                <a:chOff x="4227" y="1360"/>
                <a:chExt cx="863" cy="270"/>
              </a:xfrm>
            </p:grpSpPr>
            <p:sp>
              <p:nvSpPr>
                <p:cNvPr id="198120" name="Line 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121" name="Line 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122" name="Line 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123" name="Line 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115" name="Group 80"/>
              <p:cNvGrpSpPr>
                <a:grpSpLocks/>
              </p:cNvGrpSpPr>
              <p:nvPr/>
            </p:nvGrpSpPr>
            <p:grpSpPr bwMode="auto">
              <a:xfrm rot="10800000">
                <a:off x="3796" y="1402"/>
                <a:ext cx="392" cy="137"/>
                <a:chOff x="4227" y="1360"/>
                <a:chExt cx="863" cy="270"/>
              </a:xfrm>
            </p:grpSpPr>
            <p:sp>
              <p:nvSpPr>
                <p:cNvPr id="198116" name="Line 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117" name="Line 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118" name="Line 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119" name="Line 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8032" name="Group 85"/>
            <p:cNvGrpSpPr>
              <a:grpSpLocks/>
            </p:cNvGrpSpPr>
            <p:nvPr/>
          </p:nvGrpSpPr>
          <p:grpSpPr bwMode="auto">
            <a:xfrm>
              <a:off x="2175" y="3302"/>
              <a:ext cx="72" cy="144"/>
              <a:chOff x="3796" y="1043"/>
              <a:chExt cx="865" cy="1237"/>
            </a:xfrm>
          </p:grpSpPr>
          <p:sp>
            <p:nvSpPr>
              <p:cNvPr id="198068" name="Line 8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8069" name="Line 8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8070" name="Line 8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8071" name="Line 8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8072" name="Line 9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8073" name="Line 9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8074" name="Line 9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8075" name="Line 9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8076" name="Line 9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8077" name="Line 9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8078" name="Line 9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8079" name="Line 9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8080" name="Line 9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8081" name="Line 9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8082" name="Line 10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8083" name="Group 101"/>
              <p:cNvGrpSpPr>
                <a:grpSpLocks/>
              </p:cNvGrpSpPr>
              <p:nvPr/>
            </p:nvGrpSpPr>
            <p:grpSpPr bwMode="auto">
              <a:xfrm>
                <a:off x="4269" y="1415"/>
                <a:ext cx="392" cy="137"/>
                <a:chOff x="4227" y="1360"/>
                <a:chExt cx="863" cy="270"/>
              </a:xfrm>
            </p:grpSpPr>
            <p:sp>
              <p:nvSpPr>
                <p:cNvPr id="198094" name="Line 10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95" name="Line 10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96" name="Line 10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97" name="Line 10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084" name="Group 106"/>
              <p:cNvGrpSpPr>
                <a:grpSpLocks/>
              </p:cNvGrpSpPr>
              <p:nvPr/>
            </p:nvGrpSpPr>
            <p:grpSpPr bwMode="auto">
              <a:xfrm rot="5700496">
                <a:off x="4053" y="1170"/>
                <a:ext cx="392" cy="137"/>
                <a:chOff x="4227" y="1360"/>
                <a:chExt cx="863" cy="270"/>
              </a:xfrm>
            </p:grpSpPr>
            <p:sp>
              <p:nvSpPr>
                <p:cNvPr id="198090" name="Line 1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91" name="Line 1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92" name="Line 1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93" name="Line 1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085" name="Group 111"/>
              <p:cNvGrpSpPr>
                <a:grpSpLocks/>
              </p:cNvGrpSpPr>
              <p:nvPr/>
            </p:nvGrpSpPr>
            <p:grpSpPr bwMode="auto">
              <a:xfrm rot="10800000">
                <a:off x="3796" y="1402"/>
                <a:ext cx="392" cy="137"/>
                <a:chOff x="4227" y="1360"/>
                <a:chExt cx="863" cy="270"/>
              </a:xfrm>
            </p:grpSpPr>
            <p:sp>
              <p:nvSpPr>
                <p:cNvPr id="198086" name="Line 1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87" name="Line 1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88" name="Line 1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89" name="Line 1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8033" name="Group 116"/>
            <p:cNvGrpSpPr>
              <a:grpSpLocks/>
            </p:cNvGrpSpPr>
            <p:nvPr/>
          </p:nvGrpSpPr>
          <p:grpSpPr bwMode="auto">
            <a:xfrm>
              <a:off x="1934" y="2899"/>
              <a:ext cx="72" cy="145"/>
              <a:chOff x="3796" y="1043"/>
              <a:chExt cx="865" cy="1237"/>
            </a:xfrm>
          </p:grpSpPr>
          <p:sp>
            <p:nvSpPr>
              <p:cNvPr id="198038" name="Line 117"/>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8039" name="Line 118"/>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8040" name="Line 119"/>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8041" name="Line 120"/>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8042" name="Line 121"/>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8043" name="Line 122"/>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8044" name="Line 123"/>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8045" name="Line 124"/>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8046" name="Line 125"/>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8047" name="Line 126"/>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8048" name="Line 127"/>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8049" name="Line 128"/>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8050" name="Line 129"/>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8051" name="Line 130"/>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8052" name="Line 131"/>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8053" name="Group 132"/>
              <p:cNvGrpSpPr>
                <a:grpSpLocks/>
              </p:cNvGrpSpPr>
              <p:nvPr/>
            </p:nvGrpSpPr>
            <p:grpSpPr bwMode="auto">
              <a:xfrm>
                <a:off x="4269" y="1415"/>
                <a:ext cx="392" cy="137"/>
                <a:chOff x="4227" y="1360"/>
                <a:chExt cx="863" cy="270"/>
              </a:xfrm>
            </p:grpSpPr>
            <p:sp>
              <p:nvSpPr>
                <p:cNvPr id="198064" name="Line 13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65" name="Line 13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66" name="Line 13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67" name="Line 13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054" name="Group 137"/>
              <p:cNvGrpSpPr>
                <a:grpSpLocks/>
              </p:cNvGrpSpPr>
              <p:nvPr/>
            </p:nvGrpSpPr>
            <p:grpSpPr bwMode="auto">
              <a:xfrm rot="5700496">
                <a:off x="4053" y="1170"/>
                <a:ext cx="392" cy="137"/>
                <a:chOff x="4227" y="1360"/>
                <a:chExt cx="863" cy="270"/>
              </a:xfrm>
            </p:grpSpPr>
            <p:sp>
              <p:nvSpPr>
                <p:cNvPr id="198060" name="Line 13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61" name="Line 13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62" name="Line 14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63" name="Line 14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055" name="Group 142"/>
              <p:cNvGrpSpPr>
                <a:grpSpLocks/>
              </p:cNvGrpSpPr>
              <p:nvPr/>
            </p:nvGrpSpPr>
            <p:grpSpPr bwMode="auto">
              <a:xfrm rot="10800000">
                <a:off x="3796" y="1402"/>
                <a:ext cx="392" cy="137"/>
                <a:chOff x="4227" y="1360"/>
                <a:chExt cx="863" cy="270"/>
              </a:xfrm>
            </p:grpSpPr>
            <p:sp>
              <p:nvSpPr>
                <p:cNvPr id="198056" name="Line 14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57" name="Line 14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58" name="Line 14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59" name="Line 14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8034" name="Line 147"/>
            <p:cNvSpPr>
              <a:spLocks noChangeShapeType="1"/>
            </p:cNvSpPr>
            <p:nvPr/>
          </p:nvSpPr>
          <p:spPr bwMode="auto">
            <a:xfrm flipV="1">
              <a:off x="2460" y="3031"/>
              <a:ext cx="150" cy="250"/>
            </a:xfrm>
            <a:prstGeom prst="line">
              <a:avLst/>
            </a:prstGeom>
            <a:noFill/>
            <a:ln w="9525">
              <a:solidFill>
                <a:schemeClr val="tx1"/>
              </a:solidFill>
              <a:round/>
              <a:headEnd/>
              <a:tailEnd/>
            </a:ln>
          </p:spPr>
          <p:txBody>
            <a:bodyPr/>
            <a:lstStyle/>
            <a:p>
              <a:endParaRPr lang="zh-CN" altLang="en-US"/>
            </a:p>
          </p:txBody>
        </p:sp>
        <p:sp>
          <p:nvSpPr>
            <p:cNvPr id="198035" name="Line 148"/>
            <p:cNvSpPr>
              <a:spLocks noChangeShapeType="1"/>
            </p:cNvSpPr>
            <p:nvPr/>
          </p:nvSpPr>
          <p:spPr bwMode="auto">
            <a:xfrm flipV="1">
              <a:off x="2226" y="3031"/>
              <a:ext cx="254" cy="395"/>
            </a:xfrm>
            <a:prstGeom prst="line">
              <a:avLst/>
            </a:prstGeom>
            <a:noFill/>
            <a:ln w="9525">
              <a:solidFill>
                <a:schemeClr val="tx1"/>
              </a:solidFill>
              <a:round/>
              <a:headEnd/>
              <a:tailEnd/>
            </a:ln>
          </p:spPr>
          <p:txBody>
            <a:bodyPr/>
            <a:lstStyle/>
            <a:p>
              <a:endParaRPr lang="zh-CN" altLang="en-US"/>
            </a:p>
          </p:txBody>
        </p:sp>
        <p:sp>
          <p:nvSpPr>
            <p:cNvPr id="198036" name="Line 149"/>
            <p:cNvSpPr>
              <a:spLocks noChangeShapeType="1"/>
            </p:cNvSpPr>
            <p:nvPr/>
          </p:nvSpPr>
          <p:spPr bwMode="auto">
            <a:xfrm flipV="1">
              <a:off x="2219" y="3031"/>
              <a:ext cx="245" cy="138"/>
            </a:xfrm>
            <a:prstGeom prst="line">
              <a:avLst/>
            </a:prstGeom>
            <a:noFill/>
            <a:ln w="9525">
              <a:solidFill>
                <a:schemeClr val="tx1"/>
              </a:solidFill>
              <a:round/>
              <a:headEnd/>
              <a:tailEnd/>
            </a:ln>
          </p:spPr>
          <p:txBody>
            <a:bodyPr/>
            <a:lstStyle/>
            <a:p>
              <a:endParaRPr lang="zh-CN" altLang="en-US"/>
            </a:p>
          </p:txBody>
        </p:sp>
        <p:sp>
          <p:nvSpPr>
            <p:cNvPr id="198037" name="Line 150"/>
            <p:cNvSpPr>
              <a:spLocks noChangeShapeType="1"/>
            </p:cNvSpPr>
            <p:nvPr/>
          </p:nvSpPr>
          <p:spPr bwMode="auto">
            <a:xfrm flipV="1">
              <a:off x="1989" y="2974"/>
              <a:ext cx="452" cy="53"/>
            </a:xfrm>
            <a:prstGeom prst="line">
              <a:avLst/>
            </a:prstGeom>
            <a:noFill/>
            <a:ln w="9525">
              <a:solidFill>
                <a:schemeClr val="tx1"/>
              </a:solidFill>
              <a:round/>
              <a:headEnd/>
              <a:tailEnd/>
            </a:ln>
          </p:spPr>
          <p:txBody>
            <a:bodyPr/>
            <a:lstStyle/>
            <a:p>
              <a:endParaRPr lang="zh-CN" altLang="en-US"/>
            </a:p>
          </p:txBody>
        </p:sp>
      </p:grpSp>
      <p:grpSp>
        <p:nvGrpSpPr>
          <p:cNvPr id="197643" name="Group 151"/>
          <p:cNvGrpSpPr>
            <a:grpSpLocks/>
          </p:cNvGrpSpPr>
          <p:nvPr/>
        </p:nvGrpSpPr>
        <p:grpSpPr bwMode="auto">
          <a:xfrm>
            <a:off x="993775" y="3702050"/>
            <a:ext cx="977900" cy="354013"/>
            <a:chOff x="717" y="1160"/>
            <a:chExt cx="616" cy="223"/>
          </a:xfrm>
        </p:grpSpPr>
        <p:sp>
          <p:nvSpPr>
            <p:cNvPr id="198024" name="Rectangle 152"/>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8025" name="Text Box 153"/>
            <p:cNvSpPr txBox="1">
              <a:spLocks noChangeArrowheads="1"/>
            </p:cNvSpPr>
            <p:nvPr/>
          </p:nvSpPr>
          <p:spPr bwMode="auto">
            <a:xfrm>
              <a:off x="717" y="1171"/>
              <a:ext cx="616" cy="212"/>
            </a:xfrm>
            <a:prstGeom prst="rect">
              <a:avLst/>
            </a:prstGeom>
            <a:noFill/>
            <a:ln w="9525">
              <a:noFill/>
              <a:miter lim="800000"/>
              <a:headEnd/>
              <a:tailEnd/>
            </a:ln>
          </p:spPr>
          <p:txBody>
            <a:bodyPr>
              <a:spAutoFit/>
            </a:bodyPr>
            <a:lstStyle/>
            <a:p>
              <a:pPr algn="ctr" eaLnBrk="1" hangingPunct="1"/>
              <a:r>
                <a:rPr lang="en-US" altLang="zh-CN" sz="1600">
                  <a:latin typeface="Arial" charset="0"/>
                </a:rPr>
                <a:t>MSC</a:t>
              </a:r>
            </a:p>
          </p:txBody>
        </p:sp>
      </p:grpSp>
      <p:grpSp>
        <p:nvGrpSpPr>
          <p:cNvPr id="197644" name="Group 154"/>
          <p:cNvGrpSpPr>
            <a:grpSpLocks/>
          </p:cNvGrpSpPr>
          <p:nvPr/>
        </p:nvGrpSpPr>
        <p:grpSpPr bwMode="auto">
          <a:xfrm>
            <a:off x="1308100" y="4424363"/>
            <a:ext cx="1016000" cy="931862"/>
            <a:chOff x="291" y="1263"/>
            <a:chExt cx="640" cy="587"/>
          </a:xfrm>
        </p:grpSpPr>
        <p:sp>
          <p:nvSpPr>
            <p:cNvPr id="197857" name="AutoShape 155"/>
            <p:cNvSpPr>
              <a:spLocks noChangeArrowheads="1"/>
            </p:cNvSpPr>
            <p:nvPr/>
          </p:nvSpPr>
          <p:spPr bwMode="auto">
            <a:xfrm>
              <a:off x="487" y="13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97858" name="AutoShape 156"/>
            <p:cNvSpPr>
              <a:spLocks noChangeArrowheads="1"/>
            </p:cNvSpPr>
            <p:nvPr/>
          </p:nvSpPr>
          <p:spPr bwMode="auto">
            <a:xfrm>
              <a:off x="679" y="1636"/>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97859" name="AutoShape 157"/>
            <p:cNvSpPr>
              <a:spLocks noChangeArrowheads="1"/>
            </p:cNvSpPr>
            <p:nvPr/>
          </p:nvSpPr>
          <p:spPr bwMode="auto">
            <a:xfrm>
              <a:off x="676" y="1421"/>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860" name="Group 158"/>
            <p:cNvGrpSpPr>
              <a:grpSpLocks/>
            </p:cNvGrpSpPr>
            <p:nvPr/>
          </p:nvGrpSpPr>
          <p:grpSpPr bwMode="auto">
            <a:xfrm>
              <a:off x="291" y="1422"/>
              <a:ext cx="252" cy="214"/>
              <a:chOff x="867" y="1530"/>
              <a:chExt cx="252" cy="214"/>
            </a:xfrm>
          </p:grpSpPr>
          <p:sp>
            <p:nvSpPr>
              <p:cNvPr id="197992" name="AutoShape 159"/>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993" name="Group 160"/>
              <p:cNvGrpSpPr>
                <a:grpSpLocks/>
              </p:cNvGrpSpPr>
              <p:nvPr/>
            </p:nvGrpSpPr>
            <p:grpSpPr bwMode="auto">
              <a:xfrm>
                <a:off x="967" y="1561"/>
                <a:ext cx="58" cy="114"/>
                <a:chOff x="3796" y="1043"/>
                <a:chExt cx="865" cy="1237"/>
              </a:xfrm>
            </p:grpSpPr>
            <p:sp>
              <p:nvSpPr>
                <p:cNvPr id="197994" name="Line 16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995" name="Line 16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996" name="Line 16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997" name="Line 16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998" name="Line 16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999" name="Line 16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8000" name="Line 16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8001" name="Line 16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8002" name="Line 16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8003" name="Line 17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8004" name="Line 17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8005" name="Line 17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8006" name="Line 17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8007" name="Line 17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8008" name="Line 17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8009" name="Group 176"/>
                <p:cNvGrpSpPr>
                  <a:grpSpLocks/>
                </p:cNvGrpSpPr>
                <p:nvPr/>
              </p:nvGrpSpPr>
              <p:grpSpPr bwMode="auto">
                <a:xfrm>
                  <a:off x="4269" y="1415"/>
                  <a:ext cx="392" cy="137"/>
                  <a:chOff x="4227" y="1360"/>
                  <a:chExt cx="863" cy="270"/>
                </a:xfrm>
              </p:grpSpPr>
              <p:sp>
                <p:nvSpPr>
                  <p:cNvPr id="198020" name="Line 17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21" name="Line 17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22" name="Line 17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23" name="Line 18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010" name="Group 181"/>
                <p:cNvGrpSpPr>
                  <a:grpSpLocks/>
                </p:cNvGrpSpPr>
                <p:nvPr/>
              </p:nvGrpSpPr>
              <p:grpSpPr bwMode="auto">
                <a:xfrm rot="5700496">
                  <a:off x="4053" y="1170"/>
                  <a:ext cx="392" cy="137"/>
                  <a:chOff x="4227" y="1360"/>
                  <a:chExt cx="863" cy="270"/>
                </a:xfrm>
              </p:grpSpPr>
              <p:sp>
                <p:nvSpPr>
                  <p:cNvPr id="198016" name="Line 18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17" name="Line 18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18" name="Line 18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19" name="Line 18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8011" name="Group 186"/>
                <p:cNvGrpSpPr>
                  <a:grpSpLocks/>
                </p:cNvGrpSpPr>
                <p:nvPr/>
              </p:nvGrpSpPr>
              <p:grpSpPr bwMode="auto">
                <a:xfrm rot="10800000">
                  <a:off x="3796" y="1402"/>
                  <a:ext cx="392" cy="137"/>
                  <a:chOff x="4227" y="1360"/>
                  <a:chExt cx="863" cy="270"/>
                </a:xfrm>
              </p:grpSpPr>
              <p:sp>
                <p:nvSpPr>
                  <p:cNvPr id="198012" name="Line 18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8013" name="Line 18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8014" name="Line 18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8015" name="Line 19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97861" name="Group 191"/>
            <p:cNvGrpSpPr>
              <a:grpSpLocks/>
            </p:cNvGrpSpPr>
            <p:nvPr/>
          </p:nvGrpSpPr>
          <p:grpSpPr bwMode="auto">
            <a:xfrm>
              <a:off x="773" y="1460"/>
              <a:ext cx="58" cy="114"/>
              <a:chOff x="3796" y="1043"/>
              <a:chExt cx="865" cy="1237"/>
            </a:xfrm>
          </p:grpSpPr>
          <p:sp>
            <p:nvSpPr>
              <p:cNvPr id="197962" name="Line 192"/>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963" name="Line 193"/>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964" name="Line 194"/>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965" name="Line 195"/>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966" name="Line 196"/>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967" name="Line 197"/>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968" name="Line 198"/>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969" name="Line 199"/>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970" name="Line 200"/>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971" name="Line 201"/>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972" name="Line 202"/>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973" name="Line 203"/>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974" name="Line 204"/>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975" name="Line 205"/>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976" name="Line 206"/>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977" name="Group 207"/>
              <p:cNvGrpSpPr>
                <a:grpSpLocks/>
              </p:cNvGrpSpPr>
              <p:nvPr/>
            </p:nvGrpSpPr>
            <p:grpSpPr bwMode="auto">
              <a:xfrm>
                <a:off x="4269" y="1415"/>
                <a:ext cx="392" cy="137"/>
                <a:chOff x="4227" y="1360"/>
                <a:chExt cx="863" cy="270"/>
              </a:xfrm>
            </p:grpSpPr>
            <p:sp>
              <p:nvSpPr>
                <p:cNvPr id="197988" name="Line 20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89" name="Line 20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90" name="Line 21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91" name="Line 21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978" name="Group 212"/>
              <p:cNvGrpSpPr>
                <a:grpSpLocks/>
              </p:cNvGrpSpPr>
              <p:nvPr/>
            </p:nvGrpSpPr>
            <p:grpSpPr bwMode="auto">
              <a:xfrm rot="5700496">
                <a:off x="4053" y="1170"/>
                <a:ext cx="392" cy="137"/>
                <a:chOff x="4227" y="1360"/>
                <a:chExt cx="863" cy="270"/>
              </a:xfrm>
            </p:grpSpPr>
            <p:sp>
              <p:nvSpPr>
                <p:cNvPr id="197984" name="Line 21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85" name="Line 21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86" name="Line 21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87" name="Line 21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979" name="Group 217"/>
              <p:cNvGrpSpPr>
                <a:grpSpLocks/>
              </p:cNvGrpSpPr>
              <p:nvPr/>
            </p:nvGrpSpPr>
            <p:grpSpPr bwMode="auto">
              <a:xfrm rot="10800000">
                <a:off x="3796" y="1402"/>
                <a:ext cx="392" cy="137"/>
                <a:chOff x="4227" y="1360"/>
                <a:chExt cx="863" cy="270"/>
              </a:xfrm>
            </p:grpSpPr>
            <p:sp>
              <p:nvSpPr>
                <p:cNvPr id="197980" name="Line 21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81" name="Line 21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82" name="Line 22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83" name="Line 22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7862" name="Group 222"/>
            <p:cNvGrpSpPr>
              <a:grpSpLocks/>
            </p:cNvGrpSpPr>
            <p:nvPr/>
          </p:nvGrpSpPr>
          <p:grpSpPr bwMode="auto">
            <a:xfrm>
              <a:off x="782" y="1671"/>
              <a:ext cx="57" cy="113"/>
              <a:chOff x="3796" y="1043"/>
              <a:chExt cx="865" cy="1237"/>
            </a:xfrm>
          </p:grpSpPr>
          <p:sp>
            <p:nvSpPr>
              <p:cNvPr id="197932" name="Line 223"/>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933" name="Line 224"/>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934" name="Line 225"/>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935" name="Line 226"/>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936" name="Line 227"/>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937" name="Line 228"/>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938" name="Line 229"/>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939" name="Line 230"/>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940" name="Line 231"/>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941" name="Line 232"/>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942" name="Line 233"/>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943" name="Line 234"/>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944" name="Line 235"/>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945" name="Line 236"/>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946" name="Line 237"/>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947" name="Group 238"/>
              <p:cNvGrpSpPr>
                <a:grpSpLocks/>
              </p:cNvGrpSpPr>
              <p:nvPr/>
            </p:nvGrpSpPr>
            <p:grpSpPr bwMode="auto">
              <a:xfrm>
                <a:off x="4269" y="1415"/>
                <a:ext cx="392" cy="137"/>
                <a:chOff x="4227" y="1360"/>
                <a:chExt cx="863" cy="270"/>
              </a:xfrm>
            </p:grpSpPr>
            <p:sp>
              <p:nvSpPr>
                <p:cNvPr id="197958" name="Line 23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59" name="Line 24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60" name="Line 24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61" name="Line 24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948" name="Group 243"/>
              <p:cNvGrpSpPr>
                <a:grpSpLocks/>
              </p:cNvGrpSpPr>
              <p:nvPr/>
            </p:nvGrpSpPr>
            <p:grpSpPr bwMode="auto">
              <a:xfrm rot="5700496">
                <a:off x="4053" y="1170"/>
                <a:ext cx="392" cy="137"/>
                <a:chOff x="4227" y="1360"/>
                <a:chExt cx="863" cy="270"/>
              </a:xfrm>
            </p:grpSpPr>
            <p:sp>
              <p:nvSpPr>
                <p:cNvPr id="197954" name="Line 24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55" name="Line 24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56" name="Line 24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57" name="Line 24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949" name="Group 248"/>
              <p:cNvGrpSpPr>
                <a:grpSpLocks/>
              </p:cNvGrpSpPr>
              <p:nvPr/>
            </p:nvGrpSpPr>
            <p:grpSpPr bwMode="auto">
              <a:xfrm rot="10800000">
                <a:off x="3796" y="1402"/>
                <a:ext cx="392" cy="137"/>
                <a:chOff x="4227" y="1360"/>
                <a:chExt cx="863" cy="270"/>
              </a:xfrm>
            </p:grpSpPr>
            <p:sp>
              <p:nvSpPr>
                <p:cNvPr id="197950" name="Line 24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51" name="Line 25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52" name="Line 25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53" name="Line 25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7863" name="Group 253"/>
            <p:cNvGrpSpPr>
              <a:grpSpLocks/>
            </p:cNvGrpSpPr>
            <p:nvPr/>
          </p:nvGrpSpPr>
          <p:grpSpPr bwMode="auto">
            <a:xfrm>
              <a:off x="589" y="1354"/>
              <a:ext cx="57" cy="114"/>
              <a:chOff x="3796" y="1043"/>
              <a:chExt cx="865" cy="1237"/>
            </a:xfrm>
          </p:grpSpPr>
          <p:sp>
            <p:nvSpPr>
              <p:cNvPr id="197902" name="Line 25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903" name="Line 25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904" name="Line 25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905" name="Line 25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906" name="Line 25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907" name="Line 25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908" name="Line 26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909" name="Line 26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910" name="Line 26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911" name="Line 26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912" name="Line 26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913" name="Line 26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914" name="Line 26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915" name="Line 26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916" name="Line 26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917" name="Group 269"/>
              <p:cNvGrpSpPr>
                <a:grpSpLocks/>
              </p:cNvGrpSpPr>
              <p:nvPr/>
            </p:nvGrpSpPr>
            <p:grpSpPr bwMode="auto">
              <a:xfrm>
                <a:off x="4269" y="1415"/>
                <a:ext cx="392" cy="137"/>
                <a:chOff x="4227" y="1360"/>
                <a:chExt cx="863" cy="270"/>
              </a:xfrm>
            </p:grpSpPr>
            <p:sp>
              <p:nvSpPr>
                <p:cNvPr id="197928" name="Line 27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29" name="Line 27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30" name="Line 27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31" name="Line 27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918" name="Group 274"/>
              <p:cNvGrpSpPr>
                <a:grpSpLocks/>
              </p:cNvGrpSpPr>
              <p:nvPr/>
            </p:nvGrpSpPr>
            <p:grpSpPr bwMode="auto">
              <a:xfrm rot="5700496">
                <a:off x="4053" y="1170"/>
                <a:ext cx="392" cy="137"/>
                <a:chOff x="4227" y="1360"/>
                <a:chExt cx="863" cy="270"/>
              </a:xfrm>
            </p:grpSpPr>
            <p:sp>
              <p:nvSpPr>
                <p:cNvPr id="197924" name="Line 27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25" name="Line 27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26" name="Line 27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27" name="Line 27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919" name="Group 279"/>
              <p:cNvGrpSpPr>
                <a:grpSpLocks/>
              </p:cNvGrpSpPr>
              <p:nvPr/>
            </p:nvGrpSpPr>
            <p:grpSpPr bwMode="auto">
              <a:xfrm rot="10800000">
                <a:off x="3796" y="1402"/>
                <a:ext cx="392" cy="137"/>
                <a:chOff x="4227" y="1360"/>
                <a:chExt cx="863" cy="270"/>
              </a:xfrm>
            </p:grpSpPr>
            <p:sp>
              <p:nvSpPr>
                <p:cNvPr id="197920" name="Line 28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921" name="Line 28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22" name="Line 28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23" name="Line 28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7864" name="Line 284"/>
            <p:cNvSpPr>
              <a:spLocks noChangeShapeType="1"/>
            </p:cNvSpPr>
            <p:nvPr/>
          </p:nvSpPr>
          <p:spPr bwMode="auto">
            <a:xfrm flipV="1">
              <a:off x="626" y="1272"/>
              <a:ext cx="236" cy="318"/>
            </a:xfrm>
            <a:prstGeom prst="line">
              <a:avLst/>
            </a:prstGeom>
            <a:noFill/>
            <a:ln w="9525">
              <a:solidFill>
                <a:schemeClr val="tx1"/>
              </a:solidFill>
              <a:round/>
              <a:headEnd/>
              <a:tailEnd/>
            </a:ln>
          </p:spPr>
          <p:txBody>
            <a:bodyPr/>
            <a:lstStyle/>
            <a:p>
              <a:endParaRPr lang="zh-CN" altLang="en-US"/>
            </a:p>
          </p:txBody>
        </p:sp>
        <p:sp>
          <p:nvSpPr>
            <p:cNvPr id="197865" name="Line 285"/>
            <p:cNvSpPr>
              <a:spLocks noChangeShapeType="1"/>
            </p:cNvSpPr>
            <p:nvPr/>
          </p:nvSpPr>
          <p:spPr bwMode="auto">
            <a:xfrm flipV="1">
              <a:off x="823" y="1276"/>
              <a:ext cx="75" cy="492"/>
            </a:xfrm>
            <a:prstGeom prst="line">
              <a:avLst/>
            </a:prstGeom>
            <a:noFill/>
            <a:ln w="9525">
              <a:solidFill>
                <a:schemeClr val="tx1"/>
              </a:solidFill>
              <a:round/>
              <a:headEnd/>
              <a:tailEnd/>
            </a:ln>
          </p:spPr>
          <p:txBody>
            <a:bodyPr/>
            <a:lstStyle/>
            <a:p>
              <a:endParaRPr lang="zh-CN" altLang="en-US"/>
            </a:p>
          </p:txBody>
        </p:sp>
        <p:sp>
          <p:nvSpPr>
            <p:cNvPr id="197866" name="Line 286"/>
            <p:cNvSpPr>
              <a:spLocks noChangeShapeType="1"/>
            </p:cNvSpPr>
            <p:nvPr/>
          </p:nvSpPr>
          <p:spPr bwMode="auto">
            <a:xfrm flipV="1">
              <a:off x="817" y="1264"/>
              <a:ext cx="58" cy="302"/>
            </a:xfrm>
            <a:prstGeom prst="line">
              <a:avLst/>
            </a:prstGeom>
            <a:noFill/>
            <a:ln w="9525">
              <a:solidFill>
                <a:schemeClr val="tx1"/>
              </a:solidFill>
              <a:round/>
              <a:headEnd/>
              <a:tailEnd/>
            </a:ln>
          </p:spPr>
          <p:txBody>
            <a:bodyPr/>
            <a:lstStyle/>
            <a:p>
              <a:endParaRPr lang="zh-CN" altLang="en-US"/>
            </a:p>
          </p:txBody>
        </p:sp>
        <p:sp>
          <p:nvSpPr>
            <p:cNvPr id="197867" name="Line 287"/>
            <p:cNvSpPr>
              <a:spLocks noChangeShapeType="1"/>
            </p:cNvSpPr>
            <p:nvPr/>
          </p:nvSpPr>
          <p:spPr bwMode="auto">
            <a:xfrm flipV="1">
              <a:off x="633" y="1263"/>
              <a:ext cx="226" cy="191"/>
            </a:xfrm>
            <a:prstGeom prst="line">
              <a:avLst/>
            </a:prstGeom>
            <a:noFill/>
            <a:ln w="9525">
              <a:solidFill>
                <a:schemeClr val="tx1"/>
              </a:solidFill>
              <a:round/>
              <a:headEnd/>
              <a:tailEnd/>
            </a:ln>
          </p:spPr>
          <p:txBody>
            <a:bodyPr/>
            <a:lstStyle/>
            <a:p>
              <a:endParaRPr lang="zh-CN" altLang="en-US"/>
            </a:p>
          </p:txBody>
        </p:sp>
        <p:grpSp>
          <p:nvGrpSpPr>
            <p:cNvPr id="197868" name="Group 288"/>
            <p:cNvGrpSpPr>
              <a:grpSpLocks/>
            </p:cNvGrpSpPr>
            <p:nvPr/>
          </p:nvGrpSpPr>
          <p:grpSpPr bwMode="auto">
            <a:xfrm>
              <a:off x="483" y="1532"/>
              <a:ext cx="252" cy="214"/>
              <a:chOff x="867" y="1530"/>
              <a:chExt cx="252" cy="214"/>
            </a:xfrm>
          </p:grpSpPr>
          <p:sp>
            <p:nvSpPr>
              <p:cNvPr id="197870" name="AutoShape 289"/>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871" name="Group 290"/>
              <p:cNvGrpSpPr>
                <a:grpSpLocks/>
              </p:cNvGrpSpPr>
              <p:nvPr/>
            </p:nvGrpSpPr>
            <p:grpSpPr bwMode="auto">
              <a:xfrm>
                <a:off x="967" y="1561"/>
                <a:ext cx="58" cy="114"/>
                <a:chOff x="3796" y="1043"/>
                <a:chExt cx="865" cy="1237"/>
              </a:xfrm>
            </p:grpSpPr>
            <p:sp>
              <p:nvSpPr>
                <p:cNvPr id="197872" name="Line 29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873" name="Line 29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874" name="Line 29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875" name="Line 29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876" name="Line 29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877" name="Line 29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878" name="Line 29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879" name="Line 29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880" name="Line 29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881" name="Line 30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882" name="Line 30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883" name="Line 30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884" name="Line 30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885" name="Line 30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886" name="Line 30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887" name="Group 306"/>
                <p:cNvGrpSpPr>
                  <a:grpSpLocks/>
                </p:cNvGrpSpPr>
                <p:nvPr/>
              </p:nvGrpSpPr>
              <p:grpSpPr bwMode="auto">
                <a:xfrm>
                  <a:off x="4269" y="1415"/>
                  <a:ext cx="392" cy="137"/>
                  <a:chOff x="4227" y="1360"/>
                  <a:chExt cx="863" cy="270"/>
                </a:xfrm>
              </p:grpSpPr>
              <p:sp>
                <p:nvSpPr>
                  <p:cNvPr id="197898" name="Line 3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99" name="Line 3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900" name="Line 3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901" name="Line 3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888" name="Group 311"/>
                <p:cNvGrpSpPr>
                  <a:grpSpLocks/>
                </p:cNvGrpSpPr>
                <p:nvPr/>
              </p:nvGrpSpPr>
              <p:grpSpPr bwMode="auto">
                <a:xfrm rot="5700496">
                  <a:off x="4053" y="1170"/>
                  <a:ext cx="392" cy="137"/>
                  <a:chOff x="4227" y="1360"/>
                  <a:chExt cx="863" cy="270"/>
                </a:xfrm>
              </p:grpSpPr>
              <p:sp>
                <p:nvSpPr>
                  <p:cNvPr id="197894" name="Line 3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95" name="Line 3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96" name="Line 3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97" name="Line 3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889" name="Group 316"/>
                <p:cNvGrpSpPr>
                  <a:grpSpLocks/>
                </p:cNvGrpSpPr>
                <p:nvPr/>
              </p:nvGrpSpPr>
              <p:grpSpPr bwMode="auto">
                <a:xfrm rot="10800000">
                  <a:off x="3796" y="1402"/>
                  <a:ext cx="392" cy="137"/>
                  <a:chOff x="4227" y="1360"/>
                  <a:chExt cx="863" cy="270"/>
                </a:xfrm>
              </p:grpSpPr>
              <p:sp>
                <p:nvSpPr>
                  <p:cNvPr id="197890" name="Line 3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91" name="Line 3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92" name="Line 3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93" name="Line 3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97869" name="Line 321"/>
            <p:cNvSpPr>
              <a:spLocks noChangeShapeType="1"/>
            </p:cNvSpPr>
            <p:nvPr/>
          </p:nvSpPr>
          <p:spPr bwMode="auto">
            <a:xfrm flipV="1">
              <a:off x="414" y="1266"/>
              <a:ext cx="430" cy="300"/>
            </a:xfrm>
            <a:prstGeom prst="line">
              <a:avLst/>
            </a:prstGeom>
            <a:noFill/>
            <a:ln w="9525">
              <a:solidFill>
                <a:schemeClr val="tx1"/>
              </a:solidFill>
              <a:round/>
              <a:headEnd/>
              <a:tailEnd/>
            </a:ln>
          </p:spPr>
          <p:txBody>
            <a:bodyPr/>
            <a:lstStyle/>
            <a:p>
              <a:endParaRPr lang="zh-CN" altLang="en-US"/>
            </a:p>
          </p:txBody>
        </p:sp>
      </p:grpSp>
      <p:sp>
        <p:nvSpPr>
          <p:cNvPr id="197645" name="Text Box 322"/>
          <p:cNvSpPr txBox="1">
            <a:spLocks noChangeArrowheads="1"/>
          </p:cNvSpPr>
          <p:nvPr/>
        </p:nvSpPr>
        <p:spPr bwMode="auto">
          <a:xfrm>
            <a:off x="323850" y="3357563"/>
            <a:ext cx="1381125" cy="336550"/>
          </a:xfrm>
          <a:prstGeom prst="rect">
            <a:avLst/>
          </a:prstGeom>
          <a:noFill/>
          <a:ln w="9525">
            <a:noFill/>
            <a:miter lim="800000"/>
            <a:headEnd/>
            <a:tailEnd/>
          </a:ln>
        </p:spPr>
        <p:txBody>
          <a:bodyPr>
            <a:spAutoFit/>
          </a:bodyPr>
          <a:lstStyle/>
          <a:p>
            <a:pPr eaLnBrk="1" hangingPunct="1"/>
            <a:r>
              <a:rPr lang="zh-CN" altLang="en-US" sz="1600">
                <a:latin typeface="Arial" charset="0"/>
              </a:rPr>
              <a:t> </a:t>
            </a:r>
            <a:r>
              <a:rPr lang="en-US" altLang="zh-CN" sz="1600">
                <a:latin typeface="Arial" charset="0"/>
              </a:rPr>
              <a:t>anchor MSC</a:t>
            </a:r>
          </a:p>
        </p:txBody>
      </p:sp>
      <p:grpSp>
        <p:nvGrpSpPr>
          <p:cNvPr id="197646" name="Group 323"/>
          <p:cNvGrpSpPr>
            <a:grpSpLocks/>
          </p:cNvGrpSpPr>
          <p:nvPr/>
        </p:nvGrpSpPr>
        <p:grpSpPr bwMode="auto">
          <a:xfrm>
            <a:off x="3084513" y="4132263"/>
            <a:ext cx="1309687" cy="1147762"/>
            <a:chOff x="146" y="711"/>
            <a:chExt cx="825" cy="723"/>
          </a:xfrm>
        </p:grpSpPr>
        <p:sp>
          <p:nvSpPr>
            <p:cNvPr id="197654" name="AutoShape 324"/>
            <p:cNvSpPr>
              <a:spLocks noChangeArrowheads="1"/>
            </p:cNvSpPr>
            <p:nvPr/>
          </p:nvSpPr>
          <p:spPr bwMode="auto">
            <a:xfrm>
              <a:off x="719" y="904"/>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sp>
          <p:nvSpPr>
            <p:cNvPr id="197655" name="AutoShape 325"/>
            <p:cNvSpPr>
              <a:spLocks noChangeArrowheads="1"/>
            </p:cNvSpPr>
            <p:nvPr/>
          </p:nvSpPr>
          <p:spPr bwMode="auto">
            <a:xfrm>
              <a:off x="335" y="1115"/>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656" name="Group 326"/>
            <p:cNvGrpSpPr>
              <a:grpSpLocks/>
            </p:cNvGrpSpPr>
            <p:nvPr/>
          </p:nvGrpSpPr>
          <p:grpSpPr bwMode="auto">
            <a:xfrm>
              <a:off x="523" y="1006"/>
              <a:ext cx="252" cy="214"/>
              <a:chOff x="867" y="1530"/>
              <a:chExt cx="252" cy="214"/>
            </a:xfrm>
          </p:grpSpPr>
          <p:sp>
            <p:nvSpPr>
              <p:cNvPr id="197825" name="AutoShape 327"/>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826" name="Group 328"/>
              <p:cNvGrpSpPr>
                <a:grpSpLocks/>
              </p:cNvGrpSpPr>
              <p:nvPr/>
            </p:nvGrpSpPr>
            <p:grpSpPr bwMode="auto">
              <a:xfrm>
                <a:off x="967" y="1561"/>
                <a:ext cx="58" cy="114"/>
                <a:chOff x="3796" y="1043"/>
                <a:chExt cx="865" cy="1237"/>
              </a:xfrm>
            </p:grpSpPr>
            <p:sp>
              <p:nvSpPr>
                <p:cNvPr id="197827" name="Line 329"/>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828" name="Line 330"/>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829" name="Line 331"/>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830" name="Line 332"/>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831" name="Line 333"/>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832" name="Line 334"/>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833" name="Line 335"/>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834" name="Line 336"/>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835" name="Line 337"/>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836" name="Line 338"/>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837" name="Line 339"/>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838" name="Line 340"/>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839" name="Line 341"/>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840" name="Line 342"/>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841" name="Line 343"/>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842" name="Group 344"/>
                <p:cNvGrpSpPr>
                  <a:grpSpLocks/>
                </p:cNvGrpSpPr>
                <p:nvPr/>
              </p:nvGrpSpPr>
              <p:grpSpPr bwMode="auto">
                <a:xfrm>
                  <a:off x="4269" y="1415"/>
                  <a:ext cx="392" cy="137"/>
                  <a:chOff x="4227" y="1360"/>
                  <a:chExt cx="863" cy="270"/>
                </a:xfrm>
              </p:grpSpPr>
              <p:sp>
                <p:nvSpPr>
                  <p:cNvPr id="197853" name="Line 34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54" name="Line 34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55" name="Line 34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56" name="Line 34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843" name="Group 349"/>
                <p:cNvGrpSpPr>
                  <a:grpSpLocks/>
                </p:cNvGrpSpPr>
                <p:nvPr/>
              </p:nvGrpSpPr>
              <p:grpSpPr bwMode="auto">
                <a:xfrm rot="5700496">
                  <a:off x="4053" y="1170"/>
                  <a:ext cx="392" cy="137"/>
                  <a:chOff x="4227" y="1360"/>
                  <a:chExt cx="863" cy="270"/>
                </a:xfrm>
              </p:grpSpPr>
              <p:sp>
                <p:nvSpPr>
                  <p:cNvPr id="197849" name="Line 35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50" name="Line 35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51" name="Line 35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52" name="Line 35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844" name="Group 354"/>
                <p:cNvGrpSpPr>
                  <a:grpSpLocks/>
                </p:cNvGrpSpPr>
                <p:nvPr/>
              </p:nvGrpSpPr>
              <p:grpSpPr bwMode="auto">
                <a:xfrm rot="10800000">
                  <a:off x="3796" y="1402"/>
                  <a:ext cx="392" cy="137"/>
                  <a:chOff x="4227" y="1360"/>
                  <a:chExt cx="863" cy="270"/>
                </a:xfrm>
              </p:grpSpPr>
              <p:sp>
                <p:nvSpPr>
                  <p:cNvPr id="197845" name="Line 35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46" name="Line 35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47" name="Line 35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48" name="Line 35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grpSp>
          <p:nvGrpSpPr>
            <p:cNvPr id="197657" name="Group 359"/>
            <p:cNvGrpSpPr>
              <a:grpSpLocks/>
            </p:cNvGrpSpPr>
            <p:nvPr/>
          </p:nvGrpSpPr>
          <p:grpSpPr bwMode="auto">
            <a:xfrm>
              <a:off x="429" y="1159"/>
              <a:ext cx="57" cy="113"/>
              <a:chOff x="3796" y="1043"/>
              <a:chExt cx="865" cy="1237"/>
            </a:xfrm>
          </p:grpSpPr>
          <p:sp>
            <p:nvSpPr>
              <p:cNvPr id="197795" name="Line 36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796" name="Line 36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797" name="Line 36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798" name="Line 36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799" name="Line 36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800" name="Line 36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801" name="Line 36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802" name="Line 36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803" name="Line 36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804" name="Line 36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805" name="Line 37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806" name="Line 37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807" name="Line 37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808" name="Line 37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809" name="Line 37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810" name="Group 375"/>
              <p:cNvGrpSpPr>
                <a:grpSpLocks/>
              </p:cNvGrpSpPr>
              <p:nvPr/>
            </p:nvGrpSpPr>
            <p:grpSpPr bwMode="auto">
              <a:xfrm>
                <a:off x="4269" y="1415"/>
                <a:ext cx="392" cy="137"/>
                <a:chOff x="4227" y="1360"/>
                <a:chExt cx="863" cy="270"/>
              </a:xfrm>
            </p:grpSpPr>
            <p:sp>
              <p:nvSpPr>
                <p:cNvPr id="197821" name="Line 3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22" name="Line 3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23" name="Line 3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24" name="Line 3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811" name="Group 380"/>
              <p:cNvGrpSpPr>
                <a:grpSpLocks/>
              </p:cNvGrpSpPr>
              <p:nvPr/>
            </p:nvGrpSpPr>
            <p:grpSpPr bwMode="auto">
              <a:xfrm rot="5700496">
                <a:off x="4053" y="1170"/>
                <a:ext cx="392" cy="137"/>
                <a:chOff x="4227" y="1360"/>
                <a:chExt cx="863" cy="270"/>
              </a:xfrm>
            </p:grpSpPr>
            <p:sp>
              <p:nvSpPr>
                <p:cNvPr id="197817" name="Line 3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18" name="Line 3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19" name="Line 3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20" name="Line 3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812" name="Group 385"/>
              <p:cNvGrpSpPr>
                <a:grpSpLocks/>
              </p:cNvGrpSpPr>
              <p:nvPr/>
            </p:nvGrpSpPr>
            <p:grpSpPr bwMode="auto">
              <a:xfrm rot="10800000">
                <a:off x="3796" y="1402"/>
                <a:ext cx="392" cy="137"/>
                <a:chOff x="4227" y="1360"/>
                <a:chExt cx="863" cy="270"/>
              </a:xfrm>
            </p:grpSpPr>
            <p:sp>
              <p:nvSpPr>
                <p:cNvPr id="197813" name="Line 3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814" name="Line 3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815" name="Line 3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816" name="Line 3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97658" name="Group 390"/>
            <p:cNvGrpSpPr>
              <a:grpSpLocks/>
            </p:cNvGrpSpPr>
            <p:nvPr/>
          </p:nvGrpSpPr>
          <p:grpSpPr bwMode="auto">
            <a:xfrm>
              <a:off x="821" y="938"/>
              <a:ext cx="57" cy="114"/>
              <a:chOff x="3796" y="1043"/>
              <a:chExt cx="865" cy="1237"/>
            </a:xfrm>
          </p:grpSpPr>
          <p:sp>
            <p:nvSpPr>
              <p:cNvPr id="197765" name="Line 39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766" name="Line 39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767" name="Line 39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768" name="Line 39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769" name="Line 39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770" name="Line 39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771" name="Line 39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772" name="Line 39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773" name="Line 39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774" name="Line 40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775" name="Line 40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776" name="Line 40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777" name="Line 40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778" name="Line 40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779" name="Line 40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780" name="Group 406"/>
              <p:cNvGrpSpPr>
                <a:grpSpLocks/>
              </p:cNvGrpSpPr>
              <p:nvPr/>
            </p:nvGrpSpPr>
            <p:grpSpPr bwMode="auto">
              <a:xfrm>
                <a:off x="4269" y="1415"/>
                <a:ext cx="392" cy="137"/>
                <a:chOff x="4227" y="1360"/>
                <a:chExt cx="863" cy="270"/>
              </a:xfrm>
            </p:grpSpPr>
            <p:sp>
              <p:nvSpPr>
                <p:cNvPr id="197791" name="Line 4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92" name="Line 4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93" name="Line 4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94" name="Line 4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781" name="Group 411"/>
              <p:cNvGrpSpPr>
                <a:grpSpLocks/>
              </p:cNvGrpSpPr>
              <p:nvPr/>
            </p:nvGrpSpPr>
            <p:grpSpPr bwMode="auto">
              <a:xfrm rot="5700496">
                <a:off x="4053" y="1170"/>
                <a:ext cx="392" cy="137"/>
                <a:chOff x="4227" y="1360"/>
                <a:chExt cx="863" cy="270"/>
              </a:xfrm>
            </p:grpSpPr>
            <p:sp>
              <p:nvSpPr>
                <p:cNvPr id="197787" name="Line 4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88" name="Line 4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89" name="Line 4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90" name="Line 4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782" name="Group 416"/>
              <p:cNvGrpSpPr>
                <a:grpSpLocks/>
              </p:cNvGrpSpPr>
              <p:nvPr/>
            </p:nvGrpSpPr>
            <p:grpSpPr bwMode="auto">
              <a:xfrm rot="10800000">
                <a:off x="3796" y="1402"/>
                <a:ext cx="392" cy="137"/>
                <a:chOff x="4227" y="1360"/>
                <a:chExt cx="863" cy="270"/>
              </a:xfrm>
            </p:grpSpPr>
            <p:sp>
              <p:nvSpPr>
                <p:cNvPr id="197783" name="Line 4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84" name="Line 4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85" name="Line 4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86" name="Line 4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7659" name="Line 421"/>
            <p:cNvSpPr>
              <a:spLocks noChangeShapeType="1"/>
            </p:cNvSpPr>
            <p:nvPr/>
          </p:nvSpPr>
          <p:spPr bwMode="auto">
            <a:xfrm flipH="1" flipV="1">
              <a:off x="602" y="916"/>
              <a:ext cx="256" cy="258"/>
            </a:xfrm>
            <a:prstGeom prst="line">
              <a:avLst/>
            </a:prstGeom>
            <a:noFill/>
            <a:ln w="9525">
              <a:solidFill>
                <a:schemeClr val="tx1"/>
              </a:solidFill>
              <a:round/>
              <a:headEnd/>
              <a:tailEnd/>
            </a:ln>
          </p:spPr>
          <p:txBody>
            <a:bodyPr/>
            <a:lstStyle/>
            <a:p>
              <a:endParaRPr lang="zh-CN" altLang="en-US"/>
            </a:p>
          </p:txBody>
        </p:sp>
        <p:sp>
          <p:nvSpPr>
            <p:cNvPr id="197660" name="Line 422"/>
            <p:cNvSpPr>
              <a:spLocks noChangeShapeType="1"/>
            </p:cNvSpPr>
            <p:nvPr/>
          </p:nvSpPr>
          <p:spPr bwMode="auto">
            <a:xfrm flipV="1">
              <a:off x="455" y="914"/>
              <a:ext cx="3" cy="351"/>
            </a:xfrm>
            <a:prstGeom prst="line">
              <a:avLst/>
            </a:prstGeom>
            <a:noFill/>
            <a:ln w="9525">
              <a:solidFill>
                <a:schemeClr val="tx1"/>
              </a:solidFill>
              <a:round/>
              <a:headEnd/>
              <a:tailEnd/>
            </a:ln>
          </p:spPr>
          <p:txBody>
            <a:bodyPr/>
            <a:lstStyle/>
            <a:p>
              <a:endParaRPr lang="zh-CN" altLang="en-US"/>
            </a:p>
          </p:txBody>
        </p:sp>
        <p:sp>
          <p:nvSpPr>
            <p:cNvPr id="197661" name="Line 423"/>
            <p:cNvSpPr>
              <a:spLocks noChangeShapeType="1"/>
            </p:cNvSpPr>
            <p:nvPr/>
          </p:nvSpPr>
          <p:spPr bwMode="auto">
            <a:xfrm flipH="1" flipV="1">
              <a:off x="501" y="920"/>
              <a:ext cx="140" cy="449"/>
            </a:xfrm>
            <a:prstGeom prst="line">
              <a:avLst/>
            </a:prstGeom>
            <a:noFill/>
            <a:ln w="9525">
              <a:solidFill>
                <a:schemeClr val="tx1"/>
              </a:solidFill>
              <a:round/>
              <a:headEnd/>
              <a:tailEnd/>
            </a:ln>
          </p:spPr>
          <p:txBody>
            <a:bodyPr/>
            <a:lstStyle/>
            <a:p>
              <a:endParaRPr lang="zh-CN" altLang="en-US"/>
            </a:p>
          </p:txBody>
        </p:sp>
        <p:sp>
          <p:nvSpPr>
            <p:cNvPr id="197662" name="Line 424"/>
            <p:cNvSpPr>
              <a:spLocks noChangeShapeType="1"/>
            </p:cNvSpPr>
            <p:nvPr/>
          </p:nvSpPr>
          <p:spPr bwMode="auto">
            <a:xfrm flipH="1" flipV="1">
              <a:off x="647" y="925"/>
              <a:ext cx="218" cy="113"/>
            </a:xfrm>
            <a:prstGeom prst="line">
              <a:avLst/>
            </a:prstGeom>
            <a:noFill/>
            <a:ln w="9525">
              <a:solidFill>
                <a:schemeClr val="tx1"/>
              </a:solidFill>
              <a:round/>
              <a:headEnd/>
              <a:tailEnd/>
            </a:ln>
          </p:spPr>
          <p:txBody>
            <a:bodyPr/>
            <a:lstStyle/>
            <a:p>
              <a:endParaRPr lang="zh-CN" altLang="en-US"/>
            </a:p>
          </p:txBody>
        </p:sp>
        <p:grpSp>
          <p:nvGrpSpPr>
            <p:cNvPr id="197663" name="Group 425"/>
            <p:cNvGrpSpPr>
              <a:grpSpLocks/>
            </p:cNvGrpSpPr>
            <p:nvPr/>
          </p:nvGrpSpPr>
          <p:grpSpPr bwMode="auto">
            <a:xfrm>
              <a:off x="715" y="1116"/>
              <a:ext cx="252" cy="214"/>
              <a:chOff x="867" y="1530"/>
              <a:chExt cx="252" cy="214"/>
            </a:xfrm>
          </p:grpSpPr>
          <p:sp>
            <p:nvSpPr>
              <p:cNvPr id="197733" name="AutoShape 426"/>
              <p:cNvSpPr>
                <a:spLocks noChangeArrowheads="1"/>
              </p:cNvSpPr>
              <p:nvPr/>
            </p:nvSpPr>
            <p:spPr bwMode="auto">
              <a:xfrm>
                <a:off x="867" y="153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734" name="Group 427"/>
              <p:cNvGrpSpPr>
                <a:grpSpLocks/>
              </p:cNvGrpSpPr>
              <p:nvPr/>
            </p:nvGrpSpPr>
            <p:grpSpPr bwMode="auto">
              <a:xfrm>
                <a:off x="967" y="1561"/>
                <a:ext cx="58" cy="114"/>
                <a:chOff x="3796" y="1043"/>
                <a:chExt cx="865" cy="1237"/>
              </a:xfrm>
            </p:grpSpPr>
            <p:sp>
              <p:nvSpPr>
                <p:cNvPr id="197735" name="Line 42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736" name="Line 42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737" name="Line 43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738" name="Line 43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739" name="Line 43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740" name="Line 43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741" name="Line 43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742" name="Line 43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743" name="Line 43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744" name="Line 43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745" name="Line 43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746" name="Line 43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747" name="Line 44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748" name="Line 44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749" name="Line 44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750" name="Group 443"/>
                <p:cNvGrpSpPr>
                  <a:grpSpLocks/>
                </p:cNvGrpSpPr>
                <p:nvPr/>
              </p:nvGrpSpPr>
              <p:grpSpPr bwMode="auto">
                <a:xfrm>
                  <a:off x="4269" y="1415"/>
                  <a:ext cx="392" cy="137"/>
                  <a:chOff x="4227" y="1360"/>
                  <a:chExt cx="863" cy="270"/>
                </a:xfrm>
              </p:grpSpPr>
              <p:sp>
                <p:nvSpPr>
                  <p:cNvPr id="197761" name="Line 44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62" name="Line 44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63" name="Line 44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64" name="Line 44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751" name="Group 448"/>
                <p:cNvGrpSpPr>
                  <a:grpSpLocks/>
                </p:cNvGrpSpPr>
                <p:nvPr/>
              </p:nvGrpSpPr>
              <p:grpSpPr bwMode="auto">
                <a:xfrm rot="5700496">
                  <a:off x="4053" y="1170"/>
                  <a:ext cx="392" cy="137"/>
                  <a:chOff x="4227" y="1360"/>
                  <a:chExt cx="863" cy="270"/>
                </a:xfrm>
              </p:grpSpPr>
              <p:sp>
                <p:nvSpPr>
                  <p:cNvPr id="197757" name="Line 44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58" name="Line 45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59" name="Line 45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60" name="Line 45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752" name="Group 453"/>
                <p:cNvGrpSpPr>
                  <a:grpSpLocks/>
                </p:cNvGrpSpPr>
                <p:nvPr/>
              </p:nvGrpSpPr>
              <p:grpSpPr bwMode="auto">
                <a:xfrm rot="10800000">
                  <a:off x="3796" y="1402"/>
                  <a:ext cx="392" cy="137"/>
                  <a:chOff x="4227" y="1360"/>
                  <a:chExt cx="863" cy="270"/>
                </a:xfrm>
              </p:grpSpPr>
              <p:sp>
                <p:nvSpPr>
                  <p:cNvPr id="197753" name="Line 45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54" name="Line 45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55" name="Line 45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56" name="Line 45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sp>
          <p:nvSpPr>
            <p:cNvPr id="197664" name="Line 458"/>
            <p:cNvSpPr>
              <a:spLocks noChangeShapeType="1"/>
            </p:cNvSpPr>
            <p:nvPr/>
          </p:nvSpPr>
          <p:spPr bwMode="auto">
            <a:xfrm flipH="1" flipV="1">
              <a:off x="554" y="928"/>
              <a:ext cx="92" cy="222"/>
            </a:xfrm>
            <a:prstGeom prst="line">
              <a:avLst/>
            </a:prstGeom>
            <a:noFill/>
            <a:ln w="9525">
              <a:solidFill>
                <a:schemeClr val="tx1"/>
              </a:solidFill>
              <a:round/>
              <a:headEnd/>
              <a:tailEnd/>
            </a:ln>
          </p:spPr>
          <p:txBody>
            <a:bodyPr/>
            <a:lstStyle/>
            <a:p>
              <a:endParaRPr lang="zh-CN" altLang="en-US"/>
            </a:p>
          </p:txBody>
        </p:sp>
        <p:grpSp>
          <p:nvGrpSpPr>
            <p:cNvPr id="197665" name="Group 459"/>
            <p:cNvGrpSpPr>
              <a:grpSpLocks/>
            </p:cNvGrpSpPr>
            <p:nvPr/>
          </p:nvGrpSpPr>
          <p:grpSpPr bwMode="auto">
            <a:xfrm>
              <a:off x="191" y="711"/>
              <a:ext cx="616" cy="223"/>
              <a:chOff x="717" y="1160"/>
              <a:chExt cx="616" cy="223"/>
            </a:xfrm>
          </p:grpSpPr>
          <p:sp>
            <p:nvSpPr>
              <p:cNvPr id="197731" name="Rectangle 460"/>
              <p:cNvSpPr>
                <a:spLocks noChangeArrowheads="1"/>
              </p:cNvSpPr>
              <p:nvPr/>
            </p:nvSpPr>
            <p:spPr bwMode="auto">
              <a:xfrm>
                <a:off x="832" y="1160"/>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7732" name="Text Box 461"/>
              <p:cNvSpPr txBox="1">
                <a:spLocks noChangeArrowheads="1"/>
              </p:cNvSpPr>
              <p:nvPr/>
            </p:nvSpPr>
            <p:spPr bwMode="auto">
              <a:xfrm>
                <a:off x="717" y="1171"/>
                <a:ext cx="616" cy="212"/>
              </a:xfrm>
              <a:prstGeom prst="rect">
                <a:avLst/>
              </a:prstGeom>
              <a:noFill/>
              <a:ln w="9525">
                <a:noFill/>
                <a:miter lim="800000"/>
                <a:headEnd/>
                <a:tailEnd/>
              </a:ln>
            </p:spPr>
            <p:txBody>
              <a:bodyPr>
                <a:spAutoFit/>
              </a:bodyPr>
              <a:lstStyle/>
              <a:p>
                <a:pPr algn="ctr" eaLnBrk="1" hangingPunct="1"/>
                <a:r>
                  <a:rPr lang="en-US" altLang="zh-CN" sz="1600">
                    <a:latin typeface="Arial" charset="0"/>
                  </a:rPr>
                  <a:t>MSC</a:t>
                </a:r>
              </a:p>
            </p:txBody>
          </p:sp>
        </p:grpSp>
        <p:sp>
          <p:nvSpPr>
            <p:cNvPr id="197666" name="AutoShape 462"/>
            <p:cNvSpPr>
              <a:spLocks noChangeArrowheads="1"/>
            </p:cNvSpPr>
            <p:nvPr/>
          </p:nvSpPr>
          <p:spPr bwMode="auto">
            <a:xfrm>
              <a:off x="146" y="1007"/>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667" name="Group 463"/>
            <p:cNvGrpSpPr>
              <a:grpSpLocks/>
            </p:cNvGrpSpPr>
            <p:nvPr/>
          </p:nvGrpSpPr>
          <p:grpSpPr bwMode="auto">
            <a:xfrm>
              <a:off x="237" y="1051"/>
              <a:ext cx="57" cy="113"/>
              <a:chOff x="3796" y="1043"/>
              <a:chExt cx="865" cy="1237"/>
            </a:xfrm>
          </p:grpSpPr>
          <p:sp>
            <p:nvSpPr>
              <p:cNvPr id="197701" name="Line 464"/>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702" name="Line 465"/>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703" name="Line 466"/>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704" name="Line 467"/>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705" name="Line 468"/>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706" name="Line 469"/>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707" name="Line 470"/>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708" name="Line 471"/>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709" name="Line 472"/>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710" name="Line 473"/>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711" name="Line 474"/>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712" name="Line 475"/>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713" name="Line 476"/>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714" name="Line 477"/>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715" name="Line 478"/>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716" name="Group 479"/>
              <p:cNvGrpSpPr>
                <a:grpSpLocks/>
              </p:cNvGrpSpPr>
              <p:nvPr/>
            </p:nvGrpSpPr>
            <p:grpSpPr bwMode="auto">
              <a:xfrm>
                <a:off x="4269" y="1415"/>
                <a:ext cx="392" cy="137"/>
                <a:chOff x="4227" y="1360"/>
                <a:chExt cx="863" cy="270"/>
              </a:xfrm>
            </p:grpSpPr>
            <p:sp>
              <p:nvSpPr>
                <p:cNvPr id="197727" name="Line 48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28" name="Line 48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29" name="Line 48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30" name="Line 48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717" name="Group 484"/>
              <p:cNvGrpSpPr>
                <a:grpSpLocks/>
              </p:cNvGrpSpPr>
              <p:nvPr/>
            </p:nvGrpSpPr>
            <p:grpSpPr bwMode="auto">
              <a:xfrm rot="5700496">
                <a:off x="4053" y="1170"/>
                <a:ext cx="392" cy="137"/>
                <a:chOff x="4227" y="1360"/>
                <a:chExt cx="863" cy="270"/>
              </a:xfrm>
            </p:grpSpPr>
            <p:sp>
              <p:nvSpPr>
                <p:cNvPr id="197723" name="Line 485"/>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24" name="Line 486"/>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25" name="Line 487"/>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26" name="Line 488"/>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718" name="Group 489"/>
              <p:cNvGrpSpPr>
                <a:grpSpLocks/>
              </p:cNvGrpSpPr>
              <p:nvPr/>
            </p:nvGrpSpPr>
            <p:grpSpPr bwMode="auto">
              <a:xfrm rot="10800000">
                <a:off x="3796" y="1402"/>
                <a:ext cx="392" cy="137"/>
                <a:chOff x="4227" y="1360"/>
                <a:chExt cx="863" cy="270"/>
              </a:xfrm>
            </p:grpSpPr>
            <p:sp>
              <p:nvSpPr>
                <p:cNvPr id="197719" name="Line 490"/>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720" name="Line 491"/>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721" name="Line 492"/>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22" name="Line 493"/>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7668" name="AutoShape 494"/>
            <p:cNvSpPr>
              <a:spLocks noChangeArrowheads="1"/>
            </p:cNvSpPr>
            <p:nvPr/>
          </p:nvSpPr>
          <p:spPr bwMode="auto">
            <a:xfrm>
              <a:off x="527" y="1220"/>
              <a:ext cx="252" cy="214"/>
            </a:xfrm>
            <a:prstGeom prst="hexagon">
              <a:avLst>
                <a:gd name="adj" fmla="val 29439"/>
                <a:gd name="vf" fmla="val 115470"/>
              </a:avLst>
            </a:prstGeom>
            <a:noFill/>
            <a:ln w="9525">
              <a:solidFill>
                <a:schemeClr val="tx1"/>
              </a:solidFill>
              <a:miter lim="800000"/>
              <a:headEnd/>
              <a:tailEnd/>
            </a:ln>
          </p:spPr>
          <p:txBody>
            <a:bodyPr wrap="none" anchor="ctr"/>
            <a:lstStyle/>
            <a:p>
              <a:endParaRPr lang="zh-CN" altLang="en-US"/>
            </a:p>
          </p:txBody>
        </p:sp>
        <p:grpSp>
          <p:nvGrpSpPr>
            <p:cNvPr id="197669" name="Group 495"/>
            <p:cNvGrpSpPr>
              <a:grpSpLocks/>
            </p:cNvGrpSpPr>
            <p:nvPr/>
          </p:nvGrpSpPr>
          <p:grpSpPr bwMode="auto">
            <a:xfrm>
              <a:off x="627" y="1270"/>
              <a:ext cx="57" cy="113"/>
              <a:chOff x="3796" y="1043"/>
              <a:chExt cx="865" cy="1237"/>
            </a:xfrm>
          </p:grpSpPr>
          <p:sp>
            <p:nvSpPr>
              <p:cNvPr id="197671" name="Line 496"/>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97672" name="Line 497"/>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97673" name="Line 498"/>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97674" name="Line 499"/>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97675" name="Line 500"/>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97676" name="Line 501"/>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97677" name="Line 502"/>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97678" name="Line 503"/>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97679" name="Line 504"/>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97680" name="Line 505"/>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97681" name="Line 506"/>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97682" name="Line 507"/>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97683" name="Line 508"/>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97684" name="Line 509"/>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97685" name="Line 510"/>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97686" name="Group 511"/>
              <p:cNvGrpSpPr>
                <a:grpSpLocks/>
              </p:cNvGrpSpPr>
              <p:nvPr/>
            </p:nvGrpSpPr>
            <p:grpSpPr bwMode="auto">
              <a:xfrm>
                <a:off x="4269" y="1415"/>
                <a:ext cx="392" cy="137"/>
                <a:chOff x="4227" y="1360"/>
                <a:chExt cx="863" cy="270"/>
              </a:xfrm>
            </p:grpSpPr>
            <p:sp>
              <p:nvSpPr>
                <p:cNvPr id="197697" name="Line 51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698" name="Line 51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699" name="Line 51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700" name="Line 51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687" name="Group 516"/>
              <p:cNvGrpSpPr>
                <a:grpSpLocks/>
              </p:cNvGrpSpPr>
              <p:nvPr/>
            </p:nvGrpSpPr>
            <p:grpSpPr bwMode="auto">
              <a:xfrm rot="5700496">
                <a:off x="4053" y="1170"/>
                <a:ext cx="392" cy="137"/>
                <a:chOff x="4227" y="1360"/>
                <a:chExt cx="863" cy="270"/>
              </a:xfrm>
            </p:grpSpPr>
            <p:sp>
              <p:nvSpPr>
                <p:cNvPr id="197693" name="Line 51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694" name="Line 51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695" name="Line 51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696" name="Line 52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97688" name="Group 521"/>
              <p:cNvGrpSpPr>
                <a:grpSpLocks/>
              </p:cNvGrpSpPr>
              <p:nvPr/>
            </p:nvGrpSpPr>
            <p:grpSpPr bwMode="auto">
              <a:xfrm rot="10800000">
                <a:off x="3796" y="1402"/>
                <a:ext cx="392" cy="137"/>
                <a:chOff x="4227" y="1360"/>
                <a:chExt cx="863" cy="270"/>
              </a:xfrm>
            </p:grpSpPr>
            <p:sp>
              <p:nvSpPr>
                <p:cNvPr id="197689" name="Line 52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97690" name="Line 52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97691" name="Line 52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97692" name="Line 52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197670" name="Line 526"/>
            <p:cNvSpPr>
              <a:spLocks noChangeShapeType="1"/>
            </p:cNvSpPr>
            <p:nvPr/>
          </p:nvSpPr>
          <p:spPr bwMode="auto">
            <a:xfrm flipV="1">
              <a:off x="269" y="920"/>
              <a:ext cx="156" cy="240"/>
            </a:xfrm>
            <a:prstGeom prst="line">
              <a:avLst/>
            </a:prstGeom>
            <a:noFill/>
            <a:ln w="9525">
              <a:solidFill>
                <a:schemeClr val="tx1"/>
              </a:solidFill>
              <a:round/>
              <a:headEnd/>
              <a:tailEnd/>
            </a:ln>
          </p:spPr>
          <p:txBody>
            <a:bodyPr/>
            <a:lstStyle/>
            <a:p>
              <a:endParaRPr lang="zh-CN" altLang="en-US"/>
            </a:p>
          </p:txBody>
        </p:sp>
      </p:grpSp>
      <p:grpSp>
        <p:nvGrpSpPr>
          <p:cNvPr id="197647" name="Group 528"/>
          <p:cNvGrpSpPr>
            <a:grpSpLocks/>
          </p:cNvGrpSpPr>
          <p:nvPr/>
        </p:nvGrpSpPr>
        <p:grpSpPr bwMode="auto">
          <a:xfrm>
            <a:off x="1944688" y="4203700"/>
            <a:ext cx="841375" cy="349250"/>
            <a:chOff x="2647" y="2987"/>
            <a:chExt cx="393" cy="220"/>
          </a:xfrm>
        </p:grpSpPr>
        <p:sp>
          <p:nvSpPr>
            <p:cNvPr id="197652" name="Rectangle 529"/>
            <p:cNvSpPr>
              <a:spLocks noChangeArrowheads="1"/>
            </p:cNvSpPr>
            <p:nvPr/>
          </p:nvSpPr>
          <p:spPr bwMode="auto">
            <a:xfrm>
              <a:off x="2647" y="2987"/>
              <a:ext cx="384" cy="20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97653" name="Text Box 530"/>
            <p:cNvSpPr txBox="1">
              <a:spLocks noChangeArrowheads="1"/>
            </p:cNvSpPr>
            <p:nvPr/>
          </p:nvSpPr>
          <p:spPr bwMode="auto">
            <a:xfrm>
              <a:off x="2649" y="2995"/>
              <a:ext cx="391" cy="212"/>
            </a:xfrm>
            <a:prstGeom prst="rect">
              <a:avLst/>
            </a:prstGeom>
            <a:noFill/>
            <a:ln w="9525">
              <a:noFill/>
              <a:miter lim="800000"/>
              <a:headEnd/>
              <a:tailEnd/>
            </a:ln>
          </p:spPr>
          <p:txBody>
            <a:bodyPr>
              <a:spAutoFit/>
            </a:bodyPr>
            <a:lstStyle/>
            <a:p>
              <a:pPr algn="ctr" eaLnBrk="1" hangingPunct="1"/>
              <a:r>
                <a:rPr lang="en-US" altLang="zh-CN" sz="1600">
                  <a:latin typeface="Arial" charset="0"/>
                </a:rPr>
                <a:t>MSC</a:t>
              </a:r>
            </a:p>
          </p:txBody>
        </p:sp>
      </p:grpSp>
      <p:sp>
        <p:nvSpPr>
          <p:cNvPr id="197648" name="Text Box 531"/>
          <p:cNvSpPr txBox="1">
            <a:spLocks noChangeArrowheads="1"/>
          </p:cNvSpPr>
          <p:nvPr/>
        </p:nvSpPr>
        <p:spPr bwMode="auto">
          <a:xfrm>
            <a:off x="1792288" y="5641975"/>
            <a:ext cx="1835150" cy="366713"/>
          </a:xfrm>
          <a:prstGeom prst="rect">
            <a:avLst/>
          </a:prstGeom>
          <a:noFill/>
          <a:ln w="9525">
            <a:noFill/>
            <a:miter lim="800000"/>
            <a:headEnd/>
            <a:tailEnd/>
          </a:ln>
        </p:spPr>
        <p:txBody>
          <a:bodyPr wrap="none">
            <a:spAutoFit/>
          </a:bodyPr>
          <a:lstStyle/>
          <a:p>
            <a:pPr eaLnBrk="1" hangingPunct="1"/>
            <a:r>
              <a:rPr lang="en-US" altLang="zh-CN" dirty="0" smtClean="0">
                <a:latin typeface="Arial" charset="0"/>
              </a:rPr>
              <a:t>(a) </a:t>
            </a:r>
            <a:r>
              <a:rPr lang="en-US" altLang="zh-CN" dirty="0">
                <a:latin typeface="Arial" charset="0"/>
              </a:rPr>
              <a:t>After handoff</a:t>
            </a:r>
          </a:p>
        </p:txBody>
      </p:sp>
      <p:sp>
        <p:nvSpPr>
          <p:cNvPr id="535" name="标题 534"/>
          <p:cNvSpPr>
            <a:spLocks noGrp="1"/>
          </p:cNvSpPr>
          <p:nvPr>
            <p:ph type="title"/>
          </p:nvPr>
        </p:nvSpPr>
        <p:spPr/>
        <p:txBody>
          <a:bodyPr/>
          <a:lstStyle/>
          <a:p>
            <a:r>
              <a:rPr lang="en-US" altLang="zh-CN" dirty="0"/>
              <a:t>GSM: handoff between MSCs</a:t>
            </a:r>
            <a:endParaRPr lang="zh-CN" altLang="en-US" dirty="0"/>
          </a:p>
        </p:txBody>
      </p:sp>
      <p:sp>
        <p:nvSpPr>
          <p:cNvPr id="197650" name="Rectangle 533"/>
          <p:cNvSpPr>
            <a:spLocks noGrp="1" noChangeArrowheads="1"/>
          </p:cNvSpPr>
          <p:nvPr>
            <p:ph type="body" sz="half" idx="4294967295"/>
          </p:nvPr>
        </p:nvSpPr>
        <p:spPr>
          <a:xfrm>
            <a:off x="4824413" y="981075"/>
            <a:ext cx="4319587" cy="5040313"/>
          </a:xfrm>
        </p:spPr>
        <p:txBody>
          <a:bodyPr/>
          <a:lstStyle/>
          <a:p>
            <a:pPr eaLnBrk="1" hangingPunct="1"/>
            <a:r>
              <a:rPr lang="en-US" altLang="zh-CN" sz="2200" dirty="0"/>
              <a:t>Let's wrap up our discussion of GSM mobility management </a:t>
            </a:r>
            <a:r>
              <a:rPr lang="en-US" altLang="zh-CN" sz="2200" dirty="0">
                <a:solidFill>
                  <a:srgbClr val="FF0000"/>
                </a:solidFill>
              </a:rPr>
              <a:t>with a comparison of</a:t>
            </a:r>
            <a:r>
              <a:rPr lang="en-US" altLang="zh-CN" sz="2200" dirty="0"/>
              <a:t> mobility management in GSM and mobile IP.</a:t>
            </a:r>
          </a:p>
          <a:p>
            <a:pPr eaLnBrk="1" hangingPunct="1"/>
            <a:r>
              <a:rPr lang="en-US" altLang="zh-CN" sz="2200" dirty="0">
                <a:solidFill>
                  <a:srgbClr val="FF0000"/>
                </a:solidFill>
              </a:rPr>
              <a:t>The comparison in following table indicates</a:t>
            </a:r>
            <a:r>
              <a:rPr lang="en-US" altLang="zh-CN" sz="2200" dirty="0"/>
              <a:t> that although IP and cellular networks are fundamentally different in many ways, they share a surprising </a:t>
            </a:r>
            <a:r>
              <a:rPr lang="en-US" altLang="zh-CN" sz="2200" dirty="0">
                <a:solidFill>
                  <a:srgbClr val="FF0000"/>
                </a:solidFill>
              </a:rPr>
              <a:t>a number</a:t>
            </a:r>
            <a:r>
              <a:rPr lang="en-US" altLang="zh-CN" sz="2200" dirty="0"/>
              <a:t> of common functional elements and overall approaches in handling mobility.    </a:t>
            </a:r>
          </a:p>
        </p:txBody>
      </p:sp>
      <p:sp>
        <p:nvSpPr>
          <p:cNvPr id="197651" name="Freeform 533"/>
          <p:cNvSpPr>
            <a:spLocks/>
          </p:cNvSpPr>
          <p:nvPr/>
        </p:nvSpPr>
        <p:spPr bwMode="auto">
          <a:xfrm>
            <a:off x="1763713" y="3897313"/>
            <a:ext cx="2376487" cy="1547812"/>
          </a:xfrm>
          <a:custGeom>
            <a:avLst/>
            <a:gdLst>
              <a:gd name="T0" fmla="*/ 0 w 1497"/>
              <a:gd name="T1" fmla="*/ 36512 h 975"/>
              <a:gd name="T2" fmla="*/ 1079500 w 1497"/>
              <a:gd name="T3" fmla="*/ 36512 h 975"/>
              <a:gd name="T4" fmla="*/ 1368425 w 1497"/>
              <a:gd name="T5" fmla="*/ 252412 h 975"/>
              <a:gd name="T6" fmla="*/ 1871662 w 1497"/>
              <a:gd name="T7" fmla="*/ 395287 h 975"/>
              <a:gd name="T8" fmla="*/ 2016125 w 1497"/>
              <a:gd name="T9" fmla="*/ 611187 h 975"/>
              <a:gd name="T10" fmla="*/ 2376487 w 1497"/>
              <a:gd name="T11" fmla="*/ 1547812 h 975"/>
              <a:gd name="T12" fmla="*/ 0 60000 65536"/>
              <a:gd name="T13" fmla="*/ 0 60000 65536"/>
              <a:gd name="T14" fmla="*/ 0 60000 65536"/>
              <a:gd name="T15" fmla="*/ 0 60000 65536"/>
              <a:gd name="T16" fmla="*/ 0 60000 65536"/>
              <a:gd name="T17" fmla="*/ 0 60000 65536"/>
              <a:gd name="T18" fmla="*/ 0 w 1497"/>
              <a:gd name="T19" fmla="*/ 0 h 975"/>
              <a:gd name="T20" fmla="*/ 1497 w 1497"/>
              <a:gd name="T21" fmla="*/ 975 h 975"/>
            </a:gdLst>
            <a:ahLst/>
            <a:cxnLst>
              <a:cxn ang="T12">
                <a:pos x="T0" y="T1"/>
              </a:cxn>
              <a:cxn ang="T13">
                <a:pos x="T2" y="T3"/>
              </a:cxn>
              <a:cxn ang="T14">
                <a:pos x="T4" y="T5"/>
              </a:cxn>
              <a:cxn ang="T15">
                <a:pos x="T6" y="T7"/>
              </a:cxn>
              <a:cxn ang="T16">
                <a:pos x="T8" y="T9"/>
              </a:cxn>
              <a:cxn ang="T17">
                <a:pos x="T10" y="T11"/>
              </a:cxn>
            </a:cxnLst>
            <a:rect l="T18" t="T19" r="T20" b="T21"/>
            <a:pathLst>
              <a:path w="1497" h="975">
                <a:moveTo>
                  <a:pt x="0" y="23"/>
                </a:moveTo>
                <a:cubicBezTo>
                  <a:pt x="268" y="11"/>
                  <a:pt x="536" y="0"/>
                  <a:pt x="680" y="23"/>
                </a:cubicBezTo>
                <a:cubicBezTo>
                  <a:pt x="824" y="46"/>
                  <a:pt x="779" y="121"/>
                  <a:pt x="862" y="159"/>
                </a:cubicBezTo>
                <a:cubicBezTo>
                  <a:pt x="945" y="197"/>
                  <a:pt x="1111" y="211"/>
                  <a:pt x="1179" y="249"/>
                </a:cubicBezTo>
                <a:cubicBezTo>
                  <a:pt x="1247" y="287"/>
                  <a:pt x="1217" y="264"/>
                  <a:pt x="1270" y="385"/>
                </a:cubicBezTo>
                <a:cubicBezTo>
                  <a:pt x="1323" y="506"/>
                  <a:pt x="1459" y="877"/>
                  <a:pt x="1497" y="975"/>
                </a:cubicBezTo>
              </a:path>
            </a:pathLst>
          </a:custGeom>
          <a:noFill/>
          <a:ln w="28575">
            <a:solidFill>
              <a:srgbClr val="FF0000"/>
            </a:solidFill>
            <a:round/>
            <a:headEnd/>
            <a:tailEnd type="triangle" w="med" len="med"/>
          </a:ln>
        </p:spPr>
        <p:txBody>
          <a:bodyPr rot="10800000" wrap="none" lIns="90488" tIns="44450" rIns="90488" bIns="44450" anchor="ctr"/>
          <a:lstStyle/>
          <a:p>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317500" y="228600"/>
            <a:ext cx="8513763" cy="398463"/>
          </a:xfrm>
        </p:spPr>
        <p:txBody>
          <a:bodyPr/>
          <a:lstStyle/>
          <a:p>
            <a:pPr eaLnBrk="1" hangingPunct="1"/>
            <a:r>
              <a:rPr lang="en-US" altLang="zh-CN" sz="2400"/>
              <a:t>Mobility: GSM versus Mobile IP</a:t>
            </a:r>
          </a:p>
        </p:txBody>
      </p:sp>
      <p:graphicFrame>
        <p:nvGraphicFramePr>
          <p:cNvPr id="825380" name="Group 36"/>
          <p:cNvGraphicFramePr>
            <a:graphicFrameLocks noGrp="1"/>
          </p:cNvGraphicFramePr>
          <p:nvPr/>
        </p:nvGraphicFramePr>
        <p:xfrm>
          <a:off x="323850" y="795338"/>
          <a:ext cx="8553450" cy="5669280"/>
        </p:xfrm>
        <a:graphic>
          <a:graphicData uri="http://schemas.openxmlformats.org/drawingml/2006/table">
            <a:tbl>
              <a:tblPr/>
              <a:tblGrid>
                <a:gridCol w="2376488">
                  <a:extLst>
                    <a:ext uri="{9D8B030D-6E8A-4147-A177-3AD203B41FA5}">
                      <a16:colId xmlns:a16="http://schemas.microsoft.com/office/drawing/2014/main" xmlns="" val="20000"/>
                    </a:ext>
                  </a:extLst>
                </a:gridCol>
                <a:gridCol w="377825">
                  <a:extLst>
                    <a:ext uri="{9D8B030D-6E8A-4147-A177-3AD203B41FA5}">
                      <a16:colId xmlns:a16="http://schemas.microsoft.com/office/drawing/2014/main" xmlns="" val="20001"/>
                    </a:ext>
                  </a:extLst>
                </a:gridCol>
                <a:gridCol w="3871912">
                  <a:extLst>
                    <a:ext uri="{9D8B030D-6E8A-4147-A177-3AD203B41FA5}">
                      <a16:colId xmlns:a16="http://schemas.microsoft.com/office/drawing/2014/main" xmlns="" val="20002"/>
                    </a:ext>
                  </a:extLst>
                </a:gridCol>
                <a:gridCol w="717550">
                  <a:extLst>
                    <a:ext uri="{9D8B030D-6E8A-4147-A177-3AD203B41FA5}">
                      <a16:colId xmlns:a16="http://schemas.microsoft.com/office/drawing/2014/main" xmlns="" val="20003"/>
                    </a:ext>
                  </a:extLst>
                </a:gridCol>
                <a:gridCol w="1209675">
                  <a:extLst>
                    <a:ext uri="{9D8B030D-6E8A-4147-A177-3AD203B41FA5}">
                      <a16:colId xmlns:a16="http://schemas.microsoft.com/office/drawing/2014/main" xmlns="" val="20004"/>
                    </a:ext>
                  </a:extLst>
                </a:gridCol>
              </a:tblGrid>
              <a:tr h="2603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FFFFFF"/>
                          </a:solidFill>
                          <a:effectLst/>
                          <a:latin typeface="Tahoma" pitchFamily="34" charset="0"/>
                          <a:ea typeface="Batang" pitchFamily="18" charset="-127"/>
                          <a:cs typeface="Arial" charset="0"/>
                        </a:rPr>
                        <a:t>GSM element </a:t>
                      </a:r>
                      <a:endParaRPr kumimoji="0" lang="en-US" altLang="zh-CN" sz="1200" b="0" i="0" u="none" strike="noStrike" cap="none" normalizeH="0" baseline="0" dirty="0">
                        <a:ln>
                          <a:noFill/>
                        </a:ln>
                        <a:solidFill>
                          <a:schemeClr val="tx1"/>
                        </a:solidFill>
                        <a:effectLst/>
                        <a:latin typeface="Tahoma" pitchFamily="34" charset="0"/>
                        <a:ea typeface="Batang" pitchFamily="18" charset="-127"/>
                        <a:cs typeface="Arial" charset="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0080"/>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FFFFFF"/>
                          </a:solidFill>
                          <a:effectLst/>
                          <a:latin typeface="Tahoma" pitchFamily="34" charset="0"/>
                          <a:ea typeface="Batang" pitchFamily="18" charset="-127"/>
                          <a:cs typeface="Arial" charset="0"/>
                        </a:rPr>
                        <a:t>Comment on GSM element </a:t>
                      </a:r>
                      <a:endParaRPr kumimoji="0" lang="en-US" altLang="zh-CN" sz="1200" b="0" i="0" u="none" strike="noStrike" cap="none" normalizeH="0" baseline="0">
                        <a:ln>
                          <a:noFill/>
                        </a:ln>
                        <a:solidFill>
                          <a:schemeClr val="tx1"/>
                        </a:solidFill>
                        <a:effectLst/>
                        <a:latin typeface="Tahoma" pitchFamily="34" charset="0"/>
                        <a:ea typeface="Batang" pitchFamily="18" charset="-127"/>
                        <a:cs typeface="Arial" charset="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0080"/>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FFFFFF"/>
                          </a:solidFill>
                          <a:effectLst/>
                          <a:latin typeface="Tahoma" pitchFamily="34" charset="0"/>
                          <a:ea typeface="Batang" pitchFamily="18" charset="-127"/>
                          <a:cs typeface="Arial" charset="0"/>
                        </a:rPr>
                        <a:t>Mobile IP element</a:t>
                      </a:r>
                      <a:endParaRPr kumimoji="0" lang="en-US" altLang="zh-CN" sz="1200" b="0" i="0" u="none" strike="noStrike" cap="none" normalizeH="0" baseline="0">
                        <a:ln>
                          <a:noFill/>
                        </a:ln>
                        <a:solidFill>
                          <a:schemeClr val="tx1"/>
                        </a:solidFill>
                        <a:effectLst/>
                        <a:latin typeface="Tahoma" pitchFamily="34" charset="0"/>
                        <a:ea typeface="Batang" pitchFamily="18" charset="-127"/>
                        <a:cs typeface="Arial" charset="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0080"/>
                    </a:solidFill>
                  </a:tcPr>
                </a:tc>
                <a:tc hMerge="1">
                  <a:txBody>
                    <a:bodyPr/>
                    <a:lstStyle/>
                    <a:p>
                      <a:endParaRPr lang="zh-CN" altLang="en-US"/>
                    </a:p>
                  </a:txBody>
                  <a:tcPr/>
                </a:tc>
                <a:extLst>
                  <a:ext uri="{0D108BD9-81ED-4DB2-BD59-A6C34878D82A}">
                    <a16:rowId xmlns:a16="http://schemas.microsoft.com/office/drawing/2014/main" xmlns="" val="10000"/>
                  </a:ext>
                </a:extLst>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hlink"/>
                          </a:solidFill>
                          <a:effectLst/>
                          <a:latin typeface="Tahoma" pitchFamily="34" charset="0"/>
                          <a:ea typeface="Batang" pitchFamily="18" charset="-127"/>
                          <a:cs typeface="Arial" charset="0"/>
                        </a:rPr>
                        <a:t>Home system</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Batang" pitchFamily="18" charset="-127"/>
                          <a:cs typeface="Arial" charset="0"/>
                        </a:rPr>
                        <a:t>Network to which mobile user</a:t>
                      </a:r>
                      <a:r>
                        <a:rPr kumimoji="0" lang="en-US" altLang="zh-CN" sz="1800" b="0" i="0" u="none" strike="noStrike" cap="none" normalizeH="0" baseline="0" dirty="0">
                          <a:ln>
                            <a:noFill/>
                          </a:ln>
                          <a:solidFill>
                            <a:schemeClr val="tx1"/>
                          </a:solidFill>
                          <a:effectLst/>
                          <a:latin typeface="Arial"/>
                          <a:ea typeface="Batang" pitchFamily="18" charset="-127"/>
                          <a:cs typeface="Arial" charset="0"/>
                        </a:rPr>
                        <a:t>'</a:t>
                      </a:r>
                      <a:r>
                        <a:rPr kumimoji="0" lang="en-US" altLang="zh-CN" sz="1800" b="0" i="0" u="none" strike="noStrike" cap="none" normalizeH="0" baseline="0" dirty="0">
                          <a:ln>
                            <a:noFill/>
                          </a:ln>
                          <a:solidFill>
                            <a:schemeClr val="tx1"/>
                          </a:solidFill>
                          <a:effectLst/>
                          <a:latin typeface="Tahoma" pitchFamily="34" charset="0"/>
                          <a:ea typeface="Batang" pitchFamily="18" charset="-127"/>
                          <a:cs typeface="Arial" charset="0"/>
                        </a:rPr>
                        <a:t>s permanent phone number belongs</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3300"/>
                          </a:solidFill>
                          <a:effectLst/>
                          <a:latin typeface="Tahoma" pitchFamily="34" charset="0"/>
                          <a:ea typeface="Batang" pitchFamily="18" charset="-127"/>
                          <a:cs typeface="Arial" charset="0"/>
                        </a:rPr>
                        <a:t>Home network</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28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Gateway Mobile Switching Center, or </a:t>
                      </a:r>
                      <a:r>
                        <a:rPr kumimoji="0" lang="en-US" altLang="zh-CN" sz="1800" b="0" i="0" u="none" strike="noStrike" cap="none" normalizeH="0" baseline="0" dirty="0">
                          <a:ln>
                            <a:noFill/>
                          </a:ln>
                          <a:solidFill>
                            <a:schemeClr val="hlink"/>
                          </a:solidFill>
                          <a:effectLst/>
                          <a:latin typeface="Arial"/>
                          <a:ea typeface="Batang" pitchFamily="18" charset="-127"/>
                          <a:cs typeface="Arial" charset="0"/>
                        </a:rPr>
                        <a:t>"</a:t>
                      </a: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home MSC</a:t>
                      </a:r>
                      <a:r>
                        <a:rPr kumimoji="0" lang="en-US" altLang="zh-CN" sz="1800" b="0" i="0" u="none" strike="noStrike" cap="none" normalizeH="0" baseline="0" dirty="0">
                          <a:ln>
                            <a:noFill/>
                          </a:ln>
                          <a:solidFill>
                            <a:schemeClr val="hlink"/>
                          </a:solidFill>
                          <a:effectLst/>
                          <a:latin typeface="Arial"/>
                          <a:ea typeface="Batang" pitchFamily="18" charset="-127"/>
                          <a:cs typeface="Arial" charset="0"/>
                        </a:rPr>
                        <a:t>"</a:t>
                      </a: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 Home Location Register </a:t>
                      </a:r>
                      <a:r>
                        <a:rPr kumimoji="0" lang="en-US" altLang="zh-CN" sz="1800" b="0" i="0" u="none" strike="noStrike" cap="none" normalizeH="0" baseline="0" dirty="0" smtClean="0">
                          <a:ln>
                            <a:noFill/>
                          </a:ln>
                          <a:solidFill>
                            <a:schemeClr val="hlink"/>
                          </a:solidFill>
                          <a:effectLst/>
                          <a:latin typeface="Tahoma" pitchFamily="34" charset="0"/>
                          <a:ea typeface="Batang" pitchFamily="18" charset="-127"/>
                          <a:cs typeface="Arial" charset="0"/>
                        </a:rPr>
                        <a:t>(HLR)</a:t>
                      </a:r>
                      <a:endPar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Batang" pitchFamily="18" charset="-127"/>
                          <a:cs typeface="Arial" charset="0"/>
                        </a:rPr>
                        <a:t>Home MSC: point of contact to obtain routable address of mobile user. HLR: database in home system containing  permanent phone number, profile information, current location of mobile user, subscription information</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3300"/>
                          </a:solidFill>
                          <a:effectLst/>
                          <a:latin typeface="Tahoma" pitchFamily="34" charset="0"/>
                          <a:ea typeface="Batang" pitchFamily="18" charset="-127"/>
                          <a:cs typeface="Arial" charset="0"/>
                        </a:rPr>
                        <a:t>Home agent</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hlink"/>
                          </a:solidFill>
                          <a:effectLst/>
                          <a:latin typeface="Tahoma" pitchFamily="34" charset="0"/>
                          <a:ea typeface="Batang" pitchFamily="18" charset="-127"/>
                          <a:cs typeface="Arial" charset="0"/>
                        </a:rPr>
                        <a:t>Visited System</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Batang" pitchFamily="18" charset="-127"/>
                          <a:cs typeface="Arial" charset="0"/>
                        </a:rPr>
                        <a:t>Network other than home system where mobile user is currently residing</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3300"/>
                          </a:solidFill>
                          <a:effectLst/>
                          <a:latin typeface="Tahoma" pitchFamily="34" charset="0"/>
                          <a:ea typeface="Batang" pitchFamily="18" charset="-127"/>
                          <a:cs typeface="Arial" charset="0"/>
                        </a:rPr>
                        <a:t>Visited network</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28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Visited Mobile services Switching Center.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Visitor Location Record </a:t>
                      </a:r>
                      <a:r>
                        <a:rPr kumimoji="0" lang="en-US" altLang="zh-CN" sz="1800" b="0" i="0" u="none" strike="noStrike" cap="none" normalizeH="0" baseline="0" dirty="0" smtClean="0">
                          <a:ln>
                            <a:noFill/>
                          </a:ln>
                          <a:solidFill>
                            <a:schemeClr val="hlink"/>
                          </a:solidFill>
                          <a:effectLst/>
                          <a:latin typeface="Tahoma" pitchFamily="34" charset="0"/>
                          <a:ea typeface="Batang" pitchFamily="18" charset="-127"/>
                          <a:cs typeface="Arial" charset="0"/>
                        </a:rPr>
                        <a:t>(VLR)</a:t>
                      </a:r>
                      <a:endPar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Batang" pitchFamily="18" charset="-127"/>
                          <a:cs typeface="Arial" charset="0"/>
                        </a:rPr>
                        <a:t>Visited MSC: responsible for setting up calls to/from mobile nodes in cells associated with MSC. VLR: temporary database entry in visited system, containing subscription information  for each visiting mobile user</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3300"/>
                          </a:solidFill>
                          <a:effectLst/>
                          <a:latin typeface="Tahoma" pitchFamily="34" charset="0"/>
                          <a:ea typeface="Batang" pitchFamily="18" charset="-127"/>
                          <a:cs typeface="Arial" charset="0"/>
                        </a:rPr>
                        <a:t>Foreign agent</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1066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Mobile Station Roaming Number </a:t>
                      </a:r>
                      <a:r>
                        <a:rPr kumimoji="0" lang="en-US" altLang="zh-CN" sz="1800" b="0" i="0" u="none" strike="noStrike" cap="none" normalizeH="0" baseline="0" dirty="0" smtClean="0">
                          <a:ln>
                            <a:noFill/>
                          </a:ln>
                          <a:solidFill>
                            <a:schemeClr val="hlink"/>
                          </a:solidFill>
                          <a:effectLst/>
                          <a:latin typeface="Tahoma" pitchFamily="34" charset="0"/>
                          <a:ea typeface="Batang" pitchFamily="18" charset="-127"/>
                          <a:cs typeface="Arial" charset="0"/>
                        </a:rPr>
                        <a:t>(MSRN), </a:t>
                      </a: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or </a:t>
                      </a:r>
                      <a:r>
                        <a:rPr kumimoji="0" lang="en-US" altLang="zh-CN" sz="1800" b="0" i="0" u="none" strike="noStrike" cap="none" normalizeH="0" baseline="0" dirty="0">
                          <a:ln>
                            <a:noFill/>
                          </a:ln>
                          <a:solidFill>
                            <a:schemeClr val="hlink"/>
                          </a:solidFill>
                          <a:effectLst/>
                          <a:latin typeface="Arial"/>
                          <a:ea typeface="Batang" pitchFamily="18" charset="-127"/>
                          <a:cs typeface="Arial" charset="0"/>
                        </a:rPr>
                        <a:t>"</a:t>
                      </a:r>
                      <a:r>
                        <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rPr>
                        <a:t>roaming number</a:t>
                      </a:r>
                      <a:r>
                        <a:rPr kumimoji="0" lang="en-US" altLang="zh-CN" sz="1800" b="0" i="0" u="none" strike="noStrike" cap="none" normalizeH="0" baseline="0" dirty="0">
                          <a:ln>
                            <a:noFill/>
                          </a:ln>
                          <a:solidFill>
                            <a:schemeClr val="hlink"/>
                          </a:solidFill>
                          <a:effectLst/>
                          <a:latin typeface="Arial"/>
                          <a:ea typeface="Batang" pitchFamily="18" charset="-127"/>
                          <a:cs typeface="Arial" charset="0"/>
                        </a:rPr>
                        <a:t>"</a:t>
                      </a:r>
                      <a:endParaRPr kumimoji="0" lang="en-US" altLang="zh-CN" sz="1800" b="0" i="0" u="none" strike="noStrike" cap="none" normalizeH="0" baseline="0" dirty="0">
                        <a:ln>
                          <a:noFill/>
                        </a:ln>
                        <a:solidFill>
                          <a:schemeClr val="hlink"/>
                        </a:solidFill>
                        <a:effectLst/>
                        <a:latin typeface="Tahoma" pitchFamily="34" charset="0"/>
                        <a:ea typeface="Batang" pitchFamily="18" charset="-127"/>
                        <a:cs typeface="Arial" charset="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Batang" pitchFamily="18" charset="-127"/>
                          <a:cs typeface="Arial" charset="0"/>
                        </a:rPr>
                        <a:t>Routable address for telephone call segment between home MSC and  visited MSC, visible to neither the mobile nor the correspondent.</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3300"/>
                          </a:solidFill>
                          <a:effectLst/>
                          <a:latin typeface="Tahoma" pitchFamily="34" charset="0"/>
                          <a:ea typeface="Batang" pitchFamily="18" charset="-127"/>
                          <a:cs typeface="Arial" charset="0"/>
                        </a:rPr>
                        <a:t>Care-of-address</a:t>
                      </a: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solidFill>
                <a:srgbClr val="FF0000"/>
              </a:solidFill>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11530033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3"/>
          <p:cNvSpPr>
            <a:spLocks noGrp="1" noChangeArrowheads="1"/>
          </p:cNvSpPr>
          <p:nvPr>
            <p:ph type="body" idx="1"/>
          </p:nvPr>
        </p:nvSpPr>
        <p:spPr>
          <a:xfrm>
            <a:off x="395288" y="1052513"/>
            <a:ext cx="8378825" cy="5040312"/>
          </a:xfrm>
        </p:spPr>
        <p:txBody>
          <a:bodyPr/>
          <a:lstStyle/>
          <a:p>
            <a:pPr eaLnBrk="1" hangingPunct="1"/>
            <a:r>
              <a:rPr lang="en-US" altLang="zh-CN" dirty="0">
                <a:latin typeface="Gill Sans MT" panose="020B0502020104020203" pitchFamily="34" charset="0"/>
              </a:rPr>
              <a:t>logically, impact </a:t>
            </a:r>
            <a:r>
              <a:rPr lang="en-US" altLang="zh-CN" i="1" dirty="0">
                <a:latin typeface="Gill Sans MT" panose="020B0502020104020203" pitchFamily="34" charset="0"/>
              </a:rPr>
              <a:t>should</a:t>
            </a:r>
            <a:r>
              <a:rPr lang="en-US" altLang="zh-CN" dirty="0">
                <a:latin typeface="Gill Sans MT" panose="020B0502020104020203" pitchFamily="34" charset="0"/>
              </a:rPr>
              <a:t> be minimal …</a:t>
            </a:r>
          </a:p>
          <a:p>
            <a:pPr lvl="1" eaLnBrk="1" hangingPunct="1"/>
            <a:r>
              <a:rPr lang="en-US" altLang="zh-CN" dirty="0">
                <a:latin typeface="Gill Sans MT" panose="020B0502020104020203" pitchFamily="34" charset="0"/>
              </a:rPr>
              <a:t>best effort service model remains unchanged </a:t>
            </a:r>
          </a:p>
          <a:p>
            <a:pPr lvl="1" eaLnBrk="1" hangingPunct="1"/>
            <a:r>
              <a:rPr lang="en-US" altLang="zh-CN" dirty="0">
                <a:latin typeface="Gill Sans MT" panose="020B0502020104020203" pitchFamily="34" charset="0"/>
              </a:rPr>
              <a:t>TCP and UDP can </a:t>
            </a:r>
            <a:r>
              <a:rPr lang="en-US" altLang="zh-CN" dirty="0" smtClean="0">
                <a:latin typeface="Gill Sans MT" panose="020B0502020104020203" pitchFamily="34" charset="0"/>
              </a:rPr>
              <a:t>(and do) </a:t>
            </a:r>
            <a:r>
              <a:rPr lang="en-US" altLang="zh-CN" dirty="0">
                <a:latin typeface="Gill Sans MT" panose="020B0502020104020203" pitchFamily="34" charset="0"/>
              </a:rPr>
              <a:t>run over wireless, mobile</a:t>
            </a:r>
          </a:p>
          <a:p>
            <a:pPr lvl="1"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 but performance-wise:</a:t>
            </a:r>
          </a:p>
          <a:p>
            <a:pPr lvl="1" eaLnBrk="1" hangingPunct="1"/>
            <a:r>
              <a:rPr lang="en-US" altLang="zh-CN" dirty="0">
                <a:latin typeface="Gill Sans MT" panose="020B0502020104020203" pitchFamily="34" charset="0"/>
              </a:rPr>
              <a:t>packet loss/delay due to bit-errors </a:t>
            </a:r>
            <a:r>
              <a:rPr lang="en-US" altLang="zh-CN" dirty="0" smtClean="0">
                <a:latin typeface="Gill Sans MT" panose="020B0502020104020203" pitchFamily="34" charset="0"/>
              </a:rPr>
              <a:t>(discarded </a:t>
            </a:r>
            <a:r>
              <a:rPr lang="en-US" altLang="zh-CN" dirty="0">
                <a:latin typeface="Gill Sans MT" panose="020B0502020104020203" pitchFamily="34" charset="0"/>
              </a:rPr>
              <a:t>packets, delays for link-layer </a:t>
            </a:r>
            <a:r>
              <a:rPr lang="en-US" altLang="zh-CN" dirty="0" smtClean="0">
                <a:latin typeface="Gill Sans MT" panose="020B0502020104020203" pitchFamily="34" charset="0"/>
              </a:rPr>
              <a:t>retransmissions), </a:t>
            </a:r>
            <a:r>
              <a:rPr lang="en-US" altLang="zh-CN" dirty="0">
                <a:latin typeface="Gill Sans MT" panose="020B0502020104020203" pitchFamily="34" charset="0"/>
              </a:rPr>
              <a:t>and handoff</a:t>
            </a:r>
          </a:p>
          <a:p>
            <a:pPr lvl="1" eaLnBrk="1" hangingPunct="1"/>
            <a:r>
              <a:rPr lang="en-US" altLang="zh-CN" dirty="0">
                <a:latin typeface="Gill Sans MT" panose="020B0502020104020203" pitchFamily="34" charset="0"/>
              </a:rPr>
              <a:t>TCP interprets loss as congestion, will decrease congestion window un-necessarily</a:t>
            </a:r>
          </a:p>
          <a:p>
            <a:pPr lvl="1" eaLnBrk="1" hangingPunct="1"/>
            <a:r>
              <a:rPr lang="en-US" altLang="zh-CN" dirty="0">
                <a:latin typeface="Gill Sans MT" panose="020B0502020104020203" pitchFamily="34" charset="0"/>
              </a:rPr>
              <a:t>delay impairments for real-time traffic</a:t>
            </a:r>
          </a:p>
          <a:p>
            <a:pPr lvl="1" eaLnBrk="1" hangingPunct="1"/>
            <a:r>
              <a:rPr lang="en-US" altLang="zh-CN" dirty="0">
                <a:latin typeface="Gill Sans MT" panose="020B0502020104020203" pitchFamily="34" charset="0"/>
              </a:rPr>
              <a:t>limited bandwidth of wireless links</a:t>
            </a:r>
          </a:p>
        </p:txBody>
      </p:sp>
      <p:sp>
        <p:nvSpPr>
          <p:cNvPr id="200707" name="Rectangle 4"/>
          <p:cNvSpPr>
            <a:spLocks noGrp="1" noChangeArrowheads="1"/>
          </p:cNvSpPr>
          <p:nvPr>
            <p:ph type="title"/>
          </p:nvPr>
        </p:nvSpPr>
        <p:spPr/>
        <p:txBody>
          <a:bodyPr/>
          <a:lstStyle/>
          <a:p>
            <a:pPr eaLnBrk="1" hangingPunct="1"/>
            <a:r>
              <a:rPr lang="en-US" altLang="zh-CN" dirty="0">
                <a:latin typeface="Gill Sans MT" panose="020B0502020104020203" pitchFamily="34" charset="0"/>
              </a:rPr>
              <a:t>impact on higher layer protocols</a:t>
            </a:r>
            <a:endParaRPr lang="zh-CN" altLang="en-US" dirty="0">
              <a:latin typeface="Gill Sans MT" panose="020B05020201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en-US" altLang="zh-CN" dirty="0" smtClean="0"/>
              <a:t>7.2 </a:t>
            </a:r>
            <a:r>
              <a:rPr lang="zh-CN" altLang="en-US" dirty="0" smtClean="0"/>
              <a:t>无线链路和网络特征</a:t>
            </a:r>
          </a:p>
        </p:txBody>
      </p:sp>
      <p:sp>
        <p:nvSpPr>
          <p:cNvPr id="24581" name="Rectangle 3"/>
          <p:cNvSpPr>
            <a:spLocks noGrp="1" noChangeArrowheads="1"/>
          </p:cNvSpPr>
          <p:nvPr>
            <p:ph type="body" idx="1"/>
          </p:nvPr>
        </p:nvSpPr>
        <p:spPr/>
        <p:txBody>
          <a:bodyPr/>
          <a:lstStyle/>
          <a:p>
            <a:pPr marL="0" indent="0" eaLnBrk="1" hangingPunct="1">
              <a:buNone/>
            </a:pPr>
            <a:r>
              <a:rPr lang="zh-CN" altLang="en-US" b="1" dirty="0" smtClean="0">
                <a:ea typeface="楷体" panose="02010609060101010101" pitchFamily="49" charset="-122"/>
                <a:cs typeface="Arial" panose="020B0604020202020204" pitchFamily="34" charset="0"/>
              </a:rPr>
              <a:t>无线链路的特征</a:t>
            </a:r>
          </a:p>
          <a:p>
            <a:pPr marL="342900" lvl="1" indent="-342900" eaLnBrk="1" hangingPunct="1">
              <a:spcBef>
                <a:spcPts val="600"/>
              </a:spcBef>
            </a:pPr>
            <a:r>
              <a:rPr lang="zh-CN" altLang="en-US" dirty="0" smtClean="0">
                <a:ea typeface="楷体" panose="02010609060101010101" pitchFamily="49" charset="-122"/>
                <a:cs typeface="Arial" panose="020B0604020202020204" pitchFamily="34" charset="0"/>
              </a:rPr>
              <a:t>递减的信号</a:t>
            </a:r>
            <a:r>
              <a:rPr lang="zh-CN" altLang="en-US" dirty="0" smtClean="0">
                <a:ea typeface="楷体" panose="02010609060101010101" pitchFamily="49" charset="-122"/>
                <a:cs typeface="Arial" panose="020B0604020202020204" pitchFamily="34" charset="0"/>
              </a:rPr>
              <a:t>强度：</a:t>
            </a:r>
            <a:r>
              <a:rPr lang="en-US" altLang="zh-CN" dirty="0">
                <a:latin typeface="Gill Sans MT" charset="0"/>
              </a:rPr>
              <a:t>radio signal attenuates as it propagates through matter </a:t>
            </a:r>
            <a:r>
              <a:rPr lang="en-US" altLang="zh-CN" dirty="0" smtClean="0">
                <a:latin typeface="Gill Sans MT" charset="0"/>
              </a:rPr>
              <a:t>(path loss)</a:t>
            </a:r>
            <a:endParaRPr lang="en-US" altLang="zh-CN" dirty="0">
              <a:latin typeface="Gill Sans MT"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来自</a:t>
            </a:r>
            <a:r>
              <a:rPr lang="zh-CN" altLang="en-US" dirty="0" smtClean="0">
                <a:ea typeface="楷体" panose="02010609060101010101" pitchFamily="49" charset="-122"/>
                <a:cs typeface="Arial" panose="020B0604020202020204" pitchFamily="34" charset="0"/>
              </a:rPr>
              <a:t>其他源的</a:t>
            </a:r>
            <a:r>
              <a:rPr lang="zh-CN" altLang="en-US" dirty="0" smtClean="0">
                <a:ea typeface="楷体" panose="02010609060101010101" pitchFamily="49" charset="-122"/>
                <a:cs typeface="Arial" panose="020B0604020202020204" pitchFamily="34" charset="0"/>
              </a:rPr>
              <a:t>干扰：</a:t>
            </a:r>
            <a:r>
              <a:rPr lang="en-US" altLang="zh-CN" dirty="0">
                <a:latin typeface="Gill Sans MT" charset="0"/>
              </a:rPr>
              <a:t>standardized wireless network frequencies </a:t>
            </a:r>
            <a:r>
              <a:rPr lang="en-US" altLang="zh-CN" dirty="0" smtClean="0">
                <a:latin typeface="Gill Sans MT" charset="0"/>
              </a:rPr>
              <a:t>(e.g</a:t>
            </a:r>
            <a:r>
              <a:rPr lang="en-US" altLang="zh-CN" dirty="0">
                <a:latin typeface="Gill Sans MT" charset="0"/>
              </a:rPr>
              <a:t>., 2.4 </a:t>
            </a:r>
            <a:r>
              <a:rPr lang="en-US" altLang="zh-CN" dirty="0" smtClean="0">
                <a:latin typeface="Gill Sans MT" charset="0"/>
              </a:rPr>
              <a:t>GHz) </a:t>
            </a:r>
            <a:r>
              <a:rPr lang="en-US" altLang="zh-CN" dirty="0">
                <a:latin typeface="Gill Sans MT" charset="0"/>
              </a:rPr>
              <a:t>shared by other devices </a:t>
            </a:r>
            <a:r>
              <a:rPr lang="en-US" altLang="zh-CN" dirty="0" smtClean="0">
                <a:latin typeface="Gill Sans MT" charset="0"/>
              </a:rPr>
              <a:t>(e.g</a:t>
            </a:r>
            <a:r>
              <a:rPr lang="en-US" altLang="zh-CN" dirty="0">
                <a:latin typeface="Gill Sans MT" charset="0"/>
              </a:rPr>
              <a:t>., </a:t>
            </a:r>
            <a:r>
              <a:rPr lang="en-US" altLang="zh-CN" dirty="0" smtClean="0">
                <a:latin typeface="Gill Sans MT" charset="0"/>
              </a:rPr>
              <a:t>phone); </a:t>
            </a:r>
            <a:r>
              <a:rPr lang="en-US" altLang="zh-CN" dirty="0">
                <a:latin typeface="Gill Sans MT" charset="0"/>
              </a:rPr>
              <a:t>devices </a:t>
            </a:r>
            <a:r>
              <a:rPr lang="en-US" altLang="zh-CN" dirty="0" smtClean="0">
                <a:latin typeface="Gill Sans MT" charset="0"/>
              </a:rPr>
              <a:t>(motors) </a:t>
            </a:r>
            <a:r>
              <a:rPr lang="en-US" altLang="zh-CN" dirty="0">
                <a:latin typeface="Gill Sans MT" charset="0"/>
              </a:rPr>
              <a:t>interfere as well</a:t>
            </a:r>
          </a:p>
          <a:p>
            <a:pPr marL="342900" lvl="1" indent="-342900" eaLnBrk="1" hangingPunct="1">
              <a:spcBef>
                <a:spcPts val="600"/>
              </a:spcBef>
            </a:pPr>
            <a:r>
              <a:rPr lang="zh-CN" altLang="en-US" dirty="0" smtClean="0">
                <a:ea typeface="楷体" panose="02010609060101010101" pitchFamily="49" charset="-122"/>
                <a:cs typeface="Arial" panose="020B0604020202020204" pitchFamily="34" charset="0"/>
              </a:rPr>
              <a:t>多径传播：</a:t>
            </a:r>
            <a:r>
              <a:rPr lang="en-US" altLang="zh-CN" dirty="0">
                <a:latin typeface="Gill Sans MT" charset="0"/>
              </a:rPr>
              <a:t>radio signal reflects off </a:t>
            </a:r>
            <a:r>
              <a:rPr lang="en-US" altLang="zh-CN" u="sng" dirty="0">
                <a:latin typeface="Gill Sans MT" charset="0"/>
              </a:rPr>
              <a:t>objects </a:t>
            </a:r>
            <a:r>
              <a:rPr lang="en-US" altLang="zh-CN" u="sng" dirty="0" smtClean="0">
                <a:latin typeface="Gill Sans MT" charset="0"/>
              </a:rPr>
              <a:t>and ground</a:t>
            </a:r>
            <a:r>
              <a:rPr lang="en-US" altLang="zh-CN" dirty="0">
                <a:latin typeface="Gill Sans MT" charset="0"/>
              </a:rPr>
              <a:t>, arriving </a:t>
            </a:r>
            <a:r>
              <a:rPr lang="en-US" altLang="zh-CN" dirty="0" smtClean="0">
                <a:latin typeface="Gill Sans MT" charset="0"/>
              </a:rPr>
              <a:t>at </a:t>
            </a:r>
            <a:r>
              <a:rPr lang="en-US" altLang="zh-CN" dirty="0">
                <a:latin typeface="Gill Sans MT" charset="0"/>
              </a:rPr>
              <a:t>destination at slightly different </a:t>
            </a:r>
            <a:r>
              <a:rPr lang="en-US" altLang="zh-CN" dirty="0" smtClean="0">
                <a:latin typeface="Gill Sans MT" charset="0"/>
              </a:rPr>
              <a:t>times</a:t>
            </a:r>
            <a:r>
              <a:rPr lang="zh-CN" altLang="en-US" dirty="0" smtClean="0">
                <a:ea typeface="楷体" panose="02010609060101010101" pitchFamily="49" charset="-122"/>
                <a:cs typeface="Arial" panose="020B0604020202020204" pitchFamily="34" charset="0"/>
              </a:rPr>
              <a:t> </a:t>
            </a:r>
            <a:endParaRPr lang="zh-CN" altLang="en-US" dirty="0" smtClean="0">
              <a:ea typeface="楷体" panose="02010609060101010101" pitchFamily="49" charset="-122"/>
              <a:cs typeface="Arial" panose="020B0604020202020204" pitchFamily="34" charset="0"/>
            </a:endParaRPr>
          </a:p>
          <a:p>
            <a:pPr eaLnBrk="1" hangingPunct="1"/>
            <a:endParaRPr lang="en-US" altLang="zh-CN" dirty="0" smtClean="0">
              <a:ea typeface="楷体" panose="02010609060101010101" pitchFamily="49" charset="-122"/>
              <a:cs typeface="Arial" panose="020B0604020202020204" pitchFamily="34" charset="0"/>
            </a:endParaRPr>
          </a:p>
        </p:txBody>
      </p:sp>
      <p:sp>
        <p:nvSpPr>
          <p:cNvPr id="2" name="箭头: 下 1"/>
          <p:cNvSpPr/>
          <p:nvPr/>
        </p:nvSpPr>
        <p:spPr>
          <a:xfrm>
            <a:off x="5459413" y="3795713"/>
            <a:ext cx="431800" cy="719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文本框 2"/>
          <p:cNvSpPr txBox="1"/>
          <p:nvPr/>
        </p:nvSpPr>
        <p:spPr>
          <a:xfrm>
            <a:off x="457200" y="4402465"/>
            <a:ext cx="7398179" cy="523220"/>
          </a:xfrm>
          <a:prstGeom prst="rect">
            <a:avLst/>
          </a:prstGeom>
          <a:noFill/>
        </p:spPr>
        <p:txBody>
          <a:bodyPr wrap="none">
            <a:spAutoFit/>
          </a:bodyPr>
          <a:lstStyle/>
          <a:p>
            <a:pPr>
              <a:defRPr/>
            </a:pPr>
            <a:r>
              <a:rPr lang="zh-CN" altLang="en-US" sz="2800" b="1" u="sng" dirty="0">
                <a:solidFill>
                  <a:srgbClr val="FF0000"/>
                </a:solidFill>
                <a:effectLst>
                  <a:outerShdw blurRad="38100" dist="38100" dir="2700000" algn="tl">
                    <a:srgbClr val="000000">
                      <a:alpha val="43137"/>
                    </a:srgbClr>
                  </a:outerShdw>
                </a:effectLst>
              </a:rPr>
              <a:t>无线链路中的比特差错</a:t>
            </a:r>
            <a:r>
              <a:rPr lang="zh-CN" altLang="en-US" sz="2800" b="1" u="sng" dirty="0" smtClean="0">
                <a:solidFill>
                  <a:srgbClr val="FF0000"/>
                </a:solidFill>
                <a:effectLst>
                  <a:outerShdw blurRad="38100" dist="38100" dir="2700000" algn="tl">
                    <a:srgbClr val="000000">
                      <a:alpha val="43137"/>
                    </a:srgbClr>
                  </a:outerShdw>
                </a:effectLst>
              </a:rPr>
              <a:t>比有线</a:t>
            </a:r>
            <a:r>
              <a:rPr lang="zh-CN" altLang="en-US" sz="2800" b="1" u="sng" dirty="0">
                <a:solidFill>
                  <a:srgbClr val="FF0000"/>
                </a:solidFill>
                <a:effectLst>
                  <a:outerShdw blurRad="38100" dist="38100" dir="2700000" algn="tl">
                    <a:srgbClr val="000000">
                      <a:alpha val="43137"/>
                    </a:srgbClr>
                  </a:outerShdw>
                </a:effectLst>
              </a:rPr>
              <a:t>链路中更为常见</a:t>
            </a:r>
          </a:p>
        </p:txBody>
      </p:sp>
      <p:sp>
        <p:nvSpPr>
          <p:cNvPr id="5" name="文本框 4"/>
          <p:cNvSpPr txBox="1">
            <a:spLocks noChangeArrowheads="1"/>
          </p:cNvSpPr>
          <p:nvPr/>
        </p:nvSpPr>
        <p:spPr bwMode="auto">
          <a:xfrm>
            <a:off x="669925" y="5117305"/>
            <a:ext cx="36020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zh-CN" altLang="en-US" sz="2400" dirty="0">
                <a:solidFill>
                  <a:srgbClr val="0000FF"/>
                </a:solidFill>
                <a:ea typeface="楷体" panose="02010609060101010101" pitchFamily="49" charset="-122"/>
                <a:cs typeface="Arial" panose="020B0604020202020204" pitchFamily="34" charset="0"/>
              </a:rPr>
              <a:t>采用</a:t>
            </a:r>
            <a:r>
              <a:rPr lang="en-US" altLang="zh-CN" sz="2400" dirty="0">
                <a:solidFill>
                  <a:srgbClr val="0000FF"/>
                </a:solidFill>
                <a:ea typeface="楷体" panose="02010609060101010101" pitchFamily="49" charset="-122"/>
                <a:cs typeface="Arial" panose="020B0604020202020204" pitchFamily="34" charset="0"/>
              </a:rPr>
              <a:t>CRC</a:t>
            </a:r>
            <a:r>
              <a:rPr lang="zh-CN" altLang="en-US" sz="2400" dirty="0">
                <a:solidFill>
                  <a:srgbClr val="0000FF"/>
                </a:solidFill>
                <a:ea typeface="楷体" panose="02010609060101010101" pitchFamily="49" charset="-122"/>
                <a:cs typeface="Arial" panose="020B0604020202020204" pitchFamily="34" charset="0"/>
              </a:rPr>
              <a:t>进行帧校验</a:t>
            </a:r>
            <a:endParaRPr lang="en-US" altLang="zh-CN" sz="2400" dirty="0">
              <a:solidFill>
                <a:srgbClr val="0000FF"/>
              </a:solidFill>
              <a:ea typeface="楷体" panose="02010609060101010101" pitchFamily="49" charset="-122"/>
              <a:cs typeface="Arial" panose="020B0604020202020204" pitchFamily="34" charset="0"/>
            </a:endParaRPr>
          </a:p>
          <a:p>
            <a:pPr>
              <a:buFont typeface="Wingdings" panose="05000000000000000000" pitchFamily="2" charset="2"/>
              <a:buChar char="ü"/>
            </a:pPr>
            <a:r>
              <a:rPr lang="zh-CN" altLang="en-US" sz="2400" dirty="0">
                <a:solidFill>
                  <a:srgbClr val="0000FF"/>
                </a:solidFill>
                <a:ea typeface="楷体" panose="02010609060101010101" pitchFamily="49" charset="-122"/>
                <a:cs typeface="Arial" panose="020B0604020202020204" pitchFamily="34" charset="0"/>
              </a:rPr>
              <a:t>采用</a:t>
            </a:r>
            <a:r>
              <a:rPr lang="en-US" altLang="zh-CN" sz="2400" dirty="0">
                <a:solidFill>
                  <a:srgbClr val="0000FF"/>
                </a:solidFill>
                <a:ea typeface="楷体" panose="02010609060101010101" pitchFamily="49" charset="-122"/>
                <a:cs typeface="Arial" panose="020B0604020202020204" pitchFamily="34" charset="0"/>
              </a:rPr>
              <a:t>ARQ</a:t>
            </a:r>
            <a:r>
              <a:rPr lang="zh-CN" altLang="en-US" sz="2400" dirty="0">
                <a:solidFill>
                  <a:srgbClr val="0000FF"/>
                </a:solidFill>
                <a:ea typeface="楷体" panose="02010609060101010101" pitchFamily="49" charset="-122"/>
                <a:cs typeface="Arial" panose="020B0604020202020204" pitchFamily="34" charset="0"/>
              </a:rPr>
              <a:t>协议进行重传</a:t>
            </a:r>
          </a:p>
        </p:txBody>
      </p:sp>
    </p:spTree>
    <p:extLst>
      <p:ext uri="{BB962C8B-B14F-4D97-AF65-F5344CB8AC3E}">
        <p14:creationId xmlns:p14="http://schemas.microsoft.com/office/powerpoint/2010/main" val="1740529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685800" y="3468688"/>
            <a:ext cx="7162800" cy="1143000"/>
          </a:xfrm>
          <a:prstGeom prst="rect">
            <a:avLst/>
          </a:prstGeom>
          <a:solidFill>
            <a:srgbClr val="BBBBF1"/>
          </a:solidFill>
          <a:ln w="9525">
            <a:noFill/>
            <a:miter lim="800000"/>
            <a:headEnd/>
            <a:tailEnd/>
          </a:ln>
        </p:spPr>
        <p:txBody>
          <a:bodyPr wrap="none" anchor="ctr"/>
          <a:lstStyle/>
          <a:p>
            <a:endParaRPr lang="zh-CN" altLang="en-US"/>
          </a:p>
        </p:txBody>
      </p:sp>
      <p:sp>
        <p:nvSpPr>
          <p:cNvPr id="201731" name="Rectangle 3"/>
          <p:cNvSpPr>
            <a:spLocks noChangeArrowheads="1"/>
          </p:cNvSpPr>
          <p:nvPr/>
        </p:nvSpPr>
        <p:spPr bwMode="auto">
          <a:xfrm>
            <a:off x="685800" y="2630488"/>
            <a:ext cx="7162800" cy="838200"/>
          </a:xfrm>
          <a:prstGeom prst="rect">
            <a:avLst/>
          </a:prstGeom>
          <a:solidFill>
            <a:srgbClr val="CBCBF5"/>
          </a:solidFill>
          <a:ln w="9525">
            <a:noFill/>
            <a:miter lim="800000"/>
            <a:headEnd/>
            <a:tailEnd/>
          </a:ln>
        </p:spPr>
        <p:txBody>
          <a:bodyPr wrap="none" anchor="ctr"/>
          <a:lstStyle/>
          <a:p>
            <a:endParaRPr lang="zh-CN" altLang="en-US"/>
          </a:p>
        </p:txBody>
      </p:sp>
      <p:sp>
        <p:nvSpPr>
          <p:cNvPr id="201732" name="Rectangle 4"/>
          <p:cNvSpPr>
            <a:spLocks noChangeArrowheads="1"/>
          </p:cNvSpPr>
          <p:nvPr/>
        </p:nvSpPr>
        <p:spPr bwMode="auto">
          <a:xfrm>
            <a:off x="685800" y="2020888"/>
            <a:ext cx="7162800" cy="609600"/>
          </a:xfrm>
          <a:prstGeom prst="rect">
            <a:avLst/>
          </a:prstGeom>
          <a:solidFill>
            <a:srgbClr val="DCDCF8"/>
          </a:solidFill>
          <a:ln w="9525">
            <a:noFill/>
            <a:miter lim="800000"/>
            <a:headEnd/>
            <a:tailEnd/>
          </a:ln>
        </p:spPr>
        <p:txBody>
          <a:bodyPr wrap="none" anchor="ctr"/>
          <a:lstStyle/>
          <a:p>
            <a:endParaRPr lang="zh-CN" altLang="en-US"/>
          </a:p>
        </p:txBody>
      </p:sp>
      <p:sp>
        <p:nvSpPr>
          <p:cNvPr id="201733" name="Rectangle 5"/>
          <p:cNvSpPr>
            <a:spLocks noChangeArrowheads="1"/>
          </p:cNvSpPr>
          <p:nvPr/>
        </p:nvSpPr>
        <p:spPr bwMode="auto">
          <a:xfrm>
            <a:off x="685800" y="1106488"/>
            <a:ext cx="7162800" cy="914400"/>
          </a:xfrm>
          <a:prstGeom prst="rect">
            <a:avLst/>
          </a:prstGeom>
          <a:solidFill>
            <a:srgbClr val="F5F5FD"/>
          </a:solidFill>
          <a:ln w="9525">
            <a:noFill/>
            <a:miter lim="800000"/>
            <a:headEnd/>
            <a:tailEnd/>
          </a:ln>
        </p:spPr>
        <p:txBody>
          <a:bodyPr wrap="none" anchor="ctr"/>
          <a:lstStyle/>
          <a:p>
            <a:endParaRPr lang="zh-CN" altLang="en-US"/>
          </a:p>
        </p:txBody>
      </p:sp>
      <p:sp>
        <p:nvSpPr>
          <p:cNvPr id="201734" name="Rectangle 6"/>
          <p:cNvSpPr>
            <a:spLocks noChangeArrowheads="1"/>
          </p:cNvSpPr>
          <p:nvPr/>
        </p:nvSpPr>
        <p:spPr bwMode="auto">
          <a:xfrm>
            <a:off x="685800" y="4611688"/>
            <a:ext cx="7162800" cy="1524000"/>
          </a:xfrm>
          <a:prstGeom prst="rect">
            <a:avLst/>
          </a:prstGeom>
          <a:solidFill>
            <a:srgbClr val="A7A7E9"/>
          </a:solidFill>
          <a:ln w="9525">
            <a:noFill/>
            <a:miter lim="800000"/>
            <a:headEnd/>
            <a:tailEnd/>
          </a:ln>
        </p:spPr>
        <p:txBody>
          <a:bodyPr wrap="none" anchor="ctr"/>
          <a:lstStyle/>
          <a:p>
            <a:pPr algn="ctr"/>
            <a:endParaRPr lang="zh-CN" altLang="en-US" sz="1600">
              <a:latin typeface="Arial" charset="0"/>
            </a:endParaRPr>
          </a:p>
        </p:txBody>
      </p:sp>
      <p:sp>
        <p:nvSpPr>
          <p:cNvPr id="201735" name="Rectangle 7"/>
          <p:cNvSpPr>
            <a:spLocks noGrp="1" noChangeArrowheads="1"/>
          </p:cNvSpPr>
          <p:nvPr>
            <p:ph type="title"/>
          </p:nvPr>
        </p:nvSpPr>
        <p:spPr>
          <a:xfrm>
            <a:off x="395288" y="188913"/>
            <a:ext cx="8497887" cy="755650"/>
          </a:xfrm>
        </p:spPr>
        <p:txBody>
          <a:bodyPr/>
          <a:lstStyle/>
          <a:p>
            <a:pPr eaLnBrk="1" hangingPunct="1"/>
            <a:r>
              <a:rPr lang="en-US" altLang="zh-CN" sz="1600"/>
              <a:t>Supp: Influence of mobile communication </a:t>
            </a:r>
            <a:br>
              <a:rPr lang="en-US" altLang="zh-CN" sz="1600"/>
            </a:br>
            <a:r>
              <a:rPr lang="en-US" altLang="zh-CN" sz="1600"/>
              <a:t>to the layer model</a:t>
            </a:r>
          </a:p>
        </p:txBody>
      </p:sp>
      <p:sp>
        <p:nvSpPr>
          <p:cNvPr id="201736" name="Rectangle 8"/>
          <p:cNvSpPr>
            <a:spLocks noGrp="1" noChangeArrowheads="1"/>
          </p:cNvSpPr>
          <p:nvPr>
            <p:ph type="body" sz="half" idx="2"/>
          </p:nvPr>
        </p:nvSpPr>
        <p:spPr>
          <a:xfrm>
            <a:off x="3779838" y="1052513"/>
            <a:ext cx="5103812" cy="5181600"/>
          </a:xfrm>
        </p:spPr>
        <p:txBody>
          <a:bodyPr/>
          <a:lstStyle/>
          <a:p>
            <a:pPr lvl="1" eaLnBrk="1" hangingPunct="1">
              <a:lnSpc>
                <a:spcPct val="90000"/>
              </a:lnSpc>
            </a:pPr>
            <a:r>
              <a:rPr lang="en-US" altLang="zh-CN" sz="1600"/>
              <a:t>service location</a:t>
            </a:r>
          </a:p>
          <a:p>
            <a:pPr lvl="1" eaLnBrk="1" hangingPunct="1">
              <a:lnSpc>
                <a:spcPct val="90000"/>
              </a:lnSpc>
            </a:pPr>
            <a:r>
              <a:rPr lang="en-US" altLang="zh-CN" sz="1600"/>
              <a:t>new applications, multimedia</a:t>
            </a:r>
          </a:p>
          <a:p>
            <a:pPr lvl="1" eaLnBrk="1" hangingPunct="1">
              <a:lnSpc>
                <a:spcPct val="90000"/>
              </a:lnSpc>
            </a:pPr>
            <a:r>
              <a:rPr lang="en-US" altLang="zh-CN" sz="1600"/>
              <a:t>adaptive applications</a:t>
            </a:r>
          </a:p>
          <a:p>
            <a:pPr lvl="1" eaLnBrk="1" hangingPunct="1">
              <a:lnSpc>
                <a:spcPct val="90000"/>
              </a:lnSpc>
            </a:pPr>
            <a:r>
              <a:rPr lang="en-US" altLang="zh-CN" sz="1600"/>
              <a:t>congestion and flow control</a:t>
            </a:r>
          </a:p>
          <a:p>
            <a:pPr lvl="1" eaLnBrk="1" hangingPunct="1">
              <a:lnSpc>
                <a:spcPct val="90000"/>
              </a:lnSpc>
            </a:pPr>
            <a:r>
              <a:rPr lang="en-US" altLang="zh-CN" sz="1600"/>
              <a:t>quality of service</a:t>
            </a:r>
          </a:p>
          <a:p>
            <a:pPr lvl="1" eaLnBrk="1" hangingPunct="1">
              <a:lnSpc>
                <a:spcPct val="90000"/>
              </a:lnSpc>
            </a:pPr>
            <a:r>
              <a:rPr lang="en-US" altLang="zh-CN" sz="1600">
                <a:solidFill>
                  <a:srgbClr val="FF0000"/>
                </a:solidFill>
              </a:rPr>
              <a:t>addressing, routing, </a:t>
            </a:r>
            <a:br>
              <a:rPr lang="en-US" altLang="zh-CN" sz="1600">
                <a:solidFill>
                  <a:srgbClr val="FF0000"/>
                </a:solidFill>
              </a:rPr>
            </a:br>
            <a:r>
              <a:rPr lang="en-US" altLang="zh-CN" sz="1600">
                <a:solidFill>
                  <a:srgbClr val="FF0000"/>
                </a:solidFill>
              </a:rPr>
              <a:t>device location</a:t>
            </a:r>
          </a:p>
          <a:p>
            <a:pPr lvl="1" eaLnBrk="1" hangingPunct="1">
              <a:lnSpc>
                <a:spcPct val="90000"/>
              </a:lnSpc>
            </a:pPr>
            <a:r>
              <a:rPr lang="en-US" altLang="zh-CN" sz="1600">
                <a:solidFill>
                  <a:srgbClr val="FF0000"/>
                </a:solidFill>
              </a:rPr>
              <a:t>hand-over</a:t>
            </a:r>
          </a:p>
          <a:p>
            <a:pPr lvl="1" eaLnBrk="1" hangingPunct="1">
              <a:lnSpc>
                <a:spcPct val="90000"/>
              </a:lnSpc>
            </a:pPr>
            <a:r>
              <a:rPr lang="en-US" altLang="zh-CN" sz="1600"/>
              <a:t>authentication</a:t>
            </a:r>
          </a:p>
          <a:p>
            <a:pPr lvl="1" eaLnBrk="1" hangingPunct="1">
              <a:lnSpc>
                <a:spcPct val="90000"/>
              </a:lnSpc>
            </a:pPr>
            <a:r>
              <a:rPr lang="en-US" altLang="zh-CN" sz="1600"/>
              <a:t>media access</a:t>
            </a:r>
          </a:p>
          <a:p>
            <a:pPr lvl="1" eaLnBrk="1" hangingPunct="1">
              <a:lnSpc>
                <a:spcPct val="90000"/>
              </a:lnSpc>
            </a:pPr>
            <a:r>
              <a:rPr lang="en-US" altLang="zh-CN" sz="1600"/>
              <a:t>multiplexing</a:t>
            </a:r>
          </a:p>
          <a:p>
            <a:pPr lvl="1" eaLnBrk="1" hangingPunct="1">
              <a:lnSpc>
                <a:spcPct val="90000"/>
              </a:lnSpc>
            </a:pPr>
            <a:r>
              <a:rPr lang="en-US" altLang="zh-CN" sz="1600"/>
              <a:t>media access control</a:t>
            </a:r>
          </a:p>
          <a:p>
            <a:pPr lvl="1" eaLnBrk="1" hangingPunct="1">
              <a:lnSpc>
                <a:spcPct val="90000"/>
              </a:lnSpc>
            </a:pPr>
            <a:r>
              <a:rPr lang="en-US" altLang="zh-CN" sz="1600"/>
              <a:t>encryption</a:t>
            </a:r>
          </a:p>
          <a:p>
            <a:pPr lvl="1" eaLnBrk="1" hangingPunct="1">
              <a:lnSpc>
                <a:spcPct val="90000"/>
              </a:lnSpc>
            </a:pPr>
            <a:r>
              <a:rPr lang="en-US" altLang="zh-CN" sz="1600"/>
              <a:t>modulation</a:t>
            </a:r>
          </a:p>
          <a:p>
            <a:pPr lvl="1" eaLnBrk="1" hangingPunct="1">
              <a:lnSpc>
                <a:spcPct val="90000"/>
              </a:lnSpc>
            </a:pPr>
            <a:r>
              <a:rPr lang="en-US" altLang="zh-CN" sz="1600"/>
              <a:t>interference</a:t>
            </a:r>
          </a:p>
          <a:p>
            <a:pPr lvl="1" eaLnBrk="1" hangingPunct="1">
              <a:lnSpc>
                <a:spcPct val="90000"/>
              </a:lnSpc>
            </a:pPr>
            <a:r>
              <a:rPr lang="en-US" altLang="zh-CN" sz="1600"/>
              <a:t>attenuation</a:t>
            </a:r>
          </a:p>
          <a:p>
            <a:pPr lvl="1" eaLnBrk="1" hangingPunct="1">
              <a:lnSpc>
                <a:spcPct val="90000"/>
              </a:lnSpc>
            </a:pPr>
            <a:r>
              <a:rPr lang="en-US" altLang="zh-CN" sz="1600"/>
              <a:t>frequency</a:t>
            </a:r>
          </a:p>
        </p:txBody>
      </p:sp>
      <p:sp>
        <p:nvSpPr>
          <p:cNvPr id="201737" name="Rectangle 9"/>
          <p:cNvSpPr>
            <a:spLocks noChangeArrowheads="1"/>
          </p:cNvSpPr>
          <p:nvPr/>
        </p:nvSpPr>
        <p:spPr bwMode="auto">
          <a:xfrm>
            <a:off x="685800" y="1106488"/>
            <a:ext cx="3810000" cy="5105400"/>
          </a:xfrm>
          <a:prstGeom prst="rect">
            <a:avLst/>
          </a:prstGeom>
          <a:noFill/>
          <a:ln w="9525">
            <a:noFill/>
            <a:miter lim="800000"/>
            <a:headEnd/>
            <a:tailEnd/>
          </a:ln>
        </p:spPr>
        <p:txBody>
          <a:bodyPr/>
          <a:lstStyle/>
          <a:p>
            <a:pPr marL="342900" indent="-342900" eaLnBrk="1" hangingPunct="1">
              <a:spcBef>
                <a:spcPct val="20000"/>
              </a:spcBef>
              <a:buClr>
                <a:schemeClr val="hlink"/>
              </a:buClr>
              <a:buFontTx/>
              <a:buChar char="•"/>
            </a:pPr>
            <a:r>
              <a:rPr lang="en-US" altLang="zh-CN">
                <a:latin typeface="Tahoma" pitchFamily="34" charset="0"/>
              </a:rPr>
              <a:t>Application layer</a:t>
            </a:r>
          </a:p>
          <a:p>
            <a:pPr marL="342900" indent="-342900" eaLnBrk="1" hangingPunct="1">
              <a:spcBef>
                <a:spcPct val="20000"/>
              </a:spcBef>
              <a:buClr>
                <a:schemeClr val="hlink"/>
              </a:buClr>
              <a:buFontTx/>
              <a:buChar char="•"/>
            </a:pPr>
            <a:endParaRPr lang="en-US" altLang="zh-CN">
              <a:latin typeface="Tahoma" pitchFamily="34" charset="0"/>
            </a:endParaRPr>
          </a:p>
          <a:p>
            <a:pPr marL="342900" indent="-342900" eaLnBrk="1" hangingPunct="1">
              <a:spcBef>
                <a:spcPct val="20000"/>
              </a:spcBef>
              <a:buClr>
                <a:schemeClr val="hlink"/>
              </a:buClr>
              <a:buFontTx/>
              <a:buChar char="•"/>
            </a:pPr>
            <a:r>
              <a:rPr lang="en-US" altLang="zh-CN">
                <a:latin typeface="Tahoma" pitchFamily="34" charset="0"/>
              </a:rPr>
              <a:t>Transport layer</a:t>
            </a:r>
          </a:p>
          <a:p>
            <a:pPr marL="342900" indent="-342900" eaLnBrk="1" hangingPunct="1">
              <a:spcBef>
                <a:spcPct val="20000"/>
              </a:spcBef>
              <a:buClr>
                <a:schemeClr val="hlink"/>
              </a:buClr>
              <a:buFontTx/>
              <a:buChar char="•"/>
            </a:pPr>
            <a:endParaRPr lang="en-US" altLang="zh-CN">
              <a:latin typeface="Tahoma" pitchFamily="34" charset="0"/>
            </a:endParaRPr>
          </a:p>
          <a:p>
            <a:pPr marL="342900" indent="-342900" eaLnBrk="1" hangingPunct="1">
              <a:spcBef>
                <a:spcPct val="20000"/>
              </a:spcBef>
              <a:buClr>
                <a:schemeClr val="hlink"/>
              </a:buClr>
              <a:buFontTx/>
              <a:buChar char="•"/>
            </a:pPr>
            <a:r>
              <a:rPr lang="en-US" altLang="zh-CN">
                <a:latin typeface="Tahoma" pitchFamily="34" charset="0"/>
              </a:rPr>
              <a:t>Network layer</a:t>
            </a:r>
          </a:p>
          <a:p>
            <a:pPr marL="342900" indent="-342900" eaLnBrk="1" hangingPunct="1">
              <a:spcBef>
                <a:spcPct val="20000"/>
              </a:spcBef>
              <a:buClr>
                <a:schemeClr val="hlink"/>
              </a:buClr>
              <a:buFontTx/>
              <a:buChar char="•"/>
            </a:pPr>
            <a:endParaRPr lang="en-US" altLang="zh-CN">
              <a:latin typeface="Tahoma" pitchFamily="34" charset="0"/>
            </a:endParaRPr>
          </a:p>
          <a:p>
            <a:pPr marL="342900" indent="-342900" eaLnBrk="1" hangingPunct="1">
              <a:spcBef>
                <a:spcPct val="20000"/>
              </a:spcBef>
              <a:buClr>
                <a:schemeClr val="hlink"/>
              </a:buClr>
              <a:buFontTx/>
              <a:buChar char="•"/>
            </a:pPr>
            <a:r>
              <a:rPr lang="en-US" altLang="zh-CN">
                <a:latin typeface="Tahoma" pitchFamily="34" charset="0"/>
              </a:rPr>
              <a:t>Data link layer</a:t>
            </a:r>
          </a:p>
          <a:p>
            <a:pPr marL="342900" indent="-342900" eaLnBrk="1" hangingPunct="1">
              <a:spcBef>
                <a:spcPct val="20000"/>
              </a:spcBef>
              <a:buClr>
                <a:schemeClr val="hlink"/>
              </a:buClr>
              <a:buFontTx/>
              <a:buChar char="•"/>
            </a:pPr>
            <a:endParaRPr lang="en-US" altLang="zh-CN">
              <a:latin typeface="Tahoma" pitchFamily="34" charset="0"/>
            </a:endParaRPr>
          </a:p>
          <a:p>
            <a:pPr marL="342900" indent="-342900" eaLnBrk="1" hangingPunct="1">
              <a:spcBef>
                <a:spcPct val="20000"/>
              </a:spcBef>
              <a:buClr>
                <a:schemeClr val="hlink"/>
              </a:buClr>
              <a:buFontTx/>
              <a:buChar char="•"/>
            </a:pPr>
            <a:endParaRPr lang="en-US" altLang="zh-CN">
              <a:latin typeface="Tahoma" pitchFamily="34" charset="0"/>
            </a:endParaRPr>
          </a:p>
          <a:p>
            <a:pPr marL="342900" indent="-342900" eaLnBrk="1" hangingPunct="1">
              <a:spcBef>
                <a:spcPct val="20000"/>
              </a:spcBef>
              <a:buClr>
                <a:schemeClr val="hlink"/>
              </a:buClr>
              <a:buFontTx/>
              <a:buChar char="•"/>
            </a:pPr>
            <a:r>
              <a:rPr lang="en-US" altLang="zh-CN">
                <a:latin typeface="Tahoma" pitchFamily="34" charset="0"/>
              </a:rPr>
              <a:t>Physical layer</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概述</a:t>
            </a:r>
            <a:endParaRPr lang="en-US" altLang="zh-CN" sz="1800" dirty="0">
              <a:latin typeface="Gill Sans MT" panose="020B0502020104020203" pitchFamily="34" charset="0"/>
            </a:endParaRPr>
          </a:p>
          <a:p>
            <a:pPr eaLnBrk="1" hangingPunct="1">
              <a:buFontTx/>
              <a:buNone/>
            </a:pPr>
            <a:r>
              <a:rPr lang="en-US" altLang="zh-CN" sz="1800" dirty="0" smtClean="0">
                <a:latin typeface="Gill Sans MT" panose="020B0502020104020203" pitchFamily="34" charset="0"/>
              </a:rPr>
              <a:t>7.1 </a:t>
            </a:r>
            <a:r>
              <a:rPr lang="zh-CN" altLang="en-US" sz="1800" dirty="0" smtClean="0">
                <a:latin typeface="Gill Sans MT" panose="020B0502020104020203" pitchFamily="34" charset="0"/>
              </a:rPr>
              <a:t>无线链路和网络特征</a:t>
            </a:r>
            <a:endParaRPr lang="en-US" altLang="zh-CN" sz="1800" dirty="0">
              <a:latin typeface="Gill Sans MT" panose="020B0502020104020203" pitchFamily="34" charset="0"/>
            </a:endParaRPr>
          </a:p>
          <a:p>
            <a:pPr eaLnBrk="1" hangingPunct="1"/>
            <a:r>
              <a:rPr lang="en-US" altLang="zh-CN" sz="1800" i="1" dirty="0">
                <a:latin typeface="Gill Sans MT" panose="020B0502020104020203" pitchFamily="34" charset="0"/>
              </a:rPr>
              <a:t>CDMA</a:t>
            </a:r>
          </a:p>
          <a:p>
            <a:pPr eaLnBrk="1" hangingPunct="1">
              <a:buFontTx/>
              <a:buNone/>
            </a:pPr>
            <a:r>
              <a:rPr lang="en-US" altLang="zh-CN" sz="1800" dirty="0" smtClean="0">
                <a:latin typeface="Gill Sans MT" panose="020B0502020104020203" pitchFamily="34" charset="0"/>
              </a:rPr>
              <a:t>7.3 Wi-Fi: IEEE 802.11 </a:t>
            </a:r>
            <a:r>
              <a:rPr lang="zh-CN" altLang="en-US" sz="1800" dirty="0" smtClean="0">
                <a:latin typeface="Gill Sans MT" panose="020B0502020104020203" pitchFamily="34" charset="0"/>
              </a:rPr>
              <a:t>无线局域网</a:t>
            </a:r>
            <a:endParaRPr lang="en-US" altLang="zh-CN" sz="1800"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a:t>
            </a:r>
            <a:r>
              <a:rPr lang="zh-CN" altLang="en-US" sz="1800" i="1" dirty="0" smtClean="0">
                <a:latin typeface="Gill Sans MT" panose="020B0502020104020203" pitchFamily="34" charset="0"/>
              </a:rPr>
              <a:t>体系结构</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 MAC </a:t>
            </a:r>
            <a:r>
              <a:rPr lang="zh-CN" altLang="en-US" sz="1800" i="1" dirty="0" smtClean="0">
                <a:latin typeface="Gill Sans MT" panose="020B0502020104020203" pitchFamily="34" charset="0"/>
              </a:rPr>
              <a:t>协议</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IEEE 802.11</a:t>
            </a:r>
            <a:r>
              <a:rPr lang="zh-CN" altLang="en-US" sz="1800" i="1" dirty="0" smtClean="0">
                <a:latin typeface="Gill Sans MT" panose="020B0502020104020203" pitchFamily="34" charset="0"/>
              </a:rPr>
              <a:t>帧</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在相同的 </a:t>
            </a:r>
            <a:r>
              <a:rPr lang="en-US" altLang="zh-CN" sz="1800" i="1" dirty="0" smtClean="0">
                <a:latin typeface="Gill Sans MT" panose="020B0502020104020203" pitchFamily="34" charset="0"/>
              </a:rPr>
              <a:t>IP </a:t>
            </a:r>
            <a:r>
              <a:rPr lang="zh-CN" altLang="en-US" sz="1800" i="1" dirty="0" smtClean="0">
                <a:latin typeface="Gill Sans MT" panose="020B0502020104020203" pitchFamily="34" charset="0"/>
              </a:rPr>
              <a:t>子网中的移动性</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802.11</a:t>
            </a:r>
            <a:r>
              <a:rPr lang="zh-CN" altLang="en-US" sz="1800" i="1" dirty="0" smtClean="0">
                <a:latin typeface="Gill Sans MT" panose="020B0502020104020203" pitchFamily="34" charset="0"/>
              </a:rPr>
              <a:t>中的高级特色</a:t>
            </a:r>
            <a:endParaRPr lang="en-US" altLang="zh-CN" sz="1800" i="1" dirty="0">
              <a:latin typeface="Gill Sans MT" panose="020B0502020104020203" pitchFamily="34" charset="0"/>
            </a:endParaRPr>
          </a:p>
          <a:p>
            <a:pPr eaLnBrk="1" hangingPunct="1"/>
            <a:r>
              <a:rPr lang="zh-CN" altLang="en-US" sz="1800" i="1" dirty="0" smtClean="0">
                <a:latin typeface="Gill Sans MT" panose="020B0502020104020203" pitchFamily="34" charset="0"/>
              </a:rPr>
              <a:t>个人域网络：蓝牙和 </a:t>
            </a:r>
            <a:r>
              <a:rPr lang="en-US" altLang="zh-CN" sz="1800" i="1" dirty="0" smtClean="0">
                <a:latin typeface="Gill Sans MT" panose="020B0502020104020203" pitchFamily="34" charset="0"/>
              </a:rPr>
              <a:t>ZigBee</a:t>
            </a:r>
            <a:endParaRPr lang="en-US" altLang="zh-CN" sz="1800" i="1" dirty="0">
              <a:latin typeface="Gill Sans MT" panose="020B0502020104020203" pitchFamily="34" charset="0"/>
            </a:endParaRPr>
          </a:p>
          <a:p>
            <a:pPr marL="0" indent="0" eaLnBrk="1" hangingPunct="1">
              <a:buNone/>
            </a:pPr>
            <a:r>
              <a:rPr lang="en-US" altLang="zh-CN" sz="1800" dirty="0" smtClean="0">
                <a:latin typeface="Gill Sans MT" panose="020B0502020104020203" pitchFamily="34" charset="0"/>
              </a:rPr>
              <a:t>7.4 </a:t>
            </a:r>
            <a:r>
              <a:rPr lang="zh-CN" altLang="en-US" sz="1800" dirty="0" smtClean="0">
                <a:latin typeface="Gill Sans MT" panose="020B0502020104020203" pitchFamily="34" charset="0"/>
              </a:rPr>
              <a:t>蜂窝因特网接入</a:t>
            </a:r>
            <a:endParaRPr lang="en-US" altLang="zh-CN" sz="1800" dirty="0">
              <a:latin typeface="Gill Sans MT" panose="020B0502020104020203" pitchFamily="34" charset="0"/>
            </a:endParaRPr>
          </a:p>
          <a:p>
            <a:pPr eaLnBrk="1" hangingPunct="1"/>
            <a:r>
              <a:rPr lang="zh-CN" altLang="en-US" sz="1800" i="1" dirty="0" smtClean="0">
                <a:latin typeface="Gill Sans MT" panose="020B0502020104020203" pitchFamily="34" charset="0"/>
              </a:rPr>
              <a:t>蜂窝体系结构概述</a:t>
            </a:r>
            <a:endParaRPr lang="en-US" altLang="zh-CN" sz="1800" i="1" dirty="0">
              <a:latin typeface="Gill Sans MT" panose="020B0502020104020203" pitchFamily="34" charset="0"/>
            </a:endParaRPr>
          </a:p>
          <a:p>
            <a:pPr eaLnBrk="1" hangingPunct="1"/>
            <a:r>
              <a:rPr lang="en-US" altLang="zh-CN" sz="1800" i="1" dirty="0" smtClean="0">
                <a:latin typeface="Gill Sans MT" panose="020B0502020104020203" pitchFamily="34" charset="0"/>
              </a:rPr>
              <a:t>3G </a:t>
            </a:r>
            <a:r>
              <a:rPr lang="zh-CN" altLang="en-US" sz="1800" i="1" dirty="0" smtClean="0">
                <a:latin typeface="Gill Sans MT" panose="020B0502020104020203" pitchFamily="34" charset="0"/>
              </a:rPr>
              <a:t>蜂窝数据网络：将因特网扩展到蜂窝用户</a:t>
            </a:r>
            <a:endParaRPr lang="en-US" altLang="zh-CN" sz="1400" i="1" dirty="0">
              <a:latin typeface="Gill Sans MT" panose="020B0502020104020203" pitchFamily="34" charset="0"/>
            </a:endParaRPr>
          </a:p>
        </p:txBody>
      </p:sp>
      <p:sp>
        <p:nvSpPr>
          <p:cNvPr id="2" name="内容占位符 1"/>
          <p:cNvSpPr>
            <a:spLocks noGrp="1"/>
          </p:cNvSpPr>
          <p:nvPr>
            <p:ph sz="half" idx="2"/>
          </p:nvPr>
        </p:nvSpPr>
        <p:spPr>
          <a:xfrm>
            <a:off x="4648200" y="1017588"/>
            <a:ext cx="4183063" cy="5143500"/>
          </a:xfrm>
        </p:spPr>
        <p:txBody>
          <a:bodyPr/>
          <a:lstStyle/>
          <a:p>
            <a:pPr marL="342900" lvl="1" indent="-342900"/>
            <a:r>
              <a:rPr lang="zh-CN" altLang="en-US" sz="1800" i="1" dirty="0" smtClean="0">
                <a:latin typeface="Gill Sans MT" panose="020B0502020104020203" pitchFamily="34" charset="0"/>
              </a:rPr>
              <a:t>走向 </a:t>
            </a:r>
            <a:r>
              <a:rPr lang="en-US" altLang="zh-CN" sz="1800" i="1" dirty="0" smtClean="0">
                <a:latin typeface="Gill Sans MT" panose="020B0502020104020203" pitchFamily="34" charset="0"/>
              </a:rPr>
              <a:t>4G: LTE</a:t>
            </a:r>
            <a:endParaRPr lang="en-US" altLang="zh-CN" sz="1800" i="1" dirty="0">
              <a:latin typeface="Gill Sans MT" panose="020B0502020104020203" pitchFamily="34" charset="0"/>
            </a:endParaRPr>
          </a:p>
          <a:p>
            <a:pPr eaLnBrk="1" hangingPunct="1">
              <a:buNone/>
            </a:pPr>
            <a:r>
              <a:rPr lang="en-US" altLang="zh-CN" sz="1800" dirty="0" smtClean="0">
                <a:latin typeface="Gill Sans MT" panose="020B0502020104020203" pitchFamily="34" charset="0"/>
              </a:rPr>
              <a:t>7.5 </a:t>
            </a:r>
            <a:r>
              <a:rPr lang="zh-CN" altLang="en-US" sz="1800" dirty="0" smtClean="0">
                <a:latin typeface="Gill Sans MT" panose="020B0502020104020203" pitchFamily="34" charset="0"/>
              </a:rPr>
              <a:t>移动管理</a:t>
            </a:r>
            <a:r>
              <a:rPr lang="en-US" altLang="zh-CN" sz="1800" dirty="0" smtClean="0">
                <a:latin typeface="Gill Sans MT" panose="020B0502020104020203" pitchFamily="34" charset="0"/>
              </a:rPr>
              <a:t>: </a:t>
            </a:r>
            <a:r>
              <a:rPr lang="zh-CN" altLang="en-US" sz="1800" dirty="0" smtClean="0">
                <a:latin typeface="Gill Sans MT" panose="020B0502020104020203" pitchFamily="34" charset="0"/>
              </a:rPr>
              <a:t>原理</a:t>
            </a:r>
            <a:endParaRPr lang="en-US" altLang="zh-CN" sz="1800" dirty="0">
              <a:latin typeface="Gill Sans MT" panose="020B0502020104020203" pitchFamily="34" charset="0"/>
            </a:endParaRPr>
          </a:p>
          <a:p>
            <a:pPr marL="342900" lvl="1" indent="-342900"/>
            <a:r>
              <a:rPr lang="zh-CN" altLang="en-US" sz="1800" i="1" dirty="0" smtClean="0">
                <a:latin typeface="Gill Sans MT" panose="020B0502020104020203" pitchFamily="34" charset="0"/>
              </a:rPr>
              <a:t>寻址</a:t>
            </a:r>
            <a:endParaRPr lang="en-US" altLang="zh-CN" sz="1800" i="1" dirty="0">
              <a:latin typeface="Gill Sans MT" panose="020B0502020104020203" pitchFamily="34" charset="0"/>
            </a:endParaRPr>
          </a:p>
          <a:p>
            <a:pPr marL="342900" lvl="1" indent="-342900"/>
            <a:r>
              <a:rPr lang="zh-CN" altLang="en-US" sz="1800" i="1" dirty="0" smtClean="0">
                <a:latin typeface="Gill Sans MT" panose="020B0502020104020203" pitchFamily="34" charset="0"/>
              </a:rPr>
              <a:t>路由选择到移动节点</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7.6 </a:t>
            </a:r>
            <a:r>
              <a:rPr lang="zh-CN" altLang="en-US" sz="1800" dirty="0" smtClean="0">
                <a:latin typeface="Gill Sans MT" panose="020B0502020104020203" pitchFamily="34" charset="0"/>
                <a:cs typeface="+mn-cs"/>
              </a:rPr>
              <a:t>移动</a:t>
            </a:r>
            <a:r>
              <a:rPr lang="en-US" altLang="zh-CN" sz="1800" dirty="0" smtClean="0">
                <a:latin typeface="Gill Sans MT" panose="020B0502020104020203" pitchFamily="34" charset="0"/>
                <a:cs typeface="+mn-cs"/>
              </a:rPr>
              <a:t>IP</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7.7 </a:t>
            </a:r>
            <a:r>
              <a:rPr lang="zh-CN" altLang="en-US" sz="1800" dirty="0" smtClean="0">
                <a:latin typeface="Gill Sans MT" panose="020B0502020104020203" pitchFamily="34" charset="0"/>
                <a:cs typeface="+mn-cs"/>
              </a:rPr>
              <a:t>管理蜂窝网络中的移动性</a:t>
            </a:r>
            <a:endParaRPr lang="en-US" altLang="zh-CN" sz="1800" dirty="0">
              <a:latin typeface="Gill Sans MT" panose="020B0502020104020203" pitchFamily="34" charset="0"/>
              <a:cs typeface="+mn-cs"/>
            </a:endParaRPr>
          </a:p>
          <a:p>
            <a:pPr marL="342900" lvl="1" indent="-342900"/>
            <a:r>
              <a:rPr lang="zh-CN" altLang="en-US" sz="1800" i="1" dirty="0" smtClean="0">
                <a:latin typeface="Gill Sans MT" panose="020B0502020104020203" pitchFamily="34" charset="0"/>
              </a:rPr>
              <a:t>对移动用户呼叫的路由选择</a:t>
            </a:r>
            <a:endParaRPr lang="en-US" altLang="zh-CN" sz="1800" i="1" dirty="0">
              <a:latin typeface="Gill Sans MT" panose="020B0502020104020203" pitchFamily="34" charset="0"/>
            </a:endParaRPr>
          </a:p>
          <a:p>
            <a:pPr marL="342900" lvl="1" indent="-342900"/>
            <a:r>
              <a:rPr lang="en-US" altLang="zh-CN" sz="1800" i="1" dirty="0" smtClean="0">
                <a:latin typeface="Gill Sans MT" panose="020B0502020104020203" pitchFamily="34" charset="0"/>
              </a:rPr>
              <a:t>GSM </a:t>
            </a:r>
            <a:r>
              <a:rPr lang="zh-CN" altLang="en-US" sz="1800" i="1" dirty="0" smtClean="0">
                <a:latin typeface="Gill Sans MT" panose="020B0502020104020203" pitchFamily="34" charset="0"/>
              </a:rPr>
              <a:t>中的切换</a:t>
            </a:r>
            <a:endParaRPr lang="en-US" altLang="zh-CN" sz="1800" i="1" dirty="0">
              <a:latin typeface="Gill Sans MT" panose="020B0502020104020203" pitchFamily="34" charset="0"/>
            </a:endParaRPr>
          </a:p>
          <a:p>
            <a:pPr marL="342900" lvl="1" indent="-342900" eaLnBrk="1" hangingPunct="1">
              <a:buNone/>
            </a:pPr>
            <a:r>
              <a:rPr lang="en-US" altLang="zh-CN" sz="1800" dirty="0" smtClean="0">
                <a:latin typeface="Gill Sans MT" panose="020B0502020104020203" pitchFamily="34" charset="0"/>
                <a:cs typeface="+mn-cs"/>
              </a:rPr>
              <a:t>7.8 </a:t>
            </a:r>
            <a:r>
              <a:rPr lang="zh-CN" altLang="en-US" sz="1800" dirty="0" smtClean="0">
                <a:latin typeface="Gill Sans MT" panose="020B0502020104020203" pitchFamily="34" charset="0"/>
                <a:cs typeface="+mn-cs"/>
              </a:rPr>
              <a:t>无线与移动性</a:t>
            </a:r>
            <a:r>
              <a:rPr lang="en-US" altLang="zh-CN" sz="1800" dirty="0" smtClean="0">
                <a:latin typeface="Gill Sans MT" panose="020B0502020104020203" pitchFamily="34" charset="0"/>
                <a:cs typeface="+mn-cs"/>
              </a:rPr>
              <a:t>: </a:t>
            </a:r>
            <a:r>
              <a:rPr lang="zh-CN" altLang="en-US" sz="1800" dirty="0" smtClean="0">
                <a:latin typeface="Gill Sans MT" panose="020B0502020104020203" pitchFamily="34" charset="0"/>
                <a:cs typeface="+mn-cs"/>
              </a:rPr>
              <a:t>对高层协议的影响</a:t>
            </a:r>
            <a:endParaRPr lang="en-US" altLang="zh-CN" sz="1800" dirty="0">
              <a:latin typeface="Gill Sans MT" panose="020B0502020104020203" pitchFamily="34" charset="0"/>
              <a:cs typeface="+mn-cs"/>
            </a:endParaRPr>
          </a:p>
          <a:p>
            <a:pPr marL="342900" lvl="1" indent="-342900" eaLnBrk="1" hangingPunct="1">
              <a:buNone/>
            </a:pPr>
            <a:r>
              <a:rPr lang="en-US" altLang="zh-CN" sz="1800" dirty="0" smtClean="0">
                <a:latin typeface="Gill Sans MT" panose="020B0502020104020203" pitchFamily="34" charset="0"/>
                <a:cs typeface="+mn-cs"/>
              </a:rPr>
              <a:t>7.9 </a:t>
            </a:r>
            <a:r>
              <a:rPr lang="zh-CN" altLang="en-US" sz="1800" dirty="0" smtClean="0">
                <a:latin typeface="Gill Sans MT" panose="020B0502020104020203" pitchFamily="34" charset="0"/>
                <a:cs typeface="+mn-cs"/>
              </a:rPr>
              <a:t>小结</a:t>
            </a:r>
            <a:endParaRPr lang="en-US" altLang="zh-CN" sz="1800" dirty="0">
              <a:solidFill>
                <a:srgbClr val="FF0000"/>
              </a:solidFill>
              <a:latin typeface="Gill Sans MT" panose="020B0502020104020203" pitchFamily="34" charset="0"/>
              <a:cs typeface="+mn-cs"/>
            </a:endParaRPr>
          </a:p>
          <a:p>
            <a:pPr marL="342900" lvl="1" indent="-342900"/>
            <a:r>
              <a:rPr lang="en-US" altLang="zh-CN" sz="1800" i="1" dirty="0">
                <a:latin typeface="Gill Sans MT" panose="020B0502020104020203" pitchFamily="34" charset="0"/>
              </a:rPr>
              <a:t>Homework Problems and Questions </a:t>
            </a:r>
          </a:p>
          <a:p>
            <a:pPr marL="342900" lvl="1" indent="-342900"/>
            <a:r>
              <a:rPr lang="en-US" altLang="zh-CN" sz="1800" i="1" dirty="0">
                <a:latin typeface="Gill Sans MT" panose="020B0502020104020203" pitchFamily="34" charset="0"/>
              </a:rPr>
              <a:t>Wireshark Lab: IEEE 802.11 </a:t>
            </a:r>
            <a:r>
              <a:rPr lang="en-US" altLang="zh-CN" sz="1800" i="1" dirty="0" smtClean="0">
                <a:latin typeface="Gill Sans MT" panose="020B0502020104020203" pitchFamily="34" charset="0"/>
              </a:rPr>
              <a:t>(WiFi)</a:t>
            </a:r>
            <a:endParaRPr lang="zh-CN" altLang="en-US" sz="1800" i="1" dirty="0">
              <a:latin typeface="Gill Sans MT" panose="020B0502020104020203" pitchFamily="34" charset="0"/>
            </a:endParaRPr>
          </a:p>
        </p:txBody>
      </p:sp>
    </p:spTree>
    <p:extLst>
      <p:ext uri="{BB962C8B-B14F-4D97-AF65-F5344CB8AC3E}">
        <p14:creationId xmlns:p14="http://schemas.microsoft.com/office/powerpoint/2010/main" val="30342344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en-US" altLang="zh-CN" dirty="0"/>
              <a:t>Chapter 6 Summary</a:t>
            </a:r>
          </a:p>
        </p:txBody>
      </p:sp>
      <p:sp>
        <p:nvSpPr>
          <p:cNvPr id="202755" name="Rectangle 3"/>
          <p:cNvSpPr>
            <a:spLocks noGrp="1" noChangeArrowheads="1"/>
          </p:cNvSpPr>
          <p:nvPr>
            <p:ph type="body" sz="half" idx="1"/>
          </p:nvPr>
        </p:nvSpPr>
        <p:spPr>
          <a:xfrm>
            <a:off x="355600" y="1017588"/>
            <a:ext cx="3911600" cy="5143500"/>
          </a:xfrm>
        </p:spPr>
        <p:txBody>
          <a:bodyPr/>
          <a:lstStyle/>
          <a:p>
            <a:pPr eaLnBrk="1" hangingPunct="1">
              <a:lnSpc>
                <a:spcPct val="90000"/>
              </a:lnSpc>
              <a:buFontTx/>
              <a:buNone/>
            </a:pPr>
            <a:r>
              <a:rPr lang="en-US" altLang="zh-CN" sz="2000" dirty="0">
                <a:solidFill>
                  <a:srgbClr val="FF3300"/>
                </a:solidFill>
              </a:rPr>
              <a:t>Wireless</a:t>
            </a:r>
          </a:p>
          <a:p>
            <a:pPr eaLnBrk="1" hangingPunct="1">
              <a:lnSpc>
                <a:spcPct val="90000"/>
              </a:lnSpc>
            </a:pPr>
            <a:r>
              <a:rPr lang="en-US" altLang="zh-CN" sz="2000" dirty="0"/>
              <a:t>wireless links:</a:t>
            </a:r>
          </a:p>
          <a:p>
            <a:pPr lvl="1" eaLnBrk="1" hangingPunct="1">
              <a:lnSpc>
                <a:spcPct val="90000"/>
              </a:lnSpc>
            </a:pPr>
            <a:r>
              <a:rPr lang="en-US" altLang="zh-CN" sz="2000" dirty="0"/>
              <a:t>capacity, distance</a:t>
            </a:r>
          </a:p>
          <a:p>
            <a:pPr lvl="1" eaLnBrk="1" hangingPunct="1">
              <a:lnSpc>
                <a:spcPct val="90000"/>
              </a:lnSpc>
            </a:pPr>
            <a:r>
              <a:rPr lang="en-US" altLang="zh-CN" sz="2000" dirty="0"/>
              <a:t>channel impairments</a:t>
            </a:r>
          </a:p>
          <a:p>
            <a:pPr lvl="1" eaLnBrk="1" hangingPunct="1">
              <a:lnSpc>
                <a:spcPct val="90000"/>
              </a:lnSpc>
            </a:pPr>
            <a:r>
              <a:rPr lang="en-US" altLang="zh-CN" sz="2000" dirty="0"/>
              <a:t>CDMA</a:t>
            </a:r>
          </a:p>
          <a:p>
            <a:pPr eaLnBrk="1" hangingPunct="1">
              <a:lnSpc>
                <a:spcPct val="90000"/>
              </a:lnSpc>
            </a:pPr>
            <a:r>
              <a:rPr lang="en-US" altLang="zh-CN" sz="2000" dirty="0"/>
              <a:t>IEEE 802.11 </a:t>
            </a:r>
            <a:r>
              <a:rPr lang="en-US" altLang="zh-CN" sz="2000" dirty="0" smtClean="0"/>
              <a:t>("</a:t>
            </a:r>
            <a:r>
              <a:rPr lang="en-US" altLang="zh-CN" sz="2000" dirty="0" err="1"/>
              <a:t>wi-fi</a:t>
            </a:r>
            <a:r>
              <a:rPr lang="en-US" altLang="zh-CN" sz="2000" dirty="0" smtClean="0"/>
              <a:t>")</a:t>
            </a:r>
            <a:endParaRPr lang="en-US" altLang="zh-CN" sz="2000" dirty="0"/>
          </a:p>
          <a:p>
            <a:pPr lvl="1" eaLnBrk="1" hangingPunct="1">
              <a:lnSpc>
                <a:spcPct val="90000"/>
              </a:lnSpc>
            </a:pPr>
            <a:r>
              <a:rPr lang="en-US" altLang="zh-CN" sz="2000" dirty="0"/>
              <a:t>CSMA/CA reflects wireless channel characteristics</a:t>
            </a:r>
          </a:p>
          <a:p>
            <a:pPr eaLnBrk="1" hangingPunct="1">
              <a:lnSpc>
                <a:spcPct val="90000"/>
              </a:lnSpc>
            </a:pPr>
            <a:endParaRPr lang="en-US" altLang="zh-CN" sz="2000" dirty="0"/>
          </a:p>
          <a:p>
            <a:pPr eaLnBrk="1" hangingPunct="1">
              <a:lnSpc>
                <a:spcPct val="90000"/>
              </a:lnSpc>
            </a:pPr>
            <a:r>
              <a:rPr lang="en-US" altLang="zh-CN" sz="2000" dirty="0"/>
              <a:t>cellular access</a:t>
            </a:r>
          </a:p>
          <a:p>
            <a:pPr lvl="1" eaLnBrk="1" hangingPunct="1">
              <a:lnSpc>
                <a:spcPct val="90000"/>
              </a:lnSpc>
            </a:pPr>
            <a:r>
              <a:rPr lang="en-US" altLang="zh-CN" sz="2000" dirty="0"/>
              <a:t>architecture</a:t>
            </a:r>
          </a:p>
          <a:p>
            <a:pPr lvl="1" eaLnBrk="1" hangingPunct="1">
              <a:lnSpc>
                <a:spcPct val="90000"/>
              </a:lnSpc>
            </a:pPr>
            <a:r>
              <a:rPr lang="en-US" altLang="zh-CN" sz="2000" dirty="0"/>
              <a:t>standards </a:t>
            </a:r>
            <a:r>
              <a:rPr lang="en-US" altLang="zh-CN" sz="2000" dirty="0" smtClean="0"/>
              <a:t>(e.g</a:t>
            </a:r>
            <a:r>
              <a:rPr lang="en-US" altLang="zh-CN" sz="2000" dirty="0"/>
              <a:t>., GSM, CDMA-2000, </a:t>
            </a:r>
            <a:r>
              <a:rPr lang="en-US" altLang="zh-CN" sz="2000" dirty="0" smtClean="0"/>
              <a:t>UMTS)</a:t>
            </a:r>
            <a:endParaRPr lang="en-US" altLang="zh-CN" sz="2000" dirty="0"/>
          </a:p>
        </p:txBody>
      </p:sp>
      <p:sp>
        <p:nvSpPr>
          <p:cNvPr id="202756" name="Rectangle 4"/>
          <p:cNvSpPr>
            <a:spLocks noGrp="1" noChangeArrowheads="1"/>
          </p:cNvSpPr>
          <p:nvPr>
            <p:ph type="body" sz="half" idx="2"/>
          </p:nvPr>
        </p:nvSpPr>
        <p:spPr>
          <a:xfrm>
            <a:off x="4489450" y="1017588"/>
            <a:ext cx="4250531" cy="5143500"/>
          </a:xfrm>
        </p:spPr>
        <p:txBody>
          <a:bodyPr/>
          <a:lstStyle/>
          <a:p>
            <a:pPr eaLnBrk="1" hangingPunct="1">
              <a:buFontTx/>
              <a:buNone/>
              <a:tabLst>
                <a:tab pos="3376613" algn="l"/>
              </a:tabLst>
            </a:pPr>
            <a:r>
              <a:rPr lang="en-US" altLang="zh-CN" sz="2000" dirty="0">
                <a:solidFill>
                  <a:srgbClr val="FF3300"/>
                </a:solidFill>
              </a:rPr>
              <a:t>Mobility</a:t>
            </a:r>
          </a:p>
          <a:p>
            <a:pPr eaLnBrk="1" hangingPunct="1">
              <a:tabLst>
                <a:tab pos="3376613" algn="l"/>
              </a:tabLst>
            </a:pPr>
            <a:r>
              <a:rPr lang="en-US" altLang="zh-CN" sz="1800" dirty="0"/>
              <a:t>principles: addressing, routing to mobile users</a:t>
            </a:r>
          </a:p>
          <a:p>
            <a:pPr lvl="1" eaLnBrk="1" hangingPunct="1">
              <a:tabLst>
                <a:tab pos="3376613" algn="l"/>
              </a:tabLst>
            </a:pPr>
            <a:r>
              <a:rPr lang="en-US" altLang="zh-CN" sz="2000" dirty="0"/>
              <a:t>home, visited networks</a:t>
            </a:r>
          </a:p>
          <a:p>
            <a:pPr lvl="1" eaLnBrk="1" hangingPunct="1">
              <a:tabLst>
                <a:tab pos="3376613" algn="l"/>
              </a:tabLst>
            </a:pPr>
            <a:r>
              <a:rPr lang="en-US" altLang="zh-CN" sz="2000" dirty="0"/>
              <a:t>direct, indirect routing</a:t>
            </a:r>
          </a:p>
          <a:p>
            <a:pPr lvl="1" eaLnBrk="1" hangingPunct="1">
              <a:tabLst>
                <a:tab pos="3376613" algn="l"/>
              </a:tabLst>
            </a:pPr>
            <a:r>
              <a:rPr lang="en-US" altLang="zh-CN" sz="2000" dirty="0"/>
              <a:t>care-of-addresses</a:t>
            </a:r>
          </a:p>
          <a:p>
            <a:pPr eaLnBrk="1" hangingPunct="1">
              <a:tabLst>
                <a:tab pos="3376613" algn="l"/>
              </a:tabLst>
            </a:pPr>
            <a:endParaRPr lang="en-US" altLang="zh-CN" sz="2000" dirty="0"/>
          </a:p>
          <a:p>
            <a:pPr eaLnBrk="1" hangingPunct="1">
              <a:tabLst>
                <a:tab pos="3376613" algn="l"/>
              </a:tabLst>
            </a:pPr>
            <a:r>
              <a:rPr lang="en-US" altLang="zh-CN" sz="2000" dirty="0"/>
              <a:t>case studies</a:t>
            </a:r>
          </a:p>
          <a:p>
            <a:pPr lvl="1" eaLnBrk="1" hangingPunct="1">
              <a:tabLst>
                <a:tab pos="3376613" algn="l"/>
              </a:tabLst>
            </a:pPr>
            <a:r>
              <a:rPr lang="en-US" altLang="zh-CN" sz="2000" dirty="0"/>
              <a:t>mobile IP</a:t>
            </a:r>
          </a:p>
          <a:p>
            <a:pPr lvl="1" eaLnBrk="1" hangingPunct="1">
              <a:tabLst>
                <a:tab pos="3376613" algn="l"/>
              </a:tabLst>
            </a:pPr>
            <a:r>
              <a:rPr lang="en-US" altLang="zh-CN" sz="2000" dirty="0"/>
              <a:t>mobility in GSM</a:t>
            </a:r>
          </a:p>
          <a:p>
            <a:pPr eaLnBrk="1" hangingPunct="1">
              <a:tabLst>
                <a:tab pos="3376613" algn="l"/>
              </a:tabLst>
            </a:pPr>
            <a:endParaRPr lang="en-US" altLang="zh-CN" sz="1800" dirty="0"/>
          </a:p>
          <a:p>
            <a:pPr eaLnBrk="1" hangingPunct="1">
              <a:tabLst>
                <a:tab pos="3376613" algn="l"/>
              </a:tabLst>
            </a:pPr>
            <a:r>
              <a:rPr lang="en-US" altLang="zh-CN" sz="1800" dirty="0"/>
              <a:t>impact on higher-layer protocols</a:t>
            </a:r>
          </a:p>
          <a:p>
            <a:pPr eaLnBrk="1" hangingPunct="1">
              <a:tabLst>
                <a:tab pos="3376613" algn="l"/>
              </a:tabLst>
            </a:pPr>
            <a:endParaRPr lang="zh-CN" altLang="en-US" sz="18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ctrTitle"/>
          </p:nvPr>
        </p:nvSpPr>
        <p:spPr>
          <a:xfrm>
            <a:off x="990600" y="2413000"/>
            <a:ext cx="7772400" cy="725488"/>
          </a:xfrm>
        </p:spPr>
        <p:txBody>
          <a:bodyPr/>
          <a:lstStyle/>
          <a:p>
            <a:pPr eaLnBrk="1" hangingPunct="1"/>
            <a:r>
              <a:rPr lang="zh-CN" altLang="en-US" sz="3200" dirty="0"/>
              <a:t>第</a:t>
            </a:r>
            <a:r>
              <a:rPr lang="en-US" altLang="zh-CN" sz="3200" dirty="0"/>
              <a:t>7</a:t>
            </a:r>
            <a:r>
              <a:rPr lang="zh-CN" altLang="en-US" sz="3200" dirty="0"/>
              <a:t>章 无线网络与移动网络</a:t>
            </a:r>
            <a:endParaRPr lang="zh-CN" altLang="en-US" sz="3200" dirty="0">
              <a:solidFill>
                <a:schemeClr val="hlink"/>
              </a:solidFill>
              <a:latin typeface="Gill Sans MT" panose="020B0502020104020203" pitchFamily="34" charset="0"/>
            </a:endParaRPr>
          </a:p>
        </p:txBody>
      </p:sp>
      <p:sp>
        <p:nvSpPr>
          <p:cNvPr id="33795" name="Rectangle 5"/>
          <p:cNvSpPr>
            <a:spLocks noGrp="1" noChangeArrowheads="1"/>
          </p:cNvSpPr>
          <p:nvPr>
            <p:ph type="subTitle" idx="1"/>
          </p:nvPr>
        </p:nvSpPr>
        <p:spPr>
          <a:xfrm>
            <a:off x="532435" y="3376448"/>
            <a:ext cx="8051889" cy="2819400"/>
          </a:xfrm>
        </p:spPr>
        <p:txBody>
          <a:bodyPr/>
          <a:lstStyle/>
          <a:p>
            <a:pPr marL="342000" indent="-342000" algn="l" eaLnBrk="1" hangingPunct="1">
              <a:spcBef>
                <a:spcPts val="600"/>
              </a:spcBef>
              <a:buFontTx/>
              <a:buChar char="•"/>
            </a:pPr>
            <a:r>
              <a:rPr lang="en-US" altLang="zh-CN" dirty="0"/>
              <a:t>We would like to be able to give you a one-sentence definition of the Internet, a definition that you can take home and share with your family and friends. </a:t>
            </a:r>
          </a:p>
          <a:p>
            <a:pPr marL="342000" indent="-342000" algn="l" eaLnBrk="1" hangingPunct="1">
              <a:spcBef>
                <a:spcPts val="600"/>
              </a:spcBef>
              <a:buFontTx/>
              <a:buChar char="•"/>
            </a:pPr>
            <a:endParaRPr lang="en-US" altLang="zh-CN" dirty="0"/>
          </a:p>
          <a:p>
            <a:pPr marL="342000" indent="-342000" algn="l" eaLnBrk="1" hangingPunct="1">
              <a:spcBef>
                <a:spcPts val="600"/>
              </a:spcBef>
              <a:buFontTx/>
              <a:buChar char="•"/>
            </a:pPr>
            <a:r>
              <a:rPr lang="en-US" altLang="zh-CN" dirty="0"/>
              <a:t>Alas, the Internet is very complex and ever changing, </a:t>
            </a:r>
            <a:r>
              <a:rPr lang="en-US" altLang="zh-CN" dirty="0">
                <a:solidFill>
                  <a:srgbClr val="FF0000"/>
                </a:solidFill>
              </a:rPr>
              <a:t>both</a:t>
            </a:r>
            <a:r>
              <a:rPr lang="en-US" altLang="zh-CN" dirty="0"/>
              <a:t> in terms of its hardware and software, </a:t>
            </a:r>
            <a:r>
              <a:rPr lang="en-US" altLang="zh-CN" dirty="0">
                <a:solidFill>
                  <a:srgbClr val="FF0000"/>
                </a:solidFill>
              </a:rPr>
              <a:t>as well as </a:t>
            </a:r>
            <a:r>
              <a:rPr lang="en-US" altLang="zh-CN" dirty="0"/>
              <a:t>in the services it provides. </a:t>
            </a:r>
          </a:p>
          <a:p>
            <a:pPr eaLnBrk="1" hangingPunct="1"/>
            <a:endParaRPr lang="zh-CN" altLang="en-US" sz="2800" dirty="0">
              <a:latin typeface="Gill Sans MT" panose="020B0502020104020203" pitchFamily="34" charset="0"/>
            </a:endParaRPr>
          </a:p>
        </p:txBody>
      </p:sp>
    </p:spTree>
    <p:extLst>
      <p:ext uri="{BB962C8B-B14F-4D97-AF65-F5344CB8AC3E}">
        <p14:creationId xmlns:p14="http://schemas.microsoft.com/office/powerpoint/2010/main" val="76029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smtClean="0"/>
              <a:t>7.2 </a:t>
            </a:r>
            <a:r>
              <a:rPr lang="zh-CN" altLang="en-US" dirty="0" smtClean="0"/>
              <a:t>无线链路和网络特征</a:t>
            </a:r>
          </a:p>
        </p:txBody>
      </p:sp>
      <p:sp>
        <p:nvSpPr>
          <p:cNvPr id="26627" name="内容占位符 2"/>
          <p:cNvSpPr>
            <a:spLocks noGrp="1"/>
          </p:cNvSpPr>
          <p:nvPr>
            <p:ph idx="1"/>
          </p:nvPr>
        </p:nvSpPr>
        <p:spPr>
          <a:xfrm>
            <a:off x="317500" y="1131888"/>
            <a:ext cx="5194300" cy="4751387"/>
          </a:xfrm>
        </p:spPr>
        <p:txBody>
          <a:bodyPr/>
          <a:lstStyle/>
          <a:p>
            <a:r>
              <a:rPr lang="zh-CN" altLang="en-US" dirty="0" smtClean="0">
                <a:ea typeface="楷体" panose="02010609060101010101" pitchFamily="49" charset="-122"/>
                <a:cs typeface="Arial" panose="020B0604020202020204" pitchFamily="34" charset="0"/>
              </a:rPr>
              <a:t>信号的传输会引入噪声，可能出现差错</a:t>
            </a:r>
            <a:endParaRPr lang="en-US" altLang="zh-CN" dirty="0" smtClean="0">
              <a:ea typeface="楷体" panose="02010609060101010101" pitchFamily="49" charset="-122"/>
              <a:cs typeface="Arial" panose="020B0604020202020204" pitchFamily="34" charset="0"/>
            </a:endParaRPr>
          </a:p>
          <a:p>
            <a:pPr lvl="1"/>
            <a:r>
              <a:rPr lang="en-US" altLang="zh-CN" dirty="0" smtClean="0">
                <a:ea typeface="楷体" panose="02010609060101010101" pitchFamily="49" charset="-122"/>
                <a:cs typeface="Arial" panose="020B0604020202020204" pitchFamily="34" charset="0"/>
              </a:rPr>
              <a:t>SNR —— </a:t>
            </a:r>
            <a:r>
              <a:rPr lang="zh-CN" altLang="en-US" dirty="0" smtClean="0">
                <a:ea typeface="楷体" panose="02010609060101010101" pitchFamily="49" charset="-122"/>
                <a:cs typeface="Arial" panose="020B0604020202020204" pitchFamily="34" charset="0"/>
              </a:rPr>
              <a:t>信噪比</a:t>
            </a:r>
            <a:endParaRPr lang="en-US" altLang="zh-CN" dirty="0" smtClean="0">
              <a:ea typeface="楷体" panose="02010609060101010101" pitchFamily="49" charset="-122"/>
              <a:cs typeface="Arial" panose="020B0604020202020204" pitchFamily="34" charset="0"/>
            </a:endParaRPr>
          </a:p>
          <a:p>
            <a:pPr lvl="1"/>
            <a:r>
              <a:rPr lang="en-US" altLang="zh-CN" dirty="0" smtClean="0">
                <a:ea typeface="楷体" panose="02010609060101010101" pitchFamily="49" charset="-122"/>
                <a:cs typeface="Arial" panose="020B0604020202020204" pitchFamily="34" charset="0"/>
              </a:rPr>
              <a:t>BER —— </a:t>
            </a:r>
            <a:r>
              <a:rPr lang="zh-CN" altLang="en-US" dirty="0" smtClean="0">
                <a:ea typeface="楷体" panose="02010609060101010101" pitchFamily="49" charset="-122"/>
                <a:cs typeface="Arial" panose="020B0604020202020204" pitchFamily="34" charset="0"/>
              </a:rPr>
              <a:t>比特</a:t>
            </a:r>
            <a:r>
              <a:rPr lang="zh-CN" altLang="en-US" dirty="0" smtClean="0">
                <a:ea typeface="楷体" panose="02010609060101010101" pitchFamily="49" charset="-122"/>
                <a:cs typeface="Arial" panose="020B0604020202020204" pitchFamily="34" charset="0"/>
              </a:rPr>
              <a:t>差错率</a:t>
            </a:r>
          </a:p>
          <a:p>
            <a:endParaRPr lang="zh-CN" altLang="en-US" dirty="0" smtClean="0">
              <a:cs typeface="Arial" panose="020B0604020202020204" pitchFamily="34" charset="0"/>
            </a:endParaRPr>
          </a:p>
        </p:txBody>
      </p:sp>
      <p:pic>
        <p:nvPicPr>
          <p:cNvPr id="26630"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1938" y="1273175"/>
            <a:ext cx="38036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457200" y="4076700"/>
            <a:ext cx="53387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zh-CN" altLang="en-US" sz="2400">
                <a:solidFill>
                  <a:srgbClr val="0000FF"/>
                </a:solidFill>
                <a:ea typeface="楷体" panose="02010609060101010101" pitchFamily="49" charset="-122"/>
                <a:cs typeface="Arial" panose="020B0604020202020204" pitchFamily="34" charset="0"/>
              </a:rPr>
              <a:t>对于给定的调制方案，</a:t>
            </a:r>
            <a:r>
              <a:rPr lang="en-US" altLang="zh-CN" sz="2400">
                <a:solidFill>
                  <a:srgbClr val="0000FF"/>
                </a:solidFill>
                <a:ea typeface="楷体" panose="02010609060101010101" pitchFamily="49" charset="-122"/>
                <a:cs typeface="Arial" panose="020B0604020202020204" pitchFamily="34" charset="0"/>
              </a:rPr>
              <a:t>SNR</a:t>
            </a:r>
            <a:r>
              <a:rPr lang="zh-CN" altLang="en-US" sz="2400">
                <a:solidFill>
                  <a:srgbClr val="0000FF"/>
                </a:solidFill>
                <a:ea typeface="楷体" panose="02010609060101010101" pitchFamily="49" charset="-122"/>
                <a:cs typeface="Arial" panose="020B0604020202020204" pitchFamily="34" charset="0"/>
              </a:rPr>
              <a:t>越高，</a:t>
            </a:r>
            <a:r>
              <a:rPr lang="en-US" altLang="zh-CN" sz="2400">
                <a:solidFill>
                  <a:srgbClr val="0000FF"/>
                </a:solidFill>
                <a:ea typeface="楷体" panose="02010609060101010101" pitchFamily="49" charset="-122"/>
                <a:cs typeface="Arial" panose="020B0604020202020204" pitchFamily="34" charset="0"/>
              </a:rPr>
              <a:t>BER</a:t>
            </a:r>
            <a:r>
              <a:rPr lang="zh-CN" altLang="en-US" sz="2400">
                <a:solidFill>
                  <a:srgbClr val="0000FF"/>
                </a:solidFill>
                <a:ea typeface="楷体" panose="02010609060101010101" pitchFamily="49" charset="-122"/>
                <a:cs typeface="Arial" panose="020B0604020202020204" pitchFamily="34" charset="0"/>
              </a:rPr>
              <a:t>越低</a:t>
            </a:r>
            <a:endParaRPr lang="en-US" altLang="zh-CN" sz="2400">
              <a:solidFill>
                <a:srgbClr val="0000FF"/>
              </a:solidFill>
              <a:ea typeface="楷体" panose="02010609060101010101" pitchFamily="49" charset="-122"/>
              <a:cs typeface="Arial" panose="020B0604020202020204" pitchFamily="34" charset="0"/>
            </a:endParaRPr>
          </a:p>
          <a:p>
            <a:pPr>
              <a:buFont typeface="Wingdings" panose="05000000000000000000" pitchFamily="2" charset="2"/>
              <a:buChar char="ü"/>
            </a:pPr>
            <a:endParaRPr lang="en-US" altLang="zh-CN" sz="2400">
              <a:solidFill>
                <a:srgbClr val="0000FF"/>
              </a:solidFill>
              <a:ea typeface="楷体" panose="02010609060101010101" pitchFamily="49" charset="-122"/>
              <a:cs typeface="Arial" panose="020B0604020202020204" pitchFamily="34" charset="0"/>
            </a:endParaRPr>
          </a:p>
          <a:p>
            <a:pPr>
              <a:buFont typeface="Wingdings" panose="05000000000000000000" pitchFamily="2" charset="2"/>
              <a:buChar char="ü"/>
            </a:pPr>
            <a:r>
              <a:rPr lang="zh-CN" altLang="en-US" sz="2400">
                <a:solidFill>
                  <a:srgbClr val="0000FF"/>
                </a:solidFill>
                <a:ea typeface="楷体" panose="02010609060101010101" pitchFamily="49" charset="-122"/>
                <a:cs typeface="Arial" panose="020B0604020202020204" pitchFamily="34" charset="0"/>
              </a:rPr>
              <a:t>对于给定的</a:t>
            </a:r>
            <a:r>
              <a:rPr lang="en-US" altLang="zh-CN" sz="2400">
                <a:solidFill>
                  <a:srgbClr val="0000FF"/>
                </a:solidFill>
                <a:ea typeface="楷体" panose="02010609060101010101" pitchFamily="49" charset="-122"/>
                <a:cs typeface="Arial" panose="020B0604020202020204" pitchFamily="34" charset="0"/>
              </a:rPr>
              <a:t>SNR</a:t>
            </a:r>
            <a:r>
              <a:rPr lang="zh-CN" altLang="en-US" sz="2400">
                <a:solidFill>
                  <a:srgbClr val="0000FF"/>
                </a:solidFill>
                <a:ea typeface="楷体" panose="02010609060101010101" pitchFamily="49" charset="-122"/>
                <a:cs typeface="Arial" panose="020B0604020202020204" pitchFamily="34" charset="0"/>
              </a:rPr>
              <a:t>，具有较高比特传输率的调制技术将具有较高的</a:t>
            </a:r>
            <a:r>
              <a:rPr lang="en-US" altLang="zh-CN" sz="2400">
                <a:solidFill>
                  <a:srgbClr val="0000FF"/>
                </a:solidFill>
                <a:ea typeface="楷体" panose="02010609060101010101" pitchFamily="49" charset="-122"/>
                <a:cs typeface="Arial" panose="020B0604020202020204" pitchFamily="34" charset="0"/>
              </a:rPr>
              <a:t>BER</a:t>
            </a:r>
            <a:endParaRPr lang="zh-CN" altLang="en-US" sz="2400">
              <a:solidFill>
                <a:srgbClr val="0000FF"/>
              </a:solidFill>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612383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41" name="Rectangle 3"/>
          <p:cNvSpPr>
            <a:spLocks noGrp="1" noChangeArrowheads="1"/>
          </p:cNvSpPr>
          <p:nvPr>
            <p:ph type="body" idx="1"/>
          </p:nvPr>
        </p:nvSpPr>
        <p:spPr>
          <a:xfrm>
            <a:off x="317500" y="986971"/>
            <a:ext cx="4768852" cy="5219519"/>
          </a:xfrm>
        </p:spPr>
        <p:txBody>
          <a:bodyPr/>
          <a:lstStyle/>
          <a:p>
            <a:pPr marL="0" indent="0">
              <a:buNone/>
            </a:pPr>
            <a:r>
              <a:rPr lang="en-US" altLang="zh-CN" sz="2000" dirty="0"/>
              <a:t>SNR: signal-to-noise ratio</a:t>
            </a:r>
          </a:p>
          <a:p>
            <a:r>
              <a:rPr lang="en-US" altLang="zh-CN" sz="2000" dirty="0"/>
              <a:t>larger SNR – easier to extract signal from noise </a:t>
            </a:r>
            <a:r>
              <a:rPr lang="en-US" altLang="zh-CN" sz="2000" dirty="0" smtClean="0"/>
              <a:t>(a </a:t>
            </a:r>
            <a:r>
              <a:rPr lang="en-US" altLang="zh-CN" sz="2000" dirty="0"/>
              <a:t>“</a:t>
            </a:r>
            <a:r>
              <a:rPr lang="en-US" altLang="ja-JP" sz="2000" dirty="0"/>
              <a:t>good thing</a:t>
            </a:r>
            <a:r>
              <a:rPr lang="en-US" altLang="ja-JP" sz="2000" dirty="0" smtClean="0"/>
              <a:t>”)</a:t>
            </a:r>
            <a:endParaRPr lang="en-US" altLang="ja-JP" sz="2000" dirty="0"/>
          </a:p>
          <a:p>
            <a:endParaRPr lang="en-US" altLang="zh-CN" sz="2000" dirty="0">
              <a:solidFill>
                <a:srgbClr val="C00000"/>
              </a:solidFill>
            </a:endParaRPr>
          </a:p>
          <a:p>
            <a:pPr marL="0" indent="0">
              <a:buNone/>
            </a:pPr>
            <a:r>
              <a:rPr lang="en-US" altLang="zh-CN" sz="2000" dirty="0">
                <a:solidFill>
                  <a:srgbClr val="C00000"/>
                </a:solidFill>
              </a:rPr>
              <a:t>SNR versus BER tradeoffs</a:t>
            </a:r>
          </a:p>
          <a:p>
            <a:r>
              <a:rPr lang="en-US" altLang="zh-CN" sz="2000" dirty="0">
                <a:solidFill>
                  <a:srgbClr val="000099"/>
                </a:solidFill>
              </a:rPr>
              <a:t>given physical layer:</a:t>
            </a:r>
            <a:r>
              <a:rPr lang="en-US" altLang="zh-CN" sz="2000" dirty="0"/>
              <a:t> increase power -&gt; increase SNR-&gt; decrease BER</a:t>
            </a:r>
          </a:p>
          <a:p>
            <a:endParaRPr lang="en-US" altLang="zh-CN" sz="2000" dirty="0" smtClean="0">
              <a:solidFill>
                <a:srgbClr val="000099"/>
              </a:solidFill>
            </a:endParaRPr>
          </a:p>
          <a:p>
            <a:r>
              <a:rPr lang="en-US" altLang="zh-CN" sz="2000" dirty="0" smtClean="0">
                <a:solidFill>
                  <a:srgbClr val="000099"/>
                </a:solidFill>
              </a:rPr>
              <a:t>given </a:t>
            </a:r>
            <a:r>
              <a:rPr lang="en-US" altLang="zh-CN" sz="2000" dirty="0">
                <a:solidFill>
                  <a:srgbClr val="000099"/>
                </a:solidFill>
              </a:rPr>
              <a:t>SNR:</a:t>
            </a:r>
            <a:r>
              <a:rPr lang="en-US" altLang="zh-CN" sz="2000" dirty="0"/>
              <a:t> choose physical layer that meets BER requirement, giving highest thruput</a:t>
            </a:r>
          </a:p>
          <a:p>
            <a:pPr lvl="1"/>
            <a:r>
              <a:rPr lang="en-US" altLang="zh-CN" sz="2000" dirty="0"/>
              <a:t>SNR may change with mobility: dynamically adapt physical layer </a:t>
            </a:r>
            <a:r>
              <a:rPr lang="en-US" altLang="zh-CN" sz="2000" dirty="0" smtClean="0"/>
              <a:t>(modulation </a:t>
            </a:r>
            <a:r>
              <a:rPr lang="en-US" altLang="zh-CN" sz="2000" dirty="0"/>
              <a:t>technique, </a:t>
            </a:r>
            <a:r>
              <a:rPr lang="en-US" altLang="zh-CN" sz="2000" dirty="0" smtClean="0"/>
              <a:t>rate) </a:t>
            </a:r>
            <a:endParaRPr lang="en-US" altLang="zh-CN" sz="2000" dirty="0"/>
          </a:p>
        </p:txBody>
      </p:sp>
      <p:sp>
        <p:nvSpPr>
          <p:cNvPr id="41989" name="Freeform 4"/>
          <p:cNvSpPr>
            <a:spLocks/>
          </p:cNvSpPr>
          <p:nvPr/>
        </p:nvSpPr>
        <p:spPr bwMode="auto">
          <a:xfrm>
            <a:off x="5483225" y="1781175"/>
            <a:ext cx="609600" cy="2527300"/>
          </a:xfrm>
          <a:custGeom>
            <a:avLst/>
            <a:gdLst>
              <a:gd name="T0" fmla="*/ 0 w 384"/>
              <a:gd name="T1" fmla="*/ 0 h 1592"/>
              <a:gd name="T2" fmla="*/ 2147483647 w 384"/>
              <a:gd name="T3" fmla="*/ 2147483647 h 1592"/>
              <a:gd name="T4" fmla="*/ 2147483647 w 384"/>
              <a:gd name="T5" fmla="*/ 2147483647 h 1592"/>
              <a:gd name="T6" fmla="*/ 2147483647 w 384"/>
              <a:gd name="T7" fmla="*/ 2147483647 h 1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592">
                <a:moveTo>
                  <a:pt x="0" y="0"/>
                </a:moveTo>
                <a:cubicBezTo>
                  <a:pt x="66" y="110"/>
                  <a:pt x="133" y="220"/>
                  <a:pt x="184" y="384"/>
                </a:cubicBezTo>
                <a:cubicBezTo>
                  <a:pt x="235" y="548"/>
                  <a:pt x="271" y="783"/>
                  <a:pt x="304" y="984"/>
                </a:cubicBezTo>
                <a:cubicBezTo>
                  <a:pt x="337" y="1185"/>
                  <a:pt x="371" y="1492"/>
                  <a:pt x="384" y="1592"/>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41990" name="Freeform 5"/>
          <p:cNvSpPr>
            <a:spLocks/>
          </p:cNvSpPr>
          <p:nvPr/>
        </p:nvSpPr>
        <p:spPr bwMode="auto">
          <a:xfrm>
            <a:off x="6130925" y="1450975"/>
            <a:ext cx="685800" cy="2857500"/>
          </a:xfrm>
          <a:custGeom>
            <a:avLst/>
            <a:gdLst>
              <a:gd name="T0" fmla="*/ 0 w 432"/>
              <a:gd name="T1" fmla="*/ 0 h 1800"/>
              <a:gd name="T2" fmla="*/ 2147483647 w 432"/>
              <a:gd name="T3" fmla="*/ 2147483647 h 1800"/>
              <a:gd name="T4" fmla="*/ 2147483647 w 432"/>
              <a:gd name="T5" fmla="*/ 2147483647 h 1800"/>
              <a:gd name="T6" fmla="*/ 2147483647 w 432"/>
              <a:gd name="T7" fmla="*/ 2147483647 h 1800"/>
              <a:gd name="T8" fmla="*/ 2147483647 w 432"/>
              <a:gd name="T9" fmla="*/ 2147483647 h 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2" h="1800">
                <a:moveTo>
                  <a:pt x="0" y="0"/>
                </a:moveTo>
                <a:cubicBezTo>
                  <a:pt x="62" y="98"/>
                  <a:pt x="125" y="196"/>
                  <a:pt x="168" y="296"/>
                </a:cubicBezTo>
                <a:cubicBezTo>
                  <a:pt x="211" y="396"/>
                  <a:pt x="224" y="451"/>
                  <a:pt x="256" y="600"/>
                </a:cubicBezTo>
                <a:cubicBezTo>
                  <a:pt x="288" y="749"/>
                  <a:pt x="331" y="992"/>
                  <a:pt x="360" y="1192"/>
                </a:cubicBezTo>
                <a:cubicBezTo>
                  <a:pt x="389" y="1392"/>
                  <a:pt x="410" y="1596"/>
                  <a:pt x="432" y="1800"/>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41991" name="Freeform 6"/>
          <p:cNvSpPr>
            <a:spLocks/>
          </p:cNvSpPr>
          <p:nvPr/>
        </p:nvSpPr>
        <p:spPr bwMode="auto">
          <a:xfrm>
            <a:off x="7045325" y="1450975"/>
            <a:ext cx="647700" cy="2844800"/>
          </a:xfrm>
          <a:custGeom>
            <a:avLst/>
            <a:gdLst>
              <a:gd name="T0" fmla="*/ 0 w 408"/>
              <a:gd name="T1" fmla="*/ 0 h 1792"/>
              <a:gd name="T2" fmla="*/ 2147483647 w 408"/>
              <a:gd name="T3" fmla="*/ 2147483647 h 1792"/>
              <a:gd name="T4" fmla="*/ 2147483647 w 408"/>
              <a:gd name="T5" fmla="*/ 2147483647 h 1792"/>
              <a:gd name="T6" fmla="*/ 2147483647 w 408"/>
              <a:gd name="T7" fmla="*/ 2147483647 h 1792"/>
              <a:gd name="T8" fmla="*/ 2147483647 w 408"/>
              <a:gd name="T9" fmla="*/ 2147483647 h 1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8" h="1792">
                <a:moveTo>
                  <a:pt x="0" y="0"/>
                </a:moveTo>
                <a:cubicBezTo>
                  <a:pt x="56" y="98"/>
                  <a:pt x="113" y="197"/>
                  <a:pt x="152" y="296"/>
                </a:cubicBezTo>
                <a:cubicBezTo>
                  <a:pt x="191" y="395"/>
                  <a:pt x="200" y="443"/>
                  <a:pt x="232" y="592"/>
                </a:cubicBezTo>
                <a:cubicBezTo>
                  <a:pt x="264" y="741"/>
                  <a:pt x="315" y="992"/>
                  <a:pt x="344" y="1192"/>
                </a:cubicBezTo>
                <a:cubicBezTo>
                  <a:pt x="373" y="1392"/>
                  <a:pt x="397" y="1691"/>
                  <a:pt x="408" y="1792"/>
                </a:cubicBezTo>
              </a:path>
            </a:pathLst>
          </a:custGeom>
          <a:noFill/>
          <a:ln w="28575" cap="flat" cmpd="sng">
            <a:solidFill>
              <a:srgbClr val="0099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14345" name="Rectangle 7"/>
          <p:cNvSpPr>
            <a:spLocks noChangeArrowheads="1"/>
          </p:cNvSpPr>
          <p:nvPr/>
        </p:nvSpPr>
        <p:spPr bwMode="auto">
          <a:xfrm>
            <a:off x="5475288" y="1438275"/>
            <a:ext cx="2862262" cy="2878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14346" name="Line 8"/>
          <p:cNvSpPr>
            <a:spLocks noChangeShapeType="1"/>
          </p:cNvSpPr>
          <p:nvPr/>
        </p:nvSpPr>
        <p:spPr bwMode="auto">
          <a:xfrm>
            <a:off x="5475288" y="1931988"/>
            <a:ext cx="2847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47" name="Line 9"/>
          <p:cNvSpPr>
            <a:spLocks noChangeShapeType="1"/>
          </p:cNvSpPr>
          <p:nvPr/>
        </p:nvSpPr>
        <p:spPr bwMode="auto">
          <a:xfrm>
            <a:off x="5484813" y="2398713"/>
            <a:ext cx="2847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48" name="Line 10"/>
          <p:cNvSpPr>
            <a:spLocks noChangeShapeType="1"/>
          </p:cNvSpPr>
          <p:nvPr/>
        </p:nvSpPr>
        <p:spPr bwMode="auto">
          <a:xfrm>
            <a:off x="5494338" y="2879725"/>
            <a:ext cx="2847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49" name="Line 11"/>
          <p:cNvSpPr>
            <a:spLocks noChangeShapeType="1"/>
          </p:cNvSpPr>
          <p:nvPr/>
        </p:nvSpPr>
        <p:spPr bwMode="auto">
          <a:xfrm>
            <a:off x="5503863" y="3346450"/>
            <a:ext cx="2847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50" name="Line 12"/>
          <p:cNvSpPr>
            <a:spLocks noChangeShapeType="1"/>
          </p:cNvSpPr>
          <p:nvPr/>
        </p:nvSpPr>
        <p:spPr bwMode="auto">
          <a:xfrm>
            <a:off x="5513388" y="3827463"/>
            <a:ext cx="2847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51" name="Line 13"/>
          <p:cNvSpPr>
            <a:spLocks noChangeShapeType="1"/>
          </p:cNvSpPr>
          <p:nvPr/>
        </p:nvSpPr>
        <p:spPr bwMode="auto">
          <a:xfrm>
            <a:off x="6224588" y="1438275"/>
            <a:ext cx="0" cy="2878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52" name="Line 14"/>
          <p:cNvSpPr>
            <a:spLocks noChangeShapeType="1"/>
          </p:cNvSpPr>
          <p:nvPr/>
        </p:nvSpPr>
        <p:spPr bwMode="auto">
          <a:xfrm>
            <a:off x="6931025" y="1455738"/>
            <a:ext cx="0" cy="28781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53" name="Line 15"/>
          <p:cNvSpPr>
            <a:spLocks noChangeShapeType="1"/>
          </p:cNvSpPr>
          <p:nvPr/>
        </p:nvSpPr>
        <p:spPr bwMode="auto">
          <a:xfrm>
            <a:off x="7637463" y="1444625"/>
            <a:ext cx="0" cy="2878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54" name="Text Box 16"/>
          <p:cNvSpPr txBox="1">
            <a:spLocks noChangeArrowheads="1"/>
          </p:cNvSpPr>
          <p:nvPr/>
        </p:nvSpPr>
        <p:spPr bwMode="auto">
          <a:xfrm>
            <a:off x="6037263" y="4294188"/>
            <a:ext cx="33855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200">
                <a:latin typeface="Gill Sans MT" panose="020B0502020104020203" pitchFamily="34" charset="0"/>
              </a:rPr>
              <a:t>10</a:t>
            </a:r>
            <a:endParaRPr lang="en-US" altLang="zh-CN" sz="1200" baseline="30000">
              <a:latin typeface="Gill Sans MT" panose="020B0502020104020203" pitchFamily="34" charset="0"/>
            </a:endParaRPr>
          </a:p>
        </p:txBody>
      </p:sp>
      <p:sp>
        <p:nvSpPr>
          <p:cNvPr id="14355" name="Text Box 17"/>
          <p:cNvSpPr txBox="1">
            <a:spLocks noChangeArrowheads="1"/>
          </p:cNvSpPr>
          <p:nvPr/>
        </p:nvSpPr>
        <p:spPr bwMode="auto">
          <a:xfrm>
            <a:off x="6745288" y="4295775"/>
            <a:ext cx="33855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200">
                <a:latin typeface="Gill Sans MT" panose="020B0502020104020203" pitchFamily="34" charset="0"/>
              </a:rPr>
              <a:t>20</a:t>
            </a:r>
            <a:endParaRPr lang="en-US" altLang="zh-CN" sz="1200" baseline="30000">
              <a:latin typeface="Gill Sans MT" panose="020B0502020104020203" pitchFamily="34" charset="0"/>
            </a:endParaRPr>
          </a:p>
        </p:txBody>
      </p:sp>
      <p:sp>
        <p:nvSpPr>
          <p:cNvPr id="14356" name="Text Box 18"/>
          <p:cNvSpPr txBox="1">
            <a:spLocks noChangeArrowheads="1"/>
          </p:cNvSpPr>
          <p:nvPr/>
        </p:nvSpPr>
        <p:spPr bwMode="auto">
          <a:xfrm>
            <a:off x="7435850" y="4298950"/>
            <a:ext cx="33855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200">
                <a:latin typeface="Gill Sans MT" panose="020B0502020104020203" pitchFamily="34" charset="0"/>
              </a:rPr>
              <a:t>30</a:t>
            </a:r>
            <a:endParaRPr lang="en-US" altLang="zh-CN" sz="1200" baseline="30000">
              <a:latin typeface="Gill Sans MT" panose="020B0502020104020203" pitchFamily="34" charset="0"/>
            </a:endParaRPr>
          </a:p>
        </p:txBody>
      </p:sp>
      <p:sp>
        <p:nvSpPr>
          <p:cNvPr id="14357" name="Text Box 19"/>
          <p:cNvSpPr txBox="1">
            <a:spLocks noChangeArrowheads="1"/>
          </p:cNvSpPr>
          <p:nvPr/>
        </p:nvSpPr>
        <p:spPr bwMode="auto">
          <a:xfrm>
            <a:off x="8158163" y="4302125"/>
            <a:ext cx="33855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200">
                <a:latin typeface="Gill Sans MT" panose="020B0502020104020203" pitchFamily="34" charset="0"/>
              </a:rPr>
              <a:t>40</a:t>
            </a:r>
            <a:endParaRPr lang="en-US" altLang="zh-CN" sz="1200" baseline="30000">
              <a:latin typeface="Gill Sans MT" panose="020B0502020104020203" pitchFamily="34" charset="0"/>
            </a:endParaRPr>
          </a:p>
        </p:txBody>
      </p:sp>
      <p:sp>
        <p:nvSpPr>
          <p:cNvPr id="14358" name="Line 20"/>
          <p:cNvSpPr>
            <a:spLocks noChangeShapeType="1"/>
          </p:cNvSpPr>
          <p:nvPr/>
        </p:nvSpPr>
        <p:spPr bwMode="auto">
          <a:xfrm>
            <a:off x="5780088" y="5965825"/>
            <a:ext cx="431800" cy="0"/>
          </a:xfrm>
          <a:prstGeom prst="line">
            <a:avLst/>
          </a:prstGeom>
          <a:noFill/>
          <a:ln w="2857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59" name="Line 21"/>
          <p:cNvSpPr>
            <a:spLocks noChangeShapeType="1"/>
          </p:cNvSpPr>
          <p:nvPr/>
        </p:nvSpPr>
        <p:spPr bwMode="auto">
          <a:xfrm>
            <a:off x="5780088" y="5572125"/>
            <a:ext cx="431800" cy="0"/>
          </a:xfrm>
          <a:prstGeom prst="line">
            <a:avLst/>
          </a:prstGeom>
          <a:noFill/>
          <a:ln w="2857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60" name="Line 22"/>
          <p:cNvSpPr>
            <a:spLocks noChangeShapeType="1"/>
          </p:cNvSpPr>
          <p:nvPr/>
        </p:nvSpPr>
        <p:spPr bwMode="auto">
          <a:xfrm>
            <a:off x="5792788" y="5153025"/>
            <a:ext cx="393700" cy="0"/>
          </a:xfrm>
          <a:prstGeom prst="line">
            <a:avLst/>
          </a:prstGeom>
          <a:noFill/>
          <a:ln w="28575">
            <a:solidFill>
              <a:srgbClr val="0099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Gill Sans MT" panose="020B0502020104020203" pitchFamily="34" charset="0"/>
              <a:ea typeface="ＭＳ Ｐゴシック" charset="0"/>
            </a:endParaRPr>
          </a:p>
        </p:txBody>
      </p:sp>
      <p:sp>
        <p:nvSpPr>
          <p:cNvPr id="14361" name="Text Box 23"/>
          <p:cNvSpPr txBox="1">
            <a:spLocks noChangeArrowheads="1"/>
          </p:cNvSpPr>
          <p:nvPr/>
        </p:nvSpPr>
        <p:spPr bwMode="auto">
          <a:xfrm>
            <a:off x="6191250" y="5019675"/>
            <a:ext cx="155363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Gill Sans MT" panose="020B0502020104020203" pitchFamily="34" charset="0"/>
              </a:rPr>
              <a:t>QAM256 </a:t>
            </a:r>
            <a:r>
              <a:rPr lang="en-US" sz="1400" dirty="0" smtClean="0">
                <a:latin typeface="Gill Sans MT" panose="020B0502020104020203" pitchFamily="34" charset="0"/>
              </a:rPr>
              <a:t>(8 Mbps)</a:t>
            </a:r>
            <a:endParaRPr lang="en-US" sz="1400" dirty="0">
              <a:latin typeface="Gill Sans MT" panose="020B0502020104020203" pitchFamily="34" charset="0"/>
            </a:endParaRPr>
          </a:p>
        </p:txBody>
      </p:sp>
      <p:sp>
        <p:nvSpPr>
          <p:cNvPr id="14362" name="Text Box 24"/>
          <p:cNvSpPr txBox="1">
            <a:spLocks noChangeArrowheads="1"/>
          </p:cNvSpPr>
          <p:nvPr/>
        </p:nvSpPr>
        <p:spPr bwMode="auto">
          <a:xfrm>
            <a:off x="6178550" y="5411788"/>
            <a:ext cx="146386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Gill Sans MT" panose="020B0502020104020203" pitchFamily="34" charset="0"/>
              </a:rPr>
              <a:t>QAM16 </a:t>
            </a:r>
            <a:r>
              <a:rPr lang="en-US" sz="1400" dirty="0" smtClean="0">
                <a:latin typeface="Gill Sans MT" panose="020B0502020104020203" pitchFamily="34" charset="0"/>
              </a:rPr>
              <a:t>(4 Mbps)</a:t>
            </a:r>
            <a:endParaRPr lang="en-US" sz="1400" dirty="0">
              <a:latin typeface="Gill Sans MT" panose="020B0502020104020203" pitchFamily="34" charset="0"/>
            </a:endParaRPr>
          </a:p>
        </p:txBody>
      </p:sp>
      <p:sp>
        <p:nvSpPr>
          <p:cNvPr id="14363" name="Text Box 25"/>
          <p:cNvSpPr txBox="1">
            <a:spLocks noChangeArrowheads="1"/>
          </p:cNvSpPr>
          <p:nvPr/>
        </p:nvSpPr>
        <p:spPr bwMode="auto">
          <a:xfrm>
            <a:off x="6194425" y="5818188"/>
            <a:ext cx="1268296"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a:latin typeface="Gill Sans MT" panose="020B0502020104020203" pitchFamily="34" charset="0"/>
              </a:rPr>
              <a:t>BPSK </a:t>
            </a:r>
            <a:r>
              <a:rPr lang="en-US" sz="1400" dirty="0" smtClean="0">
                <a:latin typeface="Gill Sans MT" panose="020B0502020104020203" pitchFamily="34" charset="0"/>
              </a:rPr>
              <a:t>(1 Mbps)</a:t>
            </a:r>
            <a:endParaRPr lang="en-US" sz="1400" dirty="0">
              <a:latin typeface="Gill Sans MT" panose="020B0502020104020203" pitchFamily="34" charset="0"/>
            </a:endParaRPr>
          </a:p>
        </p:txBody>
      </p:sp>
      <p:sp>
        <p:nvSpPr>
          <p:cNvPr id="14364" name="Text Box 26"/>
          <p:cNvSpPr txBox="1">
            <a:spLocks noChangeArrowheads="1"/>
          </p:cNvSpPr>
          <p:nvPr/>
        </p:nvSpPr>
        <p:spPr bwMode="auto">
          <a:xfrm>
            <a:off x="6445250" y="4494213"/>
            <a:ext cx="82266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dirty="0" smtClean="0">
                <a:latin typeface="Gill Sans MT" panose="020B0502020104020203" pitchFamily="34" charset="0"/>
              </a:rPr>
              <a:t>SNR(dB)</a:t>
            </a:r>
            <a:endParaRPr lang="en-US" sz="1400" dirty="0">
              <a:latin typeface="Gill Sans MT" panose="020B0502020104020203" pitchFamily="34" charset="0"/>
            </a:endParaRPr>
          </a:p>
        </p:txBody>
      </p:sp>
      <p:sp>
        <p:nvSpPr>
          <p:cNvPr id="14365" name="Text Box 27"/>
          <p:cNvSpPr txBox="1">
            <a:spLocks noChangeArrowheads="1"/>
          </p:cNvSpPr>
          <p:nvPr/>
        </p:nvSpPr>
        <p:spPr bwMode="auto">
          <a:xfrm rot="-5400000">
            <a:off x="4636294" y="2767806"/>
            <a:ext cx="484188"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a:latin typeface="Gill Sans MT" panose="020B0502020104020203" pitchFamily="34" charset="0"/>
              </a:rPr>
              <a:t>BER</a:t>
            </a:r>
          </a:p>
        </p:txBody>
      </p:sp>
      <p:sp>
        <p:nvSpPr>
          <p:cNvPr id="14366" name="Text Box 28"/>
          <p:cNvSpPr txBox="1">
            <a:spLocks noChangeArrowheads="1"/>
          </p:cNvSpPr>
          <p:nvPr/>
        </p:nvSpPr>
        <p:spPr bwMode="auto">
          <a:xfrm>
            <a:off x="4960938" y="1301750"/>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-1</a:t>
            </a:r>
          </a:p>
        </p:txBody>
      </p:sp>
      <p:sp>
        <p:nvSpPr>
          <p:cNvPr id="14367" name="Text Box 29"/>
          <p:cNvSpPr txBox="1">
            <a:spLocks noChangeArrowheads="1"/>
          </p:cNvSpPr>
          <p:nvPr/>
        </p:nvSpPr>
        <p:spPr bwMode="auto">
          <a:xfrm>
            <a:off x="4979988" y="1782763"/>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-2</a:t>
            </a:r>
          </a:p>
        </p:txBody>
      </p:sp>
      <p:sp>
        <p:nvSpPr>
          <p:cNvPr id="14368" name="Text Box 30"/>
          <p:cNvSpPr txBox="1">
            <a:spLocks noChangeArrowheads="1"/>
          </p:cNvSpPr>
          <p:nvPr/>
        </p:nvSpPr>
        <p:spPr bwMode="auto">
          <a:xfrm>
            <a:off x="4970463" y="2249488"/>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-3</a:t>
            </a:r>
          </a:p>
        </p:txBody>
      </p:sp>
      <p:sp>
        <p:nvSpPr>
          <p:cNvPr id="14369" name="Text Box 31"/>
          <p:cNvSpPr txBox="1">
            <a:spLocks noChangeArrowheads="1"/>
          </p:cNvSpPr>
          <p:nvPr/>
        </p:nvSpPr>
        <p:spPr bwMode="auto">
          <a:xfrm>
            <a:off x="4979988" y="3182938"/>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-5</a:t>
            </a:r>
          </a:p>
        </p:txBody>
      </p:sp>
      <p:sp>
        <p:nvSpPr>
          <p:cNvPr id="14370" name="Text Box 32"/>
          <p:cNvSpPr txBox="1">
            <a:spLocks noChangeArrowheads="1"/>
          </p:cNvSpPr>
          <p:nvPr/>
        </p:nvSpPr>
        <p:spPr bwMode="auto">
          <a:xfrm>
            <a:off x="4984750" y="3663950"/>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-6</a:t>
            </a:r>
          </a:p>
        </p:txBody>
      </p:sp>
      <p:sp>
        <p:nvSpPr>
          <p:cNvPr id="14371" name="Text Box 33"/>
          <p:cNvSpPr txBox="1">
            <a:spLocks noChangeArrowheads="1"/>
          </p:cNvSpPr>
          <p:nvPr/>
        </p:nvSpPr>
        <p:spPr bwMode="auto">
          <a:xfrm>
            <a:off x="4975225" y="4159250"/>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-7</a:t>
            </a:r>
          </a:p>
        </p:txBody>
      </p:sp>
      <p:sp>
        <p:nvSpPr>
          <p:cNvPr id="14372" name="Text Box 34"/>
          <p:cNvSpPr txBox="1">
            <a:spLocks noChangeArrowheads="1"/>
          </p:cNvSpPr>
          <p:nvPr/>
        </p:nvSpPr>
        <p:spPr bwMode="auto">
          <a:xfrm>
            <a:off x="4962525" y="2738438"/>
            <a:ext cx="4235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200">
                <a:latin typeface="Gill Sans MT" panose="020B0502020104020203" pitchFamily="34" charset="0"/>
              </a:rPr>
              <a:t>10</a:t>
            </a:r>
            <a:r>
              <a:rPr lang="en-US" sz="1200" baseline="30000">
                <a:latin typeface="Gill Sans MT" panose="020B0502020104020203" pitchFamily="34" charset="0"/>
              </a:rPr>
              <a:t>-4</a:t>
            </a:r>
          </a:p>
        </p:txBody>
      </p:sp>
      <p:sp>
        <p:nvSpPr>
          <p:cNvPr id="2" name="标题 1"/>
          <p:cNvSpPr>
            <a:spLocks noGrp="1"/>
          </p:cNvSpPr>
          <p:nvPr>
            <p:ph type="title"/>
          </p:nvPr>
        </p:nvSpPr>
        <p:spPr/>
        <p:txBody>
          <a:bodyPr/>
          <a:lstStyle/>
          <a:p>
            <a:r>
              <a:rPr lang="en-US" altLang="zh-CN" dirty="0" smtClean="0"/>
              <a:t>7.2 </a:t>
            </a:r>
            <a:r>
              <a:rPr lang="zh-CN" altLang="en-US" dirty="0"/>
              <a:t>无线链路和网络特征</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519683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a:xfrm>
            <a:off x="317500" y="228600"/>
            <a:ext cx="8511579" cy="639763"/>
          </a:xfrm>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4601" cy="5201909"/>
          </a:xfrm>
        </p:spPr>
        <p:txBody>
          <a:bodyPr/>
          <a:lstStyle/>
          <a:p>
            <a:pPr eaLnBrk="1" hangingPunct="1">
              <a:buNone/>
            </a:pPr>
            <a:r>
              <a:rPr lang="en-US" altLang="zh-CN" sz="1800" dirty="0" smtClean="0"/>
              <a:t>7.1 </a:t>
            </a:r>
            <a:r>
              <a:rPr lang="zh-CN" altLang="en-US" sz="1800" dirty="0" smtClean="0"/>
              <a:t>概述</a:t>
            </a:r>
            <a:endParaRPr lang="en-US" altLang="zh-CN" sz="1800" dirty="0"/>
          </a:p>
          <a:p>
            <a:pPr eaLnBrk="1" hangingPunct="1">
              <a:buFontTx/>
              <a:buNone/>
            </a:pPr>
            <a:r>
              <a:rPr lang="en-US" altLang="zh-CN" sz="1800" dirty="0" smtClean="0"/>
              <a:t>7.1 </a:t>
            </a:r>
            <a:r>
              <a:rPr lang="zh-CN" altLang="en-US" sz="1800" dirty="0" smtClean="0"/>
              <a:t>无线链路和网络特征</a:t>
            </a:r>
            <a:endParaRPr lang="en-US" altLang="zh-CN" sz="1800" dirty="0"/>
          </a:p>
          <a:p>
            <a:pPr eaLnBrk="1" hangingPunct="1"/>
            <a:r>
              <a:rPr lang="en-US" altLang="zh-CN" sz="1800" dirty="0"/>
              <a:t>CDMA</a:t>
            </a:r>
          </a:p>
          <a:p>
            <a:pPr eaLnBrk="1" hangingPunct="1">
              <a:buFontTx/>
              <a:buNone/>
            </a:pPr>
            <a:r>
              <a:rPr lang="en-US" altLang="zh-CN" sz="1800" dirty="0" smtClean="0"/>
              <a:t>7.3 Wi-Fi: IEEE 802.11 </a:t>
            </a:r>
            <a:r>
              <a:rPr lang="zh-CN" altLang="en-US" sz="1800" dirty="0" smtClean="0"/>
              <a:t>无线局域网</a:t>
            </a:r>
            <a:endParaRPr lang="en-US" altLang="zh-CN" sz="1800" dirty="0"/>
          </a:p>
          <a:p>
            <a:pPr eaLnBrk="1" hangingPunct="1"/>
            <a:r>
              <a:rPr lang="en-US" altLang="zh-CN" sz="1800" dirty="0" smtClean="0"/>
              <a:t>IEEE 802.11 </a:t>
            </a:r>
            <a:r>
              <a:rPr lang="zh-CN" altLang="en-US" sz="1800" dirty="0" smtClean="0"/>
              <a:t>体系结构</a:t>
            </a:r>
            <a:endParaRPr lang="en-US" altLang="zh-CN" sz="1800" dirty="0"/>
          </a:p>
          <a:p>
            <a:pPr eaLnBrk="1" hangingPunct="1"/>
            <a:r>
              <a:rPr lang="en-US" altLang="zh-CN" sz="1800" dirty="0" smtClean="0"/>
              <a:t>IEEE 802.11 MAC </a:t>
            </a:r>
            <a:r>
              <a:rPr lang="zh-CN" altLang="en-US" sz="1800" dirty="0" smtClean="0"/>
              <a:t>协议</a:t>
            </a:r>
            <a:endParaRPr lang="en-US" altLang="zh-CN" sz="1800" dirty="0"/>
          </a:p>
          <a:p>
            <a:pPr eaLnBrk="1" hangingPunct="1"/>
            <a:r>
              <a:rPr lang="en-US" altLang="zh-CN" sz="1800" dirty="0" smtClean="0"/>
              <a:t>IEEE 802.11</a:t>
            </a:r>
            <a:r>
              <a:rPr lang="zh-CN" altLang="en-US" sz="1800" dirty="0" smtClean="0"/>
              <a:t>帧</a:t>
            </a:r>
            <a:endParaRPr lang="en-US" altLang="zh-CN" sz="1800" dirty="0"/>
          </a:p>
          <a:p>
            <a:pPr eaLnBrk="1" hangingPunct="1"/>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r>
              <a:rPr lang="en-US" altLang="zh-CN" sz="1800" dirty="0" smtClean="0"/>
              <a:t>802.11</a:t>
            </a:r>
            <a:r>
              <a:rPr lang="zh-CN" altLang="en-US" sz="1800" dirty="0" smtClean="0"/>
              <a:t>中的高级特色</a:t>
            </a:r>
            <a:endParaRPr lang="en-US" altLang="zh-CN" sz="1800" dirty="0"/>
          </a:p>
          <a:p>
            <a:pPr eaLnBrk="1" hangingPunct="1"/>
            <a:r>
              <a:rPr lang="zh-CN" altLang="en-US" sz="1800" dirty="0" smtClean="0"/>
              <a:t>个人域网络：蓝牙和 </a:t>
            </a:r>
            <a:r>
              <a:rPr lang="en-US" altLang="zh-CN" sz="1800" dirty="0" smtClean="0"/>
              <a:t>ZigBee</a:t>
            </a:r>
            <a:endParaRPr lang="en-US" altLang="zh-CN" sz="1800" dirty="0"/>
          </a:p>
          <a:p>
            <a:pPr marL="0" indent="0" eaLnBrk="1" hangingPunct="1">
              <a:buNone/>
            </a:pPr>
            <a:endParaRPr lang="en-US" altLang="zh-CN" sz="1800" dirty="0" smtClean="0"/>
          </a:p>
          <a:p>
            <a:pPr marL="0" indent="0" eaLnBrk="1" hangingPunct="1">
              <a:buNone/>
            </a:pPr>
            <a:r>
              <a:rPr lang="en-US" altLang="zh-CN" sz="1800" dirty="0" smtClean="0"/>
              <a:t>7.4 </a:t>
            </a:r>
            <a:r>
              <a:rPr lang="zh-CN" altLang="en-US" sz="1800" dirty="0" smtClean="0"/>
              <a:t>蜂窝因特网接入</a:t>
            </a:r>
            <a:endParaRPr lang="en-US" altLang="zh-CN" sz="1800" dirty="0"/>
          </a:p>
          <a:p>
            <a:pPr eaLnBrk="1" hangingPunct="1"/>
            <a:r>
              <a:rPr lang="zh-CN" altLang="en-US" sz="1800" dirty="0" smtClean="0"/>
              <a:t>蜂窝体系结构概述</a:t>
            </a:r>
            <a:endParaRPr lang="en-US" altLang="zh-CN" sz="1800" dirty="0"/>
          </a:p>
          <a:p>
            <a:pPr eaLnBrk="1" hangingPunct="1"/>
            <a:r>
              <a:rPr lang="en-US" altLang="zh-CN" sz="1800" dirty="0" smtClean="0"/>
              <a:t>3G </a:t>
            </a:r>
            <a:r>
              <a:rPr lang="zh-CN" altLang="en-US" sz="1800" dirty="0" smtClean="0"/>
              <a:t>蜂窝数据网络：将因特网扩展到蜂窝用户</a:t>
            </a:r>
            <a:endParaRPr lang="en-US" altLang="zh-CN" sz="1400" dirty="0"/>
          </a:p>
        </p:txBody>
      </p:sp>
      <p:sp>
        <p:nvSpPr>
          <p:cNvPr id="2" name="内容占位符 1"/>
          <p:cNvSpPr>
            <a:spLocks noGrp="1"/>
          </p:cNvSpPr>
          <p:nvPr>
            <p:ph sz="half" idx="2"/>
          </p:nvPr>
        </p:nvSpPr>
        <p:spPr>
          <a:xfrm>
            <a:off x="4648201" y="1017588"/>
            <a:ext cx="4181990" cy="5143500"/>
          </a:xfrm>
        </p:spPr>
        <p:txBody>
          <a:bodyPr/>
          <a:lstStyle/>
          <a:p>
            <a:pPr marL="342900" lvl="1" indent="-342900"/>
            <a:r>
              <a:rPr lang="zh-CN" altLang="en-US" sz="1800" dirty="0" smtClean="0"/>
              <a:t>走向 </a:t>
            </a:r>
            <a:r>
              <a:rPr lang="en-US" altLang="zh-CN" sz="1800" dirty="0" smtClean="0"/>
              <a:t>4G: LTE</a:t>
            </a:r>
            <a:endParaRPr lang="en-US" altLang="zh-CN" sz="1800" dirty="0"/>
          </a:p>
          <a:p>
            <a:pPr eaLnBrk="1" hangingPunct="1">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r>
              <a:rPr lang="zh-CN" altLang="en-US" sz="1800" dirty="0" smtClean="0"/>
              <a:t>寻址</a:t>
            </a:r>
            <a:endParaRPr lang="en-US" altLang="zh-CN" sz="1800" dirty="0"/>
          </a:p>
          <a:p>
            <a:pPr marL="342900" lvl="1" indent="-342900"/>
            <a:r>
              <a:rPr lang="zh-CN" altLang="en-US" sz="1800" dirty="0" smtClean="0"/>
              <a:t>路由选择到移动节点</a:t>
            </a:r>
            <a:endParaRPr lang="en-US" altLang="zh-CN" sz="1800" dirty="0"/>
          </a:p>
          <a:p>
            <a:pPr marL="342900" lvl="1" indent="-342900" eaLnBrk="1" hangingPunct="1">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buNone/>
            </a:pPr>
            <a:endParaRPr lang="en-US" altLang="zh-CN" sz="1800" dirty="0" smtClean="0">
              <a:cs typeface="+mn-cs"/>
            </a:endParaRPr>
          </a:p>
          <a:p>
            <a:pPr marL="342900" lvl="1" indent="-342900" eaLnBrk="1" hangingPunct="1">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r>
              <a:rPr lang="zh-CN" altLang="en-US" sz="1800" dirty="0" smtClean="0"/>
              <a:t>对移动用户呼叫的路由选择</a:t>
            </a:r>
            <a:endParaRPr lang="en-US" altLang="zh-CN" sz="1800" dirty="0" smtClean="0"/>
          </a:p>
          <a:p>
            <a:pPr marL="342900" lvl="1" indent="-342900"/>
            <a:r>
              <a:rPr lang="en-US" altLang="zh-CN" sz="1800" dirty="0" smtClean="0"/>
              <a:t>GSM </a:t>
            </a:r>
            <a:r>
              <a:rPr lang="zh-CN" altLang="en-US" sz="1800" dirty="0" smtClean="0"/>
              <a:t>中的切换</a:t>
            </a:r>
            <a:endParaRPr lang="en-US" altLang="zh-CN" sz="1800" dirty="0" smtClean="0"/>
          </a:p>
          <a:p>
            <a:pPr marL="342900" lvl="1" indent="-342900" eaLnBrk="1" hangingPunct="1">
              <a:buNone/>
            </a:pPr>
            <a:endParaRPr lang="en-US" altLang="zh-CN" sz="1800" dirty="0" smtClean="0">
              <a:cs typeface="+mn-cs"/>
            </a:endParaRPr>
          </a:p>
          <a:p>
            <a:pPr marL="342900" lvl="1" indent="-342900" eaLnBrk="1" hangingPunct="1">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buNone/>
            </a:pPr>
            <a:endParaRPr lang="en-US" altLang="zh-CN" sz="1800" dirty="0" smtClean="0">
              <a:cs typeface="+mn-cs"/>
            </a:endParaRPr>
          </a:p>
          <a:p>
            <a:pPr marL="342900" lvl="1" indent="-342900" eaLnBrk="1" hangingPunct="1">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r>
              <a:rPr lang="en-US" altLang="zh-CN" sz="1800" dirty="0"/>
              <a:t>Homework Problems and Questions </a:t>
            </a:r>
          </a:p>
          <a:p>
            <a:pPr marL="342900" lvl="1" indent="-342900"/>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2416603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altLang="zh-CN" dirty="0" smtClean="0"/>
              <a:t>7.2 </a:t>
            </a:r>
            <a:r>
              <a:rPr lang="zh-CN" altLang="en-US" dirty="0" smtClean="0"/>
              <a:t>无线链路和网络特征</a:t>
            </a:r>
          </a:p>
        </p:txBody>
      </p:sp>
      <p:sp>
        <p:nvSpPr>
          <p:cNvPr id="28677" name="Rectangle 3"/>
          <p:cNvSpPr>
            <a:spLocks noGrp="1" noChangeArrowheads="1"/>
          </p:cNvSpPr>
          <p:nvPr>
            <p:ph type="body" idx="1"/>
          </p:nvPr>
        </p:nvSpPr>
        <p:spPr/>
        <p:txBody>
          <a:bodyPr/>
          <a:lstStyle/>
          <a:p>
            <a:pPr eaLnBrk="1" hangingPunct="1"/>
            <a:r>
              <a:rPr lang="zh-CN" altLang="en-US" b="1" smtClean="0">
                <a:latin typeface="楷体" panose="02010609060101010101" pitchFamily="49" charset="-122"/>
                <a:ea typeface="楷体" panose="02010609060101010101" pitchFamily="49" charset="-122"/>
              </a:rPr>
              <a:t>隐藏终端问题</a:t>
            </a:r>
          </a:p>
        </p:txBody>
      </p:sp>
      <p:grpSp>
        <p:nvGrpSpPr>
          <p:cNvPr id="2" name="Group 4"/>
          <p:cNvGrpSpPr>
            <a:grpSpLocks/>
          </p:cNvGrpSpPr>
          <p:nvPr/>
        </p:nvGrpSpPr>
        <p:grpSpPr bwMode="auto">
          <a:xfrm>
            <a:off x="914400" y="1936750"/>
            <a:ext cx="3194050" cy="1616075"/>
            <a:chOff x="759" y="2008"/>
            <a:chExt cx="2012" cy="1018"/>
          </a:xfrm>
        </p:grpSpPr>
        <p:grpSp>
          <p:nvGrpSpPr>
            <p:cNvPr id="28705" name="Group 5"/>
            <p:cNvGrpSpPr>
              <a:grpSpLocks/>
            </p:cNvGrpSpPr>
            <p:nvPr/>
          </p:nvGrpSpPr>
          <p:grpSpPr bwMode="auto">
            <a:xfrm>
              <a:off x="1529" y="2018"/>
              <a:ext cx="535" cy="466"/>
              <a:chOff x="2870" y="1518"/>
              <a:chExt cx="292" cy="320"/>
            </a:xfrm>
          </p:grpSpPr>
          <p:graphicFrame>
            <p:nvGraphicFramePr>
              <p:cNvPr id="28718" name="Object 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5942" name="Clip" r:id="rId4" imgW="826829" imgH="840406" progId="MS_ClipArt_Gallery.2">
                      <p:embed/>
                    </p:oleObj>
                  </mc:Choice>
                  <mc:Fallback>
                    <p:oleObj name="Clip" r:id="rId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9" name="Object 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5943" name="Clip" r:id="rId6" imgW="1268295" imgH="1199426" progId="MS_ClipArt_Gallery.2">
                      <p:embed/>
                    </p:oleObj>
                  </mc:Choice>
                  <mc:Fallback>
                    <p:oleObj name="Clip" r:id="rId6"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706" name="Freeform 8"/>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8707" name="Group 9"/>
            <p:cNvGrpSpPr>
              <a:grpSpLocks/>
            </p:cNvGrpSpPr>
            <p:nvPr/>
          </p:nvGrpSpPr>
          <p:grpSpPr bwMode="auto">
            <a:xfrm>
              <a:off x="1053" y="2587"/>
              <a:ext cx="482" cy="439"/>
              <a:chOff x="2870" y="1518"/>
              <a:chExt cx="292" cy="320"/>
            </a:xfrm>
          </p:grpSpPr>
          <p:graphicFrame>
            <p:nvGraphicFramePr>
              <p:cNvPr id="28716" name="Object 1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5944"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7" name="Object 1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5945"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708" name="Group 12"/>
            <p:cNvGrpSpPr>
              <a:grpSpLocks/>
            </p:cNvGrpSpPr>
            <p:nvPr/>
          </p:nvGrpSpPr>
          <p:grpSpPr bwMode="auto">
            <a:xfrm>
              <a:off x="2124" y="2391"/>
              <a:ext cx="482" cy="439"/>
              <a:chOff x="2870" y="1518"/>
              <a:chExt cx="292" cy="320"/>
            </a:xfrm>
          </p:grpSpPr>
          <p:graphicFrame>
            <p:nvGraphicFramePr>
              <p:cNvPr id="28714"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5946" name="Clip" r:id="rId10" imgW="826829" imgH="840406" progId="MS_ClipArt_Gallery.2">
                      <p:embed/>
                    </p:oleObj>
                  </mc:Choice>
                  <mc:Fallback>
                    <p:oleObj name="Clip" r:id="rId1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5"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5947" name="Clip" r:id="rId11" imgW="1268295" imgH="1199426" progId="MS_ClipArt_Gallery.2">
                      <p:embed/>
                    </p:oleObj>
                  </mc:Choice>
                  <mc:Fallback>
                    <p:oleObj name="Clip" r:id="rId1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709" name="Line 15"/>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710" name="Line 16"/>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711" name="Text Box 17"/>
            <p:cNvSpPr txBox="1">
              <a:spLocks noChangeArrowheads="1"/>
            </p:cNvSpPr>
            <p:nvPr/>
          </p:nvSpPr>
          <p:spPr bwMode="auto">
            <a:xfrm>
              <a:off x="1006" y="2705"/>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A</a:t>
              </a:r>
            </a:p>
          </p:txBody>
        </p:sp>
        <p:sp>
          <p:nvSpPr>
            <p:cNvPr id="28712" name="Text Box 18"/>
            <p:cNvSpPr txBox="1">
              <a:spLocks noChangeArrowheads="1"/>
            </p:cNvSpPr>
            <p:nvPr/>
          </p:nvSpPr>
          <p:spPr bwMode="auto">
            <a:xfrm>
              <a:off x="2564" y="2562"/>
              <a:ext cx="2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B</a:t>
              </a:r>
            </a:p>
          </p:txBody>
        </p:sp>
        <p:sp>
          <p:nvSpPr>
            <p:cNvPr id="28713" name="Text Box 19"/>
            <p:cNvSpPr txBox="1">
              <a:spLocks noChangeArrowheads="1"/>
            </p:cNvSpPr>
            <p:nvPr/>
          </p:nvSpPr>
          <p:spPr bwMode="auto">
            <a:xfrm>
              <a:off x="2014" y="2118"/>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C</a:t>
              </a:r>
            </a:p>
          </p:txBody>
        </p:sp>
      </p:grpSp>
      <p:sp>
        <p:nvSpPr>
          <p:cNvPr id="165908" name="Rectangle 20"/>
          <p:cNvSpPr>
            <a:spLocks noChangeArrowheads="1"/>
          </p:cNvSpPr>
          <p:nvPr/>
        </p:nvSpPr>
        <p:spPr bwMode="auto">
          <a:xfrm>
            <a:off x="539750" y="3933825"/>
            <a:ext cx="4402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dirty="0">
                <a:ea typeface="楷体" panose="02010609060101010101" pitchFamily="49" charset="-122"/>
                <a:cs typeface="Arial" panose="020B0604020202020204" pitchFamily="34" charset="0"/>
              </a:rPr>
              <a:t>1</a:t>
            </a:r>
            <a:r>
              <a:rPr lang="zh-CN" altLang="en-US" sz="2200" dirty="0">
                <a:ea typeface="楷体" panose="02010609060101010101" pitchFamily="49" charset="-122"/>
                <a:cs typeface="Arial" panose="020B0604020202020204" pitchFamily="34" charset="0"/>
              </a:rPr>
              <a:t>、存在障碍物</a:t>
            </a:r>
          </a:p>
          <a:p>
            <a:pPr eaLnBrk="1" hangingPunct="1">
              <a:lnSpc>
                <a:spcPct val="90000"/>
              </a:lnSpc>
            </a:pPr>
            <a:r>
              <a:rPr lang="en-US" altLang="zh-CN" sz="2200" dirty="0">
                <a:ea typeface="楷体" panose="02010609060101010101" pitchFamily="49" charset="-122"/>
                <a:cs typeface="Arial" panose="020B0604020202020204" pitchFamily="34" charset="0"/>
              </a:rPr>
              <a:t>B, A</a:t>
            </a:r>
            <a:r>
              <a:rPr lang="zh-CN" altLang="en-US" sz="2200" dirty="0">
                <a:ea typeface="楷体" panose="02010609060101010101" pitchFamily="49" charset="-122"/>
                <a:cs typeface="Arial" panose="020B0604020202020204" pitchFamily="34" charset="0"/>
              </a:rPr>
              <a:t>能互相“听见”</a:t>
            </a:r>
            <a:endParaRPr lang="en-US" altLang="zh-CN" sz="2200" dirty="0">
              <a:ea typeface="楷体" panose="02010609060101010101" pitchFamily="49" charset="-122"/>
              <a:cs typeface="Arial" panose="020B0604020202020204" pitchFamily="34" charset="0"/>
            </a:endParaRPr>
          </a:p>
          <a:p>
            <a:pPr eaLnBrk="1" hangingPunct="1">
              <a:lnSpc>
                <a:spcPct val="90000"/>
              </a:lnSpc>
            </a:pPr>
            <a:r>
              <a:rPr lang="en-US" altLang="zh-CN" sz="2200" dirty="0">
                <a:ea typeface="楷体" panose="02010609060101010101" pitchFamily="49" charset="-122"/>
                <a:cs typeface="Arial" panose="020B0604020202020204" pitchFamily="34" charset="0"/>
              </a:rPr>
              <a:t>B, C</a:t>
            </a:r>
            <a:r>
              <a:rPr lang="zh-CN" altLang="en-US" sz="2200" dirty="0">
                <a:ea typeface="楷体" panose="02010609060101010101" pitchFamily="49" charset="-122"/>
                <a:cs typeface="Arial" panose="020B0604020202020204" pitchFamily="34" charset="0"/>
              </a:rPr>
              <a:t>能互相“听见”</a:t>
            </a:r>
          </a:p>
          <a:p>
            <a:pPr eaLnBrk="1" hangingPunct="1">
              <a:lnSpc>
                <a:spcPct val="90000"/>
              </a:lnSpc>
            </a:pPr>
            <a:r>
              <a:rPr lang="en-US" altLang="zh-CN" sz="2200" dirty="0">
                <a:ea typeface="楷体" panose="02010609060101010101" pitchFamily="49" charset="-122"/>
                <a:cs typeface="Arial" panose="020B0604020202020204" pitchFamily="34" charset="0"/>
              </a:rPr>
              <a:t>A, C </a:t>
            </a:r>
            <a:r>
              <a:rPr lang="zh-CN" altLang="en-US" sz="2200" dirty="0">
                <a:ea typeface="楷体" panose="02010609060101010101" pitchFamily="49" charset="-122"/>
                <a:cs typeface="Arial" panose="020B0604020202020204" pitchFamily="34" charset="0"/>
              </a:rPr>
              <a:t>两个站点不能互相“听见”，即</a:t>
            </a:r>
            <a:r>
              <a:rPr lang="en-US" altLang="zh-CN" sz="2200" dirty="0">
                <a:ea typeface="楷体" panose="02010609060101010101" pitchFamily="49" charset="-122"/>
                <a:cs typeface="Arial" panose="020B0604020202020204" pitchFamily="34" charset="0"/>
              </a:rPr>
              <a:t>A, C </a:t>
            </a:r>
            <a:r>
              <a:rPr lang="zh-CN" altLang="en-US" sz="2200" dirty="0">
                <a:ea typeface="楷体" panose="02010609060101010101" pitchFamily="49" charset="-122"/>
                <a:cs typeface="Arial" panose="020B0604020202020204" pitchFamily="34" charset="0"/>
              </a:rPr>
              <a:t>不知道它们对</a:t>
            </a:r>
            <a:r>
              <a:rPr lang="en-US" altLang="zh-CN" sz="2200" dirty="0">
                <a:ea typeface="楷体" panose="02010609060101010101" pitchFamily="49" charset="-122"/>
                <a:cs typeface="Arial" panose="020B0604020202020204" pitchFamily="34" charset="0"/>
              </a:rPr>
              <a:t>B</a:t>
            </a:r>
            <a:r>
              <a:rPr lang="zh-CN" altLang="en-US" sz="2200" dirty="0">
                <a:ea typeface="楷体" panose="02010609060101010101" pitchFamily="49" charset="-122"/>
                <a:cs typeface="Arial" panose="020B0604020202020204" pitchFamily="34" charset="0"/>
              </a:rPr>
              <a:t>的干扰</a:t>
            </a:r>
          </a:p>
        </p:txBody>
      </p:sp>
      <p:grpSp>
        <p:nvGrpSpPr>
          <p:cNvPr id="6" name="Group 21"/>
          <p:cNvGrpSpPr>
            <a:grpSpLocks/>
          </p:cNvGrpSpPr>
          <p:nvPr/>
        </p:nvGrpSpPr>
        <p:grpSpPr bwMode="auto">
          <a:xfrm>
            <a:off x="5159376" y="1628775"/>
            <a:ext cx="3633788" cy="2281238"/>
            <a:chOff x="3264" y="1698"/>
            <a:chExt cx="2289" cy="1437"/>
          </a:xfrm>
        </p:grpSpPr>
        <p:grpSp>
          <p:nvGrpSpPr>
            <p:cNvPr id="28682" name="Group 22"/>
            <p:cNvGrpSpPr>
              <a:grpSpLocks/>
            </p:cNvGrpSpPr>
            <p:nvPr/>
          </p:nvGrpSpPr>
          <p:grpSpPr bwMode="auto">
            <a:xfrm>
              <a:off x="3264" y="1698"/>
              <a:ext cx="2150" cy="455"/>
              <a:chOff x="3256" y="1911"/>
              <a:chExt cx="2150" cy="455"/>
            </a:xfrm>
          </p:grpSpPr>
          <p:grpSp>
            <p:nvGrpSpPr>
              <p:cNvPr id="28693" name="Group 23"/>
              <p:cNvGrpSpPr>
                <a:grpSpLocks/>
              </p:cNvGrpSpPr>
              <p:nvPr/>
            </p:nvGrpSpPr>
            <p:grpSpPr bwMode="auto">
              <a:xfrm>
                <a:off x="3303" y="1911"/>
                <a:ext cx="482" cy="439"/>
                <a:chOff x="2870" y="1518"/>
                <a:chExt cx="292" cy="320"/>
              </a:xfrm>
            </p:grpSpPr>
            <p:graphicFrame>
              <p:nvGraphicFramePr>
                <p:cNvPr id="28703"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5948"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4"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5949" name="Clip" r:id="rId13" imgW="1268295" imgH="1199426" progId="MS_ClipArt_Gallery.2">
                        <p:embed/>
                      </p:oleObj>
                    </mc:Choice>
                    <mc:Fallback>
                      <p:oleObj name="Clip" r:id="rId1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694" name="Group 26"/>
              <p:cNvGrpSpPr>
                <a:grpSpLocks/>
              </p:cNvGrpSpPr>
              <p:nvPr/>
            </p:nvGrpSpPr>
            <p:grpSpPr bwMode="auto">
              <a:xfrm>
                <a:off x="4037" y="1919"/>
                <a:ext cx="482" cy="439"/>
                <a:chOff x="2870" y="1518"/>
                <a:chExt cx="292" cy="320"/>
              </a:xfrm>
            </p:grpSpPr>
            <p:graphicFrame>
              <p:nvGraphicFramePr>
                <p:cNvPr id="28701"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5950" name="Clip" r:id="rId14" imgW="826829" imgH="840406" progId="MS_ClipArt_Gallery.2">
                        <p:embed/>
                      </p:oleObj>
                    </mc:Choice>
                    <mc:Fallback>
                      <p:oleObj name="Clip" r:id="rId1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2"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5951" name="Clip" r:id="rId15" imgW="1268295" imgH="1199426" progId="MS_ClipArt_Gallery.2">
                        <p:embed/>
                      </p:oleObj>
                    </mc:Choice>
                    <mc:Fallback>
                      <p:oleObj name="Clip" r:id="rId1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695" name="Text Box 29"/>
              <p:cNvSpPr txBox="1">
                <a:spLocks noChangeArrowheads="1"/>
              </p:cNvSpPr>
              <p:nvPr/>
            </p:nvSpPr>
            <p:spPr bwMode="auto">
              <a:xfrm>
                <a:off x="3256" y="2029"/>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latin typeface="Comic Sans MS" panose="030F0702030302020204" pitchFamily="66" charset="0"/>
                  </a:rPr>
                  <a:t>A</a:t>
                </a:r>
              </a:p>
            </p:txBody>
          </p:sp>
          <p:sp>
            <p:nvSpPr>
              <p:cNvPr id="28696" name="Text Box 30"/>
              <p:cNvSpPr txBox="1">
                <a:spLocks noChangeArrowheads="1"/>
              </p:cNvSpPr>
              <p:nvPr/>
            </p:nvSpPr>
            <p:spPr bwMode="auto">
              <a:xfrm>
                <a:off x="4459" y="2027"/>
                <a:ext cx="2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B</a:t>
                </a:r>
              </a:p>
            </p:txBody>
          </p:sp>
          <p:sp>
            <p:nvSpPr>
              <p:cNvPr id="28697" name="Text Box 31"/>
              <p:cNvSpPr txBox="1">
                <a:spLocks noChangeArrowheads="1"/>
              </p:cNvSpPr>
              <p:nvPr/>
            </p:nvSpPr>
            <p:spPr bwMode="auto">
              <a:xfrm>
                <a:off x="5203" y="2054"/>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C</a:t>
                </a:r>
              </a:p>
            </p:txBody>
          </p:sp>
          <p:grpSp>
            <p:nvGrpSpPr>
              <p:cNvPr id="28698" name="Group 32"/>
              <p:cNvGrpSpPr>
                <a:grpSpLocks/>
              </p:cNvGrpSpPr>
              <p:nvPr/>
            </p:nvGrpSpPr>
            <p:grpSpPr bwMode="auto">
              <a:xfrm>
                <a:off x="4726" y="1927"/>
                <a:ext cx="482" cy="439"/>
                <a:chOff x="2870" y="1518"/>
                <a:chExt cx="292" cy="320"/>
              </a:xfrm>
            </p:grpSpPr>
            <p:graphicFrame>
              <p:nvGraphicFramePr>
                <p:cNvPr id="28699"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5952" name="Clip" r:id="rId16" imgW="826829" imgH="840406" progId="MS_ClipArt_Gallery.2">
                        <p:embed/>
                      </p:oleObj>
                    </mc:Choice>
                    <mc:Fallback>
                      <p:oleObj name="Clip" r:id="rId16"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0"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5953" name="Clip" r:id="rId17" imgW="1268295" imgH="1199426" progId="MS_ClipArt_Gallery.2">
                        <p:embed/>
                      </p:oleObj>
                    </mc:Choice>
                    <mc:Fallback>
                      <p:oleObj name="Clip" r:id="rId17"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8683" name="Text Box 35"/>
            <p:cNvSpPr txBox="1">
              <a:spLocks noChangeArrowheads="1"/>
            </p:cNvSpPr>
            <p:nvPr/>
          </p:nvSpPr>
          <p:spPr bwMode="auto">
            <a:xfrm>
              <a:off x="3310" y="2337"/>
              <a:ext cx="5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FF0000"/>
                  </a:solidFill>
                  <a:latin typeface="Comic Sans MS" panose="030F0702030302020204" pitchFamily="66" charset="0"/>
                </a:rPr>
                <a:t>A’s signal</a:t>
              </a:r>
            </a:p>
            <a:p>
              <a:pPr>
                <a:spcBef>
                  <a:spcPct val="0"/>
                </a:spcBef>
                <a:buClrTx/>
                <a:buSzTx/>
                <a:buFontTx/>
                <a:buNone/>
              </a:pPr>
              <a:r>
                <a:rPr lang="en-US" altLang="zh-CN" sz="1400">
                  <a:solidFill>
                    <a:srgbClr val="FF0000"/>
                  </a:solidFill>
                  <a:latin typeface="Comic Sans MS" panose="030F0702030302020204" pitchFamily="66" charset="0"/>
                </a:rPr>
                <a:t>strength</a:t>
              </a:r>
            </a:p>
          </p:txBody>
        </p:sp>
        <p:sp>
          <p:nvSpPr>
            <p:cNvPr id="28684" name="Line 36"/>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5" name="Line 37"/>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6" name="Freeform 38"/>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687" name="Text Box 39"/>
            <p:cNvSpPr txBox="1">
              <a:spLocks noChangeArrowheads="1"/>
            </p:cNvSpPr>
            <p:nvPr/>
          </p:nvSpPr>
          <p:spPr bwMode="auto">
            <a:xfrm>
              <a:off x="4158" y="2962"/>
              <a:ext cx="3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200">
                  <a:latin typeface="Comic Sans MS" panose="030F0702030302020204" pitchFamily="66" charset="0"/>
                </a:rPr>
                <a:t>space</a:t>
              </a:r>
            </a:p>
          </p:txBody>
        </p:sp>
        <p:sp>
          <p:nvSpPr>
            <p:cNvPr id="28688" name="Freeform 40"/>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689" name="Text Box 41"/>
            <p:cNvSpPr txBox="1">
              <a:spLocks noChangeArrowheads="1"/>
            </p:cNvSpPr>
            <p:nvPr/>
          </p:nvSpPr>
          <p:spPr bwMode="auto">
            <a:xfrm>
              <a:off x="4965" y="2292"/>
              <a:ext cx="588"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dirty="0">
                  <a:solidFill>
                    <a:srgbClr val="00B050"/>
                  </a:solidFill>
                  <a:latin typeface="Comic Sans MS" panose="030F0702030302020204" pitchFamily="66" charset="0"/>
                </a:rPr>
                <a:t>C’s signal</a:t>
              </a:r>
            </a:p>
            <a:p>
              <a:pPr>
                <a:spcBef>
                  <a:spcPct val="0"/>
                </a:spcBef>
                <a:buClrTx/>
                <a:buSzTx/>
                <a:buFontTx/>
                <a:buNone/>
              </a:pPr>
              <a:r>
                <a:rPr lang="en-US" altLang="zh-CN" sz="1400" dirty="0">
                  <a:solidFill>
                    <a:srgbClr val="00B050"/>
                  </a:solidFill>
                  <a:latin typeface="Comic Sans MS" panose="030F0702030302020204" pitchFamily="66" charset="0"/>
                </a:rPr>
                <a:t>strength</a:t>
              </a:r>
            </a:p>
          </p:txBody>
        </p:sp>
        <p:sp>
          <p:nvSpPr>
            <p:cNvPr id="28690" name="Line 42"/>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Line 43"/>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2" name="Line 44"/>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65933" name="Rectangle 45"/>
          <p:cNvSpPr>
            <a:spLocks noChangeArrowheads="1"/>
          </p:cNvSpPr>
          <p:nvPr/>
        </p:nvSpPr>
        <p:spPr bwMode="auto">
          <a:xfrm>
            <a:off x="5211764" y="3987800"/>
            <a:ext cx="3619500" cy="196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200" dirty="0">
                <a:ea typeface="楷体" panose="02010609060101010101" pitchFamily="49" charset="-122"/>
                <a:cs typeface="Arial" panose="020B0604020202020204" pitchFamily="34" charset="0"/>
              </a:rPr>
              <a:t>2</a:t>
            </a:r>
            <a:r>
              <a:rPr lang="zh-CN" altLang="en-US" sz="2200" dirty="0">
                <a:ea typeface="楷体" panose="02010609060101010101" pitchFamily="49" charset="-122"/>
                <a:cs typeface="Arial" panose="020B0604020202020204" pitchFamily="34" charset="0"/>
              </a:rPr>
              <a:t>、信号衰减</a:t>
            </a:r>
          </a:p>
          <a:p>
            <a:pPr eaLnBrk="1" hangingPunct="1">
              <a:lnSpc>
                <a:spcPct val="90000"/>
              </a:lnSpc>
            </a:pPr>
            <a:r>
              <a:rPr lang="en-US" altLang="zh-CN" sz="2200" dirty="0">
                <a:ea typeface="楷体" panose="02010609060101010101" pitchFamily="49" charset="-122"/>
                <a:cs typeface="Arial" panose="020B0604020202020204" pitchFamily="34" charset="0"/>
              </a:rPr>
              <a:t>B, A </a:t>
            </a:r>
            <a:r>
              <a:rPr lang="zh-CN" altLang="en-US" sz="2200" dirty="0">
                <a:ea typeface="楷体" panose="02010609060101010101" pitchFamily="49" charset="-122"/>
                <a:cs typeface="Arial" panose="020B0604020202020204" pitchFamily="34" charset="0"/>
              </a:rPr>
              <a:t>能互相“听见”</a:t>
            </a:r>
          </a:p>
          <a:p>
            <a:pPr eaLnBrk="1" hangingPunct="1">
              <a:lnSpc>
                <a:spcPct val="90000"/>
              </a:lnSpc>
            </a:pPr>
            <a:r>
              <a:rPr lang="en-US" altLang="zh-CN" sz="2200" dirty="0">
                <a:ea typeface="楷体" panose="02010609060101010101" pitchFamily="49" charset="-122"/>
                <a:cs typeface="Arial" panose="020B0604020202020204" pitchFamily="34" charset="0"/>
              </a:rPr>
              <a:t>B, C </a:t>
            </a:r>
            <a:r>
              <a:rPr lang="zh-CN" altLang="en-US" sz="2200" dirty="0">
                <a:ea typeface="楷体" panose="02010609060101010101" pitchFamily="49" charset="-122"/>
                <a:cs typeface="Arial" panose="020B0604020202020204" pitchFamily="34" charset="0"/>
              </a:rPr>
              <a:t>能互相“听见”</a:t>
            </a:r>
          </a:p>
          <a:p>
            <a:pPr eaLnBrk="1" hangingPunct="1">
              <a:lnSpc>
                <a:spcPct val="90000"/>
              </a:lnSpc>
            </a:pPr>
            <a:r>
              <a:rPr lang="en-US" altLang="zh-CN" sz="2200" dirty="0">
                <a:ea typeface="楷体" panose="02010609060101010101" pitchFamily="49" charset="-122"/>
                <a:cs typeface="Arial" panose="020B0604020202020204" pitchFamily="34" charset="0"/>
              </a:rPr>
              <a:t>A, C </a:t>
            </a:r>
            <a:r>
              <a:rPr lang="zh-CN" altLang="en-US" sz="2200" dirty="0">
                <a:ea typeface="楷体" panose="02010609060101010101" pitchFamily="49" charset="-122"/>
                <a:cs typeface="Arial" panose="020B0604020202020204" pitchFamily="34" charset="0"/>
              </a:rPr>
              <a:t>因为它们信号强度的衰减不能互相“听见”</a:t>
            </a:r>
          </a:p>
        </p:txBody>
      </p:sp>
    </p:spTree>
    <p:extLst>
      <p:ext uri="{BB962C8B-B14F-4D97-AF65-F5344CB8AC3E}">
        <p14:creationId xmlns:p14="http://schemas.microsoft.com/office/powerpoint/2010/main" val="1920967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5908"/>
                                        </p:tgtEl>
                                        <p:attrNameLst>
                                          <p:attrName>style.visibility</p:attrName>
                                        </p:attrNameLst>
                                      </p:cBhvr>
                                      <p:to>
                                        <p:strVal val="visible"/>
                                      </p:to>
                                    </p:set>
                                    <p:animEffect transition="in" filter="checkerboard(across)">
                                      <p:cBhvr>
                                        <p:cTn id="12" dur="500"/>
                                        <p:tgtEl>
                                          <p:spTgt spid="1659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5933"/>
                                        </p:tgtEl>
                                        <p:attrNameLst>
                                          <p:attrName>style.visibility</p:attrName>
                                        </p:attrNameLst>
                                      </p:cBhvr>
                                      <p:to>
                                        <p:strVal val="visible"/>
                                      </p:to>
                                    </p:set>
                                    <p:animEffect transition="in" filter="checkerboard(across)">
                                      <p:cBhvr>
                                        <p:cTn id="22" dur="500"/>
                                        <p:tgtEl>
                                          <p:spTgt spid="165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8" grpId="0"/>
      <p:bldP spid="1659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第</a:t>
            </a:r>
            <a:r>
              <a:rPr lang="en-US" altLang="zh-CN" dirty="0" smtClean="0">
                <a:latin typeface="Gill Sans MT" panose="020B0502020104020203" pitchFamily="34" charset="0"/>
              </a:rPr>
              <a:t>7</a:t>
            </a:r>
            <a:r>
              <a:rPr lang="zh-CN" altLang="en-US" dirty="0" smtClean="0">
                <a:latin typeface="Gill Sans MT" panose="020B0502020104020203" pitchFamily="34" charset="0"/>
              </a:rPr>
              <a:t>章 无线网络与移动网络 </a:t>
            </a:r>
            <a:endParaRPr lang="en-US" altLang="zh-CN" dirty="0">
              <a:latin typeface="Gill Sans MT" panose="020B0502020104020203" pitchFamily="34" charset="0"/>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solidFill>
                  <a:srgbClr val="FF0000"/>
                </a:solidFill>
              </a:rPr>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p>
        </p:txBody>
      </p:sp>
      <p:sp>
        <p:nvSpPr>
          <p:cNvPr id="2" name="内容占位符 1"/>
          <p:cNvSpPr>
            <a:spLocks noGrp="1"/>
          </p:cNvSpPr>
          <p:nvPr>
            <p:ph sz="half" idx="2"/>
          </p:nvPr>
        </p:nvSpPr>
        <p:spPr>
          <a:xfrm>
            <a:off x="4648200" y="1017588"/>
            <a:ext cx="4183063" cy="5143500"/>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1070760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9"/>
          <p:cNvSpPr>
            <a:spLocks noGrp="1" noChangeArrowheads="1"/>
          </p:cNvSpPr>
          <p:nvPr>
            <p:ph type="title"/>
          </p:nvPr>
        </p:nvSpPr>
        <p:spPr/>
        <p:txBody>
          <a:bodyPr/>
          <a:lstStyle/>
          <a:p>
            <a:pPr eaLnBrk="1" hangingPunct="1"/>
            <a:r>
              <a:rPr lang="zh-CN" altLang="en-US" dirty="0" smtClean="0"/>
              <a:t>码分多址</a:t>
            </a:r>
            <a:r>
              <a:rPr lang="en-US" altLang="zh-CN" dirty="0"/>
              <a:t>CDMA </a:t>
            </a:r>
            <a:endParaRPr lang="en-US" altLang="zh-CN" dirty="0"/>
          </a:p>
        </p:txBody>
      </p:sp>
      <p:sp>
        <p:nvSpPr>
          <p:cNvPr id="105475" name="Rectangle 60"/>
          <p:cNvSpPr>
            <a:spLocks noGrp="1" noChangeArrowheads="1"/>
          </p:cNvSpPr>
          <p:nvPr>
            <p:ph type="body" idx="1"/>
          </p:nvPr>
        </p:nvSpPr>
        <p:spPr>
          <a:xfrm>
            <a:off x="330200" y="1028700"/>
            <a:ext cx="8513354" cy="5148263"/>
          </a:xfrm>
        </p:spPr>
        <p:txBody>
          <a:bodyPr/>
          <a:lstStyle/>
          <a:p>
            <a:pPr eaLnBrk="1" hangingPunct="1"/>
            <a:r>
              <a:rPr lang="zh-CN" altLang="en-US" dirty="0"/>
              <a:t>常用的名词是</a:t>
            </a:r>
            <a:r>
              <a:rPr lang="zh-CN" altLang="en-US" dirty="0" smtClean="0">
                <a:solidFill>
                  <a:schemeClr val="hlink"/>
                </a:solidFill>
              </a:rPr>
              <a:t>码分多址</a:t>
            </a:r>
            <a:r>
              <a:rPr lang="en-US" altLang="zh-CN" dirty="0" smtClean="0"/>
              <a:t>CDMA </a:t>
            </a:r>
            <a:r>
              <a:rPr lang="en-US" altLang="zh-CN" sz="2200" dirty="0" smtClean="0"/>
              <a:t>(Code </a:t>
            </a:r>
            <a:r>
              <a:rPr lang="en-US" altLang="zh-CN" sz="2200" dirty="0"/>
              <a:t>Division Multiple </a:t>
            </a:r>
            <a:r>
              <a:rPr lang="en-US" altLang="zh-CN" sz="2200" dirty="0" smtClean="0"/>
              <a:t>Access)</a:t>
            </a:r>
            <a:r>
              <a:rPr lang="zh-CN" altLang="en-US" sz="2200" dirty="0" smtClean="0"/>
              <a:t>。</a:t>
            </a:r>
            <a:endParaRPr lang="zh-CN" altLang="en-US" sz="2200" dirty="0"/>
          </a:p>
          <a:p>
            <a:pPr eaLnBrk="1" hangingPunct="1"/>
            <a:endParaRPr lang="zh-CN" altLang="en-US" dirty="0"/>
          </a:p>
          <a:p>
            <a:pPr eaLnBrk="1" hangingPunct="1"/>
            <a:r>
              <a:rPr lang="zh-CN" altLang="en-US" dirty="0"/>
              <a:t>每一用户可以在同样的时间使用同样的频带进行通信。</a:t>
            </a:r>
          </a:p>
          <a:p>
            <a:pPr eaLnBrk="1" hangingPunct="1"/>
            <a:endParaRPr lang="zh-CN" altLang="en-US" dirty="0"/>
          </a:p>
          <a:p>
            <a:pPr eaLnBrk="1" hangingPunct="1"/>
            <a:r>
              <a:rPr lang="zh-CN" altLang="en-US" dirty="0"/>
              <a:t>由于各用户使用</a:t>
            </a:r>
            <a:r>
              <a:rPr lang="zh-CN" altLang="en-US" dirty="0">
                <a:solidFill>
                  <a:schemeClr val="hlink"/>
                </a:solidFill>
              </a:rPr>
              <a:t>经过特殊挑选的</a:t>
            </a:r>
            <a:r>
              <a:rPr lang="zh-CN" altLang="en-US" dirty="0"/>
              <a:t>不同码型，因此彼此不会造成干扰。</a:t>
            </a:r>
          </a:p>
          <a:p>
            <a:pPr eaLnBrk="1" hangingPunct="1"/>
            <a:endParaRPr lang="zh-CN" altLang="en-US" dirty="0"/>
          </a:p>
          <a:p>
            <a:pPr eaLnBrk="1" hangingPunct="1"/>
            <a:r>
              <a:rPr lang="zh-CN" altLang="en-US" dirty="0"/>
              <a:t>这种系统发送的信号有很强的抗干扰能力，其频谱类似于白噪声，不易被敌人发现。 </a:t>
            </a:r>
          </a:p>
          <a:p>
            <a:pPr eaLnBrk="1" hangingPunct="1"/>
            <a:endParaRPr lang="zh-CN" altLang="en-US" dirty="0"/>
          </a:p>
          <a:p>
            <a:pPr eaLnBrk="1" hangingPunct="1"/>
            <a:r>
              <a:rPr lang="zh-CN" altLang="en-US" dirty="0"/>
              <a:t>每一个比特时间划分为</a:t>
            </a:r>
            <a:r>
              <a:rPr lang="en-US" altLang="zh-CN" dirty="0"/>
              <a:t>m</a:t>
            </a:r>
            <a:r>
              <a:rPr lang="zh-CN" altLang="en-US" dirty="0"/>
              <a:t>个短的间隔，称为</a:t>
            </a:r>
            <a:r>
              <a:rPr lang="zh-CN" altLang="en-US" dirty="0">
                <a:solidFill>
                  <a:schemeClr val="hlink"/>
                </a:solidFill>
              </a:rPr>
              <a:t>码</a:t>
            </a:r>
            <a:r>
              <a:rPr lang="zh-CN" altLang="en-US" dirty="0" smtClean="0">
                <a:solidFill>
                  <a:schemeClr val="hlink"/>
                </a:solidFill>
              </a:rPr>
              <a:t>片</a:t>
            </a:r>
            <a:r>
              <a:rPr lang="en-US" altLang="zh-CN" dirty="0" smtClean="0"/>
              <a:t>(chip)</a:t>
            </a:r>
            <a:r>
              <a:rPr lang="zh-CN" altLang="en-US" dirty="0" smtClean="0"/>
              <a:t>。</a:t>
            </a:r>
            <a:endParaRPr lang="zh-CN" altLang="en-US" dirty="0"/>
          </a:p>
        </p:txBody>
      </p:sp>
    </p:spTree>
    <p:extLst>
      <p:ext uri="{BB962C8B-B14F-4D97-AF65-F5344CB8AC3E}">
        <p14:creationId xmlns:p14="http://schemas.microsoft.com/office/powerpoint/2010/main" val="2252196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码分复用</a:t>
            </a:r>
            <a:r>
              <a:rPr lang="en-US" altLang="zh-CN" dirty="0"/>
              <a:t>CDM</a:t>
            </a:r>
            <a:endParaRPr lang="zh-CN" altLang="en-US" dirty="0"/>
          </a:p>
        </p:txBody>
      </p:sp>
      <p:sp>
        <p:nvSpPr>
          <p:cNvPr id="3" name="内容占位符 2"/>
          <p:cNvSpPr>
            <a:spLocks noGrp="1"/>
          </p:cNvSpPr>
          <p:nvPr>
            <p:ph idx="1"/>
          </p:nvPr>
        </p:nvSpPr>
        <p:spPr/>
        <p:txBody>
          <a:bodyPr/>
          <a:lstStyle/>
          <a:p>
            <a:pPr>
              <a:spcBef>
                <a:spcPts val="600"/>
              </a:spcBef>
            </a:pPr>
            <a:r>
              <a:rPr lang="zh-CN" altLang="en-US" dirty="0"/>
              <a:t>采用</a:t>
            </a:r>
            <a:r>
              <a:rPr lang="en-US" altLang="zh-CN" dirty="0"/>
              <a:t>CDMA</a:t>
            </a:r>
            <a:r>
              <a:rPr lang="zh-CN" altLang="en-US" dirty="0"/>
              <a:t>可提高通信的话音质量和数据传输的可靠性，</a:t>
            </a:r>
            <a:endParaRPr lang="en-US" altLang="zh-CN" dirty="0"/>
          </a:p>
          <a:p>
            <a:pPr>
              <a:spcBef>
                <a:spcPts val="600"/>
              </a:spcBef>
            </a:pPr>
            <a:endParaRPr lang="en-US" altLang="zh-CN" dirty="0"/>
          </a:p>
          <a:p>
            <a:pPr>
              <a:spcBef>
                <a:spcPts val="600"/>
              </a:spcBef>
            </a:pPr>
            <a:r>
              <a:rPr lang="zh-CN" altLang="en-US" dirty="0"/>
              <a:t>减少干扰对通信的影响，增大通信系统的</a:t>
            </a:r>
            <a:r>
              <a:rPr lang="zh-CN" altLang="en-US" dirty="0" smtClean="0"/>
              <a:t>容量</a:t>
            </a:r>
            <a:r>
              <a:rPr lang="en-US" altLang="zh-CN" dirty="0" smtClean="0"/>
              <a:t>(</a:t>
            </a:r>
            <a:r>
              <a:rPr lang="zh-CN" altLang="en-US" dirty="0" smtClean="0"/>
              <a:t>是</a:t>
            </a:r>
            <a:r>
              <a:rPr lang="zh-CN" altLang="en-US" dirty="0"/>
              <a:t>使用</a:t>
            </a:r>
            <a:r>
              <a:rPr lang="en-US" altLang="zh-CN" dirty="0"/>
              <a:t>GSM</a:t>
            </a:r>
            <a:r>
              <a:rPr lang="zh-CN" altLang="en-US" dirty="0"/>
              <a:t>的</a:t>
            </a:r>
            <a:r>
              <a:rPr lang="en-US" altLang="zh-CN" dirty="0"/>
              <a:t>4</a:t>
            </a:r>
            <a:r>
              <a:rPr lang="zh-CN" altLang="en-US" dirty="0"/>
              <a:t>～</a:t>
            </a:r>
            <a:r>
              <a:rPr lang="en-US" altLang="zh-CN" dirty="0"/>
              <a:t>5</a:t>
            </a:r>
            <a:r>
              <a:rPr lang="zh-CN" altLang="en-US" dirty="0" smtClean="0"/>
              <a:t>倍</a:t>
            </a:r>
            <a:r>
              <a:rPr lang="en-US" altLang="zh-CN" dirty="0" smtClean="0"/>
              <a:t>)</a:t>
            </a:r>
            <a:r>
              <a:rPr lang="zh-CN" altLang="en-US" dirty="0" smtClean="0"/>
              <a:t>，</a:t>
            </a:r>
            <a:endParaRPr lang="en-US" altLang="zh-CN" dirty="0"/>
          </a:p>
          <a:p>
            <a:pPr>
              <a:spcBef>
                <a:spcPts val="600"/>
              </a:spcBef>
            </a:pPr>
            <a:endParaRPr lang="en-US" altLang="zh-CN" dirty="0"/>
          </a:p>
          <a:p>
            <a:pPr>
              <a:spcBef>
                <a:spcPts val="600"/>
              </a:spcBef>
            </a:pPr>
            <a:r>
              <a:rPr lang="zh-CN" altLang="en-US" dirty="0"/>
              <a:t>降低手机的平均发送功率等等。 </a:t>
            </a:r>
          </a:p>
        </p:txBody>
      </p:sp>
    </p:spTree>
    <p:extLst>
      <p:ext uri="{BB962C8B-B14F-4D97-AF65-F5344CB8AC3E}">
        <p14:creationId xmlns:p14="http://schemas.microsoft.com/office/powerpoint/2010/main" val="1827942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title"/>
          </p:nvPr>
        </p:nvSpPr>
        <p:spPr/>
        <p:txBody>
          <a:bodyPr/>
          <a:lstStyle/>
          <a:p>
            <a:pPr eaLnBrk="1" hangingPunct="1"/>
            <a:r>
              <a:rPr lang="zh-CN" altLang="en-US" dirty="0"/>
              <a:t>码片</a:t>
            </a:r>
            <a:r>
              <a:rPr lang="zh-CN" altLang="en-US" dirty="0" smtClean="0"/>
              <a:t>序列</a:t>
            </a:r>
            <a:r>
              <a:rPr lang="en-US" altLang="zh-CN" dirty="0" smtClean="0"/>
              <a:t>(chip sequence)</a:t>
            </a:r>
            <a:endParaRPr lang="en-US" altLang="zh-CN" dirty="0"/>
          </a:p>
        </p:txBody>
      </p:sp>
      <p:sp>
        <p:nvSpPr>
          <p:cNvPr id="106499" name="Rectangle 5"/>
          <p:cNvSpPr>
            <a:spLocks noGrp="1" noChangeArrowheads="1"/>
          </p:cNvSpPr>
          <p:nvPr>
            <p:ph type="body" idx="1"/>
          </p:nvPr>
        </p:nvSpPr>
        <p:spPr/>
        <p:txBody>
          <a:bodyPr/>
          <a:lstStyle/>
          <a:p>
            <a:pPr eaLnBrk="1" hangingPunct="1"/>
            <a:r>
              <a:rPr lang="zh-CN" altLang="en-US" dirty="0"/>
              <a:t>每个站被指派一个唯一的 </a:t>
            </a:r>
            <a:r>
              <a:rPr lang="en-US" altLang="zh-CN" dirty="0"/>
              <a:t>m bit </a:t>
            </a:r>
            <a:r>
              <a:rPr lang="zh-CN" altLang="en-US" dirty="0"/>
              <a:t>码片序列。</a:t>
            </a:r>
          </a:p>
          <a:p>
            <a:pPr lvl="1" eaLnBrk="1" hangingPunct="1"/>
            <a:r>
              <a:rPr lang="zh-CN" altLang="en-US" dirty="0">
                <a:solidFill>
                  <a:schemeClr val="hlink"/>
                </a:solidFill>
                <a:ea typeface="黑体" pitchFamily="49" charset="-122"/>
              </a:rPr>
              <a:t>如发送比特 </a:t>
            </a:r>
            <a:r>
              <a:rPr lang="en-US" altLang="zh-CN" dirty="0">
                <a:solidFill>
                  <a:schemeClr val="hlink"/>
                </a:solidFill>
                <a:ea typeface="黑体" pitchFamily="49" charset="-122"/>
              </a:rPr>
              <a:t>1</a:t>
            </a:r>
            <a:r>
              <a:rPr lang="zh-CN" altLang="en-US" dirty="0">
                <a:solidFill>
                  <a:schemeClr val="hlink"/>
                </a:solidFill>
                <a:ea typeface="黑体" pitchFamily="49" charset="-122"/>
              </a:rPr>
              <a:t>，则发送自己的 </a:t>
            </a:r>
            <a:r>
              <a:rPr lang="en-US" altLang="zh-CN" dirty="0">
                <a:solidFill>
                  <a:schemeClr val="hlink"/>
                </a:solidFill>
                <a:ea typeface="黑体" pitchFamily="49" charset="-122"/>
              </a:rPr>
              <a:t>m bit </a:t>
            </a:r>
            <a:r>
              <a:rPr lang="zh-CN" altLang="en-US" dirty="0">
                <a:solidFill>
                  <a:schemeClr val="hlink"/>
                </a:solidFill>
                <a:ea typeface="黑体" pitchFamily="49" charset="-122"/>
              </a:rPr>
              <a:t>码片序列。</a:t>
            </a:r>
          </a:p>
          <a:p>
            <a:pPr lvl="1" eaLnBrk="1" hangingPunct="1"/>
            <a:r>
              <a:rPr lang="zh-CN" altLang="en-US" dirty="0">
                <a:solidFill>
                  <a:schemeClr val="hlink"/>
                </a:solidFill>
                <a:ea typeface="黑体" pitchFamily="49" charset="-122"/>
              </a:rPr>
              <a:t>如发送比特 </a:t>
            </a:r>
            <a:r>
              <a:rPr lang="en-US" altLang="zh-CN" dirty="0">
                <a:solidFill>
                  <a:schemeClr val="hlink"/>
                </a:solidFill>
                <a:ea typeface="黑体" pitchFamily="49" charset="-122"/>
              </a:rPr>
              <a:t>0</a:t>
            </a:r>
            <a:r>
              <a:rPr lang="zh-CN" altLang="en-US" dirty="0">
                <a:solidFill>
                  <a:schemeClr val="hlink"/>
                </a:solidFill>
                <a:ea typeface="黑体" pitchFamily="49" charset="-122"/>
              </a:rPr>
              <a:t>，则发送该码片序列的二进制反码。</a:t>
            </a:r>
            <a:r>
              <a:rPr lang="zh-CN" altLang="en-US" dirty="0"/>
              <a:t> </a:t>
            </a:r>
          </a:p>
          <a:p>
            <a:pPr eaLnBrk="1" hangingPunct="1"/>
            <a:endParaRPr lang="en-US" altLang="zh-CN" dirty="0"/>
          </a:p>
          <a:p>
            <a:pPr eaLnBrk="1" hangingPunct="1"/>
            <a:r>
              <a:rPr lang="zh-CN" altLang="en-US" dirty="0"/>
              <a:t>例如，</a:t>
            </a:r>
            <a:r>
              <a:rPr lang="en-US" altLang="zh-CN" dirty="0"/>
              <a:t>S </a:t>
            </a:r>
            <a:r>
              <a:rPr lang="zh-CN" altLang="en-US" dirty="0"/>
              <a:t>站的 </a:t>
            </a:r>
            <a:r>
              <a:rPr lang="en-US" altLang="zh-CN" dirty="0"/>
              <a:t>8 bit </a:t>
            </a:r>
            <a:r>
              <a:rPr lang="zh-CN" altLang="en-US" dirty="0"/>
              <a:t>码片序列是 </a:t>
            </a:r>
            <a:r>
              <a:rPr lang="en-US" altLang="zh-CN" dirty="0"/>
              <a:t>00011011</a:t>
            </a:r>
            <a:r>
              <a:rPr lang="zh-CN" altLang="en-US" dirty="0"/>
              <a:t>。</a:t>
            </a:r>
          </a:p>
          <a:p>
            <a:pPr lvl="1" eaLnBrk="1" hangingPunct="1"/>
            <a:r>
              <a:rPr lang="zh-CN" altLang="en-US" dirty="0">
                <a:solidFill>
                  <a:schemeClr val="hlink"/>
                </a:solidFill>
                <a:ea typeface="黑体" pitchFamily="49" charset="-122"/>
              </a:rPr>
              <a:t>发送比特 </a:t>
            </a:r>
            <a:r>
              <a:rPr lang="en-US" altLang="zh-CN" dirty="0">
                <a:solidFill>
                  <a:schemeClr val="hlink"/>
                </a:solidFill>
                <a:ea typeface="黑体" pitchFamily="49" charset="-122"/>
              </a:rPr>
              <a:t>1 </a:t>
            </a:r>
            <a:r>
              <a:rPr lang="zh-CN" altLang="en-US" dirty="0">
                <a:solidFill>
                  <a:schemeClr val="hlink"/>
                </a:solidFill>
                <a:ea typeface="黑体" pitchFamily="49" charset="-122"/>
              </a:rPr>
              <a:t>时，就发送序列 </a:t>
            </a:r>
            <a:r>
              <a:rPr lang="en-US" altLang="zh-CN" dirty="0">
                <a:solidFill>
                  <a:schemeClr val="hlink"/>
                </a:solidFill>
                <a:ea typeface="黑体" pitchFamily="49" charset="-122"/>
              </a:rPr>
              <a:t>00011011</a:t>
            </a:r>
            <a:r>
              <a:rPr lang="zh-CN" altLang="en-US" dirty="0">
                <a:solidFill>
                  <a:schemeClr val="hlink"/>
                </a:solidFill>
                <a:ea typeface="黑体" pitchFamily="49" charset="-122"/>
              </a:rPr>
              <a:t>，</a:t>
            </a:r>
          </a:p>
          <a:p>
            <a:pPr lvl="1" eaLnBrk="1" hangingPunct="1"/>
            <a:r>
              <a:rPr lang="zh-CN" altLang="en-US" dirty="0">
                <a:solidFill>
                  <a:schemeClr val="hlink"/>
                </a:solidFill>
                <a:ea typeface="黑体" pitchFamily="49" charset="-122"/>
              </a:rPr>
              <a:t>发送比特 </a:t>
            </a:r>
            <a:r>
              <a:rPr lang="en-US" altLang="zh-CN" dirty="0">
                <a:solidFill>
                  <a:schemeClr val="hlink"/>
                </a:solidFill>
                <a:ea typeface="黑体" pitchFamily="49" charset="-122"/>
              </a:rPr>
              <a:t>0 </a:t>
            </a:r>
            <a:r>
              <a:rPr lang="zh-CN" altLang="en-US" dirty="0">
                <a:solidFill>
                  <a:schemeClr val="hlink"/>
                </a:solidFill>
                <a:ea typeface="黑体" pitchFamily="49" charset="-122"/>
              </a:rPr>
              <a:t>时，就发送序列 </a:t>
            </a:r>
            <a:r>
              <a:rPr lang="en-US" altLang="zh-CN" dirty="0">
                <a:solidFill>
                  <a:schemeClr val="hlink"/>
                </a:solidFill>
                <a:ea typeface="黑体" pitchFamily="49" charset="-122"/>
              </a:rPr>
              <a:t>11100100</a:t>
            </a:r>
            <a:r>
              <a:rPr lang="zh-CN" altLang="en-US" dirty="0">
                <a:solidFill>
                  <a:schemeClr val="hlink"/>
                </a:solidFill>
                <a:ea typeface="黑体" pitchFamily="49" charset="-122"/>
              </a:rPr>
              <a:t>。</a:t>
            </a:r>
          </a:p>
          <a:p>
            <a:pPr eaLnBrk="1" hangingPunct="1"/>
            <a:endParaRPr lang="en-US" altLang="zh-CN" dirty="0"/>
          </a:p>
          <a:p>
            <a:pPr eaLnBrk="1" hangingPunct="1"/>
            <a:r>
              <a:rPr lang="zh-CN" altLang="en-US" dirty="0"/>
              <a:t>为了方便，我们按惯例将码片中的</a:t>
            </a:r>
            <a:r>
              <a:rPr lang="en-US" altLang="zh-CN" dirty="0"/>
              <a:t>0</a:t>
            </a:r>
            <a:r>
              <a:rPr lang="zh-CN" altLang="en-US" dirty="0"/>
              <a:t>写为</a:t>
            </a:r>
            <a:r>
              <a:rPr lang="en-US" altLang="zh-CN" dirty="0"/>
              <a:t>-1</a:t>
            </a:r>
            <a:r>
              <a:rPr lang="zh-CN" altLang="en-US" dirty="0"/>
              <a:t>，将</a:t>
            </a:r>
            <a:r>
              <a:rPr lang="en-US" altLang="zh-CN" dirty="0"/>
              <a:t>1</a:t>
            </a:r>
            <a:r>
              <a:rPr lang="zh-CN" altLang="en-US" dirty="0"/>
              <a:t>写成</a:t>
            </a:r>
            <a:r>
              <a:rPr lang="en-US" altLang="zh-CN" dirty="0"/>
              <a:t>+1 </a:t>
            </a:r>
            <a:r>
              <a:rPr lang="zh-CN" altLang="en-US" dirty="0"/>
              <a:t>。</a:t>
            </a:r>
          </a:p>
          <a:p>
            <a:pPr eaLnBrk="1" hangingPunct="1"/>
            <a:endParaRPr lang="en-US" altLang="zh-CN" dirty="0"/>
          </a:p>
          <a:p>
            <a:pPr eaLnBrk="1" hangingPunct="1"/>
            <a:r>
              <a:rPr lang="en-US" altLang="zh-CN" dirty="0"/>
              <a:t>S </a:t>
            </a:r>
            <a:r>
              <a:rPr lang="zh-CN" altLang="en-US" dirty="0"/>
              <a:t>站的码片序列</a:t>
            </a:r>
            <a:r>
              <a:rPr lang="zh-CN" altLang="en-US" dirty="0" smtClean="0"/>
              <a:t>：</a:t>
            </a:r>
            <a:r>
              <a:rPr lang="en-US" altLang="zh-CN" dirty="0" smtClean="0"/>
              <a:t>(–</a:t>
            </a:r>
            <a:r>
              <a:rPr lang="en-US" altLang="zh-CN" dirty="0"/>
              <a:t>1 –1 –1 +1 +1 –1 +1 +</a:t>
            </a:r>
            <a:r>
              <a:rPr lang="en-US" altLang="zh-CN" dirty="0" smtClean="0"/>
              <a:t>1)     </a:t>
            </a:r>
            <a:endParaRPr lang="en-US" altLang="zh-CN" dirty="0"/>
          </a:p>
          <a:p>
            <a:pPr eaLnBrk="1" hangingPunct="1"/>
            <a:endParaRPr lang="en-US" altLang="zh-CN" dirty="0"/>
          </a:p>
        </p:txBody>
      </p:sp>
    </p:spTree>
    <p:extLst>
      <p:ext uri="{BB962C8B-B14F-4D97-AF65-F5344CB8AC3E}">
        <p14:creationId xmlns:p14="http://schemas.microsoft.com/office/powerpoint/2010/main" val="306230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4" name="Picture 6"/>
          <p:cNvPicPr>
            <a:picLocks noChangeAspect="1" noChangeArrowheads="1"/>
          </p:cNvPicPr>
          <p:nvPr/>
        </p:nvPicPr>
        <p:blipFill>
          <a:blip r:embed="rId3" cstate="print"/>
          <a:srcRect/>
          <a:stretch>
            <a:fillRect/>
          </a:stretch>
        </p:blipFill>
        <p:spPr bwMode="auto">
          <a:xfrm>
            <a:off x="0" y="1285860"/>
            <a:ext cx="8875712" cy="3519488"/>
          </a:xfrm>
          <a:prstGeom prst="rect">
            <a:avLst/>
          </a:prstGeom>
          <a:noFill/>
          <a:ln w="9525">
            <a:noFill/>
            <a:miter lim="800000"/>
            <a:headEnd/>
            <a:tailEnd/>
          </a:ln>
          <a:effectLst/>
        </p:spPr>
      </p:pic>
      <p:sp>
        <p:nvSpPr>
          <p:cNvPr id="831497" name="Rectangle 9"/>
          <p:cNvSpPr>
            <a:spLocks noGrp="1" noChangeArrowheads="1"/>
          </p:cNvSpPr>
          <p:nvPr>
            <p:ph type="title"/>
          </p:nvPr>
        </p:nvSpPr>
        <p:spPr/>
        <p:txBody>
          <a:bodyPr/>
          <a:lstStyle/>
          <a:p>
            <a:r>
              <a:rPr lang="zh-CN" altLang="en-US" dirty="0"/>
              <a:t>码分多址</a:t>
            </a:r>
            <a:endParaRPr lang="zh-CN" altLang="en-US" dirty="0"/>
          </a:p>
        </p:txBody>
      </p:sp>
      <p:sp>
        <p:nvSpPr>
          <p:cNvPr id="5" name="矩形 4"/>
          <p:cNvSpPr/>
          <p:nvPr/>
        </p:nvSpPr>
        <p:spPr>
          <a:xfrm>
            <a:off x="285720" y="5357826"/>
            <a:ext cx="8001056" cy="369332"/>
          </a:xfrm>
          <a:prstGeom prst="rect">
            <a:avLst/>
          </a:prstGeom>
        </p:spPr>
        <p:txBody>
          <a:bodyPr wrap="square">
            <a:spAutoFit/>
          </a:bodyPr>
          <a:lstStyle/>
          <a:p>
            <a:pPr algn="ctr"/>
            <a:r>
              <a:rPr lang="en-US" altLang="zh-CN" dirty="0"/>
              <a:t>Spread signal = Original signal * Spreading code</a:t>
            </a:r>
            <a:endParaRPr lang="zh-CN" altLang="en-US" dirty="0"/>
          </a:p>
        </p:txBody>
      </p:sp>
      <p:sp>
        <p:nvSpPr>
          <p:cNvPr id="2" name="矩形 1">
            <a:extLst>
              <a:ext uri="{FF2B5EF4-FFF2-40B4-BE49-F238E27FC236}">
                <a16:creationId xmlns="" xmlns:a16="http://schemas.microsoft.com/office/drawing/2014/main" id="{80D81112-13ED-4C97-8801-14881460D758}"/>
              </a:ext>
            </a:extLst>
          </p:cNvPr>
          <p:cNvSpPr/>
          <p:nvPr/>
        </p:nvSpPr>
        <p:spPr>
          <a:xfrm>
            <a:off x="4112641" y="1151908"/>
            <a:ext cx="726481" cy="369332"/>
          </a:xfrm>
          <a:prstGeom prst="rect">
            <a:avLst/>
          </a:prstGeom>
        </p:spPr>
        <p:txBody>
          <a:bodyPr wrap="none">
            <a:spAutoFit/>
          </a:bodyPr>
          <a:lstStyle/>
          <a:p>
            <a:r>
              <a:rPr lang="en-US" altLang="zh-CN" dirty="0">
                <a:solidFill>
                  <a:srgbClr val="FF0000"/>
                </a:solidFill>
                <a:latin typeface="+mn-lt"/>
              </a:rPr>
              <a:t>NRZL</a:t>
            </a:r>
            <a:endParaRPr lang="zh-CN" altLang="en-US" dirty="0">
              <a:solidFill>
                <a:srgbClr val="FF0000"/>
              </a:solidFill>
              <a:latin typeface="+mn-lt"/>
            </a:endParaRPr>
          </a:p>
        </p:txBody>
      </p:sp>
    </p:spTree>
    <p:extLst>
      <p:ext uri="{BB962C8B-B14F-4D97-AF65-F5344CB8AC3E}">
        <p14:creationId xmlns:p14="http://schemas.microsoft.com/office/powerpoint/2010/main" val="33798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Grp="1" noChangeArrowheads="1"/>
          </p:cNvSpPr>
          <p:nvPr>
            <p:ph type="title"/>
          </p:nvPr>
        </p:nvSpPr>
        <p:spPr/>
        <p:txBody>
          <a:bodyPr/>
          <a:lstStyle/>
          <a:p>
            <a:pPr eaLnBrk="1" hangingPunct="1"/>
            <a:r>
              <a:rPr lang="en-US" altLang="zh-CN" dirty="0"/>
              <a:t>CDM</a:t>
            </a:r>
            <a:r>
              <a:rPr lang="zh-CN" altLang="en-US" dirty="0"/>
              <a:t>的重要特点</a:t>
            </a:r>
          </a:p>
        </p:txBody>
      </p:sp>
      <p:sp>
        <p:nvSpPr>
          <p:cNvPr id="107523" name="Rectangle 5"/>
          <p:cNvSpPr>
            <a:spLocks noGrp="1" noChangeArrowheads="1"/>
          </p:cNvSpPr>
          <p:nvPr>
            <p:ph type="body" idx="1"/>
          </p:nvPr>
        </p:nvSpPr>
        <p:spPr/>
        <p:txBody>
          <a:bodyPr/>
          <a:lstStyle/>
          <a:p>
            <a:pPr eaLnBrk="1" hangingPunct="1"/>
            <a:r>
              <a:rPr lang="zh-CN" altLang="en-US" dirty="0"/>
              <a:t>每个站分配的码片序列不仅必须各不相同，并且还必须互相</a:t>
            </a:r>
            <a:r>
              <a:rPr lang="zh-CN" altLang="en-US" dirty="0" smtClean="0">
                <a:solidFill>
                  <a:schemeClr val="hlink"/>
                </a:solidFill>
              </a:rPr>
              <a:t>正交</a:t>
            </a:r>
            <a:r>
              <a:rPr lang="en-US" altLang="zh-CN" dirty="0" smtClean="0"/>
              <a:t>(orthogonal)</a:t>
            </a:r>
            <a:r>
              <a:rPr lang="zh-CN" altLang="en-US" dirty="0" smtClean="0"/>
              <a:t>。</a:t>
            </a:r>
            <a:endParaRPr lang="zh-CN" altLang="en-US" dirty="0"/>
          </a:p>
          <a:p>
            <a:pPr eaLnBrk="1" hangingPunct="1"/>
            <a:endParaRPr lang="zh-CN" altLang="en-US" dirty="0"/>
          </a:p>
          <a:p>
            <a:pPr eaLnBrk="1" hangingPunct="1"/>
            <a:r>
              <a:rPr lang="zh-CN" altLang="en-US" dirty="0"/>
              <a:t>在实用的系统中是使用</a:t>
            </a:r>
            <a:r>
              <a:rPr lang="zh-CN" altLang="en-US" dirty="0">
                <a:solidFill>
                  <a:schemeClr val="hlink"/>
                </a:solidFill>
              </a:rPr>
              <a:t>伪随机码序列</a:t>
            </a:r>
            <a:r>
              <a:rPr lang="zh-CN" altLang="en-US" dirty="0"/>
              <a:t>。 </a:t>
            </a:r>
          </a:p>
          <a:p>
            <a:pPr eaLnBrk="1" hangingPunct="1"/>
            <a:endParaRPr lang="en-US" altLang="zh-CN" dirty="0"/>
          </a:p>
        </p:txBody>
      </p:sp>
    </p:spTree>
    <p:extLst>
      <p:ext uri="{BB962C8B-B14F-4D97-AF65-F5344CB8AC3E}">
        <p14:creationId xmlns:p14="http://schemas.microsoft.com/office/powerpoint/2010/main" val="2036247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3076"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4" name="Object 7"/>
          <p:cNvGraphicFramePr>
            <a:graphicFrameLocks noChangeAspect="1"/>
          </p:cNvGraphicFramePr>
          <p:nvPr/>
        </p:nvGraphicFramePr>
        <p:xfrm>
          <a:off x="3095625" y="4105275"/>
          <a:ext cx="2916238" cy="979488"/>
        </p:xfrm>
        <a:graphic>
          <a:graphicData uri="http://schemas.openxmlformats.org/presentationml/2006/ole">
            <mc:AlternateContent xmlns:mc="http://schemas.openxmlformats.org/markup-compatibility/2006">
              <mc:Choice xmlns:v="urn:schemas-microsoft-com:vml" Requires="v">
                <p:oleObj spid="_x0000_s376842" name="Equation" r:id="rId4" imgW="30784800" imgH="10363200" progId="Equation.DSMT4">
                  <p:embed/>
                </p:oleObj>
              </mc:Choice>
              <mc:Fallback>
                <p:oleObj name="Equation" r:id="rId4" imgW="30784800" imgH="1036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4105275"/>
                        <a:ext cx="2916238"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Text Box 8"/>
          <p:cNvSpPr txBox="1">
            <a:spLocks noChangeArrowheads="1"/>
          </p:cNvSpPr>
          <p:nvPr/>
        </p:nvSpPr>
        <p:spPr bwMode="auto">
          <a:xfrm>
            <a:off x="7432675" y="4332288"/>
            <a:ext cx="938213" cy="519112"/>
          </a:xfrm>
          <a:prstGeom prst="rect">
            <a:avLst/>
          </a:prstGeom>
          <a:noFill/>
          <a:ln w="9525">
            <a:noFill/>
            <a:miter lim="800000"/>
            <a:headEnd/>
            <a:tailEnd/>
          </a:ln>
        </p:spPr>
        <p:txBody>
          <a:bodyPr wrap="none">
            <a:spAutoFit/>
          </a:bodyPr>
          <a:lstStyle/>
          <a:p>
            <a:pPr algn="l"/>
            <a:r>
              <a:rPr lang="en-US" altLang="zh-CN" sz="2800" dirty="0" smtClean="0">
                <a:latin typeface="Arial" pitchFamily="34" charset="0"/>
              </a:rPr>
              <a:t>(2-3)</a:t>
            </a:r>
            <a:endParaRPr lang="en-US" altLang="zh-CN" sz="2800" dirty="0">
              <a:latin typeface="Arial" pitchFamily="34" charset="0"/>
            </a:endParaRPr>
          </a:p>
        </p:txBody>
      </p:sp>
      <p:sp>
        <p:nvSpPr>
          <p:cNvPr id="3078" name="Rectangle 9"/>
          <p:cNvSpPr>
            <a:spLocks noGrp="1" noChangeArrowheads="1"/>
          </p:cNvSpPr>
          <p:nvPr>
            <p:ph type="title"/>
          </p:nvPr>
        </p:nvSpPr>
        <p:spPr/>
        <p:txBody>
          <a:bodyPr/>
          <a:lstStyle/>
          <a:p>
            <a:pPr eaLnBrk="1" hangingPunct="1"/>
            <a:r>
              <a:rPr lang="zh-CN" altLang="en-US"/>
              <a:t>码片序列的正交关系</a:t>
            </a:r>
          </a:p>
        </p:txBody>
      </p:sp>
      <p:sp>
        <p:nvSpPr>
          <p:cNvPr id="3079" name="Rectangle 10"/>
          <p:cNvSpPr>
            <a:spLocks noGrp="1" noChangeArrowheads="1"/>
          </p:cNvSpPr>
          <p:nvPr>
            <p:ph type="body" idx="1"/>
          </p:nvPr>
        </p:nvSpPr>
        <p:spPr/>
        <p:txBody>
          <a:bodyPr/>
          <a:lstStyle/>
          <a:p>
            <a:pPr eaLnBrk="1" hangingPunct="1"/>
            <a:r>
              <a:rPr lang="zh-CN" altLang="en-US" dirty="0"/>
              <a:t>令向量 </a:t>
            </a:r>
            <a:r>
              <a:rPr lang="en-US" altLang="zh-CN" b="1" dirty="0"/>
              <a:t>S </a:t>
            </a:r>
            <a:r>
              <a:rPr lang="zh-CN" altLang="en-US" dirty="0"/>
              <a:t>表示站 </a:t>
            </a:r>
            <a:r>
              <a:rPr lang="en-US" altLang="zh-CN" dirty="0"/>
              <a:t>S </a:t>
            </a:r>
            <a:r>
              <a:rPr lang="zh-CN" altLang="en-US" dirty="0"/>
              <a:t>的码片向量，令 </a:t>
            </a:r>
            <a:r>
              <a:rPr lang="en-US" altLang="zh-CN" b="1" dirty="0"/>
              <a:t>T </a:t>
            </a:r>
            <a:r>
              <a:rPr lang="zh-CN" altLang="en-US" dirty="0"/>
              <a:t>表示其他任何站的码片向量。 </a:t>
            </a:r>
          </a:p>
          <a:p>
            <a:pPr eaLnBrk="1" hangingPunct="1"/>
            <a:endParaRPr lang="zh-CN" altLang="en-US" dirty="0"/>
          </a:p>
          <a:p>
            <a:pPr eaLnBrk="1" hangingPunct="1"/>
            <a:r>
              <a:rPr lang="zh-CN" altLang="en-US" dirty="0"/>
              <a:t>两个不同站的码片序列正交，就是向量</a:t>
            </a:r>
            <a:r>
              <a:rPr lang="en-US" altLang="zh-CN" b="1" dirty="0"/>
              <a:t>S</a:t>
            </a:r>
            <a:r>
              <a:rPr lang="zh-CN" altLang="en-US" dirty="0"/>
              <a:t>和</a:t>
            </a:r>
            <a:r>
              <a:rPr lang="en-US" altLang="zh-CN" b="1" dirty="0"/>
              <a:t>T</a:t>
            </a:r>
            <a:r>
              <a:rPr lang="zh-CN" altLang="en-US" dirty="0"/>
              <a:t>的规格化</a:t>
            </a:r>
            <a:r>
              <a:rPr lang="zh-CN" altLang="en-US" dirty="0" smtClean="0">
                <a:solidFill>
                  <a:schemeClr val="hlink"/>
                </a:solidFill>
              </a:rPr>
              <a:t>内积</a:t>
            </a:r>
            <a:r>
              <a:rPr lang="en-US" altLang="zh-CN" dirty="0" smtClean="0"/>
              <a:t>(normalized </a:t>
            </a:r>
            <a:r>
              <a:rPr lang="en-US" altLang="zh-CN" dirty="0"/>
              <a:t>inner </a:t>
            </a:r>
            <a:r>
              <a:rPr lang="en-US" altLang="zh-CN" dirty="0" smtClean="0"/>
              <a:t>product)</a:t>
            </a:r>
            <a:r>
              <a:rPr lang="zh-CN" altLang="en-US" dirty="0" smtClean="0"/>
              <a:t>都是 </a:t>
            </a:r>
            <a:r>
              <a:rPr lang="en-US" altLang="zh-CN" dirty="0"/>
              <a:t>0</a:t>
            </a:r>
            <a:r>
              <a:rPr lang="zh-CN" altLang="en-US" dirty="0"/>
              <a:t>： </a:t>
            </a:r>
          </a:p>
        </p:txBody>
      </p:sp>
    </p:spTree>
    <p:extLst>
      <p:ext uri="{BB962C8B-B14F-4D97-AF65-F5344CB8AC3E}">
        <p14:creationId xmlns:p14="http://schemas.microsoft.com/office/powerpoint/2010/main" val="3284867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a:t>码片序列的正交关系举例 </a:t>
            </a:r>
          </a:p>
        </p:txBody>
      </p:sp>
      <p:sp>
        <p:nvSpPr>
          <p:cNvPr id="108547"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8548" name="Rectangle 1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108549" name="Rectangle 17"/>
          <p:cNvSpPr>
            <a:spLocks noGrp="1" noChangeArrowheads="1"/>
          </p:cNvSpPr>
          <p:nvPr>
            <p:ph type="body" idx="1"/>
          </p:nvPr>
        </p:nvSpPr>
        <p:spPr/>
        <p:txBody>
          <a:bodyPr/>
          <a:lstStyle/>
          <a:p>
            <a:pPr eaLnBrk="1" hangingPunct="1"/>
            <a:r>
              <a:rPr lang="zh-CN" altLang="en-US" dirty="0"/>
              <a:t>令向量 </a:t>
            </a:r>
            <a:r>
              <a:rPr lang="en-US" altLang="zh-CN" b="1" dirty="0"/>
              <a:t>S </a:t>
            </a:r>
            <a:r>
              <a:rPr lang="zh-CN" altLang="en-US" dirty="0" smtClean="0"/>
              <a:t>为</a:t>
            </a:r>
            <a:r>
              <a:rPr lang="en-US" altLang="zh-CN" dirty="0" smtClean="0"/>
              <a:t>(–</a:t>
            </a:r>
            <a:r>
              <a:rPr lang="en-US" altLang="zh-CN" dirty="0"/>
              <a:t>1 –1 –1 +1 +1 –1 +1 +</a:t>
            </a:r>
            <a:r>
              <a:rPr lang="en-US" altLang="zh-CN" dirty="0" smtClean="0"/>
              <a:t>1)</a:t>
            </a:r>
            <a:r>
              <a:rPr lang="zh-CN" altLang="en-US" dirty="0" smtClean="0"/>
              <a:t>， </a:t>
            </a:r>
            <a:endParaRPr lang="zh-CN" altLang="en-US" dirty="0"/>
          </a:p>
          <a:p>
            <a:pPr eaLnBrk="1" hangingPunct="1">
              <a:buFontTx/>
              <a:buNone/>
            </a:pPr>
            <a:r>
              <a:rPr lang="zh-CN" altLang="en-US" dirty="0"/>
              <a:t>       向量 </a:t>
            </a:r>
            <a:r>
              <a:rPr lang="en-US" altLang="zh-CN" b="1" dirty="0"/>
              <a:t>T </a:t>
            </a:r>
            <a:r>
              <a:rPr lang="zh-CN" altLang="en-US" dirty="0" smtClean="0"/>
              <a:t>为</a:t>
            </a:r>
            <a:r>
              <a:rPr lang="en-US" altLang="zh-CN" dirty="0" smtClean="0"/>
              <a:t>(–</a:t>
            </a:r>
            <a:r>
              <a:rPr lang="en-US" altLang="zh-CN" dirty="0"/>
              <a:t>1 –1 +1 –1 +1 +1 +1 –</a:t>
            </a:r>
            <a:r>
              <a:rPr lang="en-US" altLang="zh-CN" dirty="0" smtClean="0"/>
              <a:t>1)</a:t>
            </a:r>
            <a:r>
              <a:rPr lang="zh-CN" altLang="en-US" dirty="0" smtClean="0"/>
              <a:t>。 </a:t>
            </a:r>
            <a:endParaRPr lang="zh-CN" altLang="en-US" dirty="0"/>
          </a:p>
          <a:p>
            <a:pPr eaLnBrk="1" hangingPunct="1"/>
            <a:endParaRPr lang="zh-CN" altLang="en-US" dirty="0"/>
          </a:p>
          <a:p>
            <a:pPr eaLnBrk="1" hangingPunct="1"/>
            <a:r>
              <a:rPr lang="zh-CN" altLang="en-US" dirty="0"/>
              <a:t>把向量 </a:t>
            </a:r>
            <a:r>
              <a:rPr lang="en-US" altLang="zh-CN" b="1" dirty="0"/>
              <a:t>S </a:t>
            </a:r>
            <a:r>
              <a:rPr lang="zh-CN" altLang="en-US" dirty="0"/>
              <a:t>和 </a:t>
            </a:r>
            <a:r>
              <a:rPr lang="en-US" altLang="zh-CN" b="1" dirty="0"/>
              <a:t>T </a:t>
            </a:r>
            <a:r>
              <a:rPr lang="zh-CN" altLang="en-US" dirty="0"/>
              <a:t>的各分量值</a:t>
            </a:r>
            <a:r>
              <a:rPr lang="zh-CN" altLang="en-US" dirty="0" smtClean="0"/>
              <a:t>代入</a:t>
            </a:r>
            <a:r>
              <a:rPr lang="en-US" altLang="zh-CN" dirty="0" smtClean="0"/>
              <a:t>(2-3)</a:t>
            </a:r>
            <a:r>
              <a:rPr lang="zh-CN" altLang="en-US" dirty="0" smtClean="0"/>
              <a:t>式</a:t>
            </a:r>
            <a:r>
              <a:rPr lang="zh-CN" altLang="en-US" dirty="0"/>
              <a:t>就可看出这两个码片序列是正交的。 </a:t>
            </a:r>
          </a:p>
          <a:p>
            <a:pPr eaLnBrk="1" hangingPunct="1"/>
            <a:endParaRPr lang="en-US" altLang="zh-CN" dirty="0"/>
          </a:p>
        </p:txBody>
      </p:sp>
    </p:spTree>
    <p:extLst>
      <p:ext uri="{BB962C8B-B14F-4D97-AF65-F5344CB8AC3E}">
        <p14:creationId xmlns:p14="http://schemas.microsoft.com/office/powerpoint/2010/main" val="140467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323850" y="1052513"/>
            <a:ext cx="8496300" cy="5184775"/>
          </a:xfrm>
        </p:spPr>
        <p:txBody>
          <a:bodyPr/>
          <a:lstStyle/>
          <a:p>
            <a:pPr eaLnBrk="1" hangingPunct="1">
              <a:spcBef>
                <a:spcPts val="600"/>
              </a:spcBef>
            </a:pPr>
            <a:r>
              <a:rPr lang="zh-CN" altLang="en-US" dirty="0"/>
              <a:t>任何一个码片向量和该码片向量自己的规格化内积都是</a:t>
            </a:r>
            <a:r>
              <a:rPr lang="en-US" altLang="zh-CN" dirty="0"/>
              <a:t>1 </a:t>
            </a:r>
            <a:r>
              <a:rPr lang="zh-CN" altLang="en-US" dirty="0"/>
              <a:t>。</a:t>
            </a:r>
          </a:p>
          <a:p>
            <a:pPr eaLnBrk="1" hangingPunct="1">
              <a:spcBef>
                <a:spcPts val="600"/>
              </a:spcBef>
              <a:buNone/>
            </a:pPr>
            <a:endParaRPr lang="zh-CN" altLang="en-US" dirty="0"/>
          </a:p>
          <a:p>
            <a:pPr eaLnBrk="1" hangingPunct="1">
              <a:spcBef>
                <a:spcPts val="600"/>
              </a:spcBef>
            </a:pPr>
            <a:r>
              <a:rPr lang="zh-CN" altLang="en-US" dirty="0"/>
              <a:t>一个码片向量和该码片反码的向量的规格化内积值是 </a:t>
            </a:r>
            <a:r>
              <a:rPr lang="en-US" altLang="zh-CN" dirty="0"/>
              <a:t>–1</a:t>
            </a:r>
            <a:r>
              <a:rPr lang="zh-CN" altLang="en-US" dirty="0"/>
              <a:t>。 </a:t>
            </a:r>
          </a:p>
        </p:txBody>
      </p:sp>
      <p:sp>
        <p:nvSpPr>
          <p:cNvPr id="410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101"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410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098" name="Object 7"/>
          <p:cNvGraphicFramePr>
            <a:graphicFrameLocks noChangeAspect="1"/>
          </p:cNvGraphicFramePr>
          <p:nvPr>
            <p:extLst/>
          </p:nvPr>
        </p:nvGraphicFramePr>
        <p:xfrm>
          <a:off x="1142976" y="2786058"/>
          <a:ext cx="6642472" cy="1025876"/>
        </p:xfrm>
        <a:graphic>
          <a:graphicData uri="http://schemas.openxmlformats.org/presentationml/2006/ole">
            <mc:AlternateContent xmlns:mc="http://schemas.openxmlformats.org/markup-compatibility/2006">
              <mc:Choice xmlns:v="urn:schemas-microsoft-com:vml" Requires="v">
                <p:oleObj spid="_x0000_s377864" name="公式" r:id="rId4" imgW="66751200" imgH="10363200" progId="Equation.3">
                  <p:embed/>
                </p:oleObj>
              </mc:Choice>
              <mc:Fallback>
                <p:oleObj name="公式" r:id="rId4" imgW="66751200" imgH="1036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76" y="2786058"/>
                        <a:ext cx="6642472" cy="1025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Rectangle 9"/>
          <p:cNvSpPr>
            <a:spLocks noGrp="1" noChangeArrowheads="1"/>
          </p:cNvSpPr>
          <p:nvPr>
            <p:ph type="title"/>
          </p:nvPr>
        </p:nvSpPr>
        <p:spPr/>
        <p:txBody>
          <a:bodyPr/>
          <a:lstStyle/>
          <a:p>
            <a:pPr eaLnBrk="1" hangingPunct="1"/>
            <a:r>
              <a:rPr lang="zh-CN" altLang="en-US"/>
              <a:t>正交关系的另一个重要特性</a:t>
            </a:r>
          </a:p>
        </p:txBody>
      </p:sp>
    </p:spTree>
    <p:extLst>
      <p:ext uri="{BB962C8B-B14F-4D97-AF65-F5344CB8AC3E}">
        <p14:creationId xmlns:p14="http://schemas.microsoft.com/office/powerpoint/2010/main" val="289989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无线</a:t>
            </a:r>
            <a:r>
              <a:rPr lang="zh-CN" altLang="en-US" dirty="0" smtClean="0"/>
              <a:t>网络与移动网络 </a:t>
            </a:r>
            <a:endParaRPr lang="zh-CN" altLang="en-US" dirty="0"/>
          </a:p>
        </p:txBody>
      </p:sp>
      <p:sp>
        <p:nvSpPr>
          <p:cNvPr id="2053" name="Rectangle 3"/>
          <p:cNvSpPr>
            <a:spLocks noGrp="1" noChangeArrowheads="1"/>
          </p:cNvSpPr>
          <p:nvPr>
            <p:ph idx="1"/>
          </p:nvPr>
        </p:nvSpPr>
        <p:spPr/>
        <p:txBody>
          <a:bodyPr/>
          <a:lstStyle/>
          <a:p>
            <a:pPr marL="0" indent="0" eaLnBrk="1" hangingPunct="1">
              <a:buNone/>
            </a:pPr>
            <a:r>
              <a:rPr lang="zh-CN" altLang="en-US" dirty="0">
                <a:solidFill>
                  <a:srgbClr val="FF0000"/>
                </a:solidFill>
                <a:ea typeface="楷体" panose="02010609060101010101" pitchFamily="49" charset="-122"/>
                <a:cs typeface="Arial" panose="020B0604020202020204" pitchFamily="34" charset="0"/>
              </a:rPr>
              <a:t>背景知识</a:t>
            </a:r>
          </a:p>
          <a:p>
            <a:pPr eaLnBrk="1" hangingPunct="1">
              <a:spcBef>
                <a:spcPts val="600"/>
              </a:spcBef>
            </a:pPr>
            <a:r>
              <a:rPr lang="zh-CN" altLang="en-US" dirty="0" smtClean="0">
                <a:ea typeface="楷体" panose="02010609060101010101" pitchFamily="49" charset="-122"/>
                <a:cs typeface="Arial" panose="020B0604020202020204" pitchFamily="34" charset="0"/>
              </a:rPr>
              <a:t>无线</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移动</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电话</a:t>
            </a:r>
            <a:r>
              <a:rPr lang="zh-CN" altLang="en-US" dirty="0">
                <a:ea typeface="楷体" panose="02010609060101010101" pitchFamily="49" charset="-122"/>
                <a:cs typeface="Arial" panose="020B0604020202020204" pitchFamily="34" charset="0"/>
              </a:rPr>
              <a:t>的用户数现在已超过了有线电话的用户数</a:t>
            </a:r>
            <a:r>
              <a:rPr lang="en-US" altLang="zh-CN" dirty="0">
                <a:ea typeface="楷体" panose="02010609060101010101" pitchFamily="49" charset="-122"/>
                <a:cs typeface="Arial" panose="020B0604020202020204" pitchFamily="34" charset="0"/>
              </a:rPr>
              <a:t>!</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计算机网络</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便携机</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掌上型</a:t>
            </a:r>
            <a:r>
              <a:rPr lang="zh-CN" altLang="en-US" dirty="0">
                <a:ea typeface="楷体" panose="02010609060101010101" pitchFamily="49" charset="-122"/>
                <a:cs typeface="Arial" panose="020B0604020202020204" pitchFamily="34" charset="0"/>
              </a:rPr>
              <a:t>电脑</a:t>
            </a:r>
            <a:r>
              <a:rPr lang="en-US" altLang="zh-CN" dirty="0">
                <a:ea typeface="楷体" panose="02010609060101010101" pitchFamily="49" charset="-122"/>
                <a:cs typeface="Arial" panose="020B0604020202020204" pitchFamily="34" charset="0"/>
              </a:rPr>
              <a:t>, PDAs, IP</a:t>
            </a:r>
            <a:r>
              <a:rPr lang="zh-CN" altLang="en-US" dirty="0">
                <a:ea typeface="楷体" panose="02010609060101010101" pitchFamily="49" charset="-122"/>
                <a:cs typeface="Arial" panose="020B0604020202020204" pitchFamily="34" charset="0"/>
              </a:rPr>
              <a:t>电话允许随时、无缝地接入因特网。</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两</a:t>
            </a:r>
            <a:r>
              <a:rPr lang="zh-CN" altLang="en-US" dirty="0">
                <a:ea typeface="楷体" panose="02010609060101010101" pitchFamily="49" charset="-122"/>
                <a:cs typeface="Arial" panose="020B0604020202020204" pitchFamily="34" charset="0"/>
              </a:rPr>
              <a:t>个重要的挑战</a:t>
            </a:r>
            <a:r>
              <a:rPr lang="en-US" altLang="zh-CN" dirty="0">
                <a:ea typeface="楷体" panose="02010609060101010101" pitchFamily="49" charset="-122"/>
                <a:cs typeface="Arial" panose="020B0604020202020204" pitchFamily="34" charset="0"/>
              </a:rPr>
              <a:t>:</a:t>
            </a:r>
          </a:p>
          <a:p>
            <a:pPr lvl="1" eaLnBrk="1" hangingPunct="1">
              <a:spcBef>
                <a:spcPts val="600"/>
              </a:spcBef>
            </a:pPr>
            <a:r>
              <a:rPr lang="zh-CN" altLang="en-US" dirty="0">
                <a:ea typeface="楷体" panose="02010609060101010101" pitchFamily="49" charset="-122"/>
                <a:cs typeface="Arial" panose="020B0604020202020204" pitchFamily="34" charset="0"/>
              </a:rPr>
              <a:t>无线特性：基于无线链路的通信；</a:t>
            </a:r>
          </a:p>
          <a:p>
            <a:pPr lvl="1" eaLnBrk="1" hangingPunct="1">
              <a:spcBef>
                <a:spcPts val="600"/>
              </a:spcBef>
            </a:pPr>
            <a:endParaRPr lang="en-US" altLang="zh-CN" dirty="0" smtClean="0">
              <a:ea typeface="楷体" panose="02010609060101010101" pitchFamily="49" charset="-122"/>
              <a:cs typeface="Arial" panose="020B0604020202020204" pitchFamily="34" charset="0"/>
            </a:endParaRPr>
          </a:p>
          <a:p>
            <a:pPr lvl="1" eaLnBrk="1" hangingPunct="1">
              <a:spcBef>
                <a:spcPts val="600"/>
              </a:spcBef>
            </a:pPr>
            <a:r>
              <a:rPr lang="zh-CN" altLang="en-US" dirty="0" smtClean="0">
                <a:ea typeface="楷体" panose="02010609060101010101" pitchFamily="49" charset="-122"/>
                <a:cs typeface="Arial" panose="020B0604020202020204" pitchFamily="34" charset="0"/>
              </a:rPr>
              <a:t>移动</a:t>
            </a:r>
            <a:r>
              <a:rPr lang="zh-CN" altLang="en-US" dirty="0">
                <a:ea typeface="楷体" panose="02010609060101010101" pitchFamily="49" charset="-122"/>
                <a:cs typeface="Arial" panose="020B0604020202020204" pitchFamily="34" charset="0"/>
              </a:rPr>
              <a:t>特性：移动用户的网络接入点是变化的。</a:t>
            </a:r>
          </a:p>
        </p:txBody>
      </p:sp>
    </p:spTree>
    <p:extLst>
      <p:ext uri="{BB962C8B-B14F-4D97-AF65-F5344CB8AC3E}">
        <p14:creationId xmlns:p14="http://schemas.microsoft.com/office/powerpoint/2010/main" val="413299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p:cNvSpPr>
            <a:spLocks noChangeArrowheads="1"/>
          </p:cNvSpPr>
          <p:nvPr/>
        </p:nvSpPr>
        <p:spPr bwMode="auto">
          <a:xfrm>
            <a:off x="0" y="-242888"/>
            <a:ext cx="9144000" cy="0"/>
          </a:xfrm>
          <a:prstGeom prst="rect">
            <a:avLst/>
          </a:prstGeom>
          <a:noFill/>
          <a:ln w="9525">
            <a:noFill/>
            <a:miter lim="800000"/>
            <a:headEnd/>
            <a:tailEnd/>
          </a:ln>
        </p:spPr>
        <p:txBody>
          <a:bodyPr wrap="none" anchor="ctr">
            <a:spAutoFit/>
          </a:bodyPr>
          <a:lstStyle/>
          <a:p>
            <a:endParaRPr lang="zh-CN" altLang="en-US"/>
          </a:p>
        </p:txBody>
      </p:sp>
      <p:sp>
        <p:nvSpPr>
          <p:cNvPr id="109571" name="Rectangle 6"/>
          <p:cNvSpPr>
            <a:spLocks noChangeArrowheads="1"/>
          </p:cNvSpPr>
          <p:nvPr/>
        </p:nvSpPr>
        <p:spPr bwMode="auto">
          <a:xfrm>
            <a:off x="0" y="2662238"/>
            <a:ext cx="9144000" cy="0"/>
          </a:xfrm>
          <a:prstGeom prst="rect">
            <a:avLst/>
          </a:prstGeom>
          <a:noFill/>
          <a:ln w="9525">
            <a:noFill/>
            <a:miter lim="800000"/>
            <a:headEnd/>
            <a:tailEnd/>
          </a:ln>
        </p:spPr>
        <p:txBody>
          <a:bodyPr wrap="none" anchor="ctr">
            <a:spAutoFit/>
          </a:bodyPr>
          <a:lstStyle/>
          <a:p>
            <a:endParaRPr lang="zh-CN" altLang="en-US"/>
          </a:p>
        </p:txBody>
      </p:sp>
      <p:sp>
        <p:nvSpPr>
          <p:cNvPr id="109572" name="Rectangle 7"/>
          <p:cNvSpPr>
            <a:spLocks noChangeArrowheads="1"/>
          </p:cNvSpPr>
          <p:nvPr/>
        </p:nvSpPr>
        <p:spPr bwMode="auto">
          <a:xfrm>
            <a:off x="0" y="-242888"/>
            <a:ext cx="9144000" cy="0"/>
          </a:xfrm>
          <a:prstGeom prst="rect">
            <a:avLst/>
          </a:prstGeom>
          <a:noFill/>
          <a:ln w="9525">
            <a:noFill/>
            <a:miter lim="800000"/>
            <a:headEnd/>
            <a:tailEnd/>
          </a:ln>
        </p:spPr>
        <p:txBody>
          <a:bodyPr wrap="none" anchor="ctr">
            <a:spAutoFit/>
          </a:bodyPr>
          <a:lstStyle/>
          <a:p>
            <a:endParaRPr lang="zh-CN" altLang="en-US"/>
          </a:p>
        </p:txBody>
      </p:sp>
      <p:sp>
        <p:nvSpPr>
          <p:cNvPr id="109573" name="Line 10"/>
          <p:cNvSpPr>
            <a:spLocks noChangeShapeType="1"/>
          </p:cNvSpPr>
          <p:nvPr/>
        </p:nvSpPr>
        <p:spPr bwMode="auto">
          <a:xfrm>
            <a:off x="3338513" y="2066925"/>
            <a:ext cx="156686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9574" name="Text Box 11"/>
          <p:cNvSpPr txBox="1">
            <a:spLocks noChangeArrowheads="1"/>
          </p:cNvSpPr>
          <p:nvPr/>
        </p:nvSpPr>
        <p:spPr bwMode="auto">
          <a:xfrm>
            <a:off x="971550" y="2254250"/>
            <a:ext cx="2187575" cy="352425"/>
          </a:xfrm>
          <a:prstGeom prst="rect">
            <a:avLst/>
          </a:prstGeom>
          <a:noFill/>
          <a:ln w="9525">
            <a:noFill/>
            <a:miter lim="800000"/>
            <a:headEnd/>
            <a:tailEnd/>
          </a:ln>
        </p:spPr>
        <p:txBody>
          <a:bodyPr wrap="none">
            <a:spAutoFit/>
          </a:bodyPr>
          <a:lstStyle/>
          <a:p>
            <a:pPr algn="l">
              <a:lnSpc>
                <a:spcPct val="85000"/>
              </a:lnSpc>
            </a:pPr>
            <a:r>
              <a:rPr kumimoji="1" lang="en-US" altLang="zh-CN" sz="2000">
                <a:latin typeface="Arial" pitchFamily="34" charset="0"/>
                <a:ea typeface="黑体" pitchFamily="49" charset="-122"/>
              </a:rPr>
              <a:t>S </a:t>
            </a:r>
            <a:r>
              <a:rPr kumimoji="1" lang="zh-CN" altLang="en-US" sz="2000">
                <a:latin typeface="Arial" pitchFamily="34" charset="0"/>
                <a:ea typeface="黑体" pitchFamily="49" charset="-122"/>
              </a:rPr>
              <a:t>站的码片序列 </a:t>
            </a:r>
            <a:r>
              <a:rPr kumimoji="1" lang="en-US" altLang="zh-CN" sz="2000" b="1">
                <a:latin typeface="Arial" pitchFamily="34" charset="0"/>
                <a:ea typeface="黑体" pitchFamily="49" charset="-122"/>
              </a:rPr>
              <a:t>S</a:t>
            </a:r>
          </a:p>
        </p:txBody>
      </p:sp>
      <p:sp>
        <p:nvSpPr>
          <p:cNvPr id="109575" name="Line 12"/>
          <p:cNvSpPr>
            <a:spLocks noChangeShapeType="1"/>
          </p:cNvSpPr>
          <p:nvPr/>
        </p:nvSpPr>
        <p:spPr bwMode="auto">
          <a:xfrm>
            <a:off x="3340100" y="1366838"/>
            <a:ext cx="0" cy="3802062"/>
          </a:xfrm>
          <a:prstGeom prst="line">
            <a:avLst/>
          </a:prstGeom>
          <a:noFill/>
          <a:ln w="9525">
            <a:solidFill>
              <a:schemeClr val="tx1"/>
            </a:solidFill>
            <a:prstDash val="dash"/>
            <a:round/>
            <a:headEnd/>
            <a:tailEnd/>
          </a:ln>
        </p:spPr>
        <p:txBody>
          <a:bodyPr/>
          <a:lstStyle/>
          <a:p>
            <a:endParaRPr lang="zh-CN" altLang="en-US"/>
          </a:p>
        </p:txBody>
      </p:sp>
      <p:sp>
        <p:nvSpPr>
          <p:cNvPr id="109576" name="Line 13"/>
          <p:cNvSpPr>
            <a:spLocks noChangeShapeType="1"/>
          </p:cNvSpPr>
          <p:nvPr/>
        </p:nvSpPr>
        <p:spPr bwMode="auto">
          <a:xfrm>
            <a:off x="4918075" y="1366838"/>
            <a:ext cx="0" cy="3781425"/>
          </a:xfrm>
          <a:prstGeom prst="line">
            <a:avLst/>
          </a:prstGeom>
          <a:noFill/>
          <a:ln w="9525">
            <a:solidFill>
              <a:schemeClr val="tx1"/>
            </a:solidFill>
            <a:prstDash val="dash"/>
            <a:round/>
            <a:headEnd/>
            <a:tailEnd/>
          </a:ln>
        </p:spPr>
        <p:txBody>
          <a:bodyPr/>
          <a:lstStyle/>
          <a:p>
            <a:endParaRPr lang="zh-CN" altLang="en-US"/>
          </a:p>
        </p:txBody>
      </p:sp>
      <p:sp>
        <p:nvSpPr>
          <p:cNvPr id="109577" name="Line 14"/>
          <p:cNvSpPr>
            <a:spLocks noChangeShapeType="1"/>
          </p:cNvSpPr>
          <p:nvPr/>
        </p:nvSpPr>
        <p:spPr bwMode="auto">
          <a:xfrm>
            <a:off x="6496050" y="1366838"/>
            <a:ext cx="0" cy="3929062"/>
          </a:xfrm>
          <a:prstGeom prst="line">
            <a:avLst/>
          </a:prstGeom>
          <a:noFill/>
          <a:ln w="9525">
            <a:solidFill>
              <a:schemeClr val="tx1"/>
            </a:solidFill>
            <a:prstDash val="dash"/>
            <a:round/>
            <a:headEnd/>
            <a:tailEnd/>
          </a:ln>
        </p:spPr>
        <p:txBody>
          <a:bodyPr/>
          <a:lstStyle/>
          <a:p>
            <a:endParaRPr lang="zh-CN" altLang="en-US"/>
          </a:p>
        </p:txBody>
      </p:sp>
      <p:sp>
        <p:nvSpPr>
          <p:cNvPr id="109578" name="Line 15"/>
          <p:cNvSpPr>
            <a:spLocks noChangeShapeType="1"/>
          </p:cNvSpPr>
          <p:nvPr/>
        </p:nvSpPr>
        <p:spPr bwMode="auto">
          <a:xfrm>
            <a:off x="8074025" y="1366838"/>
            <a:ext cx="0" cy="3790950"/>
          </a:xfrm>
          <a:prstGeom prst="line">
            <a:avLst/>
          </a:prstGeom>
          <a:noFill/>
          <a:ln w="9525">
            <a:solidFill>
              <a:schemeClr val="tx1"/>
            </a:solidFill>
            <a:prstDash val="dash"/>
            <a:round/>
            <a:headEnd/>
            <a:tailEnd/>
          </a:ln>
        </p:spPr>
        <p:txBody>
          <a:bodyPr/>
          <a:lstStyle/>
          <a:p>
            <a:endParaRPr lang="zh-CN" altLang="en-US"/>
          </a:p>
        </p:txBody>
      </p:sp>
      <p:sp>
        <p:nvSpPr>
          <p:cNvPr id="109579" name="Freeform 16"/>
          <p:cNvSpPr>
            <a:spLocks/>
          </p:cNvSpPr>
          <p:nvPr/>
        </p:nvSpPr>
        <p:spPr bwMode="auto">
          <a:xfrm>
            <a:off x="3340100" y="2298700"/>
            <a:ext cx="1577975" cy="31908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580" name="Freeform 17"/>
          <p:cNvSpPr>
            <a:spLocks/>
          </p:cNvSpPr>
          <p:nvPr/>
        </p:nvSpPr>
        <p:spPr bwMode="auto">
          <a:xfrm>
            <a:off x="4918075" y="2298700"/>
            <a:ext cx="1577975" cy="31908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581" name="Freeform 18"/>
          <p:cNvSpPr>
            <a:spLocks/>
          </p:cNvSpPr>
          <p:nvPr/>
        </p:nvSpPr>
        <p:spPr bwMode="auto">
          <a:xfrm>
            <a:off x="3340100" y="3389313"/>
            <a:ext cx="1577975"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p:spPr>
        <p:txBody>
          <a:bodyPr/>
          <a:lstStyle/>
          <a:p>
            <a:endParaRPr lang="zh-CN" altLang="en-US"/>
          </a:p>
        </p:txBody>
      </p:sp>
      <p:sp>
        <p:nvSpPr>
          <p:cNvPr id="109582" name="Freeform 19"/>
          <p:cNvSpPr>
            <a:spLocks/>
          </p:cNvSpPr>
          <p:nvPr/>
        </p:nvSpPr>
        <p:spPr bwMode="auto">
          <a:xfrm>
            <a:off x="4918075" y="3389313"/>
            <a:ext cx="1577975"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p:spPr>
        <p:txBody>
          <a:bodyPr/>
          <a:lstStyle/>
          <a:p>
            <a:endParaRPr lang="zh-CN" altLang="en-US"/>
          </a:p>
        </p:txBody>
      </p:sp>
      <p:sp>
        <p:nvSpPr>
          <p:cNvPr id="109583" name="Freeform 20"/>
          <p:cNvSpPr>
            <a:spLocks/>
          </p:cNvSpPr>
          <p:nvPr/>
        </p:nvSpPr>
        <p:spPr bwMode="auto">
          <a:xfrm flipV="1">
            <a:off x="6496050" y="3389313"/>
            <a:ext cx="1577975"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CCECFF"/>
          </a:solidFill>
          <a:ln w="19050" cmpd="sng">
            <a:solidFill>
              <a:schemeClr val="tx1"/>
            </a:solidFill>
            <a:round/>
            <a:headEnd/>
            <a:tailEnd/>
          </a:ln>
        </p:spPr>
        <p:txBody>
          <a:bodyPr/>
          <a:lstStyle/>
          <a:p>
            <a:endParaRPr lang="zh-CN" altLang="en-US"/>
          </a:p>
        </p:txBody>
      </p:sp>
      <p:sp>
        <p:nvSpPr>
          <p:cNvPr id="109584" name="Freeform 21"/>
          <p:cNvSpPr>
            <a:spLocks/>
          </p:cNvSpPr>
          <p:nvPr/>
        </p:nvSpPr>
        <p:spPr bwMode="auto">
          <a:xfrm>
            <a:off x="3340100" y="5162550"/>
            <a:ext cx="1577975" cy="312738"/>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p:spPr>
        <p:txBody>
          <a:bodyPr/>
          <a:lstStyle/>
          <a:p>
            <a:endParaRPr lang="zh-CN" altLang="en-US"/>
          </a:p>
        </p:txBody>
      </p:sp>
      <p:sp>
        <p:nvSpPr>
          <p:cNvPr id="109585" name="Freeform 22"/>
          <p:cNvSpPr>
            <a:spLocks/>
          </p:cNvSpPr>
          <p:nvPr/>
        </p:nvSpPr>
        <p:spPr bwMode="auto">
          <a:xfrm>
            <a:off x="4918075" y="5162550"/>
            <a:ext cx="1577975" cy="312738"/>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p:spPr>
        <p:txBody>
          <a:bodyPr/>
          <a:lstStyle/>
          <a:p>
            <a:endParaRPr lang="zh-CN" altLang="en-US"/>
          </a:p>
        </p:txBody>
      </p:sp>
      <p:sp>
        <p:nvSpPr>
          <p:cNvPr id="109586" name="Freeform 23"/>
          <p:cNvSpPr>
            <a:spLocks/>
          </p:cNvSpPr>
          <p:nvPr/>
        </p:nvSpPr>
        <p:spPr bwMode="auto">
          <a:xfrm flipV="1">
            <a:off x="6496050" y="5162550"/>
            <a:ext cx="1577975" cy="312738"/>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p:spPr>
        <p:txBody>
          <a:bodyPr/>
          <a:lstStyle/>
          <a:p>
            <a:endParaRPr lang="zh-CN" altLang="en-US"/>
          </a:p>
        </p:txBody>
      </p:sp>
      <p:sp>
        <p:nvSpPr>
          <p:cNvPr id="109587" name="Freeform 24"/>
          <p:cNvSpPr>
            <a:spLocks/>
          </p:cNvSpPr>
          <p:nvPr/>
        </p:nvSpPr>
        <p:spPr bwMode="auto">
          <a:xfrm>
            <a:off x="3340100" y="4633913"/>
            <a:ext cx="4733925" cy="314325"/>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 name="T12" fmla="*/ 0 60000 65536"/>
              <a:gd name="T13" fmla="*/ 0 60000 65536"/>
              <a:gd name="T14" fmla="*/ 0 60000 65536"/>
              <a:gd name="T15" fmla="*/ 0 60000 65536"/>
              <a:gd name="T16" fmla="*/ 0 60000 65536"/>
              <a:gd name="T17" fmla="*/ 0 60000 65536"/>
              <a:gd name="T18" fmla="*/ 0 w 2827"/>
              <a:gd name="T19" fmla="*/ 0 h 194"/>
              <a:gd name="T20" fmla="*/ 2827 w 2827"/>
              <a:gd name="T21" fmla="*/ 194 h 194"/>
            </a:gdLst>
            <a:ahLst/>
            <a:cxnLst>
              <a:cxn ang="T12">
                <a:pos x="T0" y="T1"/>
              </a:cxn>
              <a:cxn ang="T13">
                <a:pos x="T2" y="T3"/>
              </a:cxn>
              <a:cxn ang="T14">
                <a:pos x="T4" y="T5"/>
              </a:cxn>
              <a:cxn ang="T15">
                <a:pos x="T6" y="T7"/>
              </a:cxn>
              <a:cxn ang="T16">
                <a:pos x="T8" y="T9"/>
              </a:cxn>
              <a:cxn ang="T17">
                <a:pos x="T10" y="T11"/>
              </a:cxn>
            </a:cxnLst>
            <a:rect l="T18" t="T19" r="T20" b="T21"/>
            <a:pathLst>
              <a:path w="2827" h="194">
                <a:moveTo>
                  <a:pt x="0" y="96"/>
                </a:moveTo>
                <a:lnTo>
                  <a:pt x="0" y="0"/>
                </a:lnTo>
                <a:lnTo>
                  <a:pt x="1886" y="2"/>
                </a:lnTo>
                <a:lnTo>
                  <a:pt x="1886" y="194"/>
                </a:lnTo>
                <a:lnTo>
                  <a:pt x="2826" y="192"/>
                </a:lnTo>
                <a:lnTo>
                  <a:pt x="2827" y="96"/>
                </a:lnTo>
              </a:path>
            </a:pathLst>
          </a:custGeom>
          <a:solidFill>
            <a:srgbClr val="FFFF66"/>
          </a:solidFill>
          <a:ln w="19050" cmpd="sng">
            <a:solidFill>
              <a:schemeClr val="tx1"/>
            </a:solidFill>
            <a:round/>
            <a:headEnd/>
            <a:tailEnd/>
          </a:ln>
        </p:spPr>
        <p:txBody>
          <a:bodyPr/>
          <a:lstStyle/>
          <a:p>
            <a:endParaRPr lang="zh-CN" altLang="en-US"/>
          </a:p>
        </p:txBody>
      </p:sp>
      <p:sp>
        <p:nvSpPr>
          <p:cNvPr id="109588" name="Freeform 25"/>
          <p:cNvSpPr>
            <a:spLocks/>
          </p:cNvSpPr>
          <p:nvPr/>
        </p:nvSpPr>
        <p:spPr bwMode="auto">
          <a:xfrm>
            <a:off x="3340100" y="1598613"/>
            <a:ext cx="4733925" cy="312737"/>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 name="T12" fmla="*/ 0 60000 65536"/>
              <a:gd name="T13" fmla="*/ 0 60000 65536"/>
              <a:gd name="T14" fmla="*/ 0 60000 65536"/>
              <a:gd name="T15" fmla="*/ 0 60000 65536"/>
              <a:gd name="T16" fmla="*/ 0 60000 65536"/>
              <a:gd name="T17" fmla="*/ 0 60000 65536"/>
              <a:gd name="T18" fmla="*/ 0 w 2304"/>
              <a:gd name="T19" fmla="*/ 0 h 192"/>
              <a:gd name="T20" fmla="*/ 2304 w 2304"/>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304" h="192">
                <a:moveTo>
                  <a:pt x="0" y="96"/>
                </a:moveTo>
                <a:lnTo>
                  <a:pt x="0" y="0"/>
                </a:lnTo>
                <a:lnTo>
                  <a:pt x="1536" y="0"/>
                </a:lnTo>
                <a:lnTo>
                  <a:pt x="1536" y="192"/>
                </a:lnTo>
                <a:lnTo>
                  <a:pt x="2304" y="192"/>
                </a:lnTo>
                <a:lnTo>
                  <a:pt x="2304" y="96"/>
                </a:lnTo>
              </a:path>
            </a:pathLst>
          </a:custGeom>
          <a:solidFill>
            <a:srgbClr val="FFFF66"/>
          </a:solidFill>
          <a:ln w="19050" cmpd="sng">
            <a:solidFill>
              <a:schemeClr val="tx1"/>
            </a:solidFill>
            <a:round/>
            <a:headEnd/>
            <a:tailEnd/>
          </a:ln>
        </p:spPr>
        <p:txBody>
          <a:bodyPr/>
          <a:lstStyle/>
          <a:p>
            <a:endParaRPr lang="zh-CN" altLang="en-US"/>
          </a:p>
        </p:txBody>
      </p:sp>
      <p:sp>
        <p:nvSpPr>
          <p:cNvPr id="109589" name="Line 26"/>
          <p:cNvSpPr>
            <a:spLocks noChangeShapeType="1"/>
          </p:cNvSpPr>
          <p:nvPr/>
        </p:nvSpPr>
        <p:spPr bwMode="auto">
          <a:xfrm>
            <a:off x="4918075" y="1482725"/>
            <a:ext cx="0" cy="155575"/>
          </a:xfrm>
          <a:prstGeom prst="line">
            <a:avLst/>
          </a:prstGeom>
          <a:noFill/>
          <a:ln w="9525">
            <a:solidFill>
              <a:schemeClr val="tx1"/>
            </a:solidFill>
            <a:round/>
            <a:headEnd/>
            <a:tailEnd/>
          </a:ln>
        </p:spPr>
        <p:txBody>
          <a:bodyPr/>
          <a:lstStyle/>
          <a:p>
            <a:endParaRPr lang="zh-CN" altLang="en-US"/>
          </a:p>
        </p:txBody>
      </p:sp>
      <p:sp>
        <p:nvSpPr>
          <p:cNvPr id="109590" name="Text Box 27"/>
          <p:cNvSpPr txBox="1">
            <a:spLocks noChangeArrowheads="1"/>
          </p:cNvSpPr>
          <p:nvPr/>
        </p:nvSpPr>
        <p:spPr bwMode="auto">
          <a:xfrm>
            <a:off x="3933825" y="1268413"/>
            <a:ext cx="325438" cy="395287"/>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a:t>
            </a:r>
          </a:p>
        </p:txBody>
      </p:sp>
      <p:sp>
        <p:nvSpPr>
          <p:cNvPr id="109591" name="Line 28"/>
          <p:cNvSpPr>
            <a:spLocks noChangeShapeType="1"/>
          </p:cNvSpPr>
          <p:nvPr/>
        </p:nvSpPr>
        <p:spPr bwMode="auto">
          <a:xfrm>
            <a:off x="3184525" y="3543300"/>
            <a:ext cx="5284788" cy="0"/>
          </a:xfrm>
          <a:prstGeom prst="line">
            <a:avLst/>
          </a:prstGeom>
          <a:noFill/>
          <a:ln w="28575">
            <a:solidFill>
              <a:srgbClr val="333399"/>
            </a:solidFill>
            <a:round/>
            <a:headEnd/>
            <a:tailEnd type="triangle" w="sm" len="med"/>
          </a:ln>
        </p:spPr>
        <p:txBody>
          <a:bodyPr/>
          <a:lstStyle/>
          <a:p>
            <a:endParaRPr lang="zh-CN" altLang="en-US"/>
          </a:p>
        </p:txBody>
      </p:sp>
      <p:sp>
        <p:nvSpPr>
          <p:cNvPr id="109592" name="Line 29"/>
          <p:cNvSpPr>
            <a:spLocks noChangeShapeType="1"/>
          </p:cNvSpPr>
          <p:nvPr/>
        </p:nvSpPr>
        <p:spPr bwMode="auto">
          <a:xfrm>
            <a:off x="3184525" y="4789488"/>
            <a:ext cx="5284788" cy="0"/>
          </a:xfrm>
          <a:prstGeom prst="line">
            <a:avLst/>
          </a:prstGeom>
          <a:noFill/>
          <a:ln w="9525">
            <a:solidFill>
              <a:schemeClr val="tx1"/>
            </a:solidFill>
            <a:round/>
            <a:headEnd/>
            <a:tailEnd type="triangle" w="sm" len="med"/>
          </a:ln>
        </p:spPr>
        <p:txBody>
          <a:bodyPr/>
          <a:lstStyle/>
          <a:p>
            <a:endParaRPr lang="zh-CN" altLang="en-US"/>
          </a:p>
        </p:txBody>
      </p:sp>
      <p:sp>
        <p:nvSpPr>
          <p:cNvPr id="109593" name="Line 30"/>
          <p:cNvSpPr>
            <a:spLocks noChangeShapeType="1"/>
          </p:cNvSpPr>
          <p:nvPr/>
        </p:nvSpPr>
        <p:spPr bwMode="auto">
          <a:xfrm flipV="1">
            <a:off x="3184525" y="5319713"/>
            <a:ext cx="5284788" cy="14287"/>
          </a:xfrm>
          <a:prstGeom prst="line">
            <a:avLst/>
          </a:prstGeom>
          <a:noFill/>
          <a:ln w="28575">
            <a:solidFill>
              <a:srgbClr val="333399"/>
            </a:solidFill>
            <a:round/>
            <a:headEnd/>
            <a:tailEnd type="triangle" w="sm" len="med"/>
          </a:ln>
        </p:spPr>
        <p:txBody>
          <a:bodyPr/>
          <a:lstStyle/>
          <a:p>
            <a:endParaRPr lang="zh-CN" altLang="en-US"/>
          </a:p>
        </p:txBody>
      </p:sp>
      <p:sp>
        <p:nvSpPr>
          <p:cNvPr id="109594" name="Freeform 31"/>
          <p:cNvSpPr>
            <a:spLocks/>
          </p:cNvSpPr>
          <p:nvPr/>
        </p:nvSpPr>
        <p:spPr bwMode="auto">
          <a:xfrm>
            <a:off x="3340100" y="3856038"/>
            <a:ext cx="1577975"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p:spPr>
        <p:txBody>
          <a:bodyPr/>
          <a:lstStyle/>
          <a:p>
            <a:endParaRPr lang="zh-CN" altLang="en-US"/>
          </a:p>
        </p:txBody>
      </p:sp>
      <p:sp>
        <p:nvSpPr>
          <p:cNvPr id="109595" name="Freeform 32"/>
          <p:cNvSpPr>
            <a:spLocks/>
          </p:cNvSpPr>
          <p:nvPr/>
        </p:nvSpPr>
        <p:spPr bwMode="auto">
          <a:xfrm>
            <a:off x="4918075" y="3856038"/>
            <a:ext cx="1577975"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p:spPr>
        <p:txBody>
          <a:bodyPr/>
          <a:lstStyle/>
          <a:p>
            <a:endParaRPr lang="zh-CN" altLang="en-US"/>
          </a:p>
        </p:txBody>
      </p:sp>
      <p:sp>
        <p:nvSpPr>
          <p:cNvPr id="109596" name="Freeform 33"/>
          <p:cNvSpPr>
            <a:spLocks/>
          </p:cNvSpPr>
          <p:nvPr/>
        </p:nvSpPr>
        <p:spPr bwMode="auto">
          <a:xfrm flipV="1">
            <a:off x="6496050" y="3856038"/>
            <a:ext cx="1577975"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p:spPr>
        <p:txBody>
          <a:bodyPr/>
          <a:lstStyle/>
          <a:p>
            <a:endParaRPr lang="zh-CN" altLang="en-US"/>
          </a:p>
        </p:txBody>
      </p:sp>
      <p:sp>
        <p:nvSpPr>
          <p:cNvPr id="109597" name="Line 34"/>
          <p:cNvSpPr>
            <a:spLocks noChangeShapeType="1"/>
          </p:cNvSpPr>
          <p:nvPr/>
        </p:nvSpPr>
        <p:spPr bwMode="auto">
          <a:xfrm>
            <a:off x="3184525" y="4165600"/>
            <a:ext cx="5284788" cy="0"/>
          </a:xfrm>
          <a:prstGeom prst="line">
            <a:avLst/>
          </a:prstGeom>
          <a:noFill/>
          <a:ln w="28575">
            <a:solidFill>
              <a:srgbClr val="333399"/>
            </a:solidFill>
            <a:round/>
            <a:headEnd/>
            <a:tailEnd type="triangle" w="sm" len="med"/>
          </a:ln>
        </p:spPr>
        <p:txBody>
          <a:bodyPr/>
          <a:lstStyle/>
          <a:p>
            <a:endParaRPr lang="zh-CN" altLang="en-US"/>
          </a:p>
        </p:txBody>
      </p:sp>
      <p:sp>
        <p:nvSpPr>
          <p:cNvPr id="109598" name="Line 35"/>
          <p:cNvSpPr>
            <a:spLocks noChangeShapeType="1"/>
          </p:cNvSpPr>
          <p:nvPr/>
        </p:nvSpPr>
        <p:spPr bwMode="auto">
          <a:xfrm>
            <a:off x="3205163" y="1755775"/>
            <a:ext cx="5264150" cy="0"/>
          </a:xfrm>
          <a:prstGeom prst="line">
            <a:avLst/>
          </a:prstGeom>
          <a:noFill/>
          <a:ln w="28575">
            <a:solidFill>
              <a:srgbClr val="333399"/>
            </a:solidFill>
            <a:round/>
            <a:headEnd/>
            <a:tailEnd type="triangle" w="sm" len="med"/>
          </a:ln>
        </p:spPr>
        <p:txBody>
          <a:bodyPr/>
          <a:lstStyle/>
          <a:p>
            <a:endParaRPr lang="zh-CN" altLang="en-US"/>
          </a:p>
        </p:txBody>
      </p:sp>
      <p:sp>
        <p:nvSpPr>
          <p:cNvPr id="109599" name="Text Box 36"/>
          <p:cNvSpPr txBox="1">
            <a:spLocks noChangeArrowheads="1"/>
          </p:cNvSpPr>
          <p:nvPr/>
        </p:nvSpPr>
        <p:spPr bwMode="auto">
          <a:xfrm>
            <a:off x="5521325" y="1268413"/>
            <a:ext cx="325438" cy="395287"/>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a:t>
            </a:r>
          </a:p>
        </p:txBody>
      </p:sp>
      <p:sp>
        <p:nvSpPr>
          <p:cNvPr id="109600" name="Text Box 37"/>
          <p:cNvSpPr txBox="1">
            <a:spLocks noChangeArrowheads="1"/>
          </p:cNvSpPr>
          <p:nvPr/>
        </p:nvSpPr>
        <p:spPr bwMode="auto">
          <a:xfrm>
            <a:off x="7104063" y="1268413"/>
            <a:ext cx="325437" cy="395287"/>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0</a:t>
            </a:r>
          </a:p>
        </p:txBody>
      </p:sp>
      <p:sp>
        <p:nvSpPr>
          <p:cNvPr id="109601" name="Text Box 38"/>
          <p:cNvSpPr txBox="1">
            <a:spLocks noChangeArrowheads="1"/>
          </p:cNvSpPr>
          <p:nvPr/>
        </p:nvSpPr>
        <p:spPr bwMode="auto">
          <a:xfrm>
            <a:off x="8470900" y="1497013"/>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2" name="Text Box 39"/>
          <p:cNvSpPr txBox="1">
            <a:spLocks noChangeArrowheads="1"/>
          </p:cNvSpPr>
          <p:nvPr/>
        </p:nvSpPr>
        <p:spPr bwMode="auto">
          <a:xfrm>
            <a:off x="8470900" y="2209800"/>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3" name="Text Box 40"/>
          <p:cNvSpPr txBox="1">
            <a:spLocks noChangeArrowheads="1"/>
          </p:cNvSpPr>
          <p:nvPr/>
        </p:nvSpPr>
        <p:spPr bwMode="auto">
          <a:xfrm>
            <a:off x="8470900" y="3314700"/>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4" name="Text Box 41"/>
          <p:cNvSpPr txBox="1">
            <a:spLocks noChangeArrowheads="1"/>
          </p:cNvSpPr>
          <p:nvPr/>
        </p:nvSpPr>
        <p:spPr bwMode="auto">
          <a:xfrm>
            <a:off x="8470900" y="3922713"/>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5" name="Text Box 42"/>
          <p:cNvSpPr txBox="1">
            <a:spLocks noChangeArrowheads="1"/>
          </p:cNvSpPr>
          <p:nvPr/>
        </p:nvSpPr>
        <p:spPr bwMode="auto">
          <a:xfrm>
            <a:off x="8470900" y="4545013"/>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6" name="Text Box 43"/>
          <p:cNvSpPr txBox="1">
            <a:spLocks noChangeArrowheads="1"/>
          </p:cNvSpPr>
          <p:nvPr/>
        </p:nvSpPr>
        <p:spPr bwMode="auto">
          <a:xfrm>
            <a:off x="8470900" y="5073650"/>
            <a:ext cx="254000" cy="395288"/>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7" name="Rectangle 44"/>
          <p:cNvSpPr>
            <a:spLocks noChangeArrowheads="1"/>
          </p:cNvSpPr>
          <p:nvPr/>
        </p:nvSpPr>
        <p:spPr bwMode="auto">
          <a:xfrm>
            <a:off x="3606800" y="1911350"/>
            <a:ext cx="1057275" cy="273050"/>
          </a:xfrm>
          <a:prstGeom prst="rect">
            <a:avLst/>
          </a:prstGeom>
          <a:solidFill>
            <a:schemeClr val="bg1"/>
          </a:solidFill>
          <a:ln w="9525">
            <a:noFill/>
            <a:miter lim="800000"/>
            <a:headEnd/>
            <a:tailEnd/>
          </a:ln>
        </p:spPr>
        <p:txBody>
          <a:bodyPr wrap="none" anchor="ctr"/>
          <a:lstStyle/>
          <a:p>
            <a:endParaRPr lang="zh-CN" altLang="en-US"/>
          </a:p>
        </p:txBody>
      </p:sp>
      <p:sp>
        <p:nvSpPr>
          <p:cNvPr id="109608" name="Text Box 45"/>
          <p:cNvSpPr txBox="1">
            <a:spLocks noChangeArrowheads="1"/>
          </p:cNvSpPr>
          <p:nvPr/>
        </p:nvSpPr>
        <p:spPr bwMode="auto">
          <a:xfrm>
            <a:off x="3595688" y="1814513"/>
            <a:ext cx="1225550" cy="398462"/>
          </a:xfrm>
          <a:prstGeom prst="rect">
            <a:avLst/>
          </a:prstGeom>
          <a:noFill/>
          <a:ln w="9525">
            <a:noFill/>
            <a:miter lim="800000"/>
            <a:headEnd/>
            <a:tailEnd/>
          </a:ln>
        </p:spPr>
        <p:txBody>
          <a:bodyPr wrap="none">
            <a:spAutoFit/>
          </a:bodyPr>
          <a:lstStyle/>
          <a:p>
            <a:pPr algn="l"/>
            <a:r>
              <a:rPr kumimoji="1" lang="en-US" altLang="zh-CN" sz="2000" i="1">
                <a:latin typeface="Arial" pitchFamily="34" charset="0"/>
                <a:ea typeface="黑体" pitchFamily="49" charset="-122"/>
              </a:rPr>
              <a:t>m</a:t>
            </a:r>
            <a:r>
              <a:rPr kumimoji="1" lang="en-US" altLang="zh-CN" sz="2000">
                <a:latin typeface="Arial" pitchFamily="34" charset="0"/>
                <a:ea typeface="黑体" pitchFamily="49" charset="-122"/>
              </a:rPr>
              <a:t> </a:t>
            </a:r>
            <a:r>
              <a:rPr kumimoji="1" lang="zh-CN" altLang="en-US" sz="2000">
                <a:latin typeface="Arial" pitchFamily="34" charset="0"/>
                <a:ea typeface="黑体" pitchFamily="49" charset="-122"/>
              </a:rPr>
              <a:t>个码片</a:t>
            </a:r>
          </a:p>
        </p:txBody>
      </p:sp>
      <p:sp>
        <p:nvSpPr>
          <p:cNvPr id="109609" name="Freeform 46"/>
          <p:cNvSpPr>
            <a:spLocks/>
          </p:cNvSpPr>
          <p:nvPr/>
        </p:nvSpPr>
        <p:spPr bwMode="auto">
          <a:xfrm>
            <a:off x="3340100" y="2838450"/>
            <a:ext cx="1577975"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610" name="Freeform 47"/>
          <p:cNvSpPr>
            <a:spLocks/>
          </p:cNvSpPr>
          <p:nvPr/>
        </p:nvSpPr>
        <p:spPr bwMode="auto">
          <a:xfrm>
            <a:off x="4918075" y="2838450"/>
            <a:ext cx="1577975"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611" name="Freeform 48"/>
          <p:cNvSpPr>
            <a:spLocks/>
          </p:cNvSpPr>
          <p:nvPr/>
        </p:nvSpPr>
        <p:spPr bwMode="auto">
          <a:xfrm flipV="1">
            <a:off x="6496050" y="2838450"/>
            <a:ext cx="1577975"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9999"/>
          </a:solidFill>
          <a:ln w="19050" cmpd="sng">
            <a:solidFill>
              <a:schemeClr val="tx1"/>
            </a:solidFill>
            <a:round/>
            <a:headEnd/>
            <a:tailEnd/>
          </a:ln>
        </p:spPr>
        <p:txBody>
          <a:bodyPr/>
          <a:lstStyle/>
          <a:p>
            <a:endParaRPr lang="zh-CN" altLang="en-US"/>
          </a:p>
        </p:txBody>
      </p:sp>
      <p:sp>
        <p:nvSpPr>
          <p:cNvPr id="109612" name="Line 49"/>
          <p:cNvSpPr>
            <a:spLocks noChangeShapeType="1"/>
          </p:cNvSpPr>
          <p:nvPr/>
        </p:nvSpPr>
        <p:spPr bwMode="auto">
          <a:xfrm flipV="1">
            <a:off x="3184525" y="2994025"/>
            <a:ext cx="5284788" cy="6350"/>
          </a:xfrm>
          <a:prstGeom prst="line">
            <a:avLst/>
          </a:prstGeom>
          <a:noFill/>
          <a:ln w="28575">
            <a:solidFill>
              <a:srgbClr val="333399"/>
            </a:solidFill>
            <a:round/>
            <a:headEnd/>
            <a:tailEnd type="triangle" w="sm" len="med"/>
          </a:ln>
        </p:spPr>
        <p:txBody>
          <a:bodyPr/>
          <a:lstStyle/>
          <a:p>
            <a:endParaRPr lang="zh-CN" altLang="en-US"/>
          </a:p>
        </p:txBody>
      </p:sp>
      <p:sp>
        <p:nvSpPr>
          <p:cNvPr id="109613" name="Text Box 50"/>
          <p:cNvSpPr txBox="1">
            <a:spLocks noChangeArrowheads="1"/>
          </p:cNvSpPr>
          <p:nvPr/>
        </p:nvSpPr>
        <p:spPr bwMode="auto">
          <a:xfrm>
            <a:off x="8470900" y="2746375"/>
            <a:ext cx="254000" cy="398463"/>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14" name="Freeform 51"/>
          <p:cNvSpPr>
            <a:spLocks/>
          </p:cNvSpPr>
          <p:nvPr/>
        </p:nvSpPr>
        <p:spPr bwMode="auto">
          <a:xfrm>
            <a:off x="6500813" y="2298700"/>
            <a:ext cx="1577975" cy="31908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615" name="Line 52"/>
          <p:cNvSpPr>
            <a:spLocks noChangeShapeType="1"/>
          </p:cNvSpPr>
          <p:nvPr/>
        </p:nvSpPr>
        <p:spPr bwMode="auto">
          <a:xfrm>
            <a:off x="3205163" y="2455863"/>
            <a:ext cx="5264150" cy="0"/>
          </a:xfrm>
          <a:prstGeom prst="line">
            <a:avLst/>
          </a:prstGeom>
          <a:noFill/>
          <a:ln w="28575">
            <a:solidFill>
              <a:srgbClr val="333399"/>
            </a:solidFill>
            <a:round/>
            <a:headEnd/>
            <a:tailEnd type="triangle" w="sm" len="med"/>
          </a:ln>
        </p:spPr>
        <p:txBody>
          <a:bodyPr/>
          <a:lstStyle/>
          <a:p>
            <a:endParaRPr lang="zh-CN" altLang="en-US"/>
          </a:p>
        </p:txBody>
      </p:sp>
      <p:sp>
        <p:nvSpPr>
          <p:cNvPr id="109616" name="Text Box 53"/>
          <p:cNvSpPr txBox="1">
            <a:spLocks noChangeArrowheads="1"/>
          </p:cNvSpPr>
          <p:nvPr/>
        </p:nvSpPr>
        <p:spPr bwMode="auto">
          <a:xfrm>
            <a:off x="971550" y="2733675"/>
            <a:ext cx="2279650" cy="395288"/>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S </a:t>
            </a:r>
            <a:r>
              <a:rPr kumimoji="1" lang="zh-CN" altLang="en-US" sz="2000">
                <a:latin typeface="Arial" pitchFamily="34" charset="0"/>
                <a:ea typeface="黑体" pitchFamily="49" charset="-122"/>
              </a:rPr>
              <a:t>站发送的信号 </a:t>
            </a:r>
            <a:r>
              <a:rPr kumimoji="1" lang="en-US" altLang="zh-CN" sz="2000" b="1">
                <a:latin typeface="Arial" pitchFamily="34" charset="0"/>
                <a:ea typeface="黑体" pitchFamily="49" charset="-122"/>
              </a:rPr>
              <a:t>S</a:t>
            </a:r>
            <a:r>
              <a:rPr kumimoji="1" lang="en-US" altLang="zh-CN" sz="2000" b="1" baseline="-25000">
                <a:latin typeface="Arial" pitchFamily="34" charset="0"/>
                <a:ea typeface="黑体" pitchFamily="49" charset="-122"/>
              </a:rPr>
              <a:t>x</a:t>
            </a:r>
          </a:p>
        </p:txBody>
      </p:sp>
      <p:sp>
        <p:nvSpPr>
          <p:cNvPr id="109617" name="Text Box 54"/>
          <p:cNvSpPr txBox="1">
            <a:spLocks noChangeArrowheads="1"/>
          </p:cNvSpPr>
          <p:nvPr/>
        </p:nvSpPr>
        <p:spPr bwMode="auto">
          <a:xfrm>
            <a:off x="971550" y="3284538"/>
            <a:ext cx="2251075"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 </a:t>
            </a:r>
            <a:r>
              <a:rPr kumimoji="1" lang="zh-CN" altLang="en-US" sz="2000">
                <a:latin typeface="Arial" pitchFamily="34" charset="0"/>
                <a:ea typeface="黑体" pitchFamily="49" charset="-122"/>
              </a:rPr>
              <a:t>站发送的信号 </a:t>
            </a:r>
            <a:r>
              <a:rPr kumimoji="1" lang="en-US" altLang="zh-CN" sz="2000" b="1">
                <a:latin typeface="Arial" pitchFamily="34" charset="0"/>
                <a:ea typeface="黑体" pitchFamily="49" charset="-122"/>
              </a:rPr>
              <a:t>T</a:t>
            </a:r>
            <a:r>
              <a:rPr kumimoji="1" lang="en-US" altLang="zh-CN" sz="2000" b="1" baseline="-25000">
                <a:latin typeface="Arial" pitchFamily="34" charset="0"/>
                <a:ea typeface="黑体" pitchFamily="49" charset="-122"/>
              </a:rPr>
              <a:t>x</a:t>
            </a:r>
          </a:p>
        </p:txBody>
      </p:sp>
      <p:sp>
        <p:nvSpPr>
          <p:cNvPr id="109618" name="Text Box 55"/>
          <p:cNvSpPr txBox="1">
            <a:spLocks noChangeArrowheads="1"/>
          </p:cNvSpPr>
          <p:nvPr/>
        </p:nvSpPr>
        <p:spPr bwMode="auto">
          <a:xfrm>
            <a:off x="684213" y="3922713"/>
            <a:ext cx="2574925" cy="396875"/>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总的发送信号 </a:t>
            </a:r>
            <a:r>
              <a:rPr kumimoji="1" lang="en-US" altLang="zh-CN" sz="2000" b="1" dirty="0" err="1">
                <a:latin typeface="Arial" pitchFamily="34" charset="0"/>
                <a:ea typeface="黑体" pitchFamily="49" charset="-122"/>
              </a:rPr>
              <a:t>S</a:t>
            </a:r>
            <a:r>
              <a:rPr kumimoji="1" lang="en-US" altLang="zh-CN" sz="2000" b="1" baseline="-25000" dirty="0" err="1">
                <a:latin typeface="Arial" pitchFamily="34" charset="0"/>
                <a:ea typeface="黑体" pitchFamily="49" charset="-122"/>
              </a:rPr>
              <a:t>x</a:t>
            </a:r>
            <a:r>
              <a:rPr kumimoji="1" lang="en-US" altLang="zh-CN" sz="2000" dirty="0">
                <a:latin typeface="Arial" pitchFamily="34" charset="0"/>
                <a:ea typeface="黑体" pitchFamily="49" charset="-122"/>
              </a:rPr>
              <a:t> + </a:t>
            </a:r>
            <a:r>
              <a:rPr kumimoji="1" lang="en-US" altLang="zh-CN" sz="2000" b="1" dirty="0" err="1">
                <a:latin typeface="Arial" pitchFamily="34" charset="0"/>
                <a:ea typeface="黑体" pitchFamily="49" charset="-122"/>
              </a:rPr>
              <a:t>T</a:t>
            </a:r>
            <a:r>
              <a:rPr kumimoji="1" lang="en-US" altLang="zh-CN" sz="2000" b="1" baseline="-25000" dirty="0" err="1">
                <a:latin typeface="Arial" pitchFamily="34" charset="0"/>
                <a:ea typeface="黑体" pitchFamily="49" charset="-122"/>
              </a:rPr>
              <a:t>x</a:t>
            </a:r>
            <a:endParaRPr kumimoji="1" lang="en-US" altLang="zh-CN" sz="2000" b="1" baseline="-25000" dirty="0">
              <a:latin typeface="Arial" pitchFamily="34" charset="0"/>
              <a:ea typeface="黑体" pitchFamily="49" charset="-122"/>
            </a:endParaRPr>
          </a:p>
        </p:txBody>
      </p:sp>
      <p:sp>
        <p:nvSpPr>
          <p:cNvPr id="109619" name="Text Box 56"/>
          <p:cNvSpPr txBox="1">
            <a:spLocks noChangeArrowheads="1"/>
          </p:cNvSpPr>
          <p:nvPr/>
        </p:nvSpPr>
        <p:spPr bwMode="auto">
          <a:xfrm>
            <a:off x="1042988" y="4543425"/>
            <a:ext cx="2211387" cy="396875"/>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规格化内积 </a:t>
            </a:r>
            <a:r>
              <a:rPr kumimoji="1" lang="en-US" altLang="zh-CN" sz="2000" b="1" dirty="0">
                <a:latin typeface="Arial" pitchFamily="34" charset="0"/>
                <a:ea typeface="黑体" pitchFamily="49" charset="-122"/>
              </a:rPr>
              <a:t>S</a:t>
            </a:r>
            <a:r>
              <a:rPr kumimoji="1" lang="en-US" altLang="zh-CN" sz="2000" dirty="0">
                <a:latin typeface="Arial" pitchFamily="34" charset="0"/>
                <a:ea typeface="黑体" pitchFamily="49" charset="-122"/>
                <a:sym typeface="Symbol" pitchFamily="18" charset="2"/>
              </a:rPr>
              <a:t> </a:t>
            </a:r>
            <a:r>
              <a:rPr kumimoji="1" lang="en-US" altLang="zh-CN" sz="2000" dirty="0">
                <a:latin typeface="Arial" pitchFamily="34" charset="0"/>
                <a:ea typeface="黑体" pitchFamily="49" charset="-122"/>
                <a:sym typeface="Wingdings" pitchFamily="2" charset="2"/>
              </a:rPr>
              <a:t> </a:t>
            </a:r>
            <a:r>
              <a:rPr kumimoji="1" lang="en-US" altLang="zh-CN" sz="2000" b="1" dirty="0" err="1">
                <a:latin typeface="Arial" pitchFamily="34" charset="0"/>
                <a:ea typeface="黑体" pitchFamily="49" charset="-122"/>
              </a:rPr>
              <a:t>S</a:t>
            </a:r>
            <a:r>
              <a:rPr kumimoji="1" lang="en-US" altLang="zh-CN" sz="2000" b="1" baseline="-25000" dirty="0" err="1">
                <a:latin typeface="Arial" pitchFamily="34" charset="0"/>
                <a:ea typeface="黑体" pitchFamily="49" charset="-122"/>
              </a:rPr>
              <a:t>x</a:t>
            </a:r>
            <a:endParaRPr kumimoji="1" lang="en-US" altLang="zh-CN" sz="2000" b="1" baseline="-25000" dirty="0">
              <a:latin typeface="Arial" pitchFamily="34" charset="0"/>
              <a:ea typeface="黑体" pitchFamily="49" charset="-122"/>
            </a:endParaRPr>
          </a:p>
        </p:txBody>
      </p:sp>
      <p:sp>
        <p:nvSpPr>
          <p:cNvPr id="109620" name="Text Box 57"/>
          <p:cNvSpPr txBox="1">
            <a:spLocks noChangeArrowheads="1"/>
          </p:cNvSpPr>
          <p:nvPr/>
        </p:nvSpPr>
        <p:spPr bwMode="auto">
          <a:xfrm>
            <a:off x="1042988" y="5075238"/>
            <a:ext cx="2197100" cy="396875"/>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规格化内积 </a:t>
            </a:r>
            <a:r>
              <a:rPr kumimoji="1" lang="en-US" altLang="zh-CN" sz="2000" b="1" dirty="0">
                <a:latin typeface="Arial" pitchFamily="34" charset="0"/>
                <a:ea typeface="黑体" pitchFamily="49" charset="-122"/>
              </a:rPr>
              <a:t>S</a:t>
            </a:r>
            <a:r>
              <a:rPr kumimoji="1" lang="en-US" altLang="zh-CN" sz="2000" dirty="0">
                <a:latin typeface="Arial" pitchFamily="34" charset="0"/>
                <a:ea typeface="黑体" pitchFamily="49" charset="-122"/>
                <a:sym typeface="Symbol" pitchFamily="18" charset="2"/>
              </a:rPr>
              <a:t> </a:t>
            </a:r>
            <a:r>
              <a:rPr kumimoji="1" lang="en-US" altLang="zh-CN" sz="2000" dirty="0">
                <a:latin typeface="Arial" pitchFamily="34" charset="0"/>
                <a:ea typeface="黑体" pitchFamily="49" charset="-122"/>
                <a:sym typeface="Wingdings" pitchFamily="2" charset="2"/>
              </a:rPr>
              <a:t> </a:t>
            </a:r>
            <a:r>
              <a:rPr kumimoji="1" lang="en-US" altLang="zh-CN" sz="2000" b="1" dirty="0" err="1">
                <a:latin typeface="Arial" pitchFamily="34" charset="0"/>
                <a:ea typeface="黑体" pitchFamily="49" charset="-122"/>
              </a:rPr>
              <a:t>T</a:t>
            </a:r>
            <a:r>
              <a:rPr kumimoji="1" lang="en-US" altLang="zh-CN" sz="2000" b="1" baseline="-25000" dirty="0" err="1">
                <a:latin typeface="Arial" pitchFamily="34" charset="0"/>
                <a:ea typeface="黑体" pitchFamily="49" charset="-122"/>
              </a:rPr>
              <a:t>x</a:t>
            </a:r>
            <a:endParaRPr kumimoji="1" lang="en-US" altLang="zh-CN" sz="2000" b="1" baseline="-25000" dirty="0">
              <a:latin typeface="Arial" pitchFamily="34" charset="0"/>
              <a:ea typeface="黑体" pitchFamily="49" charset="-122"/>
            </a:endParaRPr>
          </a:p>
        </p:txBody>
      </p:sp>
      <p:sp>
        <p:nvSpPr>
          <p:cNvPr id="109621" name="Line 58"/>
          <p:cNvSpPr>
            <a:spLocks noChangeShapeType="1"/>
          </p:cNvSpPr>
          <p:nvPr/>
        </p:nvSpPr>
        <p:spPr bwMode="auto">
          <a:xfrm>
            <a:off x="6259513" y="4789488"/>
            <a:ext cx="2170112" cy="0"/>
          </a:xfrm>
          <a:prstGeom prst="line">
            <a:avLst/>
          </a:prstGeom>
          <a:noFill/>
          <a:ln w="28575">
            <a:solidFill>
              <a:srgbClr val="333399"/>
            </a:solidFill>
            <a:round/>
            <a:headEnd/>
            <a:tailEnd/>
          </a:ln>
        </p:spPr>
        <p:txBody>
          <a:bodyPr/>
          <a:lstStyle/>
          <a:p>
            <a:endParaRPr lang="zh-CN" altLang="en-US"/>
          </a:p>
        </p:txBody>
      </p:sp>
      <p:sp>
        <p:nvSpPr>
          <p:cNvPr id="109622" name="Text Box 59"/>
          <p:cNvSpPr txBox="1">
            <a:spLocks noChangeArrowheads="1"/>
          </p:cNvSpPr>
          <p:nvPr/>
        </p:nvSpPr>
        <p:spPr bwMode="auto">
          <a:xfrm>
            <a:off x="1409700" y="1404938"/>
            <a:ext cx="1708150" cy="395287"/>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数据码元比特</a:t>
            </a:r>
          </a:p>
        </p:txBody>
      </p:sp>
      <p:sp>
        <p:nvSpPr>
          <p:cNvPr id="109623" name="Text Box 60"/>
          <p:cNvSpPr txBox="1">
            <a:spLocks noChangeArrowheads="1"/>
          </p:cNvSpPr>
          <p:nvPr/>
        </p:nvSpPr>
        <p:spPr bwMode="auto">
          <a:xfrm>
            <a:off x="246063" y="2492375"/>
            <a:ext cx="438150" cy="10064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发</a:t>
            </a:r>
          </a:p>
          <a:p>
            <a:pPr algn="l"/>
            <a:r>
              <a:rPr kumimoji="1" lang="zh-CN" altLang="en-US" sz="2000">
                <a:latin typeface="Arial" pitchFamily="34" charset="0"/>
                <a:ea typeface="黑体" pitchFamily="49" charset="-122"/>
              </a:rPr>
              <a:t>送</a:t>
            </a:r>
          </a:p>
          <a:p>
            <a:pPr algn="l"/>
            <a:r>
              <a:rPr kumimoji="1" lang="zh-CN" altLang="en-US" sz="2000">
                <a:latin typeface="Arial" pitchFamily="34" charset="0"/>
                <a:ea typeface="黑体" pitchFamily="49" charset="-122"/>
              </a:rPr>
              <a:t>端</a:t>
            </a:r>
          </a:p>
        </p:txBody>
      </p:sp>
      <p:sp>
        <p:nvSpPr>
          <p:cNvPr id="109624" name="Text Box 61"/>
          <p:cNvSpPr txBox="1">
            <a:spLocks noChangeArrowheads="1"/>
          </p:cNvSpPr>
          <p:nvPr/>
        </p:nvSpPr>
        <p:spPr bwMode="auto">
          <a:xfrm>
            <a:off x="388938" y="4508500"/>
            <a:ext cx="438150" cy="1006475"/>
          </a:xfrm>
          <a:prstGeom prst="rect">
            <a:avLst/>
          </a:prstGeom>
          <a:noFill/>
          <a:ln w="9525">
            <a:noFill/>
            <a:miter lim="800000"/>
            <a:headEnd/>
            <a:tailEnd/>
          </a:ln>
        </p:spPr>
        <p:txBody>
          <a:bodyPr wrap="none">
            <a:spAutoFit/>
          </a:bodyPr>
          <a:lstStyle/>
          <a:p>
            <a:pPr algn="l" eaLnBrk="0" hangingPunct="0"/>
            <a:r>
              <a:rPr kumimoji="1" lang="zh-CN" altLang="en-US" sz="2000">
                <a:latin typeface="Arial" pitchFamily="34" charset="0"/>
                <a:ea typeface="黑体" pitchFamily="49" charset="-122"/>
              </a:rPr>
              <a:t>接</a:t>
            </a:r>
          </a:p>
          <a:p>
            <a:pPr algn="l" eaLnBrk="0" hangingPunct="0"/>
            <a:r>
              <a:rPr kumimoji="1" lang="zh-CN" altLang="en-US" sz="2000">
                <a:latin typeface="Arial" pitchFamily="34" charset="0"/>
                <a:ea typeface="黑体" pitchFamily="49" charset="-122"/>
              </a:rPr>
              <a:t>收</a:t>
            </a:r>
          </a:p>
          <a:p>
            <a:pPr algn="l" eaLnBrk="0" hangingPunct="0"/>
            <a:r>
              <a:rPr kumimoji="1" lang="zh-CN" altLang="en-US" sz="2000">
                <a:latin typeface="Arial" pitchFamily="34" charset="0"/>
                <a:ea typeface="黑体" pitchFamily="49" charset="-122"/>
              </a:rPr>
              <a:t>端</a:t>
            </a:r>
          </a:p>
        </p:txBody>
      </p:sp>
      <p:sp>
        <p:nvSpPr>
          <p:cNvPr id="109625" name="AutoShape 62"/>
          <p:cNvSpPr>
            <a:spLocks/>
          </p:cNvSpPr>
          <p:nvPr/>
        </p:nvSpPr>
        <p:spPr bwMode="auto">
          <a:xfrm>
            <a:off x="684213" y="1484313"/>
            <a:ext cx="144462" cy="3024187"/>
          </a:xfrm>
          <a:prstGeom prst="leftBracket">
            <a:avLst>
              <a:gd name="adj" fmla="val 174451"/>
            </a:avLst>
          </a:prstGeom>
          <a:noFill/>
          <a:ln w="9525">
            <a:solidFill>
              <a:schemeClr val="tx1"/>
            </a:solidFill>
            <a:round/>
            <a:headEnd/>
            <a:tailEnd/>
          </a:ln>
        </p:spPr>
        <p:txBody>
          <a:bodyPr wrap="none" anchor="ctr"/>
          <a:lstStyle/>
          <a:p>
            <a:endParaRPr lang="zh-CN" altLang="en-US"/>
          </a:p>
        </p:txBody>
      </p:sp>
      <p:sp>
        <p:nvSpPr>
          <p:cNvPr id="109626" name="AutoShape 63"/>
          <p:cNvSpPr>
            <a:spLocks/>
          </p:cNvSpPr>
          <p:nvPr/>
        </p:nvSpPr>
        <p:spPr bwMode="auto">
          <a:xfrm>
            <a:off x="900113" y="4652963"/>
            <a:ext cx="77787" cy="792162"/>
          </a:xfrm>
          <a:prstGeom prst="leftBracket">
            <a:avLst>
              <a:gd name="adj" fmla="val 84864"/>
            </a:avLst>
          </a:prstGeom>
          <a:noFill/>
          <a:ln w="9525">
            <a:solidFill>
              <a:schemeClr val="tx1"/>
            </a:solidFill>
            <a:round/>
            <a:headEnd/>
            <a:tailEnd/>
          </a:ln>
        </p:spPr>
        <p:txBody>
          <a:bodyPr wrap="none" anchor="ctr"/>
          <a:lstStyle/>
          <a:p>
            <a:endParaRPr lang="zh-CN" altLang="en-US"/>
          </a:p>
        </p:txBody>
      </p:sp>
      <p:sp>
        <p:nvSpPr>
          <p:cNvPr id="109627" name="Rectangle 65"/>
          <p:cNvSpPr>
            <a:spLocks noGrp="1" noChangeArrowheads="1"/>
          </p:cNvSpPr>
          <p:nvPr>
            <p:ph type="title"/>
          </p:nvPr>
        </p:nvSpPr>
        <p:spPr/>
        <p:txBody>
          <a:bodyPr/>
          <a:lstStyle/>
          <a:p>
            <a:pPr eaLnBrk="1" hangingPunct="1"/>
            <a:r>
              <a:rPr lang="en-US" altLang="zh-CN" dirty="0"/>
              <a:t>CDM</a:t>
            </a:r>
            <a:r>
              <a:rPr lang="zh-CN" altLang="en-US" dirty="0"/>
              <a:t>的工作原理</a:t>
            </a:r>
          </a:p>
        </p:txBody>
      </p:sp>
    </p:spTree>
    <p:extLst>
      <p:ext uri="{BB962C8B-B14F-4D97-AF65-F5344CB8AC3E}">
        <p14:creationId xmlns:p14="http://schemas.microsoft.com/office/powerpoint/2010/main" val="167108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type="body" idx="1"/>
          </p:nvPr>
        </p:nvSpPr>
        <p:spPr>
          <a:xfrm>
            <a:off x="317500" y="1019175"/>
            <a:ext cx="8513763" cy="5153025"/>
          </a:xfrm>
        </p:spPr>
        <p:txBody>
          <a:bodyPr/>
          <a:lstStyle/>
          <a:p>
            <a:pPr>
              <a:spcBef>
                <a:spcPts val="600"/>
              </a:spcBef>
            </a:pPr>
            <a:r>
              <a:rPr lang="en-US" altLang="zh-CN" dirty="0"/>
              <a:t>unique “</a:t>
            </a:r>
            <a:r>
              <a:rPr lang="en-US" altLang="ja-JP" dirty="0"/>
              <a:t>code” assigned to each user; i.e., code set </a:t>
            </a:r>
            <a:r>
              <a:rPr lang="en-US" altLang="ja-JP" dirty="0" smtClean="0"/>
              <a:t>partitioning</a:t>
            </a:r>
            <a:endParaRPr lang="en-US" altLang="zh-CN" dirty="0"/>
          </a:p>
          <a:p>
            <a:pPr lvl="1">
              <a:spcBef>
                <a:spcPts val="600"/>
              </a:spcBef>
            </a:pPr>
            <a:r>
              <a:rPr lang="en-US" altLang="zh-CN" dirty="0"/>
              <a:t>all users share same frequency, but each user has own “</a:t>
            </a:r>
            <a:r>
              <a:rPr lang="en-US" altLang="ja-JP" dirty="0"/>
              <a:t>chipping” sequence </a:t>
            </a:r>
            <a:r>
              <a:rPr lang="en-US" altLang="ja-JP" dirty="0" smtClean="0"/>
              <a:t>(i.e</a:t>
            </a:r>
            <a:r>
              <a:rPr lang="en-US" altLang="ja-JP" dirty="0"/>
              <a:t>., </a:t>
            </a:r>
            <a:r>
              <a:rPr lang="en-US" altLang="ja-JP" dirty="0" smtClean="0"/>
              <a:t>code) </a:t>
            </a:r>
            <a:r>
              <a:rPr lang="en-US" altLang="ja-JP" dirty="0"/>
              <a:t>to encode </a:t>
            </a:r>
            <a:r>
              <a:rPr lang="en-US" altLang="ja-JP" dirty="0" smtClean="0"/>
              <a:t>data</a:t>
            </a:r>
            <a:endParaRPr lang="en-US" altLang="zh-CN" dirty="0"/>
          </a:p>
          <a:p>
            <a:pPr lvl="1">
              <a:spcBef>
                <a:spcPts val="600"/>
              </a:spcBef>
            </a:pPr>
            <a:r>
              <a:rPr lang="en-US" altLang="zh-CN" dirty="0"/>
              <a:t>allows multiple users to “</a:t>
            </a:r>
            <a:r>
              <a:rPr lang="en-US" altLang="ja-JP" dirty="0"/>
              <a:t>coexist” and transmit simultaneously with minimal interference </a:t>
            </a:r>
            <a:r>
              <a:rPr lang="en-US" altLang="ja-JP" dirty="0" smtClean="0"/>
              <a:t>(if </a:t>
            </a:r>
            <a:r>
              <a:rPr lang="en-US" altLang="ja-JP" dirty="0"/>
              <a:t>codes are “orthogonal” </a:t>
            </a:r>
            <a:r>
              <a:rPr lang="en-US" altLang="ja-JP" dirty="0" smtClean="0"/>
              <a:t>)</a:t>
            </a:r>
            <a:endParaRPr lang="en-US" altLang="ja-JP" dirty="0"/>
          </a:p>
          <a:p>
            <a:pPr>
              <a:spcBef>
                <a:spcPts val="600"/>
              </a:spcBef>
            </a:pPr>
            <a:endParaRPr lang="en-US" altLang="zh-CN" dirty="0">
              <a:solidFill>
                <a:srgbClr val="C00000"/>
              </a:solidFill>
            </a:endParaRPr>
          </a:p>
          <a:p>
            <a:pPr>
              <a:spcBef>
                <a:spcPts val="600"/>
              </a:spcBef>
            </a:pPr>
            <a:r>
              <a:rPr lang="en-US" altLang="zh-CN" dirty="0">
                <a:solidFill>
                  <a:srgbClr val="C00000"/>
                </a:solidFill>
              </a:rPr>
              <a:t>encoded signal </a:t>
            </a:r>
            <a:r>
              <a:rPr lang="en-US" altLang="zh-CN" dirty="0"/>
              <a:t>= </a:t>
            </a:r>
            <a:r>
              <a:rPr lang="en-US" altLang="zh-CN" dirty="0" smtClean="0"/>
              <a:t>(original data) </a:t>
            </a:r>
            <a:r>
              <a:rPr lang="en-US" altLang="zh-CN" dirty="0"/>
              <a:t>X </a:t>
            </a:r>
            <a:r>
              <a:rPr lang="en-US" altLang="zh-CN" dirty="0" smtClean="0"/>
              <a:t>(chipping sequence)</a:t>
            </a:r>
            <a:endParaRPr lang="en-US" altLang="zh-CN" dirty="0"/>
          </a:p>
          <a:p>
            <a:pPr>
              <a:spcBef>
                <a:spcPts val="600"/>
              </a:spcBef>
            </a:pPr>
            <a:endParaRPr lang="en-US" altLang="zh-CN" dirty="0">
              <a:solidFill>
                <a:srgbClr val="C00000"/>
              </a:solidFill>
            </a:endParaRPr>
          </a:p>
          <a:p>
            <a:pPr>
              <a:spcBef>
                <a:spcPts val="600"/>
              </a:spcBef>
            </a:pPr>
            <a:r>
              <a:rPr lang="en-US" altLang="zh-CN" dirty="0">
                <a:solidFill>
                  <a:srgbClr val="C00000"/>
                </a:solidFill>
              </a:rPr>
              <a:t>decoding: </a:t>
            </a:r>
            <a:r>
              <a:rPr lang="en-US" altLang="zh-CN" dirty="0"/>
              <a:t>inner-product of encoded signal and chipping sequence</a:t>
            </a:r>
          </a:p>
          <a:p>
            <a:pPr>
              <a:lnSpc>
                <a:spcPct val="80000"/>
              </a:lnSpc>
            </a:pPr>
            <a:endParaRPr lang="en-US" altLang="zh-CN" sz="3200" dirty="0"/>
          </a:p>
        </p:txBody>
      </p:sp>
      <p:sp>
        <p:nvSpPr>
          <p:cNvPr id="2" name="标题 1"/>
          <p:cNvSpPr>
            <a:spLocks noGrp="1"/>
          </p:cNvSpPr>
          <p:nvPr>
            <p:ph type="title"/>
          </p:nvPr>
        </p:nvSpPr>
        <p:spPr/>
        <p:txBody>
          <a:bodyPr/>
          <a:lstStyle/>
          <a:p>
            <a:r>
              <a:rPr lang="en-US" altLang="zh-CN" dirty="0">
                <a:latin typeface="+mn-lt"/>
                <a:ea typeface="ＭＳ Ｐゴシック" charset="0"/>
              </a:rPr>
              <a:t>Code Division Multiple Access </a:t>
            </a:r>
            <a:r>
              <a:rPr lang="en-US" altLang="zh-CN" dirty="0" smtClean="0">
                <a:latin typeface="+mn-lt"/>
                <a:ea typeface="ＭＳ Ｐゴシック" charset="0"/>
              </a:rPr>
              <a:t>(CDMA)</a:t>
            </a:r>
            <a:endParaRPr lang="zh-CN" altLang="en-US" dirty="0">
              <a:latin typeface="+mn-lt"/>
            </a:endParaRPr>
          </a:p>
        </p:txBody>
      </p:sp>
    </p:spTree>
    <p:extLst>
      <p:ext uri="{BB962C8B-B14F-4D97-AF65-F5344CB8AC3E}">
        <p14:creationId xmlns:p14="http://schemas.microsoft.com/office/powerpoint/2010/main" val="1362527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Line 6"/>
          <p:cNvSpPr>
            <a:spLocks noChangeShapeType="1"/>
          </p:cNvSpPr>
          <p:nvPr/>
        </p:nvSpPr>
        <p:spPr bwMode="auto">
          <a:xfrm>
            <a:off x="3219450" y="1427883"/>
            <a:ext cx="0" cy="1624013"/>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14" name="Line 9"/>
          <p:cNvSpPr>
            <a:spLocks noChangeShapeType="1"/>
          </p:cNvSpPr>
          <p:nvPr/>
        </p:nvSpPr>
        <p:spPr bwMode="auto">
          <a:xfrm>
            <a:off x="4276725" y="1404071"/>
            <a:ext cx="0" cy="1624012"/>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15" name="Text Box 10"/>
          <p:cNvSpPr txBox="1">
            <a:spLocks noChangeArrowheads="1"/>
          </p:cNvSpPr>
          <p:nvPr/>
        </p:nvSpPr>
        <p:spPr bwMode="auto">
          <a:xfrm>
            <a:off x="2389188" y="2835996"/>
            <a:ext cx="669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600">
                <a:latin typeface="Arial" charset="0"/>
                <a:cs typeface="Arial" charset="0"/>
              </a:rPr>
              <a:t>slot 1</a:t>
            </a:r>
          </a:p>
        </p:txBody>
      </p:sp>
      <p:sp>
        <p:nvSpPr>
          <p:cNvPr id="17416" name="Text Box 11"/>
          <p:cNvSpPr txBox="1">
            <a:spLocks noChangeArrowheads="1"/>
          </p:cNvSpPr>
          <p:nvPr/>
        </p:nvSpPr>
        <p:spPr bwMode="auto">
          <a:xfrm>
            <a:off x="3408363" y="2840758"/>
            <a:ext cx="669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600">
                <a:latin typeface="Arial" charset="0"/>
                <a:cs typeface="Arial" charset="0"/>
              </a:rPr>
              <a:t>slot 0</a:t>
            </a:r>
          </a:p>
        </p:txBody>
      </p:sp>
      <p:grpSp>
        <p:nvGrpSpPr>
          <p:cNvPr id="404630" name="Group 150"/>
          <p:cNvGrpSpPr>
            <a:grpSpLocks/>
          </p:cNvGrpSpPr>
          <p:nvPr/>
        </p:nvGrpSpPr>
        <p:grpSpPr bwMode="auto">
          <a:xfrm>
            <a:off x="2084388" y="1337396"/>
            <a:ext cx="1254125" cy="1624012"/>
            <a:chOff x="1313" y="921"/>
            <a:chExt cx="790" cy="1023"/>
          </a:xfrm>
        </p:grpSpPr>
        <p:sp>
          <p:nvSpPr>
            <p:cNvPr id="17669" name="Line 5"/>
            <p:cNvSpPr>
              <a:spLocks noChangeShapeType="1"/>
            </p:cNvSpPr>
            <p:nvPr/>
          </p:nvSpPr>
          <p:spPr bwMode="auto">
            <a:xfrm>
              <a:off x="1350" y="921"/>
              <a:ext cx="0" cy="1023"/>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70" name="Rectangle 12"/>
            <p:cNvSpPr>
              <a:spLocks noChangeArrowheads="1"/>
            </p:cNvSpPr>
            <p:nvPr/>
          </p:nvSpPr>
          <p:spPr bwMode="auto">
            <a:xfrm>
              <a:off x="1350" y="1218"/>
              <a:ext cx="678" cy="135"/>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71" name="Text Box 15"/>
            <p:cNvSpPr txBox="1">
              <a:spLocks noChangeArrowheads="1"/>
            </p:cNvSpPr>
            <p:nvPr/>
          </p:nvSpPr>
          <p:spPr bwMode="auto">
            <a:xfrm>
              <a:off x="1436" y="1194"/>
              <a:ext cx="40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Arial" charset="0"/>
                  <a:cs typeface="Arial" charset="0"/>
                </a:rPr>
                <a:t>d</a:t>
              </a:r>
              <a:r>
                <a:rPr lang="en-US" sz="1200" baseline="-25000">
                  <a:latin typeface="Arial" charset="0"/>
                  <a:cs typeface="Arial" charset="0"/>
                </a:rPr>
                <a:t>1</a:t>
              </a:r>
              <a:r>
                <a:rPr lang="en-US" sz="1200">
                  <a:latin typeface="Arial" charset="0"/>
                  <a:cs typeface="Arial" charset="0"/>
                </a:rPr>
                <a:t> = -1</a:t>
              </a:r>
            </a:p>
          </p:txBody>
        </p:sp>
        <p:grpSp>
          <p:nvGrpSpPr>
            <p:cNvPr id="48391" name="Group 44"/>
            <p:cNvGrpSpPr>
              <a:grpSpLocks/>
            </p:cNvGrpSpPr>
            <p:nvPr/>
          </p:nvGrpSpPr>
          <p:grpSpPr bwMode="auto">
            <a:xfrm>
              <a:off x="1313" y="1534"/>
              <a:ext cx="790" cy="307"/>
              <a:chOff x="1313" y="1534"/>
              <a:chExt cx="790" cy="307"/>
            </a:xfrm>
          </p:grpSpPr>
          <p:sp>
            <p:nvSpPr>
              <p:cNvPr id="17673" name="Text Box 17"/>
              <p:cNvSpPr txBox="1">
                <a:spLocks noChangeArrowheads="1"/>
              </p:cNvSpPr>
              <p:nvPr/>
            </p:nvSpPr>
            <p:spPr bwMode="auto">
              <a:xfrm>
                <a:off x="1313"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393" name="Group 22"/>
              <p:cNvGrpSpPr>
                <a:grpSpLocks/>
              </p:cNvGrpSpPr>
              <p:nvPr/>
            </p:nvGrpSpPr>
            <p:grpSpPr bwMode="auto">
              <a:xfrm>
                <a:off x="1353" y="1539"/>
                <a:ext cx="258" cy="147"/>
                <a:chOff x="1353" y="1539"/>
                <a:chExt cx="258" cy="144"/>
              </a:xfrm>
            </p:grpSpPr>
            <p:sp>
              <p:nvSpPr>
                <p:cNvPr id="17696" name="Rectangle 18"/>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97" name="Line 20"/>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98" name="Line 21"/>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394" name="Group 23"/>
              <p:cNvGrpSpPr>
                <a:grpSpLocks/>
              </p:cNvGrpSpPr>
              <p:nvPr/>
            </p:nvGrpSpPr>
            <p:grpSpPr bwMode="auto">
              <a:xfrm>
                <a:off x="1773" y="1686"/>
                <a:ext cx="258" cy="144"/>
                <a:chOff x="1353" y="1539"/>
                <a:chExt cx="258" cy="144"/>
              </a:xfrm>
            </p:grpSpPr>
            <p:sp>
              <p:nvSpPr>
                <p:cNvPr id="17693" name="Rectangle 24"/>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94" name="Line 25"/>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95" name="Line 26"/>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676" name="Rectangle 27"/>
              <p:cNvSpPr>
                <a:spLocks noChangeArrowheads="1"/>
              </p:cNvSpPr>
              <p:nvPr/>
            </p:nvSpPr>
            <p:spPr bwMode="auto">
              <a:xfrm>
                <a:off x="1611" y="1686"/>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77" name="Rectangle 28"/>
              <p:cNvSpPr>
                <a:spLocks noChangeArrowheads="1"/>
              </p:cNvSpPr>
              <p:nvPr/>
            </p:nvSpPr>
            <p:spPr bwMode="auto">
              <a:xfrm>
                <a:off x="1692" y="1536"/>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78" name="Text Box 29"/>
              <p:cNvSpPr txBox="1">
                <a:spLocks noChangeArrowheads="1"/>
              </p:cNvSpPr>
              <p:nvPr/>
            </p:nvSpPr>
            <p:spPr bwMode="auto">
              <a:xfrm>
                <a:off x="1391"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79" name="Text Box 30"/>
              <p:cNvSpPr txBox="1">
                <a:spLocks noChangeArrowheads="1"/>
              </p:cNvSpPr>
              <p:nvPr/>
            </p:nvSpPr>
            <p:spPr bwMode="auto">
              <a:xfrm>
                <a:off x="1478"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80" name="Text Box 31"/>
              <p:cNvSpPr txBox="1">
                <a:spLocks noChangeArrowheads="1"/>
              </p:cNvSpPr>
              <p:nvPr/>
            </p:nvSpPr>
            <p:spPr bwMode="auto">
              <a:xfrm>
                <a:off x="1652" y="1540"/>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400" name="Group 34"/>
              <p:cNvGrpSpPr>
                <a:grpSpLocks/>
              </p:cNvGrpSpPr>
              <p:nvPr/>
            </p:nvGrpSpPr>
            <p:grpSpPr bwMode="auto">
              <a:xfrm>
                <a:off x="1565" y="1684"/>
                <a:ext cx="211" cy="157"/>
                <a:chOff x="857" y="1909"/>
                <a:chExt cx="211" cy="157"/>
              </a:xfrm>
            </p:grpSpPr>
            <p:sp>
              <p:nvSpPr>
                <p:cNvPr id="17691" name="Text Box 32"/>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92" name="Text Box 33"/>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401" name="Group 35"/>
              <p:cNvGrpSpPr>
                <a:grpSpLocks/>
              </p:cNvGrpSpPr>
              <p:nvPr/>
            </p:nvGrpSpPr>
            <p:grpSpPr bwMode="auto">
              <a:xfrm>
                <a:off x="1730" y="1684"/>
                <a:ext cx="211" cy="157"/>
                <a:chOff x="857" y="1909"/>
                <a:chExt cx="211" cy="157"/>
              </a:xfrm>
            </p:grpSpPr>
            <p:sp>
              <p:nvSpPr>
                <p:cNvPr id="17689" name="Text Box 36"/>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90" name="Text Box 37"/>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402" name="Group 38"/>
              <p:cNvGrpSpPr>
                <a:grpSpLocks/>
              </p:cNvGrpSpPr>
              <p:nvPr/>
            </p:nvGrpSpPr>
            <p:grpSpPr bwMode="auto">
              <a:xfrm>
                <a:off x="1808" y="1684"/>
                <a:ext cx="211" cy="157"/>
                <a:chOff x="857" y="1909"/>
                <a:chExt cx="211" cy="157"/>
              </a:xfrm>
            </p:grpSpPr>
            <p:sp>
              <p:nvSpPr>
                <p:cNvPr id="17687" name="Text Box 39"/>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88" name="Text Box 40"/>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403" name="Group 41"/>
              <p:cNvGrpSpPr>
                <a:grpSpLocks/>
              </p:cNvGrpSpPr>
              <p:nvPr/>
            </p:nvGrpSpPr>
            <p:grpSpPr bwMode="auto">
              <a:xfrm>
                <a:off x="1892" y="1681"/>
                <a:ext cx="211" cy="157"/>
                <a:chOff x="857" y="1909"/>
                <a:chExt cx="211" cy="157"/>
              </a:xfrm>
            </p:grpSpPr>
            <p:sp>
              <p:nvSpPr>
                <p:cNvPr id="17685" name="Text Box 42"/>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86" name="Text Box 43"/>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sp>
        <p:nvSpPr>
          <p:cNvPr id="17418" name="Oval 74"/>
          <p:cNvSpPr>
            <a:spLocks noChangeArrowheads="1"/>
          </p:cNvSpPr>
          <p:nvPr/>
        </p:nvSpPr>
        <p:spPr bwMode="auto">
          <a:xfrm>
            <a:off x="4672013" y="1731096"/>
            <a:ext cx="419100" cy="423862"/>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419" name="Text Box 75"/>
          <p:cNvSpPr txBox="1">
            <a:spLocks noChangeArrowheads="1"/>
          </p:cNvSpPr>
          <p:nvPr/>
        </p:nvSpPr>
        <p:spPr bwMode="auto">
          <a:xfrm>
            <a:off x="4298950" y="1319933"/>
            <a:ext cx="1182688"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Z</a:t>
            </a:r>
            <a:r>
              <a:rPr lang="en-US" baseline="-25000">
                <a:latin typeface="Arial" charset="0"/>
                <a:cs typeface="Arial" charset="0"/>
              </a:rPr>
              <a:t>i,m</a:t>
            </a:r>
            <a:r>
              <a:rPr lang="en-US">
                <a:latin typeface="Arial" charset="0"/>
                <a:cs typeface="Arial" charset="0"/>
              </a:rPr>
              <a:t>= d</a:t>
            </a:r>
            <a:r>
              <a:rPr lang="en-US" baseline="-25000">
                <a:latin typeface="Arial" charset="0"/>
                <a:cs typeface="Arial" charset="0"/>
              </a:rPr>
              <a:t>i</a:t>
            </a:r>
            <a:r>
              <a:rPr lang="en-US" sz="2400" baseline="30000">
                <a:latin typeface="Arial" charset="0"/>
                <a:cs typeface="Arial" charset="0"/>
              </a:rPr>
              <a:t>.</a:t>
            </a:r>
            <a:r>
              <a:rPr lang="en-US">
                <a:latin typeface="Arial" charset="0"/>
                <a:cs typeface="Arial" charset="0"/>
              </a:rPr>
              <a:t>c</a:t>
            </a:r>
            <a:r>
              <a:rPr lang="en-US" baseline="-25000">
                <a:latin typeface="Arial" charset="0"/>
                <a:cs typeface="Arial" charset="0"/>
              </a:rPr>
              <a:t>m</a:t>
            </a:r>
          </a:p>
        </p:txBody>
      </p:sp>
      <p:sp>
        <p:nvSpPr>
          <p:cNvPr id="17420" name="Line 72"/>
          <p:cNvSpPr>
            <a:spLocks noChangeShapeType="1"/>
          </p:cNvSpPr>
          <p:nvPr/>
        </p:nvSpPr>
        <p:spPr bwMode="auto">
          <a:xfrm>
            <a:off x="4319588" y="1861271"/>
            <a:ext cx="319087" cy="4762"/>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21" name="Line 73"/>
          <p:cNvSpPr>
            <a:spLocks noChangeShapeType="1"/>
          </p:cNvSpPr>
          <p:nvPr/>
        </p:nvSpPr>
        <p:spPr bwMode="auto">
          <a:xfrm flipV="1">
            <a:off x="4333875" y="2126383"/>
            <a:ext cx="403225" cy="430213"/>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404629" name="Group 149"/>
          <p:cNvGrpSpPr>
            <a:grpSpLocks/>
          </p:cNvGrpSpPr>
          <p:nvPr/>
        </p:nvGrpSpPr>
        <p:grpSpPr bwMode="auto">
          <a:xfrm>
            <a:off x="3141663" y="1570758"/>
            <a:ext cx="1254125" cy="1236663"/>
            <a:chOff x="1979" y="1068"/>
            <a:chExt cx="790" cy="779"/>
          </a:xfrm>
        </p:grpSpPr>
        <p:sp>
          <p:nvSpPr>
            <p:cNvPr id="17640" name="Rectangle 13"/>
            <p:cNvSpPr>
              <a:spLocks noChangeArrowheads="1"/>
            </p:cNvSpPr>
            <p:nvPr/>
          </p:nvSpPr>
          <p:spPr bwMode="auto">
            <a:xfrm>
              <a:off x="2028" y="1092"/>
              <a:ext cx="669" cy="135"/>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41" name="Text Box 16"/>
            <p:cNvSpPr txBox="1">
              <a:spLocks noChangeArrowheads="1"/>
            </p:cNvSpPr>
            <p:nvPr/>
          </p:nvSpPr>
          <p:spPr bwMode="auto">
            <a:xfrm>
              <a:off x="2186" y="1068"/>
              <a:ext cx="368"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Arial" charset="0"/>
                  <a:cs typeface="Arial" charset="0"/>
                </a:rPr>
                <a:t>d</a:t>
              </a:r>
              <a:r>
                <a:rPr lang="en-US" sz="1200" baseline="-25000">
                  <a:latin typeface="Arial" charset="0"/>
                  <a:cs typeface="Arial" charset="0"/>
                </a:rPr>
                <a:t>0</a:t>
              </a:r>
              <a:r>
                <a:rPr lang="en-US" sz="1200">
                  <a:latin typeface="Arial" charset="0"/>
                  <a:cs typeface="Arial" charset="0"/>
                </a:rPr>
                <a:t> = 1</a:t>
              </a:r>
            </a:p>
          </p:txBody>
        </p:sp>
        <p:grpSp>
          <p:nvGrpSpPr>
            <p:cNvPr id="48361" name="Group 45"/>
            <p:cNvGrpSpPr>
              <a:grpSpLocks/>
            </p:cNvGrpSpPr>
            <p:nvPr/>
          </p:nvGrpSpPr>
          <p:grpSpPr bwMode="auto">
            <a:xfrm>
              <a:off x="1979" y="1540"/>
              <a:ext cx="790" cy="307"/>
              <a:chOff x="1313" y="1534"/>
              <a:chExt cx="790" cy="307"/>
            </a:xfrm>
          </p:grpSpPr>
          <p:sp>
            <p:nvSpPr>
              <p:cNvPr id="17643" name="Text Box 46"/>
              <p:cNvSpPr txBox="1">
                <a:spLocks noChangeArrowheads="1"/>
              </p:cNvSpPr>
              <p:nvPr/>
            </p:nvSpPr>
            <p:spPr bwMode="auto">
              <a:xfrm>
                <a:off x="1313"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363" name="Group 47"/>
              <p:cNvGrpSpPr>
                <a:grpSpLocks/>
              </p:cNvGrpSpPr>
              <p:nvPr/>
            </p:nvGrpSpPr>
            <p:grpSpPr bwMode="auto">
              <a:xfrm>
                <a:off x="1353" y="1539"/>
                <a:ext cx="258" cy="147"/>
                <a:chOff x="1353" y="1539"/>
                <a:chExt cx="258" cy="144"/>
              </a:xfrm>
            </p:grpSpPr>
            <p:sp>
              <p:nvSpPr>
                <p:cNvPr id="17666" name="Rectangle 48"/>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67" name="Line 49"/>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68" name="Line 50"/>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364" name="Group 51"/>
              <p:cNvGrpSpPr>
                <a:grpSpLocks/>
              </p:cNvGrpSpPr>
              <p:nvPr/>
            </p:nvGrpSpPr>
            <p:grpSpPr bwMode="auto">
              <a:xfrm>
                <a:off x="1773" y="1686"/>
                <a:ext cx="258" cy="144"/>
                <a:chOff x="1353" y="1539"/>
                <a:chExt cx="258" cy="144"/>
              </a:xfrm>
            </p:grpSpPr>
            <p:sp>
              <p:nvSpPr>
                <p:cNvPr id="17663" name="Rectangle 52"/>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64" name="Line 53"/>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65" name="Line 54"/>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646" name="Rectangle 55"/>
              <p:cNvSpPr>
                <a:spLocks noChangeArrowheads="1"/>
              </p:cNvSpPr>
              <p:nvPr/>
            </p:nvSpPr>
            <p:spPr bwMode="auto">
              <a:xfrm>
                <a:off x="1611" y="1686"/>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47" name="Rectangle 56"/>
              <p:cNvSpPr>
                <a:spLocks noChangeArrowheads="1"/>
              </p:cNvSpPr>
              <p:nvPr/>
            </p:nvSpPr>
            <p:spPr bwMode="auto">
              <a:xfrm>
                <a:off x="1692" y="1536"/>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48" name="Text Box 57"/>
              <p:cNvSpPr txBox="1">
                <a:spLocks noChangeArrowheads="1"/>
              </p:cNvSpPr>
              <p:nvPr/>
            </p:nvSpPr>
            <p:spPr bwMode="auto">
              <a:xfrm>
                <a:off x="1391"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49" name="Text Box 58"/>
              <p:cNvSpPr txBox="1">
                <a:spLocks noChangeArrowheads="1"/>
              </p:cNvSpPr>
              <p:nvPr/>
            </p:nvSpPr>
            <p:spPr bwMode="auto">
              <a:xfrm>
                <a:off x="1478"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50" name="Text Box 59"/>
              <p:cNvSpPr txBox="1">
                <a:spLocks noChangeArrowheads="1"/>
              </p:cNvSpPr>
              <p:nvPr/>
            </p:nvSpPr>
            <p:spPr bwMode="auto">
              <a:xfrm>
                <a:off x="1652" y="1540"/>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370" name="Group 60"/>
              <p:cNvGrpSpPr>
                <a:grpSpLocks/>
              </p:cNvGrpSpPr>
              <p:nvPr/>
            </p:nvGrpSpPr>
            <p:grpSpPr bwMode="auto">
              <a:xfrm>
                <a:off x="1565" y="1684"/>
                <a:ext cx="211" cy="157"/>
                <a:chOff x="857" y="1909"/>
                <a:chExt cx="211" cy="157"/>
              </a:xfrm>
            </p:grpSpPr>
            <p:sp>
              <p:nvSpPr>
                <p:cNvPr id="17661" name="Text Box 61"/>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62" name="Text Box 62"/>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71" name="Group 63"/>
              <p:cNvGrpSpPr>
                <a:grpSpLocks/>
              </p:cNvGrpSpPr>
              <p:nvPr/>
            </p:nvGrpSpPr>
            <p:grpSpPr bwMode="auto">
              <a:xfrm>
                <a:off x="1730" y="1684"/>
                <a:ext cx="211" cy="157"/>
                <a:chOff x="857" y="1909"/>
                <a:chExt cx="211" cy="157"/>
              </a:xfrm>
            </p:grpSpPr>
            <p:sp>
              <p:nvSpPr>
                <p:cNvPr id="17659" name="Text Box 64"/>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60" name="Text Box 65"/>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72" name="Group 66"/>
              <p:cNvGrpSpPr>
                <a:grpSpLocks/>
              </p:cNvGrpSpPr>
              <p:nvPr/>
            </p:nvGrpSpPr>
            <p:grpSpPr bwMode="auto">
              <a:xfrm>
                <a:off x="1808" y="1684"/>
                <a:ext cx="211" cy="157"/>
                <a:chOff x="857" y="1909"/>
                <a:chExt cx="211" cy="157"/>
              </a:xfrm>
            </p:grpSpPr>
            <p:sp>
              <p:nvSpPr>
                <p:cNvPr id="17657" name="Text Box 67"/>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58" name="Text Box 68"/>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73" name="Group 69"/>
              <p:cNvGrpSpPr>
                <a:grpSpLocks/>
              </p:cNvGrpSpPr>
              <p:nvPr/>
            </p:nvGrpSpPr>
            <p:grpSpPr bwMode="auto">
              <a:xfrm>
                <a:off x="1892" y="1681"/>
                <a:ext cx="211" cy="157"/>
                <a:chOff x="857" y="1909"/>
                <a:chExt cx="211" cy="157"/>
              </a:xfrm>
            </p:grpSpPr>
            <p:sp>
              <p:nvSpPr>
                <p:cNvPr id="17655" name="Text Box 70"/>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56" name="Text Box 71"/>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grpSp>
        <p:nvGrpSpPr>
          <p:cNvPr id="404556" name="Group 76"/>
          <p:cNvGrpSpPr>
            <a:grpSpLocks/>
          </p:cNvGrpSpPr>
          <p:nvPr/>
        </p:nvGrpSpPr>
        <p:grpSpPr bwMode="auto">
          <a:xfrm>
            <a:off x="6461125" y="1705696"/>
            <a:ext cx="1254125" cy="487362"/>
            <a:chOff x="1313" y="1534"/>
            <a:chExt cx="790" cy="307"/>
          </a:xfrm>
        </p:grpSpPr>
        <p:sp>
          <p:nvSpPr>
            <p:cNvPr id="17614" name="Text Box 77"/>
            <p:cNvSpPr txBox="1">
              <a:spLocks noChangeArrowheads="1"/>
            </p:cNvSpPr>
            <p:nvPr/>
          </p:nvSpPr>
          <p:spPr bwMode="auto">
            <a:xfrm>
              <a:off x="1313"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334" name="Group 78"/>
            <p:cNvGrpSpPr>
              <a:grpSpLocks/>
            </p:cNvGrpSpPr>
            <p:nvPr/>
          </p:nvGrpSpPr>
          <p:grpSpPr bwMode="auto">
            <a:xfrm>
              <a:off x="1353" y="1539"/>
              <a:ext cx="258" cy="147"/>
              <a:chOff x="1353" y="1539"/>
              <a:chExt cx="258" cy="144"/>
            </a:xfrm>
          </p:grpSpPr>
          <p:sp>
            <p:nvSpPr>
              <p:cNvPr id="17637" name="Rectangle 79"/>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38" name="Line 80"/>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39" name="Line 81"/>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335" name="Group 82"/>
            <p:cNvGrpSpPr>
              <a:grpSpLocks/>
            </p:cNvGrpSpPr>
            <p:nvPr/>
          </p:nvGrpSpPr>
          <p:grpSpPr bwMode="auto">
            <a:xfrm>
              <a:off x="1773" y="1686"/>
              <a:ext cx="258" cy="144"/>
              <a:chOff x="1353" y="1539"/>
              <a:chExt cx="258" cy="144"/>
            </a:xfrm>
          </p:grpSpPr>
          <p:sp>
            <p:nvSpPr>
              <p:cNvPr id="17634" name="Rectangle 83"/>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35" name="Line 84"/>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36" name="Line 85"/>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617" name="Rectangle 86"/>
            <p:cNvSpPr>
              <a:spLocks noChangeArrowheads="1"/>
            </p:cNvSpPr>
            <p:nvPr/>
          </p:nvSpPr>
          <p:spPr bwMode="auto">
            <a:xfrm>
              <a:off x="1611" y="1686"/>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18" name="Rectangle 87"/>
            <p:cNvSpPr>
              <a:spLocks noChangeArrowheads="1"/>
            </p:cNvSpPr>
            <p:nvPr/>
          </p:nvSpPr>
          <p:spPr bwMode="auto">
            <a:xfrm>
              <a:off x="1692" y="1536"/>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19" name="Text Box 88"/>
            <p:cNvSpPr txBox="1">
              <a:spLocks noChangeArrowheads="1"/>
            </p:cNvSpPr>
            <p:nvPr/>
          </p:nvSpPr>
          <p:spPr bwMode="auto">
            <a:xfrm>
              <a:off x="1391"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20" name="Text Box 89"/>
            <p:cNvSpPr txBox="1">
              <a:spLocks noChangeArrowheads="1"/>
            </p:cNvSpPr>
            <p:nvPr/>
          </p:nvSpPr>
          <p:spPr bwMode="auto">
            <a:xfrm>
              <a:off x="1478"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21" name="Text Box 90"/>
            <p:cNvSpPr txBox="1">
              <a:spLocks noChangeArrowheads="1"/>
            </p:cNvSpPr>
            <p:nvPr/>
          </p:nvSpPr>
          <p:spPr bwMode="auto">
            <a:xfrm>
              <a:off x="1652" y="1540"/>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341" name="Group 91"/>
            <p:cNvGrpSpPr>
              <a:grpSpLocks/>
            </p:cNvGrpSpPr>
            <p:nvPr/>
          </p:nvGrpSpPr>
          <p:grpSpPr bwMode="auto">
            <a:xfrm>
              <a:off x="1565" y="1684"/>
              <a:ext cx="211" cy="157"/>
              <a:chOff x="857" y="1909"/>
              <a:chExt cx="211" cy="157"/>
            </a:xfrm>
          </p:grpSpPr>
          <p:sp>
            <p:nvSpPr>
              <p:cNvPr id="17632" name="Text Box 92"/>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33" name="Text Box 93"/>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42" name="Group 94"/>
            <p:cNvGrpSpPr>
              <a:grpSpLocks/>
            </p:cNvGrpSpPr>
            <p:nvPr/>
          </p:nvGrpSpPr>
          <p:grpSpPr bwMode="auto">
            <a:xfrm>
              <a:off x="1730" y="1684"/>
              <a:ext cx="211" cy="157"/>
              <a:chOff x="857" y="1909"/>
              <a:chExt cx="211" cy="157"/>
            </a:xfrm>
          </p:grpSpPr>
          <p:sp>
            <p:nvSpPr>
              <p:cNvPr id="17630" name="Text Box 95"/>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31" name="Text Box 96"/>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43" name="Group 97"/>
            <p:cNvGrpSpPr>
              <a:grpSpLocks/>
            </p:cNvGrpSpPr>
            <p:nvPr/>
          </p:nvGrpSpPr>
          <p:grpSpPr bwMode="auto">
            <a:xfrm>
              <a:off x="1808" y="1684"/>
              <a:ext cx="211" cy="157"/>
              <a:chOff x="857" y="1909"/>
              <a:chExt cx="211" cy="157"/>
            </a:xfrm>
          </p:grpSpPr>
          <p:sp>
            <p:nvSpPr>
              <p:cNvPr id="17628" name="Text Box 98"/>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29" name="Text Box 99"/>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44" name="Group 100"/>
            <p:cNvGrpSpPr>
              <a:grpSpLocks/>
            </p:cNvGrpSpPr>
            <p:nvPr/>
          </p:nvGrpSpPr>
          <p:grpSpPr bwMode="auto">
            <a:xfrm>
              <a:off x="1892" y="1681"/>
              <a:ext cx="211" cy="157"/>
              <a:chOff x="857" y="1909"/>
              <a:chExt cx="211" cy="157"/>
            </a:xfrm>
          </p:grpSpPr>
          <p:sp>
            <p:nvSpPr>
              <p:cNvPr id="17626" name="Text Box 101"/>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27" name="Text Box 102"/>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nvGrpSpPr>
          <p:cNvPr id="404616" name="Group 136"/>
          <p:cNvGrpSpPr>
            <a:grpSpLocks/>
          </p:cNvGrpSpPr>
          <p:nvPr/>
        </p:nvGrpSpPr>
        <p:grpSpPr bwMode="auto">
          <a:xfrm>
            <a:off x="5360988" y="1705696"/>
            <a:ext cx="1249362" cy="487362"/>
            <a:chOff x="4928" y="1534"/>
            <a:chExt cx="787" cy="307"/>
          </a:xfrm>
        </p:grpSpPr>
        <p:grpSp>
          <p:nvGrpSpPr>
            <p:cNvPr id="48302" name="Group 134"/>
            <p:cNvGrpSpPr>
              <a:grpSpLocks/>
            </p:cNvGrpSpPr>
            <p:nvPr/>
          </p:nvGrpSpPr>
          <p:grpSpPr bwMode="auto">
            <a:xfrm>
              <a:off x="5354" y="1534"/>
              <a:ext cx="361" cy="154"/>
              <a:chOff x="5009" y="1132"/>
              <a:chExt cx="361" cy="154"/>
            </a:xfrm>
          </p:grpSpPr>
          <p:sp>
            <p:nvSpPr>
              <p:cNvPr id="17607" name="Text Box 104"/>
              <p:cNvSpPr txBox="1">
                <a:spLocks noChangeArrowheads="1"/>
              </p:cNvSpPr>
              <p:nvPr/>
            </p:nvSpPr>
            <p:spPr bwMode="auto">
              <a:xfrm>
                <a:off x="5009" y="113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327" name="Group 105"/>
              <p:cNvGrpSpPr>
                <a:grpSpLocks/>
              </p:cNvGrpSpPr>
              <p:nvPr/>
            </p:nvGrpSpPr>
            <p:grpSpPr bwMode="auto">
              <a:xfrm>
                <a:off x="5049" y="1137"/>
                <a:ext cx="258" cy="147"/>
                <a:chOff x="1353" y="1539"/>
                <a:chExt cx="258" cy="144"/>
              </a:xfrm>
            </p:grpSpPr>
            <p:sp>
              <p:nvSpPr>
                <p:cNvPr id="17611" name="Rectangle 106"/>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12" name="Line 107"/>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13" name="Line 108"/>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609" name="Text Box 115"/>
              <p:cNvSpPr txBox="1">
                <a:spLocks noChangeArrowheads="1"/>
              </p:cNvSpPr>
              <p:nvPr/>
            </p:nvSpPr>
            <p:spPr bwMode="auto">
              <a:xfrm>
                <a:off x="5087" y="113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10" name="Text Box 116"/>
              <p:cNvSpPr txBox="1">
                <a:spLocks noChangeArrowheads="1"/>
              </p:cNvSpPr>
              <p:nvPr/>
            </p:nvSpPr>
            <p:spPr bwMode="auto">
              <a:xfrm>
                <a:off x="5174" y="113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grpSp>
          <p:nvGrpSpPr>
            <p:cNvPr id="48303" name="Group 135"/>
            <p:cNvGrpSpPr>
              <a:grpSpLocks/>
            </p:cNvGrpSpPr>
            <p:nvPr/>
          </p:nvGrpSpPr>
          <p:grpSpPr bwMode="auto">
            <a:xfrm>
              <a:off x="4928" y="1536"/>
              <a:ext cx="550" cy="305"/>
              <a:chOff x="5114" y="1518"/>
              <a:chExt cx="550" cy="305"/>
            </a:xfrm>
          </p:grpSpPr>
          <p:grpSp>
            <p:nvGrpSpPr>
              <p:cNvPr id="48304" name="Group 133"/>
              <p:cNvGrpSpPr>
                <a:grpSpLocks/>
              </p:cNvGrpSpPr>
              <p:nvPr/>
            </p:nvGrpSpPr>
            <p:grpSpPr bwMode="auto">
              <a:xfrm>
                <a:off x="5375" y="1518"/>
                <a:ext cx="196" cy="158"/>
                <a:chOff x="5378" y="1518"/>
                <a:chExt cx="196" cy="158"/>
              </a:xfrm>
            </p:grpSpPr>
            <p:sp>
              <p:nvSpPr>
                <p:cNvPr id="17605" name="Rectangle 114"/>
                <p:cNvSpPr>
                  <a:spLocks noChangeArrowheads="1"/>
                </p:cNvSpPr>
                <p:nvPr/>
              </p:nvSpPr>
              <p:spPr bwMode="auto">
                <a:xfrm>
                  <a:off x="5418" y="1518"/>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606" name="Text Box 117"/>
                <p:cNvSpPr txBox="1">
                  <a:spLocks noChangeArrowheads="1"/>
                </p:cNvSpPr>
                <p:nvPr/>
              </p:nvSpPr>
              <p:spPr bwMode="auto">
                <a:xfrm>
                  <a:off x="5378" y="152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grpSp>
            <p:nvGrpSpPr>
              <p:cNvPr id="48305" name="Group 132"/>
              <p:cNvGrpSpPr>
                <a:grpSpLocks/>
              </p:cNvGrpSpPr>
              <p:nvPr/>
            </p:nvGrpSpPr>
            <p:grpSpPr bwMode="auto">
              <a:xfrm>
                <a:off x="5453" y="1666"/>
                <a:ext cx="211" cy="157"/>
                <a:chOff x="5261" y="1282"/>
                <a:chExt cx="211" cy="157"/>
              </a:xfrm>
            </p:grpSpPr>
            <p:sp>
              <p:nvSpPr>
                <p:cNvPr id="17601" name="Rectangle 113"/>
                <p:cNvSpPr>
                  <a:spLocks noChangeArrowheads="1"/>
                </p:cNvSpPr>
                <p:nvPr/>
              </p:nvSpPr>
              <p:spPr bwMode="auto">
                <a:xfrm>
                  <a:off x="5307" y="1284"/>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48321" name="Group 118"/>
                <p:cNvGrpSpPr>
                  <a:grpSpLocks/>
                </p:cNvGrpSpPr>
                <p:nvPr/>
              </p:nvGrpSpPr>
              <p:grpSpPr bwMode="auto">
                <a:xfrm>
                  <a:off x="5261" y="1282"/>
                  <a:ext cx="211" cy="157"/>
                  <a:chOff x="857" y="1909"/>
                  <a:chExt cx="211" cy="157"/>
                </a:xfrm>
              </p:grpSpPr>
              <p:sp>
                <p:nvSpPr>
                  <p:cNvPr id="17603" name="Text Box 119"/>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604" name="Text Box 120"/>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nvGrpSpPr>
              <p:cNvPr id="48306" name="Group 131"/>
              <p:cNvGrpSpPr>
                <a:grpSpLocks/>
              </p:cNvGrpSpPr>
              <p:nvPr/>
            </p:nvGrpSpPr>
            <p:grpSpPr bwMode="auto">
              <a:xfrm>
                <a:off x="5114" y="1663"/>
                <a:ext cx="373" cy="160"/>
                <a:chOff x="5426" y="1279"/>
                <a:chExt cx="373" cy="160"/>
              </a:xfrm>
            </p:grpSpPr>
            <p:grpSp>
              <p:nvGrpSpPr>
                <p:cNvPr id="48307" name="Group 109"/>
                <p:cNvGrpSpPr>
                  <a:grpSpLocks/>
                </p:cNvGrpSpPr>
                <p:nvPr/>
              </p:nvGrpSpPr>
              <p:grpSpPr bwMode="auto">
                <a:xfrm>
                  <a:off x="5469" y="1284"/>
                  <a:ext cx="258" cy="144"/>
                  <a:chOff x="1353" y="1539"/>
                  <a:chExt cx="258" cy="144"/>
                </a:xfrm>
              </p:grpSpPr>
              <p:sp>
                <p:nvSpPr>
                  <p:cNvPr id="17598" name="Rectangle 110"/>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99" name="Line 111"/>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600" name="Line 112"/>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308" name="Group 121"/>
                <p:cNvGrpSpPr>
                  <a:grpSpLocks/>
                </p:cNvGrpSpPr>
                <p:nvPr/>
              </p:nvGrpSpPr>
              <p:grpSpPr bwMode="auto">
                <a:xfrm>
                  <a:off x="5426" y="1282"/>
                  <a:ext cx="211" cy="157"/>
                  <a:chOff x="857" y="1909"/>
                  <a:chExt cx="211" cy="157"/>
                </a:xfrm>
              </p:grpSpPr>
              <p:sp>
                <p:nvSpPr>
                  <p:cNvPr id="17596" name="Text Box 122"/>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97" name="Text Box 123"/>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09" name="Group 124"/>
                <p:cNvGrpSpPr>
                  <a:grpSpLocks/>
                </p:cNvGrpSpPr>
                <p:nvPr/>
              </p:nvGrpSpPr>
              <p:grpSpPr bwMode="auto">
                <a:xfrm>
                  <a:off x="5504" y="1282"/>
                  <a:ext cx="211" cy="157"/>
                  <a:chOff x="857" y="1909"/>
                  <a:chExt cx="211" cy="157"/>
                </a:xfrm>
              </p:grpSpPr>
              <p:sp>
                <p:nvSpPr>
                  <p:cNvPr id="17594" name="Text Box 125"/>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95" name="Text Box 126"/>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310" name="Group 127"/>
                <p:cNvGrpSpPr>
                  <a:grpSpLocks/>
                </p:cNvGrpSpPr>
                <p:nvPr/>
              </p:nvGrpSpPr>
              <p:grpSpPr bwMode="auto">
                <a:xfrm>
                  <a:off x="5588" y="1279"/>
                  <a:ext cx="211" cy="157"/>
                  <a:chOff x="857" y="1909"/>
                  <a:chExt cx="211" cy="157"/>
                </a:xfrm>
              </p:grpSpPr>
              <p:sp>
                <p:nvSpPr>
                  <p:cNvPr id="17592" name="Text Box 128"/>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93" name="Text Box 129"/>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grpSp>
      <p:sp>
        <p:nvSpPr>
          <p:cNvPr id="17425" name="Text Box 137"/>
          <p:cNvSpPr txBox="1">
            <a:spLocks noChangeArrowheads="1"/>
          </p:cNvSpPr>
          <p:nvPr/>
        </p:nvSpPr>
        <p:spPr bwMode="auto">
          <a:xfrm>
            <a:off x="6556375" y="2183533"/>
            <a:ext cx="893763"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1600" dirty="0">
                <a:latin typeface="Arial" charset="0"/>
                <a:cs typeface="Arial" charset="0"/>
              </a:rPr>
              <a:t>slot 0</a:t>
            </a:r>
          </a:p>
          <a:p>
            <a:pPr algn="ctr">
              <a:defRPr/>
            </a:pPr>
            <a:r>
              <a:rPr lang="en-US" sz="1600" dirty="0">
                <a:latin typeface="Arial" charset="0"/>
                <a:cs typeface="Arial" charset="0"/>
              </a:rPr>
              <a:t>channel</a:t>
            </a:r>
          </a:p>
          <a:p>
            <a:pPr algn="ctr">
              <a:defRPr/>
            </a:pPr>
            <a:r>
              <a:rPr lang="en-US" sz="1600" dirty="0">
                <a:latin typeface="Arial" charset="0"/>
                <a:cs typeface="Arial" charset="0"/>
              </a:rPr>
              <a:t>output</a:t>
            </a:r>
          </a:p>
        </p:txBody>
      </p:sp>
      <p:sp>
        <p:nvSpPr>
          <p:cNvPr id="17426" name="Text Box 138"/>
          <p:cNvSpPr txBox="1">
            <a:spLocks noChangeArrowheads="1"/>
          </p:cNvSpPr>
          <p:nvPr/>
        </p:nvSpPr>
        <p:spPr bwMode="auto">
          <a:xfrm>
            <a:off x="5513388" y="2202583"/>
            <a:ext cx="893762"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1600" dirty="0">
                <a:latin typeface="Arial" charset="0"/>
                <a:cs typeface="Arial" charset="0"/>
              </a:rPr>
              <a:t>slot 1</a:t>
            </a:r>
          </a:p>
          <a:p>
            <a:pPr algn="ctr">
              <a:defRPr/>
            </a:pPr>
            <a:r>
              <a:rPr lang="en-US" sz="1600" dirty="0">
                <a:latin typeface="Arial" charset="0"/>
                <a:cs typeface="Arial" charset="0"/>
              </a:rPr>
              <a:t>channel</a:t>
            </a:r>
          </a:p>
          <a:p>
            <a:pPr algn="ctr">
              <a:defRPr/>
            </a:pPr>
            <a:r>
              <a:rPr lang="en-US" sz="1600" dirty="0">
                <a:latin typeface="Arial" charset="0"/>
                <a:cs typeface="Arial" charset="0"/>
              </a:rPr>
              <a:t>output</a:t>
            </a:r>
          </a:p>
        </p:txBody>
      </p:sp>
      <p:sp>
        <p:nvSpPr>
          <p:cNvPr id="17427" name="Line 139"/>
          <p:cNvSpPr>
            <a:spLocks noChangeShapeType="1"/>
          </p:cNvSpPr>
          <p:nvPr/>
        </p:nvSpPr>
        <p:spPr bwMode="auto">
          <a:xfrm flipH="1">
            <a:off x="5438775" y="1542183"/>
            <a:ext cx="9525" cy="947738"/>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28" name="Line 140"/>
          <p:cNvSpPr>
            <a:spLocks noChangeShapeType="1"/>
          </p:cNvSpPr>
          <p:nvPr/>
        </p:nvSpPr>
        <p:spPr bwMode="auto">
          <a:xfrm flipH="1">
            <a:off x="6510338" y="1523133"/>
            <a:ext cx="9525" cy="947738"/>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29" name="Line 141"/>
          <p:cNvSpPr>
            <a:spLocks noChangeShapeType="1"/>
          </p:cNvSpPr>
          <p:nvPr/>
        </p:nvSpPr>
        <p:spPr bwMode="auto">
          <a:xfrm flipH="1">
            <a:off x="7624763" y="1532658"/>
            <a:ext cx="9525" cy="947738"/>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30" name="Text Box 142"/>
          <p:cNvSpPr txBox="1">
            <a:spLocks noChangeArrowheads="1"/>
          </p:cNvSpPr>
          <p:nvPr/>
        </p:nvSpPr>
        <p:spPr bwMode="auto">
          <a:xfrm>
            <a:off x="5418138" y="1059583"/>
            <a:ext cx="2427287"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2000" dirty="0">
                <a:latin typeface="Arial" charset="0"/>
                <a:cs typeface="Arial" charset="0"/>
              </a:rPr>
              <a:t>channel output </a:t>
            </a:r>
            <a:r>
              <a:rPr lang="en-US" sz="2000" dirty="0" err="1">
                <a:latin typeface="Arial" charset="0"/>
                <a:cs typeface="Arial" charset="0"/>
              </a:rPr>
              <a:t>Z</a:t>
            </a:r>
            <a:r>
              <a:rPr lang="en-US" sz="2000" baseline="-25000" dirty="0" err="1">
                <a:latin typeface="Arial" charset="0"/>
                <a:cs typeface="Arial" charset="0"/>
              </a:rPr>
              <a:t>i,m</a:t>
            </a:r>
            <a:endParaRPr lang="en-US" sz="2000" baseline="-25000" dirty="0">
              <a:latin typeface="Arial" charset="0"/>
              <a:cs typeface="Arial" charset="0"/>
            </a:endParaRPr>
          </a:p>
        </p:txBody>
      </p:sp>
      <p:sp>
        <p:nvSpPr>
          <p:cNvPr id="17431" name="Text Box 143"/>
          <p:cNvSpPr txBox="1">
            <a:spLocks noChangeArrowheads="1"/>
          </p:cNvSpPr>
          <p:nvPr/>
        </p:nvSpPr>
        <p:spPr bwMode="auto">
          <a:xfrm>
            <a:off x="315913" y="1978746"/>
            <a:ext cx="992187"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2000">
                <a:solidFill>
                  <a:srgbClr val="C00000"/>
                </a:solidFill>
                <a:latin typeface="Arial" charset="0"/>
                <a:cs typeface="Arial" charset="0"/>
              </a:rPr>
              <a:t>sender</a:t>
            </a:r>
          </a:p>
        </p:txBody>
      </p:sp>
      <p:sp>
        <p:nvSpPr>
          <p:cNvPr id="17432" name="Text Box 144"/>
          <p:cNvSpPr txBox="1">
            <a:spLocks noChangeArrowheads="1"/>
          </p:cNvSpPr>
          <p:nvPr/>
        </p:nvSpPr>
        <p:spPr bwMode="auto">
          <a:xfrm>
            <a:off x="1485900" y="2329583"/>
            <a:ext cx="6794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code</a:t>
            </a:r>
          </a:p>
        </p:txBody>
      </p:sp>
      <p:sp>
        <p:nvSpPr>
          <p:cNvPr id="17433" name="Text Box 145"/>
          <p:cNvSpPr txBox="1">
            <a:spLocks noChangeArrowheads="1"/>
          </p:cNvSpPr>
          <p:nvPr/>
        </p:nvSpPr>
        <p:spPr bwMode="auto">
          <a:xfrm>
            <a:off x="1525588" y="1554883"/>
            <a:ext cx="6286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data</a:t>
            </a:r>
          </a:p>
          <a:p>
            <a:pPr>
              <a:defRPr/>
            </a:pPr>
            <a:r>
              <a:rPr lang="en-US">
                <a:latin typeface="Arial" charset="0"/>
                <a:cs typeface="Arial" charset="0"/>
              </a:rPr>
              <a:t>bits</a:t>
            </a:r>
          </a:p>
        </p:txBody>
      </p:sp>
      <p:sp>
        <p:nvSpPr>
          <p:cNvPr id="17434" name="Line 146"/>
          <p:cNvSpPr>
            <a:spLocks noChangeShapeType="1"/>
          </p:cNvSpPr>
          <p:nvPr/>
        </p:nvSpPr>
        <p:spPr bwMode="auto">
          <a:xfrm>
            <a:off x="5132388" y="1929533"/>
            <a:ext cx="319087" cy="4763"/>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35" name="Line 151"/>
          <p:cNvSpPr>
            <a:spLocks noChangeShapeType="1"/>
          </p:cNvSpPr>
          <p:nvPr/>
        </p:nvSpPr>
        <p:spPr bwMode="auto">
          <a:xfrm>
            <a:off x="4033838" y="4042496"/>
            <a:ext cx="0" cy="1624012"/>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36" name="Line 152"/>
          <p:cNvSpPr>
            <a:spLocks noChangeShapeType="1"/>
          </p:cNvSpPr>
          <p:nvPr/>
        </p:nvSpPr>
        <p:spPr bwMode="auto">
          <a:xfrm>
            <a:off x="5110163" y="4018683"/>
            <a:ext cx="0" cy="1624013"/>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37" name="Text Box 153"/>
          <p:cNvSpPr txBox="1">
            <a:spLocks noChangeArrowheads="1"/>
          </p:cNvSpPr>
          <p:nvPr/>
        </p:nvSpPr>
        <p:spPr bwMode="auto">
          <a:xfrm>
            <a:off x="3222625" y="5450608"/>
            <a:ext cx="669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600">
                <a:latin typeface="Arial" charset="0"/>
                <a:cs typeface="Arial" charset="0"/>
              </a:rPr>
              <a:t>slot 1</a:t>
            </a:r>
          </a:p>
        </p:txBody>
      </p:sp>
      <p:sp>
        <p:nvSpPr>
          <p:cNvPr id="17438" name="Text Box 154"/>
          <p:cNvSpPr txBox="1">
            <a:spLocks noChangeArrowheads="1"/>
          </p:cNvSpPr>
          <p:nvPr/>
        </p:nvSpPr>
        <p:spPr bwMode="auto">
          <a:xfrm>
            <a:off x="4241800" y="5455371"/>
            <a:ext cx="669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600">
                <a:latin typeface="Arial" charset="0"/>
                <a:cs typeface="Arial" charset="0"/>
              </a:rPr>
              <a:t>slot 0</a:t>
            </a:r>
          </a:p>
        </p:txBody>
      </p:sp>
      <p:sp>
        <p:nvSpPr>
          <p:cNvPr id="17439" name="Line 156"/>
          <p:cNvSpPr>
            <a:spLocks noChangeShapeType="1"/>
          </p:cNvSpPr>
          <p:nvPr/>
        </p:nvSpPr>
        <p:spPr bwMode="auto">
          <a:xfrm>
            <a:off x="2957513" y="4082183"/>
            <a:ext cx="0" cy="1624013"/>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404778" name="Group 298"/>
          <p:cNvGrpSpPr>
            <a:grpSpLocks/>
          </p:cNvGrpSpPr>
          <p:nvPr/>
        </p:nvGrpSpPr>
        <p:grpSpPr bwMode="auto">
          <a:xfrm>
            <a:off x="6289675" y="4513983"/>
            <a:ext cx="1076325" cy="274638"/>
            <a:chOff x="3962" y="2922"/>
            <a:chExt cx="678" cy="173"/>
          </a:xfrm>
        </p:grpSpPr>
        <p:sp>
          <p:nvSpPr>
            <p:cNvPr id="17581" name="Rectangle 157"/>
            <p:cNvSpPr>
              <a:spLocks noChangeArrowheads="1"/>
            </p:cNvSpPr>
            <p:nvPr/>
          </p:nvSpPr>
          <p:spPr bwMode="auto">
            <a:xfrm>
              <a:off x="3962" y="2946"/>
              <a:ext cx="678" cy="135"/>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82" name="Text Box 158"/>
            <p:cNvSpPr txBox="1">
              <a:spLocks noChangeArrowheads="1"/>
            </p:cNvSpPr>
            <p:nvPr/>
          </p:nvSpPr>
          <p:spPr bwMode="auto">
            <a:xfrm>
              <a:off x="4048" y="2922"/>
              <a:ext cx="40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Arial" charset="0"/>
                  <a:cs typeface="Arial" charset="0"/>
                </a:rPr>
                <a:t>d</a:t>
              </a:r>
              <a:r>
                <a:rPr lang="en-US" sz="1200" baseline="-25000">
                  <a:latin typeface="Arial" charset="0"/>
                  <a:cs typeface="Arial" charset="0"/>
                </a:rPr>
                <a:t>1</a:t>
              </a:r>
              <a:r>
                <a:rPr lang="en-US" sz="1200">
                  <a:latin typeface="Arial" charset="0"/>
                  <a:cs typeface="Arial" charset="0"/>
                </a:rPr>
                <a:t> = -1</a:t>
              </a:r>
            </a:p>
          </p:txBody>
        </p:sp>
      </p:grpSp>
      <p:sp>
        <p:nvSpPr>
          <p:cNvPr id="17441" name="Oval 186"/>
          <p:cNvSpPr>
            <a:spLocks noChangeArrowheads="1"/>
          </p:cNvSpPr>
          <p:nvPr/>
        </p:nvSpPr>
        <p:spPr bwMode="auto">
          <a:xfrm>
            <a:off x="5505450" y="4345708"/>
            <a:ext cx="419100" cy="423863"/>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442" name="Line 188"/>
          <p:cNvSpPr>
            <a:spLocks noChangeShapeType="1"/>
          </p:cNvSpPr>
          <p:nvPr/>
        </p:nvSpPr>
        <p:spPr bwMode="auto">
          <a:xfrm>
            <a:off x="5153025" y="4475883"/>
            <a:ext cx="319088" cy="4763"/>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43" name="Line 189"/>
          <p:cNvSpPr>
            <a:spLocks noChangeShapeType="1"/>
          </p:cNvSpPr>
          <p:nvPr/>
        </p:nvSpPr>
        <p:spPr bwMode="auto">
          <a:xfrm flipV="1">
            <a:off x="5167313" y="4740996"/>
            <a:ext cx="403225" cy="430212"/>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404776" name="Group 296"/>
          <p:cNvGrpSpPr>
            <a:grpSpLocks/>
          </p:cNvGrpSpPr>
          <p:nvPr/>
        </p:nvGrpSpPr>
        <p:grpSpPr bwMode="auto">
          <a:xfrm>
            <a:off x="7366000" y="4313958"/>
            <a:ext cx="1062038" cy="274638"/>
            <a:chOff x="4640" y="2796"/>
            <a:chExt cx="669" cy="173"/>
          </a:xfrm>
        </p:grpSpPr>
        <p:sp>
          <p:nvSpPr>
            <p:cNvPr id="17579" name="Rectangle 191"/>
            <p:cNvSpPr>
              <a:spLocks noChangeArrowheads="1"/>
            </p:cNvSpPr>
            <p:nvPr/>
          </p:nvSpPr>
          <p:spPr bwMode="auto">
            <a:xfrm>
              <a:off x="4640" y="2820"/>
              <a:ext cx="669" cy="135"/>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80" name="Text Box 192"/>
            <p:cNvSpPr txBox="1">
              <a:spLocks noChangeArrowheads="1"/>
            </p:cNvSpPr>
            <p:nvPr/>
          </p:nvSpPr>
          <p:spPr bwMode="auto">
            <a:xfrm>
              <a:off x="4798" y="2796"/>
              <a:ext cx="368"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Arial" charset="0"/>
                  <a:cs typeface="Arial" charset="0"/>
                </a:rPr>
                <a:t>d</a:t>
              </a:r>
              <a:r>
                <a:rPr lang="en-US" sz="1200" baseline="-25000">
                  <a:latin typeface="Arial" charset="0"/>
                  <a:cs typeface="Arial" charset="0"/>
                </a:rPr>
                <a:t>0</a:t>
              </a:r>
              <a:r>
                <a:rPr lang="en-US" sz="1200">
                  <a:latin typeface="Arial" charset="0"/>
                  <a:cs typeface="Arial" charset="0"/>
                </a:rPr>
                <a:t> = 1</a:t>
              </a:r>
            </a:p>
          </p:txBody>
        </p:sp>
      </p:grpSp>
      <p:grpSp>
        <p:nvGrpSpPr>
          <p:cNvPr id="404775" name="Group 295"/>
          <p:cNvGrpSpPr>
            <a:grpSpLocks/>
          </p:cNvGrpSpPr>
          <p:nvPr/>
        </p:nvGrpSpPr>
        <p:grpSpPr bwMode="auto">
          <a:xfrm>
            <a:off x="3965575" y="4237758"/>
            <a:ext cx="1263650" cy="1184275"/>
            <a:chOff x="2498" y="2748"/>
            <a:chExt cx="796" cy="746"/>
          </a:xfrm>
        </p:grpSpPr>
        <p:grpSp>
          <p:nvGrpSpPr>
            <p:cNvPr id="48244" name="Group 193"/>
            <p:cNvGrpSpPr>
              <a:grpSpLocks/>
            </p:cNvGrpSpPr>
            <p:nvPr/>
          </p:nvGrpSpPr>
          <p:grpSpPr bwMode="auto">
            <a:xfrm>
              <a:off x="2504" y="3187"/>
              <a:ext cx="790" cy="307"/>
              <a:chOff x="1313" y="1534"/>
              <a:chExt cx="790" cy="307"/>
            </a:xfrm>
          </p:grpSpPr>
          <p:sp>
            <p:nvSpPr>
              <p:cNvPr id="17553" name="Text Box 194"/>
              <p:cNvSpPr txBox="1">
                <a:spLocks noChangeArrowheads="1"/>
              </p:cNvSpPr>
              <p:nvPr/>
            </p:nvSpPr>
            <p:spPr bwMode="auto">
              <a:xfrm>
                <a:off x="1313"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73" name="Group 195"/>
              <p:cNvGrpSpPr>
                <a:grpSpLocks/>
              </p:cNvGrpSpPr>
              <p:nvPr/>
            </p:nvGrpSpPr>
            <p:grpSpPr bwMode="auto">
              <a:xfrm>
                <a:off x="1353" y="1539"/>
                <a:ext cx="258" cy="147"/>
                <a:chOff x="1353" y="1539"/>
                <a:chExt cx="258" cy="144"/>
              </a:xfrm>
            </p:grpSpPr>
            <p:sp>
              <p:nvSpPr>
                <p:cNvPr id="17576" name="Rectangle 196"/>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77" name="Line 197"/>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578" name="Line 198"/>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274" name="Group 199"/>
              <p:cNvGrpSpPr>
                <a:grpSpLocks/>
              </p:cNvGrpSpPr>
              <p:nvPr/>
            </p:nvGrpSpPr>
            <p:grpSpPr bwMode="auto">
              <a:xfrm>
                <a:off x="1773" y="1686"/>
                <a:ext cx="258" cy="144"/>
                <a:chOff x="1353" y="1539"/>
                <a:chExt cx="258" cy="144"/>
              </a:xfrm>
            </p:grpSpPr>
            <p:sp>
              <p:nvSpPr>
                <p:cNvPr id="17573" name="Rectangle 200"/>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74" name="Line 201"/>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575" name="Line 202"/>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556" name="Rectangle 203"/>
              <p:cNvSpPr>
                <a:spLocks noChangeArrowheads="1"/>
              </p:cNvSpPr>
              <p:nvPr/>
            </p:nvSpPr>
            <p:spPr bwMode="auto">
              <a:xfrm>
                <a:off x="1611" y="1686"/>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57" name="Rectangle 204"/>
              <p:cNvSpPr>
                <a:spLocks noChangeArrowheads="1"/>
              </p:cNvSpPr>
              <p:nvPr/>
            </p:nvSpPr>
            <p:spPr bwMode="auto">
              <a:xfrm>
                <a:off x="1692" y="1536"/>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58" name="Text Box 205"/>
              <p:cNvSpPr txBox="1">
                <a:spLocks noChangeArrowheads="1"/>
              </p:cNvSpPr>
              <p:nvPr/>
            </p:nvSpPr>
            <p:spPr bwMode="auto">
              <a:xfrm>
                <a:off x="1391"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59" name="Text Box 206"/>
              <p:cNvSpPr txBox="1">
                <a:spLocks noChangeArrowheads="1"/>
              </p:cNvSpPr>
              <p:nvPr/>
            </p:nvSpPr>
            <p:spPr bwMode="auto">
              <a:xfrm>
                <a:off x="1478"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60" name="Text Box 207"/>
              <p:cNvSpPr txBox="1">
                <a:spLocks noChangeArrowheads="1"/>
              </p:cNvSpPr>
              <p:nvPr/>
            </p:nvSpPr>
            <p:spPr bwMode="auto">
              <a:xfrm>
                <a:off x="1652" y="1540"/>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80" name="Group 208"/>
              <p:cNvGrpSpPr>
                <a:grpSpLocks/>
              </p:cNvGrpSpPr>
              <p:nvPr/>
            </p:nvGrpSpPr>
            <p:grpSpPr bwMode="auto">
              <a:xfrm>
                <a:off x="1565" y="1684"/>
                <a:ext cx="211" cy="157"/>
                <a:chOff x="857" y="1909"/>
                <a:chExt cx="211" cy="157"/>
              </a:xfrm>
            </p:grpSpPr>
            <p:sp>
              <p:nvSpPr>
                <p:cNvPr id="17571" name="Text Box 209"/>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72" name="Text Box 210"/>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81" name="Group 211"/>
              <p:cNvGrpSpPr>
                <a:grpSpLocks/>
              </p:cNvGrpSpPr>
              <p:nvPr/>
            </p:nvGrpSpPr>
            <p:grpSpPr bwMode="auto">
              <a:xfrm>
                <a:off x="1730" y="1684"/>
                <a:ext cx="211" cy="157"/>
                <a:chOff x="857" y="1909"/>
                <a:chExt cx="211" cy="157"/>
              </a:xfrm>
            </p:grpSpPr>
            <p:sp>
              <p:nvSpPr>
                <p:cNvPr id="17569" name="Text Box 212"/>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70" name="Text Box 213"/>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82" name="Group 214"/>
              <p:cNvGrpSpPr>
                <a:grpSpLocks/>
              </p:cNvGrpSpPr>
              <p:nvPr/>
            </p:nvGrpSpPr>
            <p:grpSpPr bwMode="auto">
              <a:xfrm>
                <a:off x="1808" y="1684"/>
                <a:ext cx="211" cy="157"/>
                <a:chOff x="857" y="1909"/>
                <a:chExt cx="211" cy="157"/>
              </a:xfrm>
            </p:grpSpPr>
            <p:sp>
              <p:nvSpPr>
                <p:cNvPr id="17567" name="Text Box 215"/>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68" name="Text Box 216"/>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83" name="Group 217"/>
              <p:cNvGrpSpPr>
                <a:grpSpLocks/>
              </p:cNvGrpSpPr>
              <p:nvPr/>
            </p:nvGrpSpPr>
            <p:grpSpPr bwMode="auto">
              <a:xfrm>
                <a:off x="1892" y="1681"/>
                <a:ext cx="211" cy="157"/>
                <a:chOff x="857" y="1909"/>
                <a:chExt cx="211" cy="157"/>
              </a:xfrm>
            </p:grpSpPr>
            <p:sp>
              <p:nvSpPr>
                <p:cNvPr id="17565" name="Text Box 218"/>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66" name="Text Box 219"/>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nvGrpSpPr>
            <p:cNvPr id="48245" name="Group 220"/>
            <p:cNvGrpSpPr>
              <a:grpSpLocks/>
            </p:cNvGrpSpPr>
            <p:nvPr/>
          </p:nvGrpSpPr>
          <p:grpSpPr bwMode="auto">
            <a:xfrm>
              <a:off x="2498" y="2748"/>
              <a:ext cx="790" cy="307"/>
              <a:chOff x="1313" y="1534"/>
              <a:chExt cx="790" cy="307"/>
            </a:xfrm>
          </p:grpSpPr>
          <p:sp>
            <p:nvSpPr>
              <p:cNvPr id="17527" name="Text Box 221"/>
              <p:cNvSpPr txBox="1">
                <a:spLocks noChangeArrowheads="1"/>
              </p:cNvSpPr>
              <p:nvPr/>
            </p:nvSpPr>
            <p:spPr bwMode="auto">
              <a:xfrm>
                <a:off x="1313"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47" name="Group 222"/>
              <p:cNvGrpSpPr>
                <a:grpSpLocks/>
              </p:cNvGrpSpPr>
              <p:nvPr/>
            </p:nvGrpSpPr>
            <p:grpSpPr bwMode="auto">
              <a:xfrm>
                <a:off x="1353" y="1539"/>
                <a:ext cx="258" cy="147"/>
                <a:chOff x="1353" y="1539"/>
                <a:chExt cx="258" cy="144"/>
              </a:xfrm>
            </p:grpSpPr>
            <p:sp>
              <p:nvSpPr>
                <p:cNvPr id="17550" name="Rectangle 223"/>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51" name="Line 224"/>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552" name="Line 225"/>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248" name="Group 226"/>
              <p:cNvGrpSpPr>
                <a:grpSpLocks/>
              </p:cNvGrpSpPr>
              <p:nvPr/>
            </p:nvGrpSpPr>
            <p:grpSpPr bwMode="auto">
              <a:xfrm>
                <a:off x="1773" y="1686"/>
                <a:ext cx="258" cy="144"/>
                <a:chOff x="1353" y="1539"/>
                <a:chExt cx="258" cy="144"/>
              </a:xfrm>
            </p:grpSpPr>
            <p:sp>
              <p:nvSpPr>
                <p:cNvPr id="17547" name="Rectangle 227"/>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48" name="Line 228"/>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549" name="Line 229"/>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530" name="Rectangle 230"/>
              <p:cNvSpPr>
                <a:spLocks noChangeArrowheads="1"/>
              </p:cNvSpPr>
              <p:nvPr/>
            </p:nvSpPr>
            <p:spPr bwMode="auto">
              <a:xfrm>
                <a:off x="1611" y="1686"/>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31" name="Rectangle 231"/>
              <p:cNvSpPr>
                <a:spLocks noChangeArrowheads="1"/>
              </p:cNvSpPr>
              <p:nvPr/>
            </p:nvSpPr>
            <p:spPr bwMode="auto">
              <a:xfrm>
                <a:off x="1692" y="1536"/>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32" name="Text Box 232"/>
              <p:cNvSpPr txBox="1">
                <a:spLocks noChangeArrowheads="1"/>
              </p:cNvSpPr>
              <p:nvPr/>
            </p:nvSpPr>
            <p:spPr bwMode="auto">
              <a:xfrm>
                <a:off x="1391"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33" name="Text Box 233"/>
              <p:cNvSpPr txBox="1">
                <a:spLocks noChangeArrowheads="1"/>
              </p:cNvSpPr>
              <p:nvPr/>
            </p:nvSpPr>
            <p:spPr bwMode="auto">
              <a:xfrm>
                <a:off x="1478"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34" name="Text Box 234"/>
              <p:cNvSpPr txBox="1">
                <a:spLocks noChangeArrowheads="1"/>
              </p:cNvSpPr>
              <p:nvPr/>
            </p:nvSpPr>
            <p:spPr bwMode="auto">
              <a:xfrm>
                <a:off x="1652" y="1540"/>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54" name="Group 235"/>
              <p:cNvGrpSpPr>
                <a:grpSpLocks/>
              </p:cNvGrpSpPr>
              <p:nvPr/>
            </p:nvGrpSpPr>
            <p:grpSpPr bwMode="auto">
              <a:xfrm>
                <a:off x="1565" y="1684"/>
                <a:ext cx="211" cy="157"/>
                <a:chOff x="857" y="1909"/>
                <a:chExt cx="211" cy="157"/>
              </a:xfrm>
            </p:grpSpPr>
            <p:sp>
              <p:nvSpPr>
                <p:cNvPr id="17545" name="Text Box 236"/>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46" name="Text Box 237"/>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55" name="Group 238"/>
              <p:cNvGrpSpPr>
                <a:grpSpLocks/>
              </p:cNvGrpSpPr>
              <p:nvPr/>
            </p:nvGrpSpPr>
            <p:grpSpPr bwMode="auto">
              <a:xfrm>
                <a:off x="1730" y="1684"/>
                <a:ext cx="211" cy="157"/>
                <a:chOff x="857" y="1909"/>
                <a:chExt cx="211" cy="157"/>
              </a:xfrm>
            </p:grpSpPr>
            <p:sp>
              <p:nvSpPr>
                <p:cNvPr id="17543" name="Text Box 239"/>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44" name="Text Box 240"/>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56" name="Group 241"/>
              <p:cNvGrpSpPr>
                <a:grpSpLocks/>
              </p:cNvGrpSpPr>
              <p:nvPr/>
            </p:nvGrpSpPr>
            <p:grpSpPr bwMode="auto">
              <a:xfrm>
                <a:off x="1808" y="1684"/>
                <a:ext cx="211" cy="157"/>
                <a:chOff x="857" y="1909"/>
                <a:chExt cx="211" cy="157"/>
              </a:xfrm>
            </p:grpSpPr>
            <p:sp>
              <p:nvSpPr>
                <p:cNvPr id="17541" name="Text Box 242"/>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42" name="Text Box 243"/>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57" name="Group 244"/>
              <p:cNvGrpSpPr>
                <a:grpSpLocks/>
              </p:cNvGrpSpPr>
              <p:nvPr/>
            </p:nvGrpSpPr>
            <p:grpSpPr bwMode="auto">
              <a:xfrm>
                <a:off x="1892" y="1681"/>
                <a:ext cx="211" cy="157"/>
                <a:chOff x="857" y="1909"/>
                <a:chExt cx="211" cy="157"/>
              </a:xfrm>
            </p:grpSpPr>
            <p:sp>
              <p:nvSpPr>
                <p:cNvPr id="17539" name="Text Box 245"/>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40" name="Text Box 246"/>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grpSp>
        <p:nvGrpSpPr>
          <p:cNvPr id="404777" name="Group 297"/>
          <p:cNvGrpSpPr>
            <a:grpSpLocks/>
          </p:cNvGrpSpPr>
          <p:nvPr/>
        </p:nvGrpSpPr>
        <p:grpSpPr bwMode="auto">
          <a:xfrm>
            <a:off x="2874963" y="4237758"/>
            <a:ext cx="1277937" cy="1174750"/>
            <a:chOff x="1811" y="2748"/>
            <a:chExt cx="805" cy="740"/>
          </a:xfrm>
        </p:grpSpPr>
        <p:grpSp>
          <p:nvGrpSpPr>
            <p:cNvPr id="48185" name="Group 159"/>
            <p:cNvGrpSpPr>
              <a:grpSpLocks/>
            </p:cNvGrpSpPr>
            <p:nvPr/>
          </p:nvGrpSpPr>
          <p:grpSpPr bwMode="auto">
            <a:xfrm>
              <a:off x="1826" y="3181"/>
              <a:ext cx="790" cy="307"/>
              <a:chOff x="1313" y="1534"/>
              <a:chExt cx="790" cy="307"/>
            </a:xfrm>
          </p:grpSpPr>
          <p:sp>
            <p:nvSpPr>
              <p:cNvPr id="17499" name="Text Box 160"/>
              <p:cNvSpPr txBox="1">
                <a:spLocks noChangeArrowheads="1"/>
              </p:cNvSpPr>
              <p:nvPr/>
            </p:nvSpPr>
            <p:spPr bwMode="auto">
              <a:xfrm>
                <a:off x="1313"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19" name="Group 161"/>
              <p:cNvGrpSpPr>
                <a:grpSpLocks/>
              </p:cNvGrpSpPr>
              <p:nvPr/>
            </p:nvGrpSpPr>
            <p:grpSpPr bwMode="auto">
              <a:xfrm>
                <a:off x="1353" y="1539"/>
                <a:ext cx="258" cy="147"/>
                <a:chOff x="1353" y="1539"/>
                <a:chExt cx="258" cy="144"/>
              </a:xfrm>
            </p:grpSpPr>
            <p:sp>
              <p:nvSpPr>
                <p:cNvPr id="17522" name="Rectangle 162"/>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23" name="Line 163"/>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524" name="Line 164"/>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220" name="Group 165"/>
              <p:cNvGrpSpPr>
                <a:grpSpLocks/>
              </p:cNvGrpSpPr>
              <p:nvPr/>
            </p:nvGrpSpPr>
            <p:grpSpPr bwMode="auto">
              <a:xfrm>
                <a:off x="1773" y="1686"/>
                <a:ext cx="258" cy="144"/>
                <a:chOff x="1353" y="1539"/>
                <a:chExt cx="258" cy="144"/>
              </a:xfrm>
            </p:grpSpPr>
            <p:sp>
              <p:nvSpPr>
                <p:cNvPr id="17519" name="Rectangle 166"/>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20" name="Line 167"/>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521" name="Line 168"/>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502" name="Rectangle 169"/>
              <p:cNvSpPr>
                <a:spLocks noChangeArrowheads="1"/>
              </p:cNvSpPr>
              <p:nvPr/>
            </p:nvSpPr>
            <p:spPr bwMode="auto">
              <a:xfrm>
                <a:off x="1611" y="1686"/>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03" name="Rectangle 170"/>
              <p:cNvSpPr>
                <a:spLocks noChangeArrowheads="1"/>
              </p:cNvSpPr>
              <p:nvPr/>
            </p:nvSpPr>
            <p:spPr bwMode="auto">
              <a:xfrm>
                <a:off x="1692" y="1536"/>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504" name="Text Box 171"/>
              <p:cNvSpPr txBox="1">
                <a:spLocks noChangeArrowheads="1"/>
              </p:cNvSpPr>
              <p:nvPr/>
            </p:nvSpPr>
            <p:spPr bwMode="auto">
              <a:xfrm>
                <a:off x="1391"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05" name="Text Box 172"/>
              <p:cNvSpPr txBox="1">
                <a:spLocks noChangeArrowheads="1"/>
              </p:cNvSpPr>
              <p:nvPr/>
            </p:nvSpPr>
            <p:spPr bwMode="auto">
              <a:xfrm>
                <a:off x="1478" y="1534"/>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06" name="Text Box 173"/>
              <p:cNvSpPr txBox="1">
                <a:spLocks noChangeArrowheads="1"/>
              </p:cNvSpPr>
              <p:nvPr/>
            </p:nvSpPr>
            <p:spPr bwMode="auto">
              <a:xfrm>
                <a:off x="1652" y="1540"/>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26" name="Group 174"/>
              <p:cNvGrpSpPr>
                <a:grpSpLocks/>
              </p:cNvGrpSpPr>
              <p:nvPr/>
            </p:nvGrpSpPr>
            <p:grpSpPr bwMode="auto">
              <a:xfrm>
                <a:off x="1565" y="1684"/>
                <a:ext cx="211" cy="157"/>
                <a:chOff x="857" y="1909"/>
                <a:chExt cx="211" cy="157"/>
              </a:xfrm>
            </p:grpSpPr>
            <p:sp>
              <p:nvSpPr>
                <p:cNvPr id="17517" name="Text Box 175"/>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18" name="Text Box 176"/>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27" name="Group 177"/>
              <p:cNvGrpSpPr>
                <a:grpSpLocks/>
              </p:cNvGrpSpPr>
              <p:nvPr/>
            </p:nvGrpSpPr>
            <p:grpSpPr bwMode="auto">
              <a:xfrm>
                <a:off x="1730" y="1684"/>
                <a:ext cx="211" cy="157"/>
                <a:chOff x="857" y="1909"/>
                <a:chExt cx="211" cy="157"/>
              </a:xfrm>
            </p:grpSpPr>
            <p:sp>
              <p:nvSpPr>
                <p:cNvPr id="17515" name="Text Box 178"/>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16" name="Text Box 179"/>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28" name="Group 180"/>
              <p:cNvGrpSpPr>
                <a:grpSpLocks/>
              </p:cNvGrpSpPr>
              <p:nvPr/>
            </p:nvGrpSpPr>
            <p:grpSpPr bwMode="auto">
              <a:xfrm>
                <a:off x="1808" y="1684"/>
                <a:ext cx="211" cy="157"/>
                <a:chOff x="857" y="1909"/>
                <a:chExt cx="211" cy="157"/>
              </a:xfrm>
            </p:grpSpPr>
            <p:sp>
              <p:nvSpPr>
                <p:cNvPr id="17513" name="Text Box 181"/>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14" name="Text Box 182"/>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229" name="Group 183"/>
              <p:cNvGrpSpPr>
                <a:grpSpLocks/>
              </p:cNvGrpSpPr>
              <p:nvPr/>
            </p:nvGrpSpPr>
            <p:grpSpPr bwMode="auto">
              <a:xfrm>
                <a:off x="1892" y="1681"/>
                <a:ext cx="211" cy="157"/>
                <a:chOff x="857" y="1909"/>
                <a:chExt cx="211" cy="157"/>
              </a:xfrm>
            </p:grpSpPr>
            <p:sp>
              <p:nvSpPr>
                <p:cNvPr id="17511" name="Text Box 184"/>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512" name="Text Box 185"/>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nvGrpSpPr>
            <p:cNvPr id="48186" name="Group 247"/>
            <p:cNvGrpSpPr>
              <a:grpSpLocks/>
            </p:cNvGrpSpPr>
            <p:nvPr/>
          </p:nvGrpSpPr>
          <p:grpSpPr bwMode="auto">
            <a:xfrm>
              <a:off x="1811" y="2748"/>
              <a:ext cx="787" cy="307"/>
              <a:chOff x="4928" y="1534"/>
              <a:chExt cx="787" cy="307"/>
            </a:xfrm>
          </p:grpSpPr>
          <p:grpSp>
            <p:nvGrpSpPr>
              <p:cNvPr id="48187" name="Group 248"/>
              <p:cNvGrpSpPr>
                <a:grpSpLocks/>
              </p:cNvGrpSpPr>
              <p:nvPr/>
            </p:nvGrpSpPr>
            <p:grpSpPr bwMode="auto">
              <a:xfrm>
                <a:off x="5354" y="1534"/>
                <a:ext cx="361" cy="154"/>
                <a:chOff x="5009" y="1132"/>
                <a:chExt cx="361" cy="154"/>
              </a:xfrm>
            </p:grpSpPr>
            <p:sp>
              <p:nvSpPr>
                <p:cNvPr id="17492" name="Text Box 249"/>
                <p:cNvSpPr txBox="1">
                  <a:spLocks noChangeArrowheads="1"/>
                </p:cNvSpPr>
                <p:nvPr/>
              </p:nvSpPr>
              <p:spPr bwMode="auto">
                <a:xfrm>
                  <a:off x="5009" y="113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nvGrpSpPr>
                <p:cNvPr id="48212" name="Group 250"/>
                <p:cNvGrpSpPr>
                  <a:grpSpLocks/>
                </p:cNvGrpSpPr>
                <p:nvPr/>
              </p:nvGrpSpPr>
              <p:grpSpPr bwMode="auto">
                <a:xfrm>
                  <a:off x="5049" y="1137"/>
                  <a:ext cx="258" cy="147"/>
                  <a:chOff x="1353" y="1539"/>
                  <a:chExt cx="258" cy="144"/>
                </a:xfrm>
              </p:grpSpPr>
              <p:sp>
                <p:nvSpPr>
                  <p:cNvPr id="17496" name="Rectangle 251"/>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497" name="Line 252"/>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98" name="Line 253"/>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17494" name="Text Box 254"/>
                <p:cNvSpPr txBox="1">
                  <a:spLocks noChangeArrowheads="1"/>
                </p:cNvSpPr>
                <p:nvPr/>
              </p:nvSpPr>
              <p:spPr bwMode="auto">
                <a:xfrm>
                  <a:off x="5087" y="113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495" name="Text Box 255"/>
                <p:cNvSpPr txBox="1">
                  <a:spLocks noChangeArrowheads="1"/>
                </p:cNvSpPr>
                <p:nvPr/>
              </p:nvSpPr>
              <p:spPr bwMode="auto">
                <a:xfrm>
                  <a:off x="5174" y="113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grpSp>
            <p:nvGrpSpPr>
              <p:cNvPr id="48188" name="Group 256"/>
              <p:cNvGrpSpPr>
                <a:grpSpLocks/>
              </p:cNvGrpSpPr>
              <p:nvPr/>
            </p:nvGrpSpPr>
            <p:grpSpPr bwMode="auto">
              <a:xfrm>
                <a:off x="4928" y="1536"/>
                <a:ext cx="550" cy="305"/>
                <a:chOff x="5114" y="1518"/>
                <a:chExt cx="550" cy="305"/>
              </a:xfrm>
            </p:grpSpPr>
            <p:grpSp>
              <p:nvGrpSpPr>
                <p:cNvPr id="48189" name="Group 257"/>
                <p:cNvGrpSpPr>
                  <a:grpSpLocks/>
                </p:cNvGrpSpPr>
                <p:nvPr/>
              </p:nvGrpSpPr>
              <p:grpSpPr bwMode="auto">
                <a:xfrm>
                  <a:off x="5375" y="1518"/>
                  <a:ext cx="196" cy="158"/>
                  <a:chOff x="5378" y="1518"/>
                  <a:chExt cx="196" cy="158"/>
                </a:xfrm>
              </p:grpSpPr>
              <p:sp>
                <p:nvSpPr>
                  <p:cNvPr id="17490" name="Rectangle 258"/>
                  <p:cNvSpPr>
                    <a:spLocks noChangeArrowheads="1"/>
                  </p:cNvSpPr>
                  <p:nvPr/>
                </p:nvSpPr>
                <p:spPr bwMode="auto">
                  <a:xfrm>
                    <a:off x="5418" y="1518"/>
                    <a:ext cx="81" cy="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491" name="Text Box 259"/>
                  <p:cNvSpPr txBox="1">
                    <a:spLocks noChangeArrowheads="1"/>
                  </p:cNvSpPr>
                  <p:nvPr/>
                </p:nvSpPr>
                <p:spPr bwMode="auto">
                  <a:xfrm>
                    <a:off x="5378" y="152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grpSp>
            <p:grpSp>
              <p:nvGrpSpPr>
                <p:cNvPr id="48190" name="Group 260"/>
                <p:cNvGrpSpPr>
                  <a:grpSpLocks/>
                </p:cNvGrpSpPr>
                <p:nvPr/>
              </p:nvGrpSpPr>
              <p:grpSpPr bwMode="auto">
                <a:xfrm>
                  <a:off x="5453" y="1666"/>
                  <a:ext cx="211" cy="157"/>
                  <a:chOff x="5261" y="1282"/>
                  <a:chExt cx="211" cy="157"/>
                </a:xfrm>
              </p:grpSpPr>
              <p:sp>
                <p:nvSpPr>
                  <p:cNvPr id="17486" name="Rectangle 261"/>
                  <p:cNvSpPr>
                    <a:spLocks noChangeArrowheads="1"/>
                  </p:cNvSpPr>
                  <p:nvPr/>
                </p:nvSpPr>
                <p:spPr bwMode="auto">
                  <a:xfrm>
                    <a:off x="5307" y="1284"/>
                    <a:ext cx="81"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48206" name="Group 262"/>
                  <p:cNvGrpSpPr>
                    <a:grpSpLocks/>
                  </p:cNvGrpSpPr>
                  <p:nvPr/>
                </p:nvGrpSpPr>
                <p:grpSpPr bwMode="auto">
                  <a:xfrm>
                    <a:off x="5261" y="1282"/>
                    <a:ext cx="211" cy="157"/>
                    <a:chOff x="857" y="1909"/>
                    <a:chExt cx="211" cy="157"/>
                  </a:xfrm>
                </p:grpSpPr>
                <p:sp>
                  <p:nvSpPr>
                    <p:cNvPr id="17488" name="Text Box 263"/>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489" name="Text Box 264"/>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nvGrpSpPr>
                <p:cNvPr id="48191" name="Group 265"/>
                <p:cNvGrpSpPr>
                  <a:grpSpLocks/>
                </p:cNvGrpSpPr>
                <p:nvPr/>
              </p:nvGrpSpPr>
              <p:grpSpPr bwMode="auto">
                <a:xfrm>
                  <a:off x="5114" y="1663"/>
                  <a:ext cx="373" cy="160"/>
                  <a:chOff x="5426" y="1279"/>
                  <a:chExt cx="373" cy="160"/>
                </a:xfrm>
              </p:grpSpPr>
              <p:grpSp>
                <p:nvGrpSpPr>
                  <p:cNvPr id="48192" name="Group 266"/>
                  <p:cNvGrpSpPr>
                    <a:grpSpLocks/>
                  </p:cNvGrpSpPr>
                  <p:nvPr/>
                </p:nvGrpSpPr>
                <p:grpSpPr bwMode="auto">
                  <a:xfrm>
                    <a:off x="5469" y="1284"/>
                    <a:ext cx="258" cy="144"/>
                    <a:chOff x="1353" y="1539"/>
                    <a:chExt cx="258" cy="144"/>
                  </a:xfrm>
                </p:grpSpPr>
                <p:sp>
                  <p:nvSpPr>
                    <p:cNvPr id="17483" name="Rectangle 267"/>
                    <p:cNvSpPr>
                      <a:spLocks noChangeArrowheads="1"/>
                    </p:cNvSpPr>
                    <p:nvPr/>
                  </p:nvSpPr>
                  <p:spPr bwMode="auto">
                    <a:xfrm>
                      <a:off x="1353" y="1539"/>
                      <a:ext cx="258"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17484" name="Line 268"/>
                    <p:cNvSpPr>
                      <a:spLocks noChangeShapeType="1"/>
                    </p:cNvSpPr>
                    <p:nvPr/>
                  </p:nvSpPr>
                  <p:spPr bwMode="auto">
                    <a:xfrm>
                      <a:off x="1521" y="1542"/>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85" name="Line 269"/>
                    <p:cNvSpPr>
                      <a:spLocks noChangeShapeType="1"/>
                    </p:cNvSpPr>
                    <p:nvPr/>
                  </p:nvSpPr>
                  <p:spPr bwMode="auto">
                    <a:xfrm>
                      <a:off x="1437" y="1545"/>
                      <a:ext cx="0" cy="1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48193" name="Group 270"/>
                  <p:cNvGrpSpPr>
                    <a:grpSpLocks/>
                  </p:cNvGrpSpPr>
                  <p:nvPr/>
                </p:nvGrpSpPr>
                <p:grpSpPr bwMode="auto">
                  <a:xfrm>
                    <a:off x="5426" y="1282"/>
                    <a:ext cx="211" cy="157"/>
                    <a:chOff x="857" y="1909"/>
                    <a:chExt cx="211" cy="157"/>
                  </a:xfrm>
                </p:grpSpPr>
                <p:sp>
                  <p:nvSpPr>
                    <p:cNvPr id="17481" name="Text Box 271"/>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482" name="Text Box 272"/>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194" name="Group 273"/>
                  <p:cNvGrpSpPr>
                    <a:grpSpLocks/>
                  </p:cNvGrpSpPr>
                  <p:nvPr/>
                </p:nvGrpSpPr>
                <p:grpSpPr bwMode="auto">
                  <a:xfrm>
                    <a:off x="5504" y="1282"/>
                    <a:ext cx="211" cy="157"/>
                    <a:chOff x="857" y="1909"/>
                    <a:chExt cx="211" cy="157"/>
                  </a:xfrm>
                </p:grpSpPr>
                <p:sp>
                  <p:nvSpPr>
                    <p:cNvPr id="17479" name="Text Box 274"/>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480" name="Text Box 275"/>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nvGrpSpPr>
                  <p:cNvPr id="48195" name="Group 276"/>
                  <p:cNvGrpSpPr>
                    <a:grpSpLocks/>
                  </p:cNvGrpSpPr>
                  <p:nvPr/>
                </p:nvGrpSpPr>
                <p:grpSpPr bwMode="auto">
                  <a:xfrm>
                    <a:off x="5588" y="1279"/>
                    <a:ext cx="211" cy="157"/>
                    <a:chOff x="857" y="1909"/>
                    <a:chExt cx="211" cy="157"/>
                  </a:xfrm>
                </p:grpSpPr>
                <p:sp>
                  <p:nvSpPr>
                    <p:cNvPr id="17477" name="Text Box 277"/>
                    <p:cNvSpPr txBox="1">
                      <a:spLocks noChangeArrowheads="1"/>
                    </p:cNvSpPr>
                    <p:nvPr/>
                  </p:nvSpPr>
                  <p:spPr bwMode="auto">
                    <a:xfrm>
                      <a:off x="872" y="1912"/>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1</a:t>
                      </a:r>
                    </a:p>
                  </p:txBody>
                </p:sp>
                <p:sp>
                  <p:nvSpPr>
                    <p:cNvPr id="17478" name="Text Box 278"/>
                    <p:cNvSpPr txBox="1">
                      <a:spLocks noChangeArrowheads="1"/>
                    </p:cNvSpPr>
                    <p:nvPr/>
                  </p:nvSpPr>
                  <p:spPr bwMode="auto">
                    <a:xfrm>
                      <a:off x="857" y="1909"/>
                      <a:ext cx="19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000">
                          <a:latin typeface="Arial" charset="0"/>
                          <a:cs typeface="Arial" charset="0"/>
                        </a:rPr>
                        <a:t>-</a:t>
                      </a:r>
                    </a:p>
                  </p:txBody>
                </p:sp>
              </p:grpSp>
            </p:grpSp>
          </p:grpSp>
        </p:grpSp>
      </p:grpSp>
      <p:sp>
        <p:nvSpPr>
          <p:cNvPr id="17447" name="Text Box 279"/>
          <p:cNvSpPr txBox="1">
            <a:spLocks noChangeArrowheads="1"/>
          </p:cNvSpPr>
          <p:nvPr/>
        </p:nvSpPr>
        <p:spPr bwMode="auto">
          <a:xfrm>
            <a:off x="7389813" y="4798146"/>
            <a:ext cx="893762"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1600">
                <a:latin typeface="Arial" charset="0"/>
                <a:cs typeface="Arial" charset="0"/>
              </a:rPr>
              <a:t>slot 0</a:t>
            </a:r>
          </a:p>
          <a:p>
            <a:pPr algn="ctr">
              <a:defRPr/>
            </a:pPr>
            <a:r>
              <a:rPr lang="en-US" sz="1600">
                <a:latin typeface="Arial" charset="0"/>
                <a:cs typeface="Arial" charset="0"/>
              </a:rPr>
              <a:t>channel</a:t>
            </a:r>
          </a:p>
          <a:p>
            <a:pPr algn="ctr">
              <a:defRPr/>
            </a:pPr>
            <a:r>
              <a:rPr lang="en-US" sz="1600">
                <a:latin typeface="Arial" charset="0"/>
                <a:cs typeface="Arial" charset="0"/>
              </a:rPr>
              <a:t>output</a:t>
            </a:r>
          </a:p>
        </p:txBody>
      </p:sp>
      <p:sp>
        <p:nvSpPr>
          <p:cNvPr id="17448" name="Text Box 280"/>
          <p:cNvSpPr txBox="1">
            <a:spLocks noChangeArrowheads="1"/>
          </p:cNvSpPr>
          <p:nvPr/>
        </p:nvSpPr>
        <p:spPr bwMode="auto">
          <a:xfrm>
            <a:off x="6346825" y="4817196"/>
            <a:ext cx="893763"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defRPr/>
            </a:pPr>
            <a:r>
              <a:rPr lang="en-US" sz="1600">
                <a:latin typeface="Arial" charset="0"/>
                <a:cs typeface="Arial" charset="0"/>
              </a:rPr>
              <a:t>slot 1</a:t>
            </a:r>
          </a:p>
          <a:p>
            <a:pPr algn="ctr">
              <a:defRPr/>
            </a:pPr>
            <a:r>
              <a:rPr lang="en-US" sz="1600">
                <a:latin typeface="Arial" charset="0"/>
                <a:cs typeface="Arial" charset="0"/>
              </a:rPr>
              <a:t>channel</a:t>
            </a:r>
          </a:p>
          <a:p>
            <a:pPr algn="ctr">
              <a:defRPr/>
            </a:pPr>
            <a:r>
              <a:rPr lang="en-US" sz="1600">
                <a:latin typeface="Arial" charset="0"/>
                <a:cs typeface="Arial" charset="0"/>
              </a:rPr>
              <a:t>output</a:t>
            </a:r>
          </a:p>
        </p:txBody>
      </p:sp>
      <p:sp>
        <p:nvSpPr>
          <p:cNvPr id="17449" name="Line 281"/>
          <p:cNvSpPr>
            <a:spLocks noChangeShapeType="1"/>
          </p:cNvSpPr>
          <p:nvPr/>
        </p:nvSpPr>
        <p:spPr bwMode="auto">
          <a:xfrm flipH="1">
            <a:off x="6272213" y="4156796"/>
            <a:ext cx="9525" cy="947737"/>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50" name="Line 282"/>
          <p:cNvSpPr>
            <a:spLocks noChangeShapeType="1"/>
          </p:cNvSpPr>
          <p:nvPr/>
        </p:nvSpPr>
        <p:spPr bwMode="auto">
          <a:xfrm flipH="1">
            <a:off x="7343775" y="4137746"/>
            <a:ext cx="9525" cy="947737"/>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51" name="Line 283"/>
          <p:cNvSpPr>
            <a:spLocks noChangeShapeType="1"/>
          </p:cNvSpPr>
          <p:nvPr/>
        </p:nvSpPr>
        <p:spPr bwMode="auto">
          <a:xfrm flipH="1">
            <a:off x="8458200" y="4147271"/>
            <a:ext cx="9525" cy="947737"/>
          </a:xfrm>
          <a:prstGeom prst="line">
            <a:avLst/>
          </a:prstGeom>
          <a:noFill/>
          <a:ln w="12700">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7452" name="Text Box 285"/>
          <p:cNvSpPr txBox="1">
            <a:spLocks noChangeArrowheads="1"/>
          </p:cNvSpPr>
          <p:nvPr/>
        </p:nvSpPr>
        <p:spPr bwMode="auto">
          <a:xfrm>
            <a:off x="1233488" y="5322021"/>
            <a:ext cx="1096962"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2000">
                <a:solidFill>
                  <a:srgbClr val="C00000"/>
                </a:solidFill>
                <a:latin typeface="Arial" charset="0"/>
                <a:cs typeface="Arial" charset="0"/>
              </a:rPr>
              <a:t>receiver</a:t>
            </a:r>
          </a:p>
        </p:txBody>
      </p:sp>
      <p:sp>
        <p:nvSpPr>
          <p:cNvPr id="17453" name="Text Box 286"/>
          <p:cNvSpPr txBox="1">
            <a:spLocks noChangeArrowheads="1"/>
          </p:cNvSpPr>
          <p:nvPr/>
        </p:nvSpPr>
        <p:spPr bwMode="auto">
          <a:xfrm>
            <a:off x="2319338" y="4944196"/>
            <a:ext cx="6794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code</a:t>
            </a:r>
          </a:p>
        </p:txBody>
      </p:sp>
      <p:sp>
        <p:nvSpPr>
          <p:cNvPr id="17454" name="Text Box 287"/>
          <p:cNvSpPr txBox="1">
            <a:spLocks noChangeArrowheads="1"/>
          </p:cNvSpPr>
          <p:nvPr/>
        </p:nvSpPr>
        <p:spPr bwMode="auto">
          <a:xfrm>
            <a:off x="1341438" y="4179021"/>
            <a:ext cx="10477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received</a:t>
            </a:r>
          </a:p>
          <a:p>
            <a:pPr>
              <a:defRPr/>
            </a:pPr>
            <a:r>
              <a:rPr lang="en-US">
                <a:latin typeface="Arial" charset="0"/>
                <a:cs typeface="Arial" charset="0"/>
              </a:rPr>
              <a:t>input</a:t>
            </a:r>
          </a:p>
        </p:txBody>
      </p:sp>
      <p:sp>
        <p:nvSpPr>
          <p:cNvPr id="17455" name="Line 288"/>
          <p:cNvSpPr>
            <a:spLocks noChangeShapeType="1"/>
          </p:cNvSpPr>
          <p:nvPr/>
        </p:nvSpPr>
        <p:spPr bwMode="auto">
          <a:xfrm>
            <a:off x="5965825" y="4544146"/>
            <a:ext cx="319088" cy="4762"/>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48175" name="Group 294"/>
          <p:cNvGrpSpPr>
            <a:grpSpLocks/>
          </p:cNvGrpSpPr>
          <p:nvPr/>
        </p:nvGrpSpPr>
        <p:grpSpPr bwMode="auto">
          <a:xfrm>
            <a:off x="5003800" y="3405908"/>
            <a:ext cx="1517650" cy="977900"/>
            <a:chOff x="4239" y="2007"/>
            <a:chExt cx="956" cy="616"/>
          </a:xfrm>
        </p:grpSpPr>
        <p:sp>
          <p:nvSpPr>
            <p:cNvPr id="17461" name="Text Box 187"/>
            <p:cNvSpPr txBox="1">
              <a:spLocks noChangeArrowheads="1"/>
            </p:cNvSpPr>
            <p:nvPr/>
          </p:nvSpPr>
          <p:spPr bwMode="auto">
            <a:xfrm>
              <a:off x="4239" y="2047"/>
              <a:ext cx="956" cy="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D</a:t>
              </a:r>
              <a:r>
                <a:rPr lang="en-US" baseline="-25000">
                  <a:latin typeface="Arial" charset="0"/>
                  <a:cs typeface="Arial" charset="0"/>
                </a:rPr>
                <a:t>i </a:t>
              </a:r>
              <a:r>
                <a:rPr lang="en-US">
                  <a:latin typeface="Arial" charset="0"/>
                  <a:cs typeface="Arial" charset="0"/>
                </a:rPr>
                <a:t>= </a:t>
              </a:r>
              <a:r>
                <a:rPr lang="en-US" sz="2800">
                  <a:latin typeface="Symbol" charset="0"/>
                  <a:cs typeface="Arial" charset="0"/>
                </a:rPr>
                <a:t>S</a:t>
              </a:r>
              <a:r>
                <a:rPr lang="en-US" baseline="-25000">
                  <a:latin typeface="Arial" charset="0"/>
                  <a:cs typeface="Arial" charset="0"/>
                </a:rPr>
                <a:t> </a:t>
              </a:r>
              <a:r>
                <a:rPr lang="en-US">
                  <a:latin typeface="Arial" charset="0"/>
                  <a:cs typeface="Arial" charset="0"/>
                </a:rPr>
                <a:t>Z</a:t>
              </a:r>
              <a:r>
                <a:rPr lang="en-US" baseline="-25000">
                  <a:latin typeface="Arial" charset="0"/>
                  <a:cs typeface="Arial" charset="0"/>
                </a:rPr>
                <a:t>i,m</a:t>
              </a:r>
              <a:r>
                <a:rPr lang="en-US" sz="2400" baseline="30000">
                  <a:latin typeface="Arial" charset="0"/>
                  <a:cs typeface="Arial" charset="0"/>
                </a:rPr>
                <a:t>.</a:t>
              </a:r>
              <a:r>
                <a:rPr lang="en-US">
                  <a:latin typeface="Arial" charset="0"/>
                  <a:cs typeface="Arial" charset="0"/>
                </a:rPr>
                <a:t>c</a:t>
              </a:r>
              <a:r>
                <a:rPr lang="en-US" baseline="-25000">
                  <a:latin typeface="Arial" charset="0"/>
                  <a:cs typeface="Arial" charset="0"/>
                </a:rPr>
                <a:t>m</a:t>
              </a:r>
            </a:p>
          </p:txBody>
        </p:sp>
        <p:sp>
          <p:nvSpPr>
            <p:cNvPr id="17462" name="Text Box 289"/>
            <p:cNvSpPr txBox="1">
              <a:spLocks noChangeArrowheads="1"/>
            </p:cNvSpPr>
            <p:nvPr/>
          </p:nvSpPr>
          <p:spPr bwMode="auto">
            <a:xfrm>
              <a:off x="4498" y="2258"/>
              <a:ext cx="305"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Arial" charset="0"/>
                </a:rPr>
                <a:t>m=1</a:t>
              </a:r>
            </a:p>
          </p:txBody>
        </p:sp>
        <p:sp>
          <p:nvSpPr>
            <p:cNvPr id="17463" name="Text Box 290"/>
            <p:cNvSpPr txBox="1">
              <a:spLocks noChangeArrowheads="1"/>
            </p:cNvSpPr>
            <p:nvPr/>
          </p:nvSpPr>
          <p:spPr bwMode="auto">
            <a:xfrm>
              <a:off x="4541" y="2007"/>
              <a:ext cx="196"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Arial" charset="0"/>
                </a:rPr>
                <a:t>M</a:t>
              </a:r>
            </a:p>
          </p:txBody>
        </p:sp>
        <p:sp>
          <p:nvSpPr>
            <p:cNvPr id="17464" name="Text Box 291"/>
            <p:cNvSpPr txBox="1">
              <a:spLocks noChangeArrowheads="1"/>
            </p:cNvSpPr>
            <p:nvPr/>
          </p:nvSpPr>
          <p:spPr bwMode="auto">
            <a:xfrm>
              <a:off x="4718" y="2392"/>
              <a:ext cx="23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rPr>
                <a:t>M</a:t>
              </a:r>
            </a:p>
          </p:txBody>
        </p:sp>
        <p:sp>
          <p:nvSpPr>
            <p:cNvPr id="17465" name="Line 293"/>
            <p:cNvSpPr>
              <a:spLocks noChangeShapeType="1"/>
            </p:cNvSpPr>
            <p:nvPr/>
          </p:nvSpPr>
          <p:spPr bwMode="auto">
            <a:xfrm>
              <a:off x="4561" y="2410"/>
              <a:ext cx="55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sp>
        <p:nvSpPr>
          <p:cNvPr id="404780" name="Freeform 300"/>
          <p:cNvSpPr>
            <a:spLocks/>
          </p:cNvSpPr>
          <p:nvPr/>
        </p:nvSpPr>
        <p:spPr bwMode="auto">
          <a:xfrm>
            <a:off x="7745413" y="1935883"/>
            <a:ext cx="341312" cy="1376363"/>
          </a:xfrm>
          <a:custGeom>
            <a:avLst/>
            <a:gdLst>
              <a:gd name="T0" fmla="*/ 0 w 215"/>
              <a:gd name="T1" fmla="*/ 0 h 819"/>
              <a:gd name="T2" fmla="*/ 2147483647 w 215"/>
              <a:gd name="T3" fmla="*/ 0 h 819"/>
              <a:gd name="T4" fmla="*/ 2147483647 w 215"/>
              <a:gd name="T5" fmla="*/ 2147483647 h 819"/>
              <a:gd name="T6" fmla="*/ 0 60000 65536"/>
              <a:gd name="T7" fmla="*/ 0 60000 65536"/>
              <a:gd name="T8" fmla="*/ 0 60000 65536"/>
            </a:gdLst>
            <a:ahLst/>
            <a:cxnLst>
              <a:cxn ang="T6">
                <a:pos x="T0" y="T1"/>
              </a:cxn>
              <a:cxn ang="T7">
                <a:pos x="T2" y="T3"/>
              </a:cxn>
              <a:cxn ang="T8">
                <a:pos x="T4" y="T5"/>
              </a:cxn>
            </a:cxnLst>
            <a:rect l="0" t="0" r="r" b="b"/>
            <a:pathLst>
              <a:path w="215" h="819">
                <a:moveTo>
                  <a:pt x="0" y="0"/>
                </a:moveTo>
                <a:lnTo>
                  <a:pt x="215" y="0"/>
                </a:lnTo>
                <a:lnTo>
                  <a:pt x="215" y="819"/>
                </a:lnTo>
              </a:path>
            </a:pathLst>
          </a:custGeom>
          <a:noFill/>
          <a:ln w="19050" cap="flat" cmpd="sng">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4782" name="Line 302"/>
          <p:cNvSpPr>
            <a:spLocks noChangeShapeType="1"/>
          </p:cNvSpPr>
          <p:nvPr/>
        </p:nvSpPr>
        <p:spPr bwMode="auto">
          <a:xfrm flipH="1">
            <a:off x="2522538" y="3312246"/>
            <a:ext cx="5553075" cy="0"/>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04783" name="Freeform 303"/>
          <p:cNvSpPr>
            <a:spLocks/>
          </p:cNvSpPr>
          <p:nvPr/>
        </p:nvSpPr>
        <p:spPr bwMode="auto">
          <a:xfrm>
            <a:off x="2522538" y="3312246"/>
            <a:ext cx="396875" cy="1157287"/>
          </a:xfrm>
          <a:custGeom>
            <a:avLst/>
            <a:gdLst>
              <a:gd name="T0" fmla="*/ 0 w 250"/>
              <a:gd name="T1" fmla="*/ 0 h 729"/>
              <a:gd name="T2" fmla="*/ 0 w 250"/>
              <a:gd name="T3" fmla="*/ 2147483647 h 729"/>
              <a:gd name="T4" fmla="*/ 2147483647 w 250"/>
              <a:gd name="T5" fmla="*/ 2147483647 h 729"/>
              <a:gd name="T6" fmla="*/ 0 60000 65536"/>
              <a:gd name="T7" fmla="*/ 0 60000 65536"/>
              <a:gd name="T8" fmla="*/ 0 60000 65536"/>
            </a:gdLst>
            <a:ahLst/>
            <a:cxnLst>
              <a:cxn ang="T6">
                <a:pos x="T0" y="T1"/>
              </a:cxn>
              <a:cxn ang="T7">
                <a:pos x="T2" y="T3"/>
              </a:cxn>
              <a:cxn ang="T8">
                <a:pos x="T4" y="T5"/>
              </a:cxn>
            </a:cxnLst>
            <a:rect l="0" t="0" r="r" b="b"/>
            <a:pathLst>
              <a:path w="250" h="729">
                <a:moveTo>
                  <a:pt x="0" y="0"/>
                </a:moveTo>
                <a:lnTo>
                  <a:pt x="0" y="729"/>
                </a:lnTo>
                <a:lnTo>
                  <a:pt x="250" y="729"/>
                </a:lnTo>
              </a:path>
            </a:pathLst>
          </a:custGeom>
          <a:noFill/>
          <a:ln w="19050" cap="flat" cmpd="sng">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en-US" altLang="zh-CN" dirty="0">
                <a:latin typeface="Gill Sans MT" charset="0"/>
                <a:ea typeface="ＭＳ Ｐゴシック" charset="0"/>
              </a:rPr>
              <a:t>CDMA encode/decode</a:t>
            </a:r>
            <a:endParaRPr lang="zh-CN" altLang="en-US" dirty="0"/>
          </a:p>
        </p:txBody>
      </p:sp>
    </p:spTree>
    <p:extLst>
      <p:ext uri="{BB962C8B-B14F-4D97-AF65-F5344CB8AC3E}">
        <p14:creationId xmlns:p14="http://schemas.microsoft.com/office/powerpoint/2010/main" val="3506646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04629"/>
                                        </p:tgtEl>
                                        <p:attrNameLst>
                                          <p:attrName>style.visibility</p:attrName>
                                        </p:attrNameLst>
                                      </p:cBhvr>
                                      <p:to>
                                        <p:strVal val="visible"/>
                                      </p:to>
                                    </p:set>
                                    <p:animEffect transition="in" filter="wipe(right)">
                                      <p:cBhvr>
                                        <p:cTn id="7" dur="2000"/>
                                        <p:tgtEl>
                                          <p:spTgt spid="404629"/>
                                        </p:tgtEl>
                                      </p:cBhvr>
                                    </p:animEffect>
                                  </p:childTnLst>
                                </p:cTn>
                              </p:par>
                            </p:childTnLst>
                          </p:cTn>
                        </p:par>
                        <p:par>
                          <p:cTn id="8" fill="hold" nodeType="afterGroup">
                            <p:stCondLst>
                              <p:cond delay="2000"/>
                            </p:stCondLst>
                            <p:childTnLst>
                              <p:par>
                                <p:cTn id="9" presetID="22" presetClass="entr" presetSubtype="2" fill="hold" nodeType="afterEffect">
                                  <p:stCondLst>
                                    <p:cond delay="0"/>
                                  </p:stCondLst>
                                  <p:childTnLst>
                                    <p:set>
                                      <p:cBhvr>
                                        <p:cTn id="10" dur="1" fill="hold">
                                          <p:stCondLst>
                                            <p:cond delay="0"/>
                                          </p:stCondLst>
                                        </p:cTn>
                                        <p:tgtEl>
                                          <p:spTgt spid="404556"/>
                                        </p:tgtEl>
                                        <p:attrNameLst>
                                          <p:attrName>style.visibility</p:attrName>
                                        </p:attrNameLst>
                                      </p:cBhvr>
                                      <p:to>
                                        <p:strVal val="visible"/>
                                      </p:to>
                                    </p:set>
                                    <p:animEffect transition="in" filter="wipe(right)">
                                      <p:cBhvr>
                                        <p:cTn id="11" dur="2000"/>
                                        <p:tgtEl>
                                          <p:spTgt spid="4045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404630"/>
                                        </p:tgtEl>
                                        <p:attrNameLst>
                                          <p:attrName>style.visibility</p:attrName>
                                        </p:attrNameLst>
                                      </p:cBhvr>
                                      <p:to>
                                        <p:strVal val="visible"/>
                                      </p:to>
                                    </p:set>
                                    <p:animEffect transition="in" filter="wipe(right)">
                                      <p:cBhvr>
                                        <p:cTn id="16" dur="2000"/>
                                        <p:tgtEl>
                                          <p:spTgt spid="404630"/>
                                        </p:tgtEl>
                                      </p:cBhvr>
                                    </p:animEffect>
                                  </p:childTnLst>
                                </p:cTn>
                              </p:par>
                            </p:childTnLst>
                          </p:cTn>
                        </p:par>
                        <p:par>
                          <p:cTn id="17" fill="hold" nodeType="afterGroup">
                            <p:stCondLst>
                              <p:cond delay="2000"/>
                            </p:stCondLst>
                            <p:childTnLst>
                              <p:par>
                                <p:cTn id="18" presetID="22" presetClass="entr" presetSubtype="2" fill="hold" nodeType="afterEffect">
                                  <p:stCondLst>
                                    <p:cond delay="0"/>
                                  </p:stCondLst>
                                  <p:childTnLst>
                                    <p:set>
                                      <p:cBhvr>
                                        <p:cTn id="19" dur="1" fill="hold">
                                          <p:stCondLst>
                                            <p:cond delay="0"/>
                                          </p:stCondLst>
                                        </p:cTn>
                                        <p:tgtEl>
                                          <p:spTgt spid="404616"/>
                                        </p:tgtEl>
                                        <p:attrNameLst>
                                          <p:attrName>style.visibility</p:attrName>
                                        </p:attrNameLst>
                                      </p:cBhvr>
                                      <p:to>
                                        <p:strVal val="visible"/>
                                      </p:to>
                                    </p:set>
                                    <p:animEffect transition="in" filter="wipe(right)">
                                      <p:cBhvr>
                                        <p:cTn id="20" dur="2000"/>
                                        <p:tgtEl>
                                          <p:spTgt spid="4046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04780"/>
                                        </p:tgtEl>
                                        <p:attrNameLst>
                                          <p:attrName>style.visibility</p:attrName>
                                        </p:attrNameLst>
                                      </p:cBhvr>
                                      <p:to>
                                        <p:strVal val="visible"/>
                                      </p:to>
                                    </p:set>
                                    <p:animEffect transition="in" filter="wipe(up)">
                                      <p:cBhvr>
                                        <p:cTn id="25" dur="1000"/>
                                        <p:tgtEl>
                                          <p:spTgt spid="404780"/>
                                        </p:tgtEl>
                                      </p:cBhvr>
                                    </p:animEffect>
                                  </p:childTnLst>
                                </p:cTn>
                              </p:par>
                            </p:childTnLst>
                          </p:cTn>
                        </p:par>
                        <p:par>
                          <p:cTn id="26" fill="hold" nodeType="afterGroup">
                            <p:stCondLst>
                              <p:cond delay="1000"/>
                            </p:stCondLst>
                            <p:childTnLst>
                              <p:par>
                                <p:cTn id="27" presetID="22" presetClass="entr" presetSubtype="2" fill="hold" nodeType="afterEffect">
                                  <p:stCondLst>
                                    <p:cond delay="0"/>
                                  </p:stCondLst>
                                  <p:childTnLst>
                                    <p:set>
                                      <p:cBhvr>
                                        <p:cTn id="28" dur="1" fill="hold">
                                          <p:stCondLst>
                                            <p:cond delay="0"/>
                                          </p:stCondLst>
                                        </p:cTn>
                                        <p:tgtEl>
                                          <p:spTgt spid="404782"/>
                                        </p:tgtEl>
                                        <p:attrNameLst>
                                          <p:attrName>style.visibility</p:attrName>
                                        </p:attrNameLst>
                                      </p:cBhvr>
                                      <p:to>
                                        <p:strVal val="visible"/>
                                      </p:to>
                                    </p:set>
                                    <p:animEffect transition="in" filter="wipe(right)">
                                      <p:cBhvr>
                                        <p:cTn id="29" dur="1000"/>
                                        <p:tgtEl>
                                          <p:spTgt spid="404782"/>
                                        </p:tgtEl>
                                      </p:cBhvr>
                                    </p:animEffect>
                                  </p:childTnLst>
                                </p:cTn>
                              </p:par>
                            </p:childTnLst>
                          </p:cTn>
                        </p:par>
                        <p:par>
                          <p:cTn id="30" fill="hold" nodeType="afterGroup">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404783"/>
                                        </p:tgtEl>
                                        <p:attrNameLst>
                                          <p:attrName>style.visibility</p:attrName>
                                        </p:attrNameLst>
                                      </p:cBhvr>
                                      <p:to>
                                        <p:strVal val="visible"/>
                                      </p:to>
                                    </p:set>
                                    <p:animEffect transition="in" filter="wipe(up)">
                                      <p:cBhvr>
                                        <p:cTn id="33" dur="1000"/>
                                        <p:tgtEl>
                                          <p:spTgt spid="40478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404775"/>
                                        </p:tgtEl>
                                        <p:attrNameLst>
                                          <p:attrName>style.visibility</p:attrName>
                                        </p:attrNameLst>
                                      </p:cBhvr>
                                      <p:to>
                                        <p:strVal val="visible"/>
                                      </p:to>
                                    </p:set>
                                    <p:animEffect transition="in" filter="wipe(right)">
                                      <p:cBhvr>
                                        <p:cTn id="38" dur="2000"/>
                                        <p:tgtEl>
                                          <p:spTgt spid="404775"/>
                                        </p:tgtEl>
                                      </p:cBhvr>
                                    </p:animEffect>
                                  </p:childTnLst>
                                </p:cTn>
                              </p:par>
                            </p:childTnLst>
                          </p:cTn>
                        </p:par>
                        <p:par>
                          <p:cTn id="39" fill="hold" nodeType="afterGroup">
                            <p:stCondLst>
                              <p:cond delay="2000"/>
                            </p:stCondLst>
                            <p:childTnLst>
                              <p:par>
                                <p:cTn id="40" presetID="22" presetClass="entr" presetSubtype="2" fill="hold" nodeType="afterEffect">
                                  <p:stCondLst>
                                    <p:cond delay="0"/>
                                  </p:stCondLst>
                                  <p:childTnLst>
                                    <p:set>
                                      <p:cBhvr>
                                        <p:cTn id="41" dur="1" fill="hold">
                                          <p:stCondLst>
                                            <p:cond delay="0"/>
                                          </p:stCondLst>
                                        </p:cTn>
                                        <p:tgtEl>
                                          <p:spTgt spid="404776"/>
                                        </p:tgtEl>
                                        <p:attrNameLst>
                                          <p:attrName>style.visibility</p:attrName>
                                        </p:attrNameLst>
                                      </p:cBhvr>
                                      <p:to>
                                        <p:strVal val="visible"/>
                                      </p:to>
                                    </p:set>
                                    <p:animEffect transition="in" filter="wipe(right)">
                                      <p:cBhvr>
                                        <p:cTn id="42" dur="2000"/>
                                        <p:tgtEl>
                                          <p:spTgt spid="4047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nodeType="clickEffect">
                                  <p:stCondLst>
                                    <p:cond delay="0"/>
                                  </p:stCondLst>
                                  <p:childTnLst>
                                    <p:set>
                                      <p:cBhvr>
                                        <p:cTn id="46" dur="1" fill="hold">
                                          <p:stCondLst>
                                            <p:cond delay="0"/>
                                          </p:stCondLst>
                                        </p:cTn>
                                        <p:tgtEl>
                                          <p:spTgt spid="404777"/>
                                        </p:tgtEl>
                                        <p:attrNameLst>
                                          <p:attrName>style.visibility</p:attrName>
                                        </p:attrNameLst>
                                      </p:cBhvr>
                                      <p:to>
                                        <p:strVal val="visible"/>
                                      </p:to>
                                    </p:set>
                                    <p:animEffect transition="in" filter="wipe(right)">
                                      <p:cBhvr>
                                        <p:cTn id="47" dur="2000"/>
                                        <p:tgtEl>
                                          <p:spTgt spid="404777"/>
                                        </p:tgtEl>
                                      </p:cBhvr>
                                    </p:animEffect>
                                  </p:childTnLst>
                                </p:cTn>
                              </p:par>
                            </p:childTnLst>
                          </p:cTn>
                        </p:par>
                        <p:par>
                          <p:cTn id="48" fill="hold" nodeType="afterGroup">
                            <p:stCondLst>
                              <p:cond delay="2000"/>
                            </p:stCondLst>
                            <p:childTnLst>
                              <p:par>
                                <p:cTn id="49" presetID="22" presetClass="entr" presetSubtype="2" fill="hold" nodeType="afterEffect">
                                  <p:stCondLst>
                                    <p:cond delay="0"/>
                                  </p:stCondLst>
                                  <p:childTnLst>
                                    <p:set>
                                      <p:cBhvr>
                                        <p:cTn id="50" dur="1" fill="hold">
                                          <p:stCondLst>
                                            <p:cond delay="0"/>
                                          </p:stCondLst>
                                        </p:cTn>
                                        <p:tgtEl>
                                          <p:spTgt spid="404778"/>
                                        </p:tgtEl>
                                        <p:attrNameLst>
                                          <p:attrName>style.visibility</p:attrName>
                                        </p:attrNameLst>
                                      </p:cBhvr>
                                      <p:to>
                                        <p:strVal val="visible"/>
                                      </p:to>
                                    </p:set>
                                    <p:animEffect transition="in" filter="wipe(right)">
                                      <p:cBhvr>
                                        <p:cTn id="51" dur="2000"/>
                                        <p:tgtEl>
                                          <p:spTgt spid="404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780" grpId="0" animBg="1"/>
      <p:bldP spid="40478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1450" y="973280"/>
            <a:ext cx="5026025" cy="53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TextBox 1"/>
          <p:cNvSpPr txBox="1">
            <a:spLocks noChangeArrowheads="1"/>
          </p:cNvSpPr>
          <p:nvPr/>
        </p:nvSpPr>
        <p:spPr bwMode="auto">
          <a:xfrm>
            <a:off x="6488113" y="4594368"/>
            <a:ext cx="24860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800" i="1">
                <a:solidFill>
                  <a:srgbClr val="000099"/>
                </a:solidFill>
                <a:latin typeface="Gill Sans MT" panose="020B0502020104020203" pitchFamily="34" charset="0"/>
              </a:rPr>
              <a:t>using same code as sender 1, receiver recovers sender 1</a:t>
            </a:r>
            <a:r>
              <a:rPr lang="en-US" altLang="en-US" sz="1800" i="1">
                <a:solidFill>
                  <a:srgbClr val="000099"/>
                </a:solidFill>
                <a:latin typeface="Gill Sans MT" panose="020B0502020104020203" pitchFamily="34" charset="0"/>
              </a:rPr>
              <a:t>’</a:t>
            </a:r>
            <a:r>
              <a:rPr lang="en-US" altLang="zh-CN" sz="1800" i="1">
                <a:solidFill>
                  <a:srgbClr val="000099"/>
                </a:solidFill>
                <a:latin typeface="Gill Sans MT" panose="020B0502020104020203" pitchFamily="34" charset="0"/>
              </a:rPr>
              <a:t>s original data from summed channel data!</a:t>
            </a:r>
          </a:p>
        </p:txBody>
      </p:sp>
      <p:sp>
        <p:nvSpPr>
          <p:cNvPr id="50183" name="TextBox 7"/>
          <p:cNvSpPr txBox="1">
            <a:spLocks noChangeArrowheads="1"/>
          </p:cNvSpPr>
          <p:nvPr/>
        </p:nvSpPr>
        <p:spPr bwMode="auto">
          <a:xfrm>
            <a:off x="417513" y="1565418"/>
            <a:ext cx="2486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800" i="1">
                <a:solidFill>
                  <a:srgbClr val="000099"/>
                </a:solidFill>
                <a:latin typeface="Gill Sans MT" panose="020B0502020104020203" pitchFamily="34" charset="0"/>
              </a:rPr>
              <a:t>Sender 1</a:t>
            </a:r>
          </a:p>
        </p:txBody>
      </p:sp>
      <p:sp>
        <p:nvSpPr>
          <p:cNvPr id="50184" name="TextBox 8"/>
          <p:cNvSpPr txBox="1">
            <a:spLocks noChangeArrowheads="1"/>
          </p:cNvSpPr>
          <p:nvPr/>
        </p:nvSpPr>
        <p:spPr bwMode="auto">
          <a:xfrm>
            <a:off x="423863" y="2632218"/>
            <a:ext cx="2486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800" i="1">
                <a:solidFill>
                  <a:srgbClr val="000099"/>
                </a:solidFill>
                <a:latin typeface="Gill Sans MT" panose="020B0502020104020203" pitchFamily="34" charset="0"/>
              </a:rPr>
              <a:t>Sender 2</a:t>
            </a:r>
          </a:p>
        </p:txBody>
      </p:sp>
      <p:sp>
        <p:nvSpPr>
          <p:cNvPr id="50185" name="TextBox 9"/>
          <p:cNvSpPr txBox="1">
            <a:spLocks noChangeArrowheads="1"/>
          </p:cNvSpPr>
          <p:nvPr/>
        </p:nvSpPr>
        <p:spPr bwMode="auto">
          <a:xfrm>
            <a:off x="6399213" y="868505"/>
            <a:ext cx="24844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800" i="1">
                <a:solidFill>
                  <a:srgbClr val="000099"/>
                </a:solidFill>
                <a:latin typeface="Gill Sans MT" panose="020B0502020104020203" pitchFamily="34" charset="0"/>
              </a:rPr>
              <a:t>channel sums together transmissions by sender 1 and 2</a:t>
            </a:r>
          </a:p>
        </p:txBody>
      </p:sp>
      <p:cxnSp>
        <p:nvCxnSpPr>
          <p:cNvPr id="50186" name="Straight Connector 3"/>
          <p:cNvCxnSpPr>
            <a:cxnSpLocks noChangeShapeType="1"/>
          </p:cNvCxnSpPr>
          <p:nvPr/>
        </p:nvCxnSpPr>
        <p:spPr bwMode="auto">
          <a:xfrm flipH="1">
            <a:off x="6015038" y="1108218"/>
            <a:ext cx="438150" cy="646112"/>
          </a:xfrm>
          <a:prstGeom prst="line">
            <a:avLst/>
          </a:prstGeom>
          <a:noFill/>
          <a:ln w="254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lstStyle/>
          <a:p>
            <a:r>
              <a:rPr lang="en-US" altLang="zh-CN" dirty="0">
                <a:latin typeface="+mn-lt"/>
                <a:ea typeface="ＭＳ Ｐゴシック" charset="0"/>
              </a:rPr>
              <a:t>CDMA: two-sender interference</a:t>
            </a:r>
            <a:endParaRPr lang="zh-CN" altLang="en-US" dirty="0">
              <a:latin typeface="+mn-lt"/>
              <a:ea typeface="ＭＳ Ｐゴシック" charset="0"/>
            </a:endParaRPr>
          </a:p>
        </p:txBody>
      </p:sp>
    </p:spTree>
    <p:extLst>
      <p:ext uri="{BB962C8B-B14F-4D97-AF65-F5344CB8AC3E}">
        <p14:creationId xmlns:p14="http://schemas.microsoft.com/office/powerpoint/2010/main" val="3428868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solidFill>
                  <a:srgbClr val="FF0000"/>
                </a:solidFill>
              </a:rPr>
              <a:t>7.3 Wi-Fi: IEEE 802.11 </a:t>
            </a:r>
            <a:r>
              <a:rPr lang="zh-CN" altLang="en-US" sz="1800" dirty="0" smtClean="0">
                <a:solidFill>
                  <a:srgbClr val="FF0000"/>
                </a:solidFill>
              </a:rPr>
              <a:t>无线局域网</a:t>
            </a:r>
            <a:endParaRPr lang="en-US" altLang="zh-CN" sz="1800" dirty="0">
              <a:solidFill>
                <a:srgbClr val="FF0000"/>
              </a:solidFill>
            </a:endParaRPr>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201908"/>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mtClean="0"/>
              <a:t>6.3 Wi-Fi : 802.11</a:t>
            </a:r>
            <a:r>
              <a:rPr lang="zh-CN" altLang="en-US" smtClean="0"/>
              <a:t>无线</a:t>
            </a:r>
            <a:r>
              <a:rPr lang="en-US" altLang="zh-CN" smtClean="0"/>
              <a:t>LAN</a:t>
            </a:r>
          </a:p>
        </p:txBody>
      </p:sp>
      <p:sp>
        <p:nvSpPr>
          <p:cNvPr id="36867" name="Rectangle 3"/>
          <p:cNvSpPr>
            <a:spLocks noGrp="1" noChangeArrowheads="1"/>
          </p:cNvSpPr>
          <p:nvPr>
            <p:ph sz="half" idx="1"/>
          </p:nvPr>
        </p:nvSpPr>
        <p:spPr>
          <a:xfrm>
            <a:off x="317501" y="990600"/>
            <a:ext cx="4254500" cy="4044950"/>
          </a:xfrm>
        </p:spPr>
        <p:txBody>
          <a:bodyPr/>
          <a:lstStyle/>
          <a:p>
            <a:pPr marL="0" indent="0" eaLnBrk="1" hangingPunct="1">
              <a:spcBef>
                <a:spcPct val="0"/>
              </a:spcBef>
              <a:buNone/>
            </a:pPr>
            <a:r>
              <a:rPr lang="en-US" altLang="zh-CN" sz="2000" dirty="0" smtClean="0">
                <a:solidFill>
                  <a:srgbClr val="FF0000"/>
                </a:solidFill>
              </a:rPr>
              <a:t>802.11b</a:t>
            </a:r>
            <a:endParaRPr lang="en-US" altLang="zh-CN" sz="2000" dirty="0" smtClean="0"/>
          </a:p>
          <a:p>
            <a:pPr eaLnBrk="1" hangingPunct="1">
              <a:spcBef>
                <a:spcPct val="0"/>
              </a:spcBef>
            </a:pPr>
            <a:r>
              <a:rPr lang="zh-CN" altLang="en-US" sz="2000" dirty="0" smtClean="0"/>
              <a:t>工作在不需要许可证的</a:t>
            </a:r>
            <a:r>
              <a:rPr lang="en-US" altLang="zh-CN" sz="2000" dirty="0" smtClean="0"/>
              <a:t>2.4~2.485 GHz</a:t>
            </a:r>
            <a:r>
              <a:rPr lang="zh-CN" altLang="en-US" sz="2000" dirty="0" smtClean="0"/>
              <a:t>的无线频谱上</a:t>
            </a:r>
            <a:r>
              <a:rPr lang="en-US" altLang="zh-CN" sz="2000" dirty="0" smtClean="0"/>
              <a:t>;</a:t>
            </a:r>
          </a:p>
          <a:p>
            <a:pPr eaLnBrk="1" hangingPunct="1">
              <a:spcBef>
                <a:spcPct val="0"/>
              </a:spcBef>
            </a:pPr>
            <a:r>
              <a:rPr lang="zh-CN" altLang="en-US" sz="2000" dirty="0" smtClean="0"/>
              <a:t>最高数据速率 </a:t>
            </a:r>
            <a:r>
              <a:rPr lang="en-US" altLang="zh-CN" sz="2000" dirty="0" smtClean="0"/>
              <a:t>11 Mbps</a:t>
            </a:r>
          </a:p>
          <a:p>
            <a:pPr eaLnBrk="1" hangingPunct="1">
              <a:spcBef>
                <a:spcPct val="0"/>
              </a:spcBef>
            </a:pPr>
            <a:r>
              <a:rPr lang="zh-CN" altLang="en-US" sz="2000" dirty="0" smtClean="0"/>
              <a:t>采用直接序列扩</a:t>
            </a:r>
            <a:r>
              <a:rPr lang="zh-CN" altLang="en-US" sz="2000" dirty="0" smtClean="0"/>
              <a:t>频</a:t>
            </a:r>
            <a:r>
              <a:rPr lang="en-US" altLang="zh-CN" sz="2000" dirty="0" smtClean="0"/>
              <a:t>(DSSS): </a:t>
            </a:r>
            <a:r>
              <a:rPr lang="zh-CN" altLang="en-US" sz="2000" dirty="0" smtClean="0"/>
              <a:t>所有</a:t>
            </a:r>
            <a:r>
              <a:rPr lang="zh-CN" altLang="en-US" sz="2000" dirty="0" smtClean="0"/>
              <a:t>主机使用相同的码片序列</a:t>
            </a:r>
            <a:endParaRPr lang="en-US" altLang="zh-CN" sz="2000" dirty="0" smtClean="0"/>
          </a:p>
          <a:p>
            <a:pPr marL="0" indent="0" eaLnBrk="1" hangingPunct="1">
              <a:spcBef>
                <a:spcPct val="0"/>
              </a:spcBef>
              <a:buNone/>
            </a:pPr>
            <a:r>
              <a:rPr lang="en-US" altLang="zh-CN" sz="2000" dirty="0" smtClean="0">
                <a:solidFill>
                  <a:srgbClr val="FF0000"/>
                </a:solidFill>
              </a:rPr>
              <a:t>802.11a</a:t>
            </a:r>
            <a:r>
              <a:rPr lang="en-US" altLang="zh-CN" sz="2000" dirty="0" smtClean="0"/>
              <a:t> </a:t>
            </a:r>
          </a:p>
          <a:p>
            <a:pPr eaLnBrk="1" hangingPunct="1">
              <a:spcBef>
                <a:spcPct val="0"/>
              </a:spcBef>
            </a:pPr>
            <a:r>
              <a:rPr lang="zh-CN" altLang="en-US" sz="2000" dirty="0" smtClean="0"/>
              <a:t>频率范围</a:t>
            </a:r>
            <a:r>
              <a:rPr lang="en-US" altLang="zh-CN" sz="2000" dirty="0" smtClean="0"/>
              <a:t>: 5.1~5.8 </a:t>
            </a:r>
            <a:r>
              <a:rPr lang="en-US" altLang="zh-CN" sz="2000" dirty="0" smtClean="0"/>
              <a:t>GHz</a:t>
            </a:r>
          </a:p>
          <a:p>
            <a:pPr eaLnBrk="1" hangingPunct="1">
              <a:spcBef>
                <a:spcPct val="0"/>
              </a:spcBef>
            </a:pPr>
            <a:r>
              <a:rPr lang="zh-CN" altLang="en-US" sz="2000" dirty="0" smtClean="0"/>
              <a:t>最高数据速率</a:t>
            </a:r>
            <a:r>
              <a:rPr lang="en-US" altLang="zh-CN" sz="2000" dirty="0" smtClean="0"/>
              <a:t>: 54 Mbps</a:t>
            </a:r>
          </a:p>
          <a:p>
            <a:pPr marL="0" indent="0" eaLnBrk="1" hangingPunct="1">
              <a:buNone/>
            </a:pPr>
            <a:r>
              <a:rPr lang="en-US" altLang="zh-CN" sz="2000" dirty="0" smtClean="0">
                <a:solidFill>
                  <a:srgbClr val="FF0000"/>
                </a:solidFill>
              </a:rPr>
              <a:t>802.11g</a:t>
            </a:r>
            <a:r>
              <a:rPr lang="en-US" altLang="zh-CN" sz="2000" dirty="0" smtClean="0"/>
              <a:t> </a:t>
            </a:r>
          </a:p>
          <a:p>
            <a:pPr eaLnBrk="1" hangingPunct="1">
              <a:spcBef>
                <a:spcPct val="0"/>
              </a:spcBef>
            </a:pPr>
            <a:r>
              <a:rPr lang="en-US" altLang="zh-CN" sz="2000" dirty="0"/>
              <a:t>2.4~2.485 GHz</a:t>
            </a:r>
            <a:r>
              <a:rPr lang="zh-CN" altLang="en-US" sz="2000" dirty="0"/>
              <a:t>范围</a:t>
            </a:r>
          </a:p>
          <a:p>
            <a:pPr eaLnBrk="1" hangingPunct="1">
              <a:spcBef>
                <a:spcPct val="0"/>
              </a:spcBef>
            </a:pPr>
            <a:r>
              <a:rPr lang="zh-CN" altLang="en-US" sz="2000" dirty="0"/>
              <a:t>最高数据速率 </a:t>
            </a:r>
            <a:r>
              <a:rPr lang="en-US" altLang="zh-CN" sz="2000" dirty="0"/>
              <a:t>54 Mbps</a:t>
            </a:r>
          </a:p>
          <a:p>
            <a:pPr lvl="2" eaLnBrk="1" hangingPunct="1">
              <a:spcBef>
                <a:spcPct val="0"/>
              </a:spcBef>
            </a:pPr>
            <a:endParaRPr lang="en-US" altLang="zh-CN" dirty="0" smtClean="0"/>
          </a:p>
          <a:p>
            <a:pPr lvl="2" eaLnBrk="1" hangingPunct="1">
              <a:lnSpc>
                <a:spcPct val="120000"/>
              </a:lnSpc>
              <a:spcBef>
                <a:spcPct val="0"/>
              </a:spcBef>
            </a:pPr>
            <a:endParaRPr lang="zh-CN" altLang="en-US" dirty="0" smtClean="0"/>
          </a:p>
          <a:p>
            <a:pPr lvl="2" eaLnBrk="1" hangingPunct="1">
              <a:lnSpc>
                <a:spcPct val="80000"/>
              </a:lnSpc>
            </a:pPr>
            <a:endParaRPr lang="en-US" altLang="zh-CN" dirty="0" smtClean="0"/>
          </a:p>
        </p:txBody>
      </p:sp>
      <p:sp>
        <p:nvSpPr>
          <p:cNvPr id="36868" name="内容占位符 8"/>
          <p:cNvSpPr>
            <a:spLocks noGrp="1"/>
          </p:cNvSpPr>
          <p:nvPr>
            <p:ph sz="half" idx="2"/>
          </p:nvPr>
        </p:nvSpPr>
        <p:spPr>
          <a:xfrm>
            <a:off x="4572000" y="1050925"/>
            <a:ext cx="4119563" cy="3984625"/>
          </a:xfrm>
        </p:spPr>
        <p:txBody>
          <a:bodyPr/>
          <a:lstStyle/>
          <a:p>
            <a:pPr marL="0" indent="0" eaLnBrk="1" hangingPunct="1">
              <a:spcBef>
                <a:spcPts val="600"/>
              </a:spcBef>
              <a:buNone/>
            </a:pPr>
            <a:r>
              <a:rPr lang="en-US" altLang="zh-CN" sz="2000" dirty="0" smtClean="0">
                <a:solidFill>
                  <a:srgbClr val="FF0000"/>
                </a:solidFill>
              </a:rPr>
              <a:t>802.11n</a:t>
            </a:r>
            <a:r>
              <a:rPr lang="zh-CN" altLang="en-US" sz="2000" dirty="0" smtClean="0"/>
              <a:t>：多天线</a:t>
            </a:r>
            <a:endParaRPr lang="en-US" altLang="zh-CN" sz="2000" dirty="0" smtClean="0"/>
          </a:p>
          <a:p>
            <a:pPr eaLnBrk="1" hangingPunct="1">
              <a:spcBef>
                <a:spcPts val="600"/>
              </a:spcBef>
            </a:pPr>
            <a:r>
              <a:rPr lang="en-US" altLang="zh-CN" sz="2000" dirty="0" smtClean="0"/>
              <a:t>2.4~2.485</a:t>
            </a:r>
            <a:r>
              <a:rPr lang="zh-CN" altLang="en-US" sz="2000" dirty="0" smtClean="0"/>
              <a:t>、</a:t>
            </a:r>
            <a:r>
              <a:rPr lang="en-US" altLang="zh-CN" sz="2000" dirty="0" smtClean="0"/>
              <a:t>5.1~5.8GHz</a:t>
            </a:r>
            <a:r>
              <a:rPr lang="zh-CN" altLang="en-US" sz="2000" dirty="0" smtClean="0"/>
              <a:t>范围</a:t>
            </a:r>
          </a:p>
          <a:p>
            <a:pPr eaLnBrk="1" hangingPunct="1">
              <a:spcBef>
                <a:spcPts val="600"/>
              </a:spcBef>
            </a:pPr>
            <a:r>
              <a:rPr lang="zh-CN" altLang="en-US" sz="2000" dirty="0" smtClean="0"/>
              <a:t>单流最高数据速率 </a:t>
            </a:r>
            <a:r>
              <a:rPr lang="en-US" altLang="zh-CN" sz="2000" dirty="0" smtClean="0"/>
              <a:t>150Mbps</a:t>
            </a:r>
          </a:p>
          <a:p>
            <a:pPr eaLnBrk="1" hangingPunct="1">
              <a:spcBef>
                <a:spcPts val="600"/>
              </a:spcBef>
            </a:pPr>
            <a:r>
              <a:rPr lang="zh-CN" altLang="en-US" sz="2000" dirty="0" smtClean="0"/>
              <a:t>多流最高数据速率 </a:t>
            </a:r>
            <a:r>
              <a:rPr lang="en-US" altLang="zh-CN" sz="2000" dirty="0" smtClean="0"/>
              <a:t>600Mbps</a:t>
            </a:r>
          </a:p>
          <a:p>
            <a:pPr marL="0" lvl="1" indent="0" eaLnBrk="1" hangingPunct="1">
              <a:spcBef>
                <a:spcPts val="600"/>
              </a:spcBef>
              <a:buNone/>
            </a:pPr>
            <a:r>
              <a:rPr lang="en-US" altLang="zh-CN" sz="2000" dirty="0">
                <a:solidFill>
                  <a:srgbClr val="FF0000"/>
                </a:solidFill>
                <a:cs typeface="+mn-cs"/>
              </a:rPr>
              <a:t>802.11ac</a:t>
            </a:r>
          </a:p>
          <a:p>
            <a:pPr marL="342900" lvl="2" indent="-342900" eaLnBrk="1" hangingPunct="1">
              <a:spcBef>
                <a:spcPts val="600"/>
              </a:spcBef>
            </a:pPr>
            <a:r>
              <a:rPr lang="en-US" altLang="zh-CN" dirty="0">
                <a:cs typeface="+mn-cs"/>
              </a:rPr>
              <a:t>5.1~5.8GHz</a:t>
            </a:r>
            <a:r>
              <a:rPr lang="zh-CN" altLang="en-US" dirty="0">
                <a:cs typeface="+mn-cs"/>
              </a:rPr>
              <a:t>范围</a:t>
            </a:r>
          </a:p>
          <a:p>
            <a:pPr marL="342900" lvl="2" indent="-342900" eaLnBrk="1" hangingPunct="1">
              <a:spcBef>
                <a:spcPts val="600"/>
              </a:spcBef>
            </a:pPr>
            <a:r>
              <a:rPr lang="zh-CN" altLang="en-US" dirty="0">
                <a:cs typeface="+mn-cs"/>
              </a:rPr>
              <a:t>单流最高数据速率 </a:t>
            </a:r>
            <a:r>
              <a:rPr lang="en-US" altLang="zh-CN" dirty="0">
                <a:cs typeface="+mn-cs"/>
              </a:rPr>
              <a:t>433Mbps@80MHz</a:t>
            </a:r>
            <a:r>
              <a:rPr lang="zh-CN" altLang="en-US" dirty="0">
                <a:cs typeface="+mn-cs"/>
              </a:rPr>
              <a:t>信道带宽、</a:t>
            </a:r>
            <a:r>
              <a:rPr lang="en-US" altLang="zh-CN" dirty="0">
                <a:cs typeface="+mn-cs"/>
              </a:rPr>
              <a:t>866Mbps@160MHz</a:t>
            </a:r>
            <a:r>
              <a:rPr lang="zh-CN" altLang="en-US" dirty="0">
                <a:cs typeface="+mn-cs"/>
              </a:rPr>
              <a:t>信道带宽</a:t>
            </a:r>
            <a:endParaRPr lang="en-US" altLang="zh-CN" dirty="0">
              <a:cs typeface="+mn-cs"/>
            </a:endParaRPr>
          </a:p>
          <a:p>
            <a:pPr marL="342900" lvl="2" indent="-342900" eaLnBrk="1" hangingPunct="1">
              <a:spcBef>
                <a:spcPts val="600"/>
              </a:spcBef>
            </a:pPr>
            <a:r>
              <a:rPr lang="zh-CN" altLang="en-US" dirty="0">
                <a:cs typeface="+mn-cs"/>
              </a:rPr>
              <a:t>多流最高数据速率</a:t>
            </a:r>
            <a:r>
              <a:rPr lang="en-US" altLang="zh-CN" dirty="0">
                <a:cs typeface="+mn-cs"/>
              </a:rPr>
              <a:t>1.73Gbps</a:t>
            </a:r>
            <a:r>
              <a:rPr lang="zh-CN" altLang="en-US" dirty="0">
                <a:cs typeface="+mn-cs"/>
              </a:rPr>
              <a:t>、</a:t>
            </a:r>
            <a:r>
              <a:rPr lang="en-US" altLang="zh-CN" dirty="0">
                <a:cs typeface="+mn-cs"/>
              </a:rPr>
              <a:t>3.47Gbps</a:t>
            </a:r>
          </a:p>
          <a:p>
            <a:pPr lvl="2" eaLnBrk="1" hangingPunct="1"/>
            <a:endParaRPr lang="en-US" altLang="zh-CN" dirty="0" smtClean="0"/>
          </a:p>
          <a:p>
            <a:endParaRPr lang="zh-CN" altLang="en-US" dirty="0" smtClean="0"/>
          </a:p>
        </p:txBody>
      </p:sp>
      <p:sp>
        <p:nvSpPr>
          <p:cNvPr id="10" name="文本框 9"/>
          <p:cNvSpPr txBox="1">
            <a:spLocks noChangeArrowheads="1"/>
          </p:cNvSpPr>
          <p:nvPr/>
        </p:nvSpPr>
        <p:spPr bwMode="auto">
          <a:xfrm>
            <a:off x="1135063" y="5314954"/>
            <a:ext cx="64547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ü"/>
            </a:pPr>
            <a:r>
              <a:rPr lang="zh-CN" altLang="en-US" sz="2200" dirty="0"/>
              <a:t>都是使用</a:t>
            </a:r>
            <a:r>
              <a:rPr lang="en-US" altLang="zh-CN" sz="2200" dirty="0"/>
              <a:t>CSMA/CA </a:t>
            </a:r>
            <a:r>
              <a:rPr lang="zh-CN" altLang="en-US" sz="2200" dirty="0"/>
              <a:t>协议实现多路访问</a:t>
            </a:r>
          </a:p>
          <a:p>
            <a:pPr eaLnBrk="1" hangingPunct="1">
              <a:buFont typeface="Wingdings" panose="05000000000000000000" pitchFamily="2" charset="2"/>
              <a:buChar char="ü"/>
            </a:pPr>
            <a:r>
              <a:rPr lang="zh-CN" altLang="en-US" sz="2200" dirty="0"/>
              <a:t>都可以用于有固定基础设施模式和自组网络模式</a:t>
            </a:r>
          </a:p>
        </p:txBody>
      </p:sp>
      <p:sp>
        <p:nvSpPr>
          <p:cNvPr id="36872" name="Line 6"/>
          <p:cNvSpPr>
            <a:spLocks noChangeShapeType="1"/>
          </p:cNvSpPr>
          <p:nvPr/>
        </p:nvSpPr>
        <p:spPr bwMode="auto">
          <a:xfrm>
            <a:off x="1816100" y="5199063"/>
            <a:ext cx="526415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449153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4" name="Text Box 4"/>
          <p:cNvSpPr txBox="1">
            <a:spLocks noChangeArrowheads="1"/>
          </p:cNvSpPr>
          <p:nvPr/>
        </p:nvSpPr>
        <p:spPr bwMode="auto">
          <a:xfrm>
            <a:off x="769824" y="5685971"/>
            <a:ext cx="7837714" cy="430887"/>
          </a:xfrm>
          <a:prstGeom prst="rect">
            <a:avLst/>
          </a:prstGeom>
          <a:noFill/>
          <a:ln w="9525">
            <a:noFill/>
            <a:miter lim="800000"/>
            <a:headEnd/>
            <a:tailEnd/>
          </a:ln>
          <a:effectLst/>
        </p:spPr>
        <p:txBody>
          <a:bodyPr wrap="square">
            <a:spAutoFit/>
          </a:bodyPr>
          <a:lstStyle/>
          <a:p>
            <a:pPr algn="ctr"/>
            <a:r>
              <a:rPr lang="en-US" altLang="zh-CN" sz="2200" dirty="0">
                <a:solidFill>
                  <a:schemeClr val="hlink"/>
                </a:solidFill>
                <a:latin typeface="+mn-lt"/>
                <a:ea typeface="宋体" pitchFamily="2" charset="-122"/>
              </a:rPr>
              <a:t>Figure. </a:t>
            </a:r>
            <a:r>
              <a:rPr lang="en-US" altLang="zh-CN" sz="2200" dirty="0">
                <a:latin typeface="+mn-lt"/>
                <a:ea typeface="宋体" pitchFamily="2" charset="-122"/>
              </a:rPr>
              <a:t>MAC layers in IEEE 802.11 standard</a:t>
            </a:r>
          </a:p>
        </p:txBody>
      </p:sp>
      <p:sp>
        <p:nvSpPr>
          <p:cNvPr id="860175" name="Rectangle 15"/>
          <p:cNvSpPr>
            <a:spLocks noGrp="1" noChangeArrowheads="1"/>
          </p:cNvSpPr>
          <p:nvPr>
            <p:ph type="title"/>
          </p:nvPr>
        </p:nvSpPr>
        <p:spPr/>
        <p:txBody>
          <a:bodyPr/>
          <a:lstStyle/>
          <a:p>
            <a:r>
              <a:rPr lang="en-US" altLang="zh-CN" dirty="0">
                <a:latin typeface="+mn-lt"/>
              </a:rPr>
              <a:t>Wi-Fi: IEEE 802.11 Wireless LANs</a:t>
            </a:r>
            <a:endParaRPr lang="zh-CN" altLang="en-US" dirty="0">
              <a:latin typeface="+mn-lt"/>
            </a:endParaRPr>
          </a:p>
        </p:txBody>
      </p:sp>
      <p:grpSp>
        <p:nvGrpSpPr>
          <p:cNvPr id="4" name="组合 3"/>
          <p:cNvGrpSpPr/>
          <p:nvPr/>
        </p:nvGrpSpPr>
        <p:grpSpPr>
          <a:xfrm>
            <a:off x="177800" y="1505181"/>
            <a:ext cx="8556625" cy="4180790"/>
            <a:chOff x="152400" y="1219200"/>
            <a:chExt cx="8556625" cy="4180790"/>
          </a:xfrm>
        </p:grpSpPr>
        <p:pic>
          <p:nvPicPr>
            <p:cNvPr id="860166" name="Picture 6"/>
            <p:cNvPicPr>
              <a:picLocks noChangeAspect="1" noChangeArrowheads="1"/>
            </p:cNvPicPr>
            <p:nvPr/>
          </p:nvPicPr>
          <p:blipFill>
            <a:blip r:embed="rId3" cstate="print"/>
            <a:srcRect/>
            <a:stretch>
              <a:fillRect/>
            </a:stretch>
          </p:blipFill>
          <p:spPr bwMode="auto">
            <a:xfrm>
              <a:off x="152400" y="1219200"/>
              <a:ext cx="8556625" cy="3506788"/>
            </a:xfrm>
            <a:prstGeom prst="rect">
              <a:avLst/>
            </a:prstGeom>
            <a:noFill/>
            <a:ln w="9525">
              <a:noFill/>
              <a:miter lim="800000"/>
              <a:headEnd/>
              <a:tailEnd/>
            </a:ln>
            <a:effectLst/>
          </p:spPr>
        </p:pic>
        <p:sp>
          <p:nvSpPr>
            <p:cNvPr id="2" name="矩形 1"/>
            <p:cNvSpPr/>
            <p:nvPr/>
          </p:nvSpPr>
          <p:spPr>
            <a:xfrm>
              <a:off x="5455230" y="4725988"/>
              <a:ext cx="1301169" cy="646331"/>
            </a:xfrm>
            <a:prstGeom prst="rect">
              <a:avLst/>
            </a:prstGeom>
          </p:spPr>
          <p:txBody>
            <a:bodyPr wrap="square">
              <a:spAutoFit/>
            </a:bodyPr>
            <a:lstStyle/>
            <a:p>
              <a:pPr algn="ctr"/>
              <a:r>
                <a:rPr lang="en-US" altLang="zh-CN" dirty="0">
                  <a:solidFill>
                    <a:schemeClr val="hlink"/>
                  </a:solidFill>
                  <a:latin typeface="+mn-lt"/>
                </a:rPr>
                <a:t>802.11b HR-DSSS</a:t>
              </a:r>
              <a:endParaRPr lang="zh-CN" altLang="en-US" dirty="0">
                <a:latin typeface="+mn-lt"/>
              </a:endParaRPr>
            </a:p>
          </p:txBody>
        </p:sp>
        <p:sp>
          <p:nvSpPr>
            <p:cNvPr id="3" name="矩形 2"/>
            <p:cNvSpPr/>
            <p:nvPr/>
          </p:nvSpPr>
          <p:spPr>
            <a:xfrm>
              <a:off x="7591131" y="4753659"/>
              <a:ext cx="1117894" cy="646331"/>
            </a:xfrm>
            <a:prstGeom prst="rect">
              <a:avLst/>
            </a:prstGeom>
          </p:spPr>
          <p:txBody>
            <a:bodyPr wrap="square">
              <a:spAutoFit/>
            </a:bodyPr>
            <a:lstStyle/>
            <a:p>
              <a:pPr algn="ctr"/>
              <a:r>
                <a:rPr lang="en-US" altLang="zh-CN" dirty="0">
                  <a:solidFill>
                    <a:schemeClr val="hlink"/>
                  </a:solidFill>
                  <a:latin typeface="+mn-lt"/>
                </a:rPr>
                <a:t>802.11g </a:t>
              </a:r>
              <a:r>
                <a:rPr lang="en-US" altLang="zh-CN" dirty="0" smtClean="0">
                  <a:solidFill>
                    <a:schemeClr val="hlink"/>
                  </a:solidFill>
                  <a:latin typeface="+mn-lt"/>
                </a:rPr>
                <a:t>(OFDM)</a:t>
              </a:r>
              <a:r>
                <a:rPr lang="en-US" altLang="zh-CN" dirty="0" smtClean="0">
                  <a:latin typeface="+mn-lt"/>
                </a:rPr>
                <a:t> </a:t>
              </a:r>
              <a:endParaRPr lang="zh-CN" altLang="en-US" dirty="0">
                <a:latin typeface="+mn-l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solidFill>
                  <a:srgbClr val="FF0000"/>
                </a:solidFill>
              </a:rPr>
              <a:t>IEEE 802.11 </a:t>
            </a:r>
            <a:r>
              <a:rPr lang="zh-CN" altLang="en-US" sz="1800" dirty="0" smtClean="0">
                <a:solidFill>
                  <a:srgbClr val="FF0000"/>
                </a:solidFill>
              </a:rPr>
              <a:t>体系结构</a:t>
            </a:r>
            <a:endParaRPr lang="en-US" altLang="zh-CN" sz="1800" dirty="0">
              <a:solidFill>
                <a:srgbClr val="FF0000"/>
              </a:solidFill>
            </a:endParaRPr>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201908"/>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380534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4294967295"/>
          </p:nvPr>
        </p:nvSpPr>
        <p:spPr>
          <a:xfrm>
            <a:off x="457200" y="6243638"/>
            <a:ext cx="2133600" cy="457200"/>
          </a:xfrm>
          <a:prstGeom prst="rect">
            <a:avLst/>
          </a:prstGeom>
        </p:spPr>
        <p:txBody>
          <a:bodyPr/>
          <a:lstStyle/>
          <a:p>
            <a:pPr>
              <a:defRPr/>
            </a:pPr>
            <a:fld id="{BB7C9AAC-0A43-479F-8040-5CB9ED59CD6A}" type="datetime2">
              <a:rPr lang="zh-CN" altLang="en-US"/>
              <a:pPr>
                <a:defRPr/>
              </a:pPr>
              <a:t>2020年11月18日</a:t>
            </a:fld>
            <a:endParaRPr lang="zh-CN" altLang="zh-CN"/>
          </a:p>
        </p:txBody>
      </p:sp>
      <p:sp>
        <p:nvSpPr>
          <p:cNvPr id="38915"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45DEC30-48A1-4CE4-8B7F-E11F756D8915}" type="slidenum">
              <a:rPr lang="en-US" altLang="zh-CN" sz="1600" smtClean="0">
                <a:latin typeface="Garamond" panose="02020404030301010803" pitchFamily="18" charset="0"/>
              </a:rPr>
              <a:pPr>
                <a:spcBef>
                  <a:spcPct val="0"/>
                </a:spcBef>
                <a:buClrTx/>
                <a:buSzTx/>
                <a:buFontTx/>
                <a:buNone/>
              </a:pPr>
              <a:t>38</a:t>
            </a:fld>
            <a:endParaRPr lang="en-US" altLang="zh-CN" sz="1600" smtClean="0">
              <a:latin typeface="Garamond" panose="02020404030301010803" pitchFamily="18" charset="0"/>
            </a:endParaRPr>
          </a:p>
        </p:txBody>
      </p:sp>
      <p:sp>
        <p:nvSpPr>
          <p:cNvPr id="38916" name="Rectangle 2"/>
          <p:cNvSpPr>
            <a:spLocks noGrp="1" noChangeArrowheads="1"/>
          </p:cNvSpPr>
          <p:nvPr>
            <p:ph type="title"/>
          </p:nvPr>
        </p:nvSpPr>
        <p:spPr/>
        <p:txBody>
          <a:bodyPr/>
          <a:lstStyle/>
          <a:p>
            <a:pPr eaLnBrk="1" hangingPunct="1"/>
            <a:r>
              <a:rPr lang="en-US" altLang="zh-CN" dirty="0">
                <a:ea typeface="楷体" panose="02010609060101010101" pitchFamily="49" charset="-122"/>
                <a:cs typeface="Arial" panose="020B0604020202020204" pitchFamily="34" charset="0"/>
              </a:rPr>
              <a:t>802.11</a:t>
            </a:r>
            <a:r>
              <a:rPr lang="zh-CN" altLang="en-US" dirty="0">
                <a:ea typeface="楷体" panose="02010609060101010101" pitchFamily="49" charset="-122"/>
                <a:cs typeface="Arial" panose="020B0604020202020204" pitchFamily="34" charset="0"/>
              </a:rPr>
              <a:t>体系结构</a:t>
            </a:r>
            <a:endParaRPr lang="en-US" altLang="zh-CN" dirty="0">
              <a:ea typeface="楷体" panose="02010609060101010101" pitchFamily="49" charset="-122"/>
              <a:cs typeface="Arial" panose="020B0604020202020204" pitchFamily="34" charset="0"/>
            </a:endParaRPr>
          </a:p>
        </p:txBody>
      </p:sp>
      <p:sp>
        <p:nvSpPr>
          <p:cNvPr id="38917" name="Rectangle 3"/>
          <p:cNvSpPr>
            <a:spLocks noGrp="1" noChangeArrowheads="1"/>
          </p:cNvSpPr>
          <p:nvPr>
            <p:ph type="body" idx="1"/>
          </p:nvPr>
        </p:nvSpPr>
        <p:spPr>
          <a:xfrm>
            <a:off x="4779962" y="1054100"/>
            <a:ext cx="4160838" cy="4751387"/>
          </a:xfrm>
        </p:spPr>
        <p:txBody>
          <a:bodyPr/>
          <a:lstStyle/>
          <a:p>
            <a:pPr eaLnBrk="1" hangingPunct="1">
              <a:spcBef>
                <a:spcPts val="600"/>
              </a:spcBef>
            </a:pPr>
            <a:r>
              <a:rPr lang="zh-CN" altLang="en-US" dirty="0" smtClean="0">
                <a:ea typeface="楷体" panose="02010609060101010101" pitchFamily="49" charset="-122"/>
                <a:cs typeface="Arial" panose="020B0604020202020204" pitchFamily="34" charset="0"/>
              </a:rPr>
              <a:t>无线主机通过</a:t>
            </a:r>
            <a:r>
              <a:rPr lang="zh-CN" altLang="en-US" dirty="0" smtClean="0">
                <a:ea typeface="楷体" panose="02010609060101010101" pitchFamily="49" charset="-122"/>
                <a:cs typeface="Arial" panose="020B0604020202020204" pitchFamily="34" charset="0"/>
              </a:rPr>
              <a:t>基</a:t>
            </a:r>
            <a:r>
              <a:rPr lang="zh-CN" altLang="en-US" dirty="0" smtClean="0">
                <a:ea typeface="楷体" panose="02010609060101010101" pitchFamily="49" charset="-122"/>
                <a:cs typeface="Arial" panose="020B0604020202020204" pitchFamily="34" charset="0"/>
              </a:rPr>
              <a:t>站</a:t>
            </a:r>
            <a:r>
              <a:rPr lang="en-US" altLang="zh-CN" dirty="0" smtClean="0">
                <a:ea typeface="楷体" panose="02010609060101010101" pitchFamily="49" charset="-122"/>
                <a:cs typeface="Arial" panose="020B0604020202020204" pitchFamily="34" charset="0"/>
              </a:rPr>
              <a:t>(AP)</a:t>
            </a:r>
            <a:r>
              <a:rPr lang="zh-CN" altLang="en-US" dirty="0" smtClean="0">
                <a:ea typeface="楷体" panose="02010609060101010101" pitchFamily="49" charset="-122"/>
                <a:cs typeface="Arial" panose="020B0604020202020204" pitchFamily="34" charset="0"/>
              </a:rPr>
              <a:t>进行通信</a:t>
            </a:r>
            <a:endParaRPr lang="en-US" altLang="zh-CN" dirty="0" smtClean="0">
              <a:ea typeface="楷体" panose="02010609060101010101" pitchFamily="49" charset="-122"/>
              <a:cs typeface="Arial" panose="020B0604020202020204" pitchFamily="34" charset="0"/>
            </a:endParaRPr>
          </a:p>
          <a:p>
            <a:pPr lvl="1" eaLnBrk="1" hangingPunct="1">
              <a:spcBef>
                <a:spcPts val="600"/>
              </a:spcBef>
            </a:pPr>
            <a:r>
              <a:rPr lang="en-US" altLang="zh-CN" sz="2200" dirty="0">
                <a:ea typeface="楷体" panose="02010609060101010101" pitchFamily="49" charset="-122"/>
                <a:cs typeface="Arial" panose="020B0604020202020204" pitchFamily="34" charset="0"/>
              </a:rPr>
              <a:t>base station = access point </a:t>
            </a:r>
            <a:r>
              <a:rPr lang="en-US" altLang="zh-CN" sz="2200" dirty="0" smtClean="0">
                <a:ea typeface="楷体" panose="02010609060101010101" pitchFamily="49" charset="-122"/>
                <a:cs typeface="Arial" panose="020B0604020202020204" pitchFamily="34" charset="0"/>
              </a:rPr>
              <a:t>(AP)</a:t>
            </a:r>
            <a:endParaRPr lang="en-US" altLang="zh-CN" sz="2200" dirty="0">
              <a:ea typeface="楷体" panose="02010609060101010101" pitchFamily="49" charset="-122"/>
              <a:cs typeface="Arial" panose="020B0604020202020204" pitchFamily="34" charset="0"/>
            </a:endParaRP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基础设施中基本</a:t>
            </a:r>
            <a:r>
              <a:rPr lang="zh-CN" altLang="en-US" dirty="0" smtClean="0">
                <a:ea typeface="楷体" panose="02010609060101010101" pitchFamily="49" charset="-122"/>
                <a:cs typeface="Arial" panose="020B0604020202020204" pitchFamily="34" charset="0"/>
              </a:rPr>
              <a:t>服务集</a:t>
            </a:r>
            <a:r>
              <a:rPr lang="en-US" altLang="zh-CN" dirty="0" smtClean="0">
                <a:ea typeface="楷体" panose="02010609060101010101" pitchFamily="49" charset="-122"/>
                <a:cs typeface="Arial" panose="020B0604020202020204" pitchFamily="34" charset="0"/>
              </a:rPr>
              <a:t>BSS</a:t>
            </a:r>
            <a:r>
              <a:rPr lang="zh-CN" altLang="en-US" dirty="0" smtClean="0">
                <a:ea typeface="楷体" panose="02010609060101010101" pitchFamily="49" charset="-122"/>
                <a:cs typeface="Arial" panose="020B0604020202020204" pitchFamily="34" charset="0"/>
              </a:rPr>
              <a:t>包括</a:t>
            </a:r>
            <a:endParaRPr lang="en-US" altLang="zh-CN" dirty="0" smtClean="0">
              <a:ea typeface="楷体" panose="02010609060101010101" pitchFamily="49" charset="-122"/>
              <a:cs typeface="Arial" panose="020B0604020202020204" pitchFamily="34" charset="0"/>
            </a:endParaRPr>
          </a:p>
          <a:p>
            <a:pPr lvl="1" eaLnBrk="1" hangingPunct="1">
              <a:spcBef>
                <a:spcPts val="600"/>
              </a:spcBef>
            </a:pPr>
            <a:r>
              <a:rPr lang="zh-CN" altLang="en-US" sz="2200" dirty="0" smtClean="0">
                <a:ea typeface="楷体" panose="02010609060101010101" pitchFamily="49" charset="-122"/>
                <a:cs typeface="Arial" panose="020B0604020202020204" pitchFamily="34" charset="0"/>
              </a:rPr>
              <a:t>无线终端</a:t>
            </a:r>
            <a:endParaRPr lang="en-US" altLang="zh-CN" sz="2200" dirty="0" smtClean="0">
              <a:ea typeface="楷体" panose="02010609060101010101" pitchFamily="49" charset="-122"/>
              <a:cs typeface="Arial" panose="020B0604020202020204" pitchFamily="34" charset="0"/>
            </a:endParaRPr>
          </a:p>
          <a:p>
            <a:pPr lvl="1" eaLnBrk="1" hangingPunct="1">
              <a:spcBef>
                <a:spcPts val="600"/>
              </a:spcBef>
            </a:pPr>
            <a:r>
              <a:rPr lang="zh-CN" altLang="en-US" sz="2200" dirty="0" smtClean="0">
                <a:ea typeface="楷体" panose="02010609060101010101" pitchFamily="49" charset="-122"/>
                <a:cs typeface="Arial" panose="020B0604020202020204" pitchFamily="34" charset="0"/>
              </a:rPr>
              <a:t>基站</a:t>
            </a:r>
            <a:r>
              <a:rPr lang="en-US" altLang="zh-CN" sz="2200" dirty="0" smtClean="0">
                <a:ea typeface="楷体" panose="02010609060101010101" pitchFamily="49" charset="-122"/>
                <a:cs typeface="Arial" panose="020B0604020202020204" pitchFamily="34" charset="0"/>
              </a:rPr>
              <a:t>AP</a:t>
            </a:r>
          </a:p>
          <a:p>
            <a:pPr lvl="1" eaLnBrk="1" hangingPunct="1">
              <a:spcBef>
                <a:spcPts val="600"/>
              </a:spcBef>
            </a:pPr>
            <a:r>
              <a:rPr lang="en-US" altLang="zh-CN" sz="2200" dirty="0" smtClean="0">
                <a:ea typeface="楷体" panose="02010609060101010101" pitchFamily="49" charset="-122"/>
                <a:cs typeface="Arial" panose="020B0604020202020204" pitchFamily="34" charset="0"/>
              </a:rPr>
              <a:t>Ad hoc</a:t>
            </a:r>
            <a:r>
              <a:rPr lang="zh-CN" altLang="en-US" sz="2200" dirty="0" smtClean="0">
                <a:ea typeface="楷体" panose="02010609060101010101" pitchFamily="49" charset="-122"/>
                <a:cs typeface="Arial" panose="020B0604020202020204" pitchFamily="34" charset="0"/>
              </a:rPr>
              <a:t>模式下只有终端</a:t>
            </a:r>
            <a:endParaRPr lang="zh-CN" altLang="en-US" sz="2200" dirty="0" smtClean="0">
              <a:ea typeface="楷体" panose="02010609060101010101" pitchFamily="49" charset="-122"/>
              <a:cs typeface="Arial" panose="020B0604020202020204" pitchFamily="34" charset="0"/>
            </a:endParaRPr>
          </a:p>
        </p:txBody>
      </p:sp>
      <p:grpSp>
        <p:nvGrpSpPr>
          <p:cNvPr id="38918" name="Group 7"/>
          <p:cNvGrpSpPr>
            <a:grpSpLocks/>
          </p:cNvGrpSpPr>
          <p:nvPr/>
        </p:nvGrpSpPr>
        <p:grpSpPr bwMode="auto">
          <a:xfrm>
            <a:off x="2827338" y="3262313"/>
            <a:ext cx="417512" cy="192087"/>
            <a:chOff x="3600" y="219"/>
            <a:chExt cx="360" cy="175"/>
          </a:xfrm>
        </p:grpSpPr>
        <p:sp>
          <p:nvSpPr>
            <p:cNvPr id="38963"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sp>
          <p:nvSpPr>
            <p:cNvPr id="38964" name="Line 9"/>
            <p:cNvSpPr>
              <a:spLocks noChangeShapeType="1"/>
            </p:cNvSpPr>
            <p:nvPr/>
          </p:nvSpPr>
          <p:spPr bwMode="auto">
            <a:xfrm>
              <a:off x="3603" y="288"/>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5" name="Line 10"/>
            <p:cNvSpPr>
              <a:spLocks noChangeShapeType="1"/>
            </p:cNvSpPr>
            <p:nvPr/>
          </p:nvSpPr>
          <p:spPr bwMode="auto">
            <a:xfrm>
              <a:off x="3960" y="288"/>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6" name="Rectangle 11"/>
            <p:cNvSpPr>
              <a:spLocks noChangeArrowheads="1"/>
            </p:cNvSpPr>
            <p:nvPr/>
          </p:nvSpPr>
          <p:spPr bwMode="auto">
            <a:xfrm>
              <a:off x="3603" y="288"/>
              <a:ext cx="355"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ＭＳ Ｐゴシック" panose="020B0600070205080204" pitchFamily="34" charset="-128"/>
              </a:endParaRPr>
            </a:p>
          </p:txBody>
        </p:sp>
        <p:sp>
          <p:nvSpPr>
            <p:cNvPr id="38967"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grpSp>
          <p:nvGrpSpPr>
            <p:cNvPr id="38968" name="Group 13"/>
            <p:cNvGrpSpPr>
              <a:grpSpLocks/>
            </p:cNvGrpSpPr>
            <p:nvPr/>
          </p:nvGrpSpPr>
          <p:grpSpPr bwMode="auto">
            <a:xfrm>
              <a:off x="3686" y="244"/>
              <a:ext cx="177" cy="66"/>
              <a:chOff x="2848" y="848"/>
              <a:chExt cx="140" cy="98"/>
            </a:xfrm>
          </p:grpSpPr>
          <p:sp>
            <p:nvSpPr>
              <p:cNvPr id="38973" name="Line 14"/>
              <p:cNvSpPr>
                <a:spLocks noChangeShapeType="1"/>
              </p:cNvSpPr>
              <p:nvPr/>
            </p:nvSpPr>
            <p:spPr bwMode="auto">
              <a:xfrm flipV="1">
                <a:off x="2848" y="847"/>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4" name="Line 15"/>
              <p:cNvSpPr>
                <a:spLocks noChangeShapeType="1"/>
              </p:cNvSpPr>
              <p:nvPr/>
            </p:nvSpPr>
            <p:spPr bwMode="auto">
              <a:xfrm>
                <a:off x="2943"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5" name="Line 16"/>
              <p:cNvSpPr>
                <a:spLocks noChangeShapeType="1"/>
              </p:cNvSpPr>
              <p:nvPr/>
            </p:nvSpPr>
            <p:spPr bwMode="auto">
              <a:xfrm>
                <a:off x="2894" y="850"/>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69" name="Group 17"/>
            <p:cNvGrpSpPr>
              <a:grpSpLocks/>
            </p:cNvGrpSpPr>
            <p:nvPr/>
          </p:nvGrpSpPr>
          <p:grpSpPr bwMode="auto">
            <a:xfrm flipV="1">
              <a:off x="3686" y="243"/>
              <a:ext cx="177" cy="66"/>
              <a:chOff x="2848" y="848"/>
              <a:chExt cx="140" cy="98"/>
            </a:xfrm>
          </p:grpSpPr>
          <p:sp>
            <p:nvSpPr>
              <p:cNvPr id="38970"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1" name="Line 19"/>
              <p:cNvSpPr>
                <a:spLocks noChangeShapeType="1"/>
              </p:cNvSpPr>
              <p:nvPr/>
            </p:nvSpPr>
            <p:spPr bwMode="auto">
              <a:xfrm>
                <a:off x="2943" y="945"/>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2" name="Line 20"/>
              <p:cNvSpPr>
                <a:spLocks noChangeShapeType="1"/>
              </p:cNvSpPr>
              <p:nvPr/>
            </p:nvSpPr>
            <p:spPr bwMode="auto">
              <a:xfrm>
                <a:off x="2894" y="851"/>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8919" name="Text Box 24"/>
          <p:cNvSpPr txBox="1">
            <a:spLocks noChangeArrowheads="1"/>
          </p:cNvSpPr>
          <p:nvPr/>
        </p:nvSpPr>
        <p:spPr bwMode="auto">
          <a:xfrm>
            <a:off x="731838" y="4308475"/>
            <a:ext cx="105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ＭＳ Ｐゴシック" panose="020B0600070205080204" pitchFamily="34" charset="-128"/>
                <a:cs typeface="Arial" panose="020B0604020202020204" pitchFamily="34" charset="0"/>
              </a:rPr>
              <a:t>BSS 1</a:t>
            </a:r>
          </a:p>
        </p:txBody>
      </p:sp>
      <p:sp>
        <p:nvSpPr>
          <p:cNvPr id="38920" name="Text Box 27"/>
          <p:cNvSpPr txBox="1">
            <a:spLocks noChangeArrowheads="1"/>
          </p:cNvSpPr>
          <p:nvPr/>
        </p:nvSpPr>
        <p:spPr bwMode="auto">
          <a:xfrm>
            <a:off x="3025775" y="5741988"/>
            <a:ext cx="854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ＭＳ Ｐゴシック" panose="020B0600070205080204" pitchFamily="34" charset="-128"/>
                <a:cs typeface="Arial" panose="020B0604020202020204" pitchFamily="34" charset="0"/>
              </a:rPr>
              <a:t>BSS 2</a:t>
            </a:r>
          </a:p>
        </p:txBody>
      </p:sp>
      <p:sp>
        <p:nvSpPr>
          <p:cNvPr id="38921" name="Line 28"/>
          <p:cNvSpPr>
            <a:spLocks noChangeShapeType="1"/>
          </p:cNvSpPr>
          <p:nvPr/>
        </p:nvSpPr>
        <p:spPr bwMode="auto">
          <a:xfrm flipV="1">
            <a:off x="2990850" y="2339975"/>
            <a:ext cx="214313"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922" name="Group 29"/>
          <p:cNvGrpSpPr>
            <a:grpSpLocks/>
          </p:cNvGrpSpPr>
          <p:nvPr/>
        </p:nvGrpSpPr>
        <p:grpSpPr bwMode="auto">
          <a:xfrm>
            <a:off x="2262188" y="1158875"/>
            <a:ext cx="1978025" cy="1444625"/>
            <a:chOff x="3744" y="1392"/>
            <a:chExt cx="1488" cy="1110"/>
          </a:xfrm>
        </p:grpSpPr>
        <p:sp>
          <p:nvSpPr>
            <p:cNvPr id="38961" name="Freeform 30"/>
            <p:cNvSpPr>
              <a:spLocks/>
            </p:cNvSpPr>
            <p:nvPr/>
          </p:nvSpPr>
          <p:spPr bwMode="auto">
            <a:xfrm>
              <a:off x="3744" y="1392"/>
              <a:ext cx="1488" cy="1110"/>
            </a:xfrm>
            <a:custGeom>
              <a:avLst/>
              <a:gdLst>
                <a:gd name="T0" fmla="*/ 1 w 2135"/>
                <a:gd name="T1" fmla="*/ 26 h 1662"/>
                <a:gd name="T2" fmla="*/ 6 w 2135"/>
                <a:gd name="T3" fmla="*/ 3 h 1662"/>
                <a:gd name="T4" fmla="*/ 36 w 2135"/>
                <a:gd name="T5" fmla="*/ 7 h 1662"/>
                <a:gd name="T6" fmla="*/ 68 w 2135"/>
                <a:gd name="T7" fmla="*/ 4 h 1662"/>
                <a:gd name="T8" fmla="*/ 112 w 2135"/>
                <a:gd name="T9" fmla="*/ 16 h 1662"/>
                <a:gd name="T10" fmla="*/ 112 w 2135"/>
                <a:gd name="T11" fmla="*/ 45 h 1662"/>
                <a:gd name="T12" fmla="*/ 88 w 2135"/>
                <a:gd name="T13" fmla="*/ 63 h 1662"/>
                <a:gd name="T14" fmla="*/ 45 w 2135"/>
                <a:gd name="T15" fmla="*/ 59 h 1662"/>
                <a:gd name="T16" fmla="*/ 28 w 2135"/>
                <a:gd name="T17" fmla="*/ 50 h 1662"/>
                <a:gd name="T18" fmla="*/ 10 w 2135"/>
                <a:gd name="T19" fmla="*/ 42 h 1662"/>
                <a:gd name="T20" fmla="*/ 1 w 2135"/>
                <a:gd name="T21" fmla="*/ 2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62" name="Text Box 31"/>
            <p:cNvSpPr txBox="1">
              <a:spLocks noChangeArrowheads="1"/>
            </p:cNvSpPr>
            <p:nvPr/>
          </p:nvSpPr>
          <p:spPr bwMode="auto">
            <a:xfrm>
              <a:off x="4129" y="1776"/>
              <a:ext cx="66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ea typeface="ＭＳ Ｐゴシック" panose="020B0600070205080204" pitchFamily="34" charset="-128"/>
                  <a:cs typeface="Arial" panose="020B0604020202020204" pitchFamily="34" charset="0"/>
                </a:rPr>
                <a:t>互联网</a:t>
              </a:r>
              <a:endParaRPr lang="en-US" altLang="zh-CN" dirty="0">
                <a:ea typeface="ＭＳ Ｐゴシック" panose="020B0600070205080204" pitchFamily="34" charset="-128"/>
                <a:cs typeface="Arial" panose="020B0604020202020204" pitchFamily="34" charset="0"/>
              </a:endParaRPr>
            </a:p>
          </p:txBody>
        </p:sp>
      </p:grpSp>
      <p:sp>
        <p:nvSpPr>
          <p:cNvPr id="38923" name="Text Box 32"/>
          <p:cNvSpPr txBox="1">
            <a:spLocks noChangeArrowheads="1"/>
          </p:cNvSpPr>
          <p:nvPr/>
        </p:nvSpPr>
        <p:spPr bwMode="auto">
          <a:xfrm>
            <a:off x="3162300" y="3063875"/>
            <a:ext cx="11721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latin typeface="+mn-lt"/>
                <a:ea typeface="ＭＳ Ｐゴシック" panose="020B0600070205080204" pitchFamily="34" charset="-128"/>
                <a:cs typeface="Arial" panose="020B0604020202020204" pitchFamily="34" charset="0"/>
              </a:rPr>
              <a:t>交换机</a:t>
            </a:r>
            <a:endParaRPr lang="en-US" altLang="zh-CN" dirty="0">
              <a:latin typeface="+mn-lt"/>
              <a:ea typeface="ＭＳ Ｐゴシック" panose="020B0600070205080204" pitchFamily="34" charset="-128"/>
              <a:cs typeface="Arial" panose="020B0604020202020204" pitchFamily="34" charset="0"/>
            </a:endParaRPr>
          </a:p>
          <a:p>
            <a:pPr eaLnBrk="1" hangingPunct="1"/>
            <a:r>
              <a:rPr lang="zh-CN" altLang="en-US" dirty="0">
                <a:latin typeface="+mn-lt"/>
                <a:ea typeface="ＭＳ Ｐゴシック" panose="020B0600070205080204" pitchFamily="34" charset="-128"/>
                <a:cs typeface="Arial" panose="020B0604020202020204" pitchFamily="34" charset="0"/>
              </a:rPr>
              <a:t>或</a:t>
            </a:r>
            <a:r>
              <a:rPr lang="en-US" altLang="zh-CN" dirty="0">
                <a:latin typeface="+mn-lt"/>
                <a:ea typeface="ＭＳ Ｐゴシック" panose="020B0600070205080204" pitchFamily="34" charset="-128"/>
                <a:cs typeface="Arial" panose="020B0604020202020204" pitchFamily="34" charset="0"/>
              </a:rPr>
              <a:t> </a:t>
            </a:r>
            <a:r>
              <a:rPr lang="zh-CN" altLang="en-US" dirty="0">
                <a:latin typeface="+mn-lt"/>
                <a:ea typeface="ＭＳ Ｐゴシック" panose="020B0600070205080204" pitchFamily="34" charset="-128"/>
                <a:cs typeface="Arial" panose="020B0604020202020204" pitchFamily="34" charset="0"/>
              </a:rPr>
              <a:t>路由器</a:t>
            </a:r>
            <a:endParaRPr lang="en-US" altLang="zh-CN" dirty="0">
              <a:latin typeface="+mn-lt"/>
              <a:ea typeface="ＭＳ Ｐゴシック" panose="020B0600070205080204" pitchFamily="34" charset="-128"/>
              <a:cs typeface="Arial" panose="020B0604020202020204" pitchFamily="34" charset="0"/>
            </a:endParaRPr>
          </a:p>
        </p:txBody>
      </p:sp>
      <p:sp>
        <p:nvSpPr>
          <p:cNvPr id="38924" name="Oval 23"/>
          <p:cNvSpPr>
            <a:spLocks noChangeArrowheads="1"/>
          </p:cNvSpPr>
          <p:nvPr/>
        </p:nvSpPr>
        <p:spPr bwMode="auto">
          <a:xfrm>
            <a:off x="301625" y="2530475"/>
            <a:ext cx="1960563" cy="1798638"/>
          </a:xfrm>
          <a:prstGeom prst="ellipse">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grpSp>
        <p:nvGrpSpPr>
          <p:cNvPr id="38925" name="Group 361"/>
          <p:cNvGrpSpPr>
            <a:grpSpLocks/>
          </p:cNvGrpSpPr>
          <p:nvPr/>
        </p:nvGrpSpPr>
        <p:grpSpPr bwMode="auto">
          <a:xfrm>
            <a:off x="1368425" y="2957513"/>
            <a:ext cx="639763" cy="581025"/>
            <a:chOff x="2967" y="478"/>
            <a:chExt cx="788" cy="625"/>
          </a:xfrm>
        </p:grpSpPr>
        <p:pic>
          <p:nvPicPr>
            <p:cNvPr id="38959"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0"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6" name="Group 356"/>
          <p:cNvGrpSpPr>
            <a:grpSpLocks/>
          </p:cNvGrpSpPr>
          <p:nvPr/>
        </p:nvGrpSpPr>
        <p:grpSpPr bwMode="auto">
          <a:xfrm>
            <a:off x="1612900" y="3516313"/>
            <a:ext cx="436563" cy="498475"/>
            <a:chOff x="313" y="1497"/>
            <a:chExt cx="1152" cy="1014"/>
          </a:xfrm>
        </p:grpSpPr>
        <p:pic>
          <p:nvPicPr>
            <p:cNvPr id="38957"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8"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7" name="Group 403"/>
          <p:cNvGrpSpPr>
            <a:grpSpLocks/>
          </p:cNvGrpSpPr>
          <p:nvPr/>
        </p:nvGrpSpPr>
        <p:grpSpPr bwMode="auto">
          <a:xfrm>
            <a:off x="941388" y="2724150"/>
            <a:ext cx="446087" cy="382588"/>
            <a:chOff x="2751" y="1851"/>
            <a:chExt cx="462" cy="478"/>
          </a:xfrm>
        </p:grpSpPr>
        <p:pic>
          <p:nvPicPr>
            <p:cNvPr id="38955" name="Picture 364"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6" name="Picture 402"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8" name="Group 356"/>
          <p:cNvGrpSpPr>
            <a:grpSpLocks/>
          </p:cNvGrpSpPr>
          <p:nvPr/>
        </p:nvGrpSpPr>
        <p:grpSpPr bwMode="auto">
          <a:xfrm>
            <a:off x="962025" y="3394075"/>
            <a:ext cx="436563" cy="498475"/>
            <a:chOff x="313" y="1497"/>
            <a:chExt cx="1152" cy="1014"/>
          </a:xfrm>
        </p:grpSpPr>
        <p:pic>
          <p:nvPicPr>
            <p:cNvPr id="38953"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4"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9" name="Group 356"/>
          <p:cNvGrpSpPr>
            <a:grpSpLocks/>
          </p:cNvGrpSpPr>
          <p:nvPr/>
        </p:nvGrpSpPr>
        <p:grpSpPr bwMode="auto">
          <a:xfrm>
            <a:off x="534988" y="3008313"/>
            <a:ext cx="438150" cy="498475"/>
            <a:chOff x="313" y="1497"/>
            <a:chExt cx="1152" cy="1014"/>
          </a:xfrm>
        </p:grpSpPr>
        <p:pic>
          <p:nvPicPr>
            <p:cNvPr id="38951" name="Picture 354" descr="laptop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2"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30" name="Line 26"/>
          <p:cNvSpPr>
            <a:spLocks noChangeShapeType="1"/>
          </p:cNvSpPr>
          <p:nvPr/>
        </p:nvSpPr>
        <p:spPr bwMode="auto">
          <a:xfrm>
            <a:off x="1804988" y="3387725"/>
            <a:ext cx="1022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1" name="Oval 23"/>
          <p:cNvSpPr>
            <a:spLocks noChangeArrowheads="1"/>
          </p:cNvSpPr>
          <p:nvPr/>
        </p:nvSpPr>
        <p:spPr bwMode="auto">
          <a:xfrm>
            <a:off x="2497138" y="3851275"/>
            <a:ext cx="1960562" cy="1798638"/>
          </a:xfrm>
          <a:prstGeom prst="ellipse">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grpSp>
        <p:nvGrpSpPr>
          <p:cNvPr id="38932" name="Group 361"/>
          <p:cNvGrpSpPr>
            <a:grpSpLocks/>
          </p:cNvGrpSpPr>
          <p:nvPr/>
        </p:nvGrpSpPr>
        <p:grpSpPr bwMode="auto">
          <a:xfrm>
            <a:off x="3563938" y="4278313"/>
            <a:ext cx="639762" cy="581025"/>
            <a:chOff x="2967" y="478"/>
            <a:chExt cx="788" cy="625"/>
          </a:xfrm>
        </p:grpSpPr>
        <p:pic>
          <p:nvPicPr>
            <p:cNvPr id="38949"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0"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33" name="Group 356"/>
          <p:cNvGrpSpPr>
            <a:grpSpLocks/>
          </p:cNvGrpSpPr>
          <p:nvPr/>
        </p:nvGrpSpPr>
        <p:grpSpPr bwMode="auto">
          <a:xfrm>
            <a:off x="3806825" y="4837113"/>
            <a:ext cx="436563" cy="498475"/>
            <a:chOff x="313" y="1497"/>
            <a:chExt cx="1152" cy="1014"/>
          </a:xfrm>
        </p:grpSpPr>
        <p:pic>
          <p:nvPicPr>
            <p:cNvPr id="38947"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8"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34" name="Group 403"/>
          <p:cNvGrpSpPr>
            <a:grpSpLocks/>
          </p:cNvGrpSpPr>
          <p:nvPr/>
        </p:nvGrpSpPr>
        <p:grpSpPr bwMode="auto">
          <a:xfrm>
            <a:off x="3349625" y="4827588"/>
            <a:ext cx="569913" cy="544512"/>
            <a:chOff x="2751" y="1851"/>
            <a:chExt cx="462" cy="478"/>
          </a:xfrm>
        </p:grpSpPr>
        <p:pic>
          <p:nvPicPr>
            <p:cNvPr id="38945" name="Picture 364"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6" name="Picture 402"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35" name="Group 356"/>
          <p:cNvGrpSpPr>
            <a:grpSpLocks/>
          </p:cNvGrpSpPr>
          <p:nvPr/>
        </p:nvGrpSpPr>
        <p:grpSpPr bwMode="auto">
          <a:xfrm>
            <a:off x="2892425" y="4846638"/>
            <a:ext cx="436563" cy="498475"/>
            <a:chOff x="313" y="1497"/>
            <a:chExt cx="1152" cy="1014"/>
          </a:xfrm>
        </p:grpSpPr>
        <p:pic>
          <p:nvPicPr>
            <p:cNvPr id="38943"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4"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36" name="Group 356"/>
          <p:cNvGrpSpPr>
            <a:grpSpLocks/>
          </p:cNvGrpSpPr>
          <p:nvPr/>
        </p:nvGrpSpPr>
        <p:grpSpPr bwMode="auto">
          <a:xfrm>
            <a:off x="2841625" y="4257675"/>
            <a:ext cx="436563" cy="498475"/>
            <a:chOff x="313" y="1497"/>
            <a:chExt cx="1152" cy="1014"/>
          </a:xfrm>
        </p:grpSpPr>
        <p:pic>
          <p:nvPicPr>
            <p:cNvPr id="38941"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2"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37" name="Line 25"/>
          <p:cNvSpPr>
            <a:spLocks noChangeShapeType="1"/>
          </p:cNvSpPr>
          <p:nvPr/>
        </p:nvSpPr>
        <p:spPr bwMode="auto">
          <a:xfrm>
            <a:off x="3017838" y="3449638"/>
            <a:ext cx="738187" cy="109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938" name="Group 403"/>
          <p:cNvGrpSpPr>
            <a:grpSpLocks/>
          </p:cNvGrpSpPr>
          <p:nvPr/>
        </p:nvGrpSpPr>
        <p:grpSpPr bwMode="auto">
          <a:xfrm>
            <a:off x="3136900" y="3902075"/>
            <a:ext cx="568325" cy="544513"/>
            <a:chOff x="2751" y="1851"/>
            <a:chExt cx="462" cy="478"/>
          </a:xfrm>
        </p:grpSpPr>
        <p:pic>
          <p:nvPicPr>
            <p:cNvPr id="38939" name="Picture 364"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0" name="Picture 402"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1042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09409" y="1480636"/>
            <a:ext cx="4794913" cy="4210857"/>
          </a:xfrm>
          <a:prstGeom prst="rect">
            <a:avLst/>
          </a:prstGeom>
        </p:spPr>
      </p:pic>
      <p:pic>
        <p:nvPicPr>
          <p:cNvPr id="3" name="图片 2"/>
          <p:cNvPicPr>
            <a:picLocks noChangeAspect="1"/>
          </p:cNvPicPr>
          <p:nvPr/>
        </p:nvPicPr>
        <p:blipFill rotWithShape="1">
          <a:blip r:embed="rId3"/>
          <a:srcRect b="36826"/>
          <a:stretch/>
        </p:blipFill>
        <p:spPr>
          <a:xfrm>
            <a:off x="137651" y="4564749"/>
            <a:ext cx="5389423" cy="1600077"/>
          </a:xfrm>
          <a:prstGeom prst="rect">
            <a:avLst/>
          </a:prstGeom>
        </p:spPr>
      </p:pic>
      <p:sp>
        <p:nvSpPr>
          <p:cNvPr id="5" name="标题 4"/>
          <p:cNvSpPr>
            <a:spLocks noGrp="1"/>
          </p:cNvSpPr>
          <p:nvPr>
            <p:ph type="title"/>
          </p:nvPr>
        </p:nvSpPr>
        <p:spPr/>
        <p:txBody>
          <a:bodyPr/>
          <a:lstStyle/>
          <a:p>
            <a:r>
              <a:rPr lang="en-US" altLang="zh-CN" dirty="0">
                <a:latin typeface="Gill Sans MT" panose="020B0502020104020203" pitchFamily="34" charset="0"/>
              </a:rPr>
              <a:t>dlinkrouter: </a:t>
            </a:r>
            <a:r>
              <a:rPr lang="en-US" altLang="zh-CN" sz="2400" dirty="0">
                <a:latin typeface="Gill Sans MT" panose="020B0502020104020203" pitchFamily="34" charset="0"/>
              </a:rPr>
              <a:t>AP Mode /Repeater Mode /Residential Gateway </a:t>
            </a:r>
            <a:endParaRPr lang="zh-CN" altLang="en-US" sz="2400" dirty="0">
              <a:latin typeface="Gill Sans MT" panose="020B0502020104020203" pitchFamily="34" charset="0"/>
            </a:endParaRPr>
          </a:p>
        </p:txBody>
      </p:sp>
      <p:pic>
        <p:nvPicPr>
          <p:cNvPr id="7" name="图片 6"/>
          <p:cNvPicPr>
            <a:picLocks noChangeAspect="1"/>
          </p:cNvPicPr>
          <p:nvPr/>
        </p:nvPicPr>
        <p:blipFill>
          <a:blip r:embed="rId4"/>
          <a:stretch>
            <a:fillRect/>
          </a:stretch>
        </p:blipFill>
        <p:spPr>
          <a:xfrm>
            <a:off x="317500" y="1480636"/>
            <a:ext cx="3793586" cy="2471839"/>
          </a:xfrm>
          <a:prstGeom prst="rect">
            <a:avLst/>
          </a:prstGeom>
        </p:spPr>
      </p:pic>
    </p:spTree>
    <p:extLst>
      <p:ext uri="{BB962C8B-B14F-4D97-AF65-F5344CB8AC3E}">
        <p14:creationId xmlns:p14="http://schemas.microsoft.com/office/powerpoint/2010/main" val="172770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4"/>
          <p:cNvSpPr>
            <a:spLocks noGrp="1"/>
          </p:cNvSpPr>
          <p:nvPr>
            <p:ph type="sldNum" sz="quarter" idx="4294967295"/>
          </p:nvPr>
        </p:nvSpPr>
        <p:spPr>
          <a:xfrm>
            <a:off x="8162925" y="6400800"/>
            <a:ext cx="676275" cy="457200"/>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rPr>
              <a:t>6-</a:t>
            </a:r>
            <a:fld id="{46F96DC3-9540-4F67-A6F3-DC9FE6463F78}" type="slidenum">
              <a:rPr lang="en-US" altLang="zh-CN" sz="1200">
                <a:latin typeface="Arial" panose="020B0604020202020204" pitchFamily="34" charset="0"/>
              </a:rPr>
              <a:pPr/>
              <a:t>4</a:t>
            </a:fld>
            <a:endParaRPr lang="en-US" altLang="zh-CN" sz="1200">
              <a:latin typeface="Arial" panose="020B0604020202020204" pitchFamily="34" charset="0"/>
            </a:endParaRPr>
          </a:p>
        </p:txBody>
      </p:sp>
      <p:sp>
        <p:nvSpPr>
          <p:cNvPr id="4101" name="Oval 5"/>
          <p:cNvSpPr>
            <a:spLocks noChangeArrowheads="1"/>
          </p:cNvSpPr>
          <p:nvPr/>
        </p:nvSpPr>
        <p:spPr bwMode="auto">
          <a:xfrm>
            <a:off x="4816475" y="4136279"/>
            <a:ext cx="2152650" cy="2093913"/>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103" name="Oval 11"/>
          <p:cNvSpPr>
            <a:spLocks noChangeArrowheads="1"/>
          </p:cNvSpPr>
          <p:nvPr/>
        </p:nvSpPr>
        <p:spPr bwMode="auto">
          <a:xfrm>
            <a:off x="650875" y="1048592"/>
            <a:ext cx="2252663" cy="2286000"/>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104" name="Line 22"/>
          <p:cNvSpPr>
            <a:spLocks noChangeShapeType="1"/>
          </p:cNvSpPr>
          <p:nvPr/>
        </p:nvSpPr>
        <p:spPr bwMode="auto">
          <a:xfrm>
            <a:off x="1798638" y="2205879"/>
            <a:ext cx="1277937" cy="6556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5" name="Oval 23"/>
          <p:cNvSpPr>
            <a:spLocks noChangeArrowheads="1"/>
          </p:cNvSpPr>
          <p:nvPr/>
        </p:nvSpPr>
        <p:spPr bwMode="auto">
          <a:xfrm>
            <a:off x="1524000" y="3791792"/>
            <a:ext cx="1038225" cy="100488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107" name="Oval 38"/>
          <p:cNvSpPr>
            <a:spLocks noChangeArrowheads="1"/>
          </p:cNvSpPr>
          <p:nvPr/>
        </p:nvSpPr>
        <p:spPr bwMode="auto">
          <a:xfrm>
            <a:off x="3108325" y="4198192"/>
            <a:ext cx="2278063" cy="205263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4108" name="Line 59"/>
          <p:cNvSpPr>
            <a:spLocks noChangeShapeType="1"/>
          </p:cNvSpPr>
          <p:nvPr/>
        </p:nvSpPr>
        <p:spPr bwMode="auto">
          <a:xfrm>
            <a:off x="5360988" y="5182442"/>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09" name="Line 60"/>
          <p:cNvSpPr>
            <a:spLocks noChangeShapeType="1"/>
          </p:cNvSpPr>
          <p:nvPr/>
        </p:nvSpPr>
        <p:spPr bwMode="auto">
          <a:xfrm flipH="1">
            <a:off x="4873625" y="5085604"/>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0" name="Line 61"/>
          <p:cNvSpPr>
            <a:spLocks noChangeShapeType="1"/>
          </p:cNvSpPr>
          <p:nvPr/>
        </p:nvSpPr>
        <p:spPr bwMode="auto">
          <a:xfrm flipH="1">
            <a:off x="4887913" y="5161804"/>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1" name="Line 62"/>
          <p:cNvSpPr>
            <a:spLocks noChangeShapeType="1"/>
          </p:cNvSpPr>
          <p:nvPr/>
        </p:nvSpPr>
        <p:spPr bwMode="auto">
          <a:xfrm flipH="1">
            <a:off x="4830763" y="5228479"/>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3" name="Line 64"/>
          <p:cNvSpPr>
            <a:spLocks noChangeShapeType="1"/>
          </p:cNvSpPr>
          <p:nvPr/>
        </p:nvSpPr>
        <p:spPr bwMode="auto">
          <a:xfrm flipV="1">
            <a:off x="4308475" y="3902917"/>
            <a:ext cx="50800" cy="1117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21518" name="Group 356"/>
          <p:cNvGrpSpPr>
            <a:grpSpLocks/>
          </p:cNvGrpSpPr>
          <p:nvPr/>
        </p:nvGrpSpPr>
        <p:grpSpPr bwMode="auto">
          <a:xfrm>
            <a:off x="6442075" y="4625229"/>
            <a:ext cx="331788" cy="368300"/>
            <a:chOff x="313" y="1497"/>
            <a:chExt cx="1152" cy="1014"/>
          </a:xfrm>
        </p:grpSpPr>
        <p:pic>
          <p:nvPicPr>
            <p:cNvPr id="21627"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28"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9" name="Group 361"/>
          <p:cNvGrpSpPr>
            <a:grpSpLocks/>
          </p:cNvGrpSpPr>
          <p:nvPr/>
        </p:nvGrpSpPr>
        <p:grpSpPr bwMode="auto">
          <a:xfrm>
            <a:off x="2071688" y="3953717"/>
            <a:ext cx="396875" cy="388937"/>
            <a:chOff x="2967" y="478"/>
            <a:chExt cx="788" cy="625"/>
          </a:xfrm>
        </p:grpSpPr>
        <p:pic>
          <p:nvPicPr>
            <p:cNvPr id="21625" name="Picture 358"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26" name="Picture 360" descr="antenna_radiation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0" name="Group 1"/>
          <p:cNvGrpSpPr>
            <a:grpSpLocks/>
          </p:cNvGrpSpPr>
          <p:nvPr/>
        </p:nvGrpSpPr>
        <p:grpSpPr bwMode="auto">
          <a:xfrm>
            <a:off x="5668963" y="4715717"/>
            <a:ext cx="458787" cy="620712"/>
            <a:chOff x="5955030" y="3031808"/>
            <a:chExt cx="914400" cy="1398587"/>
          </a:xfrm>
        </p:grpSpPr>
        <p:grpSp>
          <p:nvGrpSpPr>
            <p:cNvPr id="21608" name="Group 398"/>
            <p:cNvGrpSpPr>
              <a:grpSpLocks/>
            </p:cNvGrpSpPr>
            <p:nvPr/>
          </p:nvGrpSpPr>
          <p:grpSpPr bwMode="auto">
            <a:xfrm>
              <a:off x="6097905" y="3403283"/>
              <a:ext cx="596900" cy="1027112"/>
              <a:chOff x="3130" y="3288"/>
              <a:chExt cx="410" cy="742"/>
            </a:xfrm>
          </p:grpSpPr>
          <p:sp>
            <p:nvSpPr>
              <p:cNvPr id="2161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1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2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2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2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2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2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1609"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1" name="Group 403"/>
          <p:cNvGrpSpPr>
            <a:grpSpLocks/>
          </p:cNvGrpSpPr>
          <p:nvPr/>
        </p:nvGrpSpPr>
        <p:grpSpPr bwMode="auto">
          <a:xfrm>
            <a:off x="3403600" y="5112592"/>
            <a:ext cx="527050" cy="392112"/>
            <a:chOff x="2751" y="1851"/>
            <a:chExt cx="462" cy="478"/>
          </a:xfrm>
        </p:grpSpPr>
        <p:pic>
          <p:nvPicPr>
            <p:cNvPr id="21606"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7"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2" name="Group 100"/>
          <p:cNvGrpSpPr>
            <a:grpSpLocks/>
          </p:cNvGrpSpPr>
          <p:nvPr/>
        </p:nvGrpSpPr>
        <p:grpSpPr bwMode="auto">
          <a:xfrm>
            <a:off x="4094163" y="4745879"/>
            <a:ext cx="458787" cy="620713"/>
            <a:chOff x="5955030" y="3031808"/>
            <a:chExt cx="914400" cy="1398587"/>
          </a:xfrm>
        </p:grpSpPr>
        <p:grpSp>
          <p:nvGrpSpPr>
            <p:cNvPr id="21589" name="Group 398"/>
            <p:cNvGrpSpPr>
              <a:grpSpLocks/>
            </p:cNvGrpSpPr>
            <p:nvPr/>
          </p:nvGrpSpPr>
          <p:grpSpPr bwMode="auto">
            <a:xfrm>
              <a:off x="6097905" y="3403283"/>
              <a:ext cx="596900" cy="1027112"/>
              <a:chOff x="3130" y="3288"/>
              <a:chExt cx="410" cy="742"/>
            </a:xfrm>
          </p:grpSpPr>
          <p:sp>
            <p:nvSpPr>
              <p:cNvPr id="215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6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1590"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3" name="Group 356"/>
          <p:cNvGrpSpPr>
            <a:grpSpLocks/>
          </p:cNvGrpSpPr>
          <p:nvPr/>
        </p:nvGrpSpPr>
        <p:grpSpPr bwMode="auto">
          <a:xfrm>
            <a:off x="5781675" y="5549154"/>
            <a:ext cx="361950" cy="338138"/>
            <a:chOff x="313" y="1497"/>
            <a:chExt cx="1152" cy="1014"/>
          </a:xfrm>
        </p:grpSpPr>
        <p:pic>
          <p:nvPicPr>
            <p:cNvPr id="21587" name="Picture 354" descr="laptop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8" name="Picture 355"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4" name="Group 356"/>
          <p:cNvGrpSpPr>
            <a:grpSpLocks/>
          </p:cNvGrpSpPr>
          <p:nvPr/>
        </p:nvGrpSpPr>
        <p:grpSpPr bwMode="auto">
          <a:xfrm>
            <a:off x="4551363" y="5569792"/>
            <a:ext cx="376237" cy="347662"/>
            <a:chOff x="313" y="1497"/>
            <a:chExt cx="1152" cy="1014"/>
          </a:xfrm>
        </p:grpSpPr>
        <p:pic>
          <p:nvPicPr>
            <p:cNvPr id="21585"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6"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5" name="Group 356"/>
          <p:cNvGrpSpPr>
            <a:grpSpLocks/>
          </p:cNvGrpSpPr>
          <p:nvPr/>
        </p:nvGrpSpPr>
        <p:grpSpPr bwMode="auto">
          <a:xfrm>
            <a:off x="3830638" y="5590429"/>
            <a:ext cx="382587" cy="436563"/>
            <a:chOff x="313" y="1497"/>
            <a:chExt cx="1152" cy="1014"/>
          </a:xfrm>
        </p:grpSpPr>
        <p:pic>
          <p:nvPicPr>
            <p:cNvPr id="21583" name="Picture 354" descr="laptop_stylized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4" name="Picture 355"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6" name="Group 403"/>
          <p:cNvGrpSpPr>
            <a:grpSpLocks/>
          </p:cNvGrpSpPr>
          <p:nvPr/>
        </p:nvGrpSpPr>
        <p:grpSpPr bwMode="auto">
          <a:xfrm>
            <a:off x="3729038" y="4431554"/>
            <a:ext cx="485775" cy="403225"/>
            <a:chOff x="2751" y="1851"/>
            <a:chExt cx="462" cy="478"/>
          </a:xfrm>
        </p:grpSpPr>
        <p:pic>
          <p:nvPicPr>
            <p:cNvPr id="21581" name="Picture 364" descr="iphone_stylized_smal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2" name="Picture 402"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7" name="Group 403"/>
          <p:cNvGrpSpPr>
            <a:grpSpLocks/>
          </p:cNvGrpSpPr>
          <p:nvPr/>
        </p:nvGrpSpPr>
        <p:grpSpPr bwMode="auto">
          <a:xfrm>
            <a:off x="6289675" y="5091954"/>
            <a:ext cx="525463" cy="392113"/>
            <a:chOff x="2751" y="1851"/>
            <a:chExt cx="462" cy="478"/>
          </a:xfrm>
        </p:grpSpPr>
        <p:pic>
          <p:nvPicPr>
            <p:cNvPr id="21579"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8" name="Group 356"/>
          <p:cNvGrpSpPr>
            <a:grpSpLocks/>
          </p:cNvGrpSpPr>
          <p:nvPr/>
        </p:nvGrpSpPr>
        <p:grpSpPr bwMode="auto">
          <a:xfrm>
            <a:off x="4987925" y="4949079"/>
            <a:ext cx="376238" cy="349250"/>
            <a:chOff x="313" y="1497"/>
            <a:chExt cx="1152" cy="1014"/>
          </a:xfrm>
        </p:grpSpPr>
        <p:pic>
          <p:nvPicPr>
            <p:cNvPr id="21577"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8"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9" name="Group 356"/>
          <p:cNvGrpSpPr>
            <a:grpSpLocks/>
          </p:cNvGrpSpPr>
          <p:nvPr/>
        </p:nvGrpSpPr>
        <p:grpSpPr bwMode="auto">
          <a:xfrm>
            <a:off x="1909763" y="4401392"/>
            <a:ext cx="282575" cy="344487"/>
            <a:chOff x="313" y="1497"/>
            <a:chExt cx="1152" cy="1014"/>
          </a:xfrm>
        </p:grpSpPr>
        <p:pic>
          <p:nvPicPr>
            <p:cNvPr id="21575"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0" name="Group 403"/>
          <p:cNvGrpSpPr>
            <a:grpSpLocks/>
          </p:cNvGrpSpPr>
          <p:nvPr/>
        </p:nvGrpSpPr>
        <p:grpSpPr bwMode="auto">
          <a:xfrm>
            <a:off x="1616075" y="4066429"/>
            <a:ext cx="444500" cy="381000"/>
            <a:chOff x="2751" y="1851"/>
            <a:chExt cx="462" cy="478"/>
          </a:xfrm>
        </p:grpSpPr>
        <p:pic>
          <p:nvPicPr>
            <p:cNvPr id="21573"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4"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1" name="Group 142"/>
          <p:cNvGrpSpPr>
            <a:grpSpLocks/>
          </p:cNvGrpSpPr>
          <p:nvPr/>
        </p:nvGrpSpPr>
        <p:grpSpPr bwMode="auto">
          <a:xfrm>
            <a:off x="1574800" y="1729629"/>
            <a:ext cx="458788" cy="619125"/>
            <a:chOff x="5955030" y="3031808"/>
            <a:chExt cx="914400" cy="1398587"/>
          </a:xfrm>
        </p:grpSpPr>
        <p:grpSp>
          <p:nvGrpSpPr>
            <p:cNvPr id="21556" name="Group 398"/>
            <p:cNvGrpSpPr>
              <a:grpSpLocks/>
            </p:cNvGrpSpPr>
            <p:nvPr/>
          </p:nvGrpSpPr>
          <p:grpSpPr bwMode="auto">
            <a:xfrm>
              <a:off x="6097905" y="3403283"/>
              <a:ext cx="596900" cy="1027112"/>
              <a:chOff x="3130" y="3288"/>
              <a:chExt cx="410" cy="742"/>
            </a:xfrm>
          </p:grpSpPr>
          <p:sp>
            <p:nvSpPr>
              <p:cNvPr id="21558"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9"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0"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1"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2"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3"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4"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5"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6"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7"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8"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69"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70"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71"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72"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1557"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2" name="Group 356"/>
          <p:cNvGrpSpPr>
            <a:grpSpLocks/>
          </p:cNvGrpSpPr>
          <p:nvPr/>
        </p:nvGrpSpPr>
        <p:grpSpPr bwMode="auto">
          <a:xfrm>
            <a:off x="2112963" y="1861392"/>
            <a:ext cx="465137" cy="481012"/>
            <a:chOff x="313" y="1497"/>
            <a:chExt cx="1152" cy="1014"/>
          </a:xfrm>
        </p:grpSpPr>
        <p:pic>
          <p:nvPicPr>
            <p:cNvPr id="21554" name="Picture 354" descr="laptop_stylized_smal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5" name="Picture 355" descr="antenna_stylize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3" name="Group 356"/>
          <p:cNvGrpSpPr>
            <a:grpSpLocks/>
          </p:cNvGrpSpPr>
          <p:nvPr/>
        </p:nvGrpSpPr>
        <p:grpSpPr bwMode="auto">
          <a:xfrm>
            <a:off x="2005013" y="2659904"/>
            <a:ext cx="333375" cy="368300"/>
            <a:chOff x="313" y="1497"/>
            <a:chExt cx="1152" cy="1014"/>
          </a:xfrm>
        </p:grpSpPr>
        <p:pic>
          <p:nvPicPr>
            <p:cNvPr id="21552"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3" name="Picture 355" descr="antenna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4" name="Group 356"/>
          <p:cNvGrpSpPr>
            <a:grpSpLocks/>
          </p:cNvGrpSpPr>
          <p:nvPr/>
        </p:nvGrpSpPr>
        <p:grpSpPr bwMode="auto">
          <a:xfrm>
            <a:off x="1482725" y="2745629"/>
            <a:ext cx="282575" cy="344488"/>
            <a:chOff x="313" y="1497"/>
            <a:chExt cx="1152" cy="1014"/>
          </a:xfrm>
        </p:grpSpPr>
        <p:pic>
          <p:nvPicPr>
            <p:cNvPr id="21550"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1"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5" name="Group 403"/>
          <p:cNvGrpSpPr>
            <a:grpSpLocks/>
          </p:cNvGrpSpPr>
          <p:nvPr/>
        </p:nvGrpSpPr>
        <p:grpSpPr bwMode="auto">
          <a:xfrm>
            <a:off x="1189038" y="2409079"/>
            <a:ext cx="444500" cy="382588"/>
            <a:chOff x="2751" y="1851"/>
            <a:chExt cx="462" cy="478"/>
          </a:xfrm>
        </p:grpSpPr>
        <p:pic>
          <p:nvPicPr>
            <p:cNvPr id="21548"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9"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6" name="Group 356"/>
          <p:cNvGrpSpPr>
            <a:grpSpLocks/>
          </p:cNvGrpSpPr>
          <p:nvPr/>
        </p:nvGrpSpPr>
        <p:grpSpPr bwMode="auto">
          <a:xfrm>
            <a:off x="1565275" y="1159717"/>
            <a:ext cx="446088" cy="385762"/>
            <a:chOff x="313" y="1497"/>
            <a:chExt cx="1152" cy="1014"/>
          </a:xfrm>
        </p:grpSpPr>
        <p:pic>
          <p:nvPicPr>
            <p:cNvPr id="21546" name="Picture 354" descr="laptop_stylized_smal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7" name="Picture 355" descr="antenna_stylized"/>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37" name="Group 403"/>
          <p:cNvGrpSpPr>
            <a:grpSpLocks/>
          </p:cNvGrpSpPr>
          <p:nvPr/>
        </p:nvGrpSpPr>
        <p:grpSpPr bwMode="auto">
          <a:xfrm>
            <a:off x="762000" y="2288429"/>
            <a:ext cx="446088" cy="381000"/>
            <a:chOff x="2751" y="1851"/>
            <a:chExt cx="462" cy="478"/>
          </a:xfrm>
        </p:grpSpPr>
        <p:pic>
          <p:nvPicPr>
            <p:cNvPr id="21544"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5"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9" name="Line 63"/>
          <p:cNvSpPr>
            <a:spLocks noChangeShapeType="1"/>
          </p:cNvSpPr>
          <p:nvPr/>
        </p:nvSpPr>
        <p:spPr bwMode="auto">
          <a:xfrm flipH="1" flipV="1">
            <a:off x="4867275" y="3863229"/>
            <a:ext cx="949325" cy="1293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130" name="Line 34"/>
          <p:cNvSpPr>
            <a:spLocks noChangeShapeType="1"/>
          </p:cNvSpPr>
          <p:nvPr/>
        </p:nvSpPr>
        <p:spPr bwMode="auto">
          <a:xfrm flipV="1">
            <a:off x="2197100" y="3394917"/>
            <a:ext cx="1257300" cy="8096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21541" name="Group 6"/>
          <p:cNvGrpSpPr>
            <a:grpSpLocks/>
          </p:cNvGrpSpPr>
          <p:nvPr/>
        </p:nvGrpSpPr>
        <p:grpSpPr bwMode="auto">
          <a:xfrm>
            <a:off x="3038475" y="2315417"/>
            <a:ext cx="2362200" cy="1762125"/>
            <a:chOff x="3839" y="1737"/>
            <a:chExt cx="1488" cy="1110"/>
          </a:xfrm>
        </p:grpSpPr>
        <p:sp>
          <p:nvSpPr>
            <p:cNvPr id="21542" name="Freeform 7"/>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Text Box 8"/>
            <p:cNvSpPr txBox="1">
              <a:spLocks noChangeArrowheads="1"/>
            </p:cNvSpPr>
            <p:nvPr/>
          </p:nvSpPr>
          <p:spPr bwMode="auto">
            <a:xfrm>
              <a:off x="4087" y="2141"/>
              <a:ext cx="108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a:r>
                <a:rPr lang="zh-CN" altLang="en-US" sz="2000" dirty="0">
                  <a:latin typeface="+mn-ea"/>
                  <a:ea typeface="+mn-ea"/>
                </a:rPr>
                <a:t>网络基础设施</a:t>
              </a:r>
            </a:p>
          </p:txBody>
        </p:sp>
      </p:grpSp>
      <p:sp>
        <p:nvSpPr>
          <p:cNvPr id="2" name="标题 1"/>
          <p:cNvSpPr>
            <a:spLocks noGrp="1"/>
          </p:cNvSpPr>
          <p:nvPr>
            <p:ph type="title"/>
          </p:nvPr>
        </p:nvSpPr>
        <p:spPr/>
        <p:txBody>
          <a:bodyPr/>
          <a:lstStyle/>
          <a:p>
            <a:pPr eaLnBrk="1" hangingPunct="1"/>
            <a:r>
              <a:rPr lang="zh-CN" altLang="en-US" dirty="0">
                <a:latin typeface="+mn-lt"/>
              </a:rPr>
              <a:t>无线网络的元素</a:t>
            </a:r>
          </a:p>
        </p:txBody>
      </p:sp>
    </p:spTree>
    <p:extLst>
      <p:ext uri="{BB962C8B-B14F-4D97-AF65-F5344CB8AC3E}">
        <p14:creationId xmlns:p14="http://schemas.microsoft.com/office/powerpoint/2010/main" val="4195448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latin typeface="+mn-lt"/>
              </a:rPr>
              <a:t>802.11: </a:t>
            </a:r>
            <a:r>
              <a:rPr lang="zh-CN" altLang="en-US" dirty="0" smtClean="0">
                <a:latin typeface="+mn-lt"/>
              </a:rPr>
              <a:t>信道与关联</a:t>
            </a:r>
            <a:endParaRPr lang="zh-CN" altLang="en-US" dirty="0">
              <a:latin typeface="+mn-lt"/>
            </a:endParaRPr>
          </a:p>
        </p:txBody>
      </p:sp>
      <p:sp>
        <p:nvSpPr>
          <p:cNvPr id="6" name="内容占位符 5"/>
          <p:cNvSpPr>
            <a:spLocks noGrp="1"/>
          </p:cNvSpPr>
          <p:nvPr>
            <p:ph idx="1"/>
          </p:nvPr>
        </p:nvSpPr>
        <p:spPr>
          <a:xfrm>
            <a:off x="355600" y="1001486"/>
            <a:ext cx="8498114" cy="5159602"/>
          </a:xfrm>
        </p:spPr>
        <p:txBody>
          <a:bodyPr/>
          <a:lstStyle/>
          <a:p>
            <a:r>
              <a:rPr lang="zh-CN" altLang="en-US" dirty="0"/>
              <a:t>在</a:t>
            </a:r>
            <a:r>
              <a:rPr lang="en-US" altLang="zh-CN" dirty="0"/>
              <a:t>802.11</a:t>
            </a:r>
            <a:r>
              <a:rPr lang="zh-CN" altLang="en-US" dirty="0"/>
              <a:t>中，每个</a:t>
            </a:r>
            <a:r>
              <a:rPr lang="zh-CN" altLang="en-US" dirty="0" smtClean="0"/>
              <a:t>无线站点在</a:t>
            </a:r>
            <a:r>
              <a:rPr lang="zh-CN" altLang="en-US" dirty="0"/>
              <a:t>能够发送或接收包含网络层数据的</a:t>
            </a:r>
            <a:r>
              <a:rPr lang="en-US" altLang="zh-CN" dirty="0"/>
              <a:t>802.11</a:t>
            </a:r>
            <a:r>
              <a:rPr lang="zh-CN" altLang="en-US" dirty="0"/>
              <a:t>帧之前</a:t>
            </a:r>
            <a:r>
              <a:rPr lang="zh-CN" altLang="en-US" dirty="0">
                <a:solidFill>
                  <a:srgbClr val="FF0000"/>
                </a:solidFill>
              </a:rPr>
              <a:t>需要</a:t>
            </a:r>
            <a:r>
              <a:rPr lang="zh-CN" altLang="en-US" dirty="0"/>
              <a:t>与一个</a:t>
            </a:r>
            <a:r>
              <a:rPr lang="en-US" altLang="zh-CN" dirty="0"/>
              <a:t>AP</a:t>
            </a:r>
            <a:r>
              <a:rPr lang="zh-CN" altLang="en-US" dirty="0"/>
              <a:t>相关联。</a:t>
            </a:r>
          </a:p>
          <a:p>
            <a:endParaRPr lang="en-US" altLang="zh-CN" dirty="0" smtClean="0"/>
          </a:p>
          <a:p>
            <a:r>
              <a:rPr lang="zh-CN" altLang="en-US" dirty="0" smtClean="0"/>
              <a:t>尽管</a:t>
            </a:r>
            <a:r>
              <a:rPr lang="zh-CN" altLang="en-US" dirty="0"/>
              <a:t>所有的</a:t>
            </a:r>
            <a:r>
              <a:rPr lang="en-US" altLang="zh-CN" dirty="0"/>
              <a:t>802.11</a:t>
            </a:r>
            <a:r>
              <a:rPr lang="zh-CN" altLang="en-US" dirty="0"/>
              <a:t>标准都</a:t>
            </a:r>
            <a:r>
              <a:rPr lang="zh-CN" altLang="en-US" dirty="0" smtClean="0"/>
              <a:t>使用了关联，</a:t>
            </a:r>
            <a:r>
              <a:rPr lang="zh-CN" altLang="en-US" dirty="0"/>
              <a:t>但我们将在</a:t>
            </a:r>
            <a:r>
              <a:rPr lang="en-US" altLang="zh-CN" dirty="0"/>
              <a:t>IEEE </a:t>
            </a:r>
            <a:r>
              <a:rPr lang="en-US" altLang="zh-CN" dirty="0" smtClean="0"/>
              <a:t>802.11b/g</a:t>
            </a:r>
            <a:r>
              <a:rPr lang="zh-CN" altLang="en-US" dirty="0" smtClean="0"/>
              <a:t>的</a:t>
            </a:r>
            <a:r>
              <a:rPr lang="zh-CN" altLang="en-US" dirty="0"/>
              <a:t>环境</a:t>
            </a:r>
            <a:r>
              <a:rPr lang="zh-CN" altLang="en-US" dirty="0" smtClean="0"/>
              <a:t>中</a:t>
            </a:r>
            <a:r>
              <a:rPr lang="zh-CN" altLang="en-US" dirty="0"/>
              <a:t>专门讨论这个主题。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CN" dirty="0"/>
              <a:t>802.11: </a:t>
            </a:r>
            <a:r>
              <a:rPr lang="zh-CN" altLang="en-US" dirty="0"/>
              <a:t>信道与关联</a:t>
            </a:r>
            <a:endParaRPr lang="en-US" altLang="zh-CN" dirty="0">
              <a:latin typeface="Gill Sans MT" panose="020B0502020104020203" pitchFamily="34" charset="0"/>
            </a:endParaRPr>
          </a:p>
        </p:txBody>
      </p:sp>
      <p:graphicFrame>
        <p:nvGraphicFramePr>
          <p:cNvPr id="9218" name="Object 4"/>
          <p:cNvGraphicFramePr>
            <a:graphicFrameLocks noChangeAspect="1"/>
          </p:cNvGraphicFramePr>
          <p:nvPr>
            <p:extLst>
              <p:ext uri="{D42A27DB-BD31-4B8C-83A1-F6EECF244321}">
                <p14:modId xmlns:p14="http://schemas.microsoft.com/office/powerpoint/2010/main" val="4079821509"/>
              </p:ext>
            </p:extLst>
          </p:nvPr>
        </p:nvGraphicFramePr>
        <p:xfrm>
          <a:off x="999898" y="4546599"/>
          <a:ext cx="7056437" cy="1511300"/>
        </p:xfrm>
        <a:graphic>
          <a:graphicData uri="http://schemas.openxmlformats.org/presentationml/2006/ole">
            <mc:AlternateContent xmlns:mc="http://schemas.openxmlformats.org/markup-compatibility/2006">
              <mc:Choice xmlns:v="urn:schemas-microsoft-com:vml" Requires="v">
                <p:oleObj spid="_x0000_s9320" name="Visio" r:id="rId4" imgW="4708329" imgH="1292962" progId="">
                  <p:embed/>
                </p:oleObj>
              </mc:Choice>
              <mc:Fallback>
                <p:oleObj name="Visio" r:id="rId4" imgW="4708329" imgH="1292962" progId="">
                  <p:embed/>
                  <p:pic>
                    <p:nvPicPr>
                      <p:cNvPr id="0" name="Picture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898" y="4546599"/>
                        <a:ext cx="7056437"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2"/>
          <p:cNvPicPr>
            <a:picLocks noChangeAspect="1" noChangeArrowheads="1"/>
          </p:cNvPicPr>
          <p:nvPr/>
        </p:nvPicPr>
        <p:blipFill>
          <a:blip r:embed="rId6" cstate="print"/>
          <a:srcRect l="9131" b="10929"/>
          <a:stretch>
            <a:fillRect/>
          </a:stretch>
        </p:blipFill>
        <p:spPr bwMode="auto">
          <a:xfrm>
            <a:off x="275770" y="1074058"/>
            <a:ext cx="4934859" cy="3556001"/>
          </a:xfrm>
          <a:prstGeom prst="rect">
            <a:avLst/>
          </a:prstGeom>
          <a:noFill/>
          <a:ln w="9525">
            <a:noFill/>
            <a:miter lim="800000"/>
            <a:headEnd/>
            <a:tailEnd/>
          </a:ln>
          <a:effectLst/>
        </p:spPr>
      </p:pic>
      <p:pic>
        <p:nvPicPr>
          <p:cNvPr id="5" name="Picture 2"/>
          <p:cNvPicPr>
            <a:picLocks noChangeAspect="1" noChangeArrowheads="1"/>
          </p:cNvPicPr>
          <p:nvPr/>
        </p:nvPicPr>
        <p:blipFill>
          <a:blip r:embed="rId7" cstate="print"/>
          <a:srcRect l="37882" r="-1946" b="13057"/>
          <a:stretch>
            <a:fillRect/>
          </a:stretch>
        </p:blipFill>
        <p:spPr bwMode="auto">
          <a:xfrm>
            <a:off x="5210629" y="1181327"/>
            <a:ext cx="3483428" cy="3289073"/>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361043" y="174168"/>
            <a:ext cx="8513763" cy="685800"/>
          </a:xfrm>
        </p:spPr>
        <p:txBody>
          <a:bodyPr/>
          <a:lstStyle/>
          <a:p>
            <a:pPr eaLnBrk="1" hangingPunct="1"/>
            <a:r>
              <a:rPr lang="en-US" altLang="zh-CN" dirty="0" smtClean="0">
                <a:latin typeface="+mn-lt"/>
              </a:rPr>
              <a:t>WiFi </a:t>
            </a:r>
            <a:r>
              <a:rPr lang="zh-CN" altLang="en-US" dirty="0">
                <a:latin typeface="+mn-lt"/>
              </a:rPr>
              <a:t>丛林</a:t>
            </a:r>
            <a:endParaRPr lang="en-US" altLang="zh-CN" dirty="0" smtClean="0">
              <a:latin typeface="+mn-lt"/>
            </a:endParaRPr>
          </a:p>
        </p:txBody>
      </p:sp>
      <p:sp>
        <p:nvSpPr>
          <p:cNvPr id="58371" name="Rectangle 3"/>
          <p:cNvSpPr>
            <a:spLocks noGrp="1" noChangeArrowheads="1"/>
          </p:cNvSpPr>
          <p:nvPr>
            <p:ph type="body" idx="4294967295"/>
          </p:nvPr>
        </p:nvSpPr>
        <p:spPr>
          <a:xfrm>
            <a:off x="317499" y="1015999"/>
            <a:ext cx="6095333" cy="5167087"/>
          </a:xfrm>
        </p:spPr>
        <p:txBody>
          <a:bodyPr/>
          <a:lstStyle/>
          <a:p>
            <a:pPr>
              <a:spcBef>
                <a:spcPts val="600"/>
              </a:spcBef>
            </a:pPr>
            <a:r>
              <a:rPr lang="zh-CN" altLang="en-US" dirty="0"/>
              <a:t>现在我们对</a:t>
            </a:r>
            <a:r>
              <a:rPr lang="en-US" altLang="zh-CN" dirty="0"/>
              <a:t>802.11</a:t>
            </a:r>
            <a:r>
              <a:rPr lang="zh-CN" altLang="en-US" dirty="0"/>
              <a:t>频道有了基本的了解，让我们来描述一个有趣的</a:t>
            </a:r>
            <a:r>
              <a:rPr lang="zh-CN" altLang="en-US" dirty="0" smtClean="0"/>
              <a:t>场景 </a:t>
            </a:r>
            <a:r>
              <a:rPr lang="en-US" altLang="zh-CN" dirty="0" smtClean="0"/>
              <a:t>—— WiFi</a:t>
            </a:r>
            <a:r>
              <a:rPr lang="zh-CN" altLang="en-US" dirty="0"/>
              <a:t>丛林</a:t>
            </a:r>
            <a:r>
              <a:rPr lang="zh-CN" altLang="en-US" dirty="0" smtClean="0"/>
              <a:t>。</a:t>
            </a:r>
            <a:endParaRPr lang="en-US" altLang="zh-CN" dirty="0" smtClean="0"/>
          </a:p>
          <a:p>
            <a:pPr>
              <a:spcBef>
                <a:spcPts val="600"/>
              </a:spcBef>
            </a:pPr>
            <a:endParaRPr lang="zh-CN" altLang="en-US" dirty="0"/>
          </a:p>
          <a:p>
            <a:pPr>
              <a:spcBef>
                <a:spcPts val="600"/>
              </a:spcBef>
            </a:pPr>
            <a:r>
              <a:rPr lang="en-US" altLang="zh-CN" dirty="0"/>
              <a:t>WiFi</a:t>
            </a:r>
            <a:r>
              <a:rPr lang="zh-CN" altLang="en-US" dirty="0"/>
              <a:t>丛林</a:t>
            </a:r>
            <a:r>
              <a:rPr lang="zh-CN" altLang="en-US" dirty="0" smtClean="0"/>
              <a:t>是一个任何</a:t>
            </a:r>
            <a:r>
              <a:rPr lang="zh-CN" altLang="en-US" dirty="0"/>
              <a:t>物理</a:t>
            </a:r>
            <a:r>
              <a:rPr lang="zh-CN" altLang="en-US" dirty="0" smtClean="0"/>
              <a:t>位置，在这里无线站点能从</a:t>
            </a:r>
            <a:r>
              <a:rPr lang="zh-CN" altLang="en-US" dirty="0"/>
              <a:t>两个或多</a:t>
            </a:r>
            <a:r>
              <a:rPr lang="zh-CN" altLang="en-US" dirty="0" smtClean="0"/>
              <a:t>个</a:t>
            </a:r>
            <a:r>
              <a:rPr lang="en-US" altLang="zh-CN" dirty="0" smtClean="0"/>
              <a:t>AP</a:t>
            </a:r>
            <a:r>
              <a:rPr lang="zh-CN" altLang="en-US" dirty="0" smtClean="0"/>
              <a:t>中收到很强的信号。</a:t>
            </a:r>
            <a:endParaRPr lang="zh-CN" altLang="en-US" dirty="0"/>
          </a:p>
          <a:p>
            <a:pPr>
              <a:spcBef>
                <a:spcPts val="600"/>
              </a:spcBef>
            </a:pPr>
            <a:endParaRPr lang="en-US" altLang="zh-CN" dirty="0" smtClean="0"/>
          </a:p>
          <a:p>
            <a:pPr>
              <a:spcBef>
                <a:spcPts val="600"/>
              </a:spcBef>
            </a:pPr>
            <a:r>
              <a:rPr lang="zh-CN" altLang="en-US" dirty="0" smtClean="0"/>
              <a:t>这些</a:t>
            </a:r>
            <a:r>
              <a:rPr lang="en-US" altLang="zh-CN" dirty="0" smtClean="0"/>
              <a:t>AP</a:t>
            </a:r>
            <a:r>
              <a:rPr lang="zh-CN" altLang="en-US" dirty="0" smtClean="0"/>
              <a:t>中每一个都可能</a:t>
            </a:r>
            <a:r>
              <a:rPr lang="zh-CN" altLang="en-US" dirty="0"/>
              <a:t>位于不同的</a:t>
            </a:r>
            <a:r>
              <a:rPr lang="en-US" altLang="zh-CN" dirty="0"/>
              <a:t>IP</a:t>
            </a:r>
            <a:r>
              <a:rPr lang="zh-CN" altLang="en-US" dirty="0"/>
              <a:t>子网中，并被</a:t>
            </a:r>
            <a:r>
              <a:rPr lang="zh-CN" altLang="en-US" dirty="0" smtClean="0"/>
              <a:t>独立分配一</a:t>
            </a:r>
            <a:r>
              <a:rPr lang="zh-CN" altLang="en-US" dirty="0"/>
              <a:t>个通道。</a:t>
            </a:r>
          </a:p>
        </p:txBody>
      </p:sp>
      <p:pic>
        <p:nvPicPr>
          <p:cNvPr id="2" name="图片 1"/>
          <p:cNvPicPr>
            <a:picLocks noChangeAspect="1"/>
          </p:cNvPicPr>
          <p:nvPr/>
        </p:nvPicPr>
        <p:blipFill>
          <a:blip r:embed="rId3"/>
          <a:stretch>
            <a:fillRect/>
          </a:stretch>
        </p:blipFill>
        <p:spPr>
          <a:xfrm>
            <a:off x="6412832" y="1277353"/>
            <a:ext cx="2638425" cy="3581400"/>
          </a:xfrm>
          <a:prstGeom prst="rect">
            <a:avLst/>
          </a:prstGeom>
        </p:spPr>
      </p:pic>
    </p:spTree>
    <p:extLst>
      <p:ext uri="{BB962C8B-B14F-4D97-AF65-F5344CB8AC3E}">
        <p14:creationId xmlns:p14="http://schemas.microsoft.com/office/powerpoint/2010/main" val="8702970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0825" y="209650"/>
            <a:ext cx="8569325" cy="627062"/>
          </a:xfrm>
        </p:spPr>
        <p:txBody>
          <a:bodyPr/>
          <a:lstStyle/>
          <a:p>
            <a:pPr eaLnBrk="1" hangingPunct="1"/>
            <a:r>
              <a:rPr lang="zh-CN" altLang="en-US" dirty="0" smtClean="0"/>
              <a:t>热点</a:t>
            </a:r>
            <a:r>
              <a:rPr lang="en-US" altLang="zh-CN" dirty="0" smtClean="0"/>
              <a:t>(hot spot)</a:t>
            </a:r>
            <a:endParaRPr lang="en-US" altLang="zh-CN" dirty="0" smtClean="0"/>
          </a:p>
        </p:txBody>
      </p:sp>
      <p:sp>
        <p:nvSpPr>
          <p:cNvPr id="14339" name="Rectangle 3"/>
          <p:cNvSpPr>
            <a:spLocks noGrp="1" noChangeArrowheads="1"/>
          </p:cNvSpPr>
          <p:nvPr>
            <p:ph type="body" idx="1"/>
          </p:nvPr>
        </p:nvSpPr>
        <p:spPr/>
        <p:txBody>
          <a:bodyPr/>
          <a:lstStyle/>
          <a:p>
            <a:pPr eaLnBrk="1" hangingPunct="1">
              <a:spcBef>
                <a:spcPts val="600"/>
              </a:spcBef>
            </a:pPr>
            <a:r>
              <a:rPr lang="zh-CN" altLang="en-US" dirty="0" smtClean="0"/>
              <a:t>现在许多地方，如办公室、机场、快餐店、旅馆、购物中心等都能够向公众提供有偿或无偿接入</a:t>
            </a:r>
            <a:r>
              <a:rPr lang="en-US" altLang="zh-CN" dirty="0" smtClean="0"/>
              <a:t>Wi-Fi</a:t>
            </a:r>
            <a:r>
              <a:rPr lang="zh-CN" altLang="en-US" dirty="0" smtClean="0"/>
              <a:t>的服务。</a:t>
            </a:r>
            <a:endParaRPr lang="en-US" altLang="zh-CN" dirty="0" smtClean="0"/>
          </a:p>
          <a:p>
            <a:pPr eaLnBrk="1" hangingPunct="1">
              <a:spcBef>
                <a:spcPts val="600"/>
              </a:spcBef>
            </a:pPr>
            <a:endParaRPr lang="en-US" altLang="zh-CN" dirty="0"/>
          </a:p>
          <a:p>
            <a:pPr eaLnBrk="1" hangingPunct="1">
              <a:spcBef>
                <a:spcPts val="600"/>
              </a:spcBef>
            </a:pPr>
            <a:r>
              <a:rPr lang="zh-CN" altLang="en-US" dirty="0" smtClean="0"/>
              <a:t>这样的地点就叫做</a:t>
            </a:r>
            <a:r>
              <a:rPr lang="zh-CN" altLang="en-US" dirty="0" smtClean="0">
                <a:solidFill>
                  <a:srgbClr val="FF0000"/>
                </a:solidFill>
              </a:rPr>
              <a:t>热点</a:t>
            </a:r>
            <a:r>
              <a:rPr lang="en-US" altLang="zh-CN" dirty="0" smtClean="0"/>
              <a:t>(</a:t>
            </a:r>
            <a:r>
              <a:rPr lang="en-US" altLang="zh-CN" dirty="0" smtClean="0">
                <a:solidFill>
                  <a:srgbClr val="FF0000"/>
                </a:solidFill>
              </a:rPr>
              <a:t>hot spot</a:t>
            </a:r>
            <a:r>
              <a:rPr lang="en-US" altLang="zh-CN" dirty="0" smtClean="0"/>
              <a:t>) </a:t>
            </a:r>
            <a:r>
              <a:rPr lang="en-US" altLang="zh-CN" dirty="0" smtClean="0"/>
              <a:t>[</a:t>
            </a:r>
            <a:r>
              <a:rPr lang="zh-CN" altLang="en-US" dirty="0" smtClean="0"/>
              <a:t>它没有指定</a:t>
            </a:r>
            <a:r>
              <a:rPr lang="en-US" altLang="zh-CN" dirty="0" smtClean="0"/>
              <a:t>AP</a:t>
            </a:r>
            <a:r>
              <a:rPr lang="zh-CN" altLang="en-US" dirty="0" smtClean="0"/>
              <a:t>个数或不同</a:t>
            </a:r>
            <a:r>
              <a:rPr lang="en-US" altLang="zh-CN" dirty="0" smtClean="0"/>
              <a:t>APs</a:t>
            </a:r>
            <a:r>
              <a:rPr lang="zh-CN" altLang="en-US" dirty="0" smtClean="0"/>
              <a:t>共存情况</a:t>
            </a:r>
            <a:r>
              <a:rPr lang="en-US" altLang="zh-CN" dirty="0" smtClean="0"/>
              <a:t>] </a:t>
            </a:r>
            <a:r>
              <a:rPr lang="zh-CN" altLang="en-US" dirty="0" smtClean="0"/>
              <a:t>。热点也就是公众无线</a:t>
            </a:r>
            <a:r>
              <a:rPr lang="zh-CN" altLang="en-US" dirty="0" smtClean="0">
                <a:solidFill>
                  <a:srgbClr val="FF0000"/>
                </a:solidFill>
              </a:rPr>
              <a:t>入网点</a:t>
            </a:r>
            <a:r>
              <a:rPr lang="zh-CN" altLang="en-US" dirty="0" smtClean="0"/>
              <a:t>。由许多</a:t>
            </a:r>
            <a:r>
              <a:rPr lang="zh-CN" altLang="en-US" dirty="0" smtClean="0">
                <a:solidFill>
                  <a:srgbClr val="FF0000"/>
                </a:solidFill>
              </a:rPr>
              <a:t>热点</a:t>
            </a:r>
            <a:r>
              <a:rPr lang="zh-CN" altLang="en-US" dirty="0" smtClean="0"/>
              <a:t>和</a:t>
            </a:r>
            <a:r>
              <a:rPr lang="en-US" altLang="zh-CN" dirty="0" smtClean="0">
                <a:solidFill>
                  <a:srgbClr val="FF0000"/>
                </a:solidFill>
              </a:rPr>
              <a:t>AP</a:t>
            </a:r>
            <a:r>
              <a:rPr lang="zh-CN" altLang="en-US" dirty="0" smtClean="0"/>
              <a:t>连接起来的区域叫做热</a:t>
            </a:r>
            <a:r>
              <a:rPr lang="zh-CN" altLang="en-US" dirty="0" smtClean="0"/>
              <a:t>区</a:t>
            </a:r>
            <a:r>
              <a:rPr lang="en-US" altLang="zh-CN" dirty="0" smtClean="0"/>
              <a:t>(</a:t>
            </a:r>
            <a:r>
              <a:rPr lang="en-US" altLang="zh-CN" dirty="0" smtClean="0">
                <a:solidFill>
                  <a:srgbClr val="FF0000"/>
                </a:solidFill>
              </a:rPr>
              <a:t>hot zone</a:t>
            </a:r>
            <a:r>
              <a:rPr lang="en-US" altLang="zh-CN" dirty="0" smtClean="0"/>
              <a:t>)</a:t>
            </a:r>
            <a:r>
              <a:rPr lang="zh-CN" altLang="en-US" dirty="0" smtClean="0"/>
              <a:t>。</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现在也出现了无线互联网服务提供者</a:t>
            </a:r>
            <a:r>
              <a:rPr lang="en-US" altLang="zh-CN" dirty="0" smtClean="0"/>
              <a:t>WISP </a:t>
            </a:r>
            <a:r>
              <a:rPr lang="en-US" altLang="zh-CN" sz="2200" dirty="0" smtClean="0"/>
              <a:t>(Wireless </a:t>
            </a:r>
            <a:r>
              <a:rPr lang="en-US" altLang="zh-CN" sz="2200" dirty="0" smtClean="0"/>
              <a:t>Internet Service </a:t>
            </a:r>
            <a:r>
              <a:rPr lang="en-US" altLang="zh-CN" sz="2200" dirty="0" smtClean="0"/>
              <a:t>Provider) </a:t>
            </a:r>
            <a:r>
              <a:rPr lang="zh-CN" altLang="en-US" dirty="0" smtClean="0"/>
              <a:t>这一名词。</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用户可以通过无线信道接入到</a:t>
            </a:r>
            <a:r>
              <a:rPr lang="en-US" altLang="zh-CN" dirty="0" smtClean="0"/>
              <a:t>WISP</a:t>
            </a:r>
            <a:r>
              <a:rPr lang="zh-CN" altLang="en-US" dirty="0" smtClean="0"/>
              <a:t>，然后再经过无线信道接入到互联网。</a:t>
            </a:r>
          </a:p>
        </p:txBody>
      </p:sp>
    </p:spTree>
    <p:extLst>
      <p:ext uri="{BB962C8B-B14F-4D97-AF65-F5344CB8AC3E}">
        <p14:creationId xmlns:p14="http://schemas.microsoft.com/office/powerpoint/2010/main" val="2057167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a:defRPr/>
            </a:pPr>
            <a:r>
              <a:rPr lang="zh-CN" altLang="en-US" dirty="0"/>
              <a:t>与接入点 </a:t>
            </a:r>
            <a:r>
              <a:rPr lang="en-US" altLang="zh-CN" dirty="0"/>
              <a:t>AP </a:t>
            </a:r>
            <a:r>
              <a:rPr lang="zh-CN" altLang="en-US" dirty="0"/>
              <a:t>建立</a:t>
            </a:r>
            <a:r>
              <a:rPr lang="zh-CN" altLang="en-US" dirty="0" smtClean="0"/>
              <a:t>关联</a:t>
            </a:r>
            <a:r>
              <a:rPr lang="en-US" altLang="zh-CN" dirty="0" smtClean="0"/>
              <a:t>(association)</a:t>
            </a:r>
            <a:endParaRPr lang="en-US" dirty="0">
              <a:latin typeface="+mn-lt"/>
              <a:ea typeface="ＭＳ Ｐゴシック" charset="0"/>
            </a:endParaRPr>
          </a:p>
        </p:txBody>
      </p:sp>
      <p:sp>
        <p:nvSpPr>
          <p:cNvPr id="22533" name="Rectangle 3"/>
          <p:cNvSpPr>
            <a:spLocks noGrp="1" noChangeArrowheads="1"/>
          </p:cNvSpPr>
          <p:nvPr>
            <p:ph type="body" idx="1"/>
          </p:nvPr>
        </p:nvSpPr>
        <p:spPr>
          <a:xfrm>
            <a:off x="304799" y="1017588"/>
            <a:ext cx="8526463" cy="5143500"/>
          </a:xfrm>
        </p:spPr>
        <p:txBody>
          <a:bodyPr/>
          <a:lstStyle/>
          <a:p>
            <a:pPr>
              <a:spcBef>
                <a:spcPts val="600"/>
              </a:spcBef>
            </a:pPr>
            <a:r>
              <a:rPr lang="zh-CN" altLang="en-US" dirty="0"/>
              <a:t>一个移动站若要加入到一个基本服务集</a:t>
            </a:r>
            <a:r>
              <a:rPr lang="en-US" altLang="zh-CN" dirty="0"/>
              <a:t>BSS</a:t>
            </a:r>
            <a:r>
              <a:rPr lang="zh-CN" altLang="en-US" dirty="0"/>
              <a:t>，就必须先选择一个接入点</a:t>
            </a:r>
            <a:r>
              <a:rPr lang="en-US" altLang="zh-CN" dirty="0"/>
              <a:t>AP</a:t>
            </a:r>
            <a:r>
              <a:rPr lang="zh-CN" altLang="en-US" dirty="0"/>
              <a:t>，并与此接入点建立关联。</a:t>
            </a:r>
          </a:p>
          <a:p>
            <a:pPr>
              <a:spcBef>
                <a:spcPts val="600"/>
              </a:spcBef>
            </a:pPr>
            <a:endParaRPr lang="en-US" altLang="zh-CN" dirty="0"/>
          </a:p>
          <a:p>
            <a:pPr>
              <a:spcBef>
                <a:spcPts val="600"/>
              </a:spcBef>
            </a:pPr>
            <a:r>
              <a:rPr lang="zh-CN" altLang="en-US" dirty="0"/>
              <a:t>建立关联就表示这个移动站加入了选定的</a:t>
            </a:r>
            <a:r>
              <a:rPr lang="en-US" altLang="zh-CN" dirty="0"/>
              <a:t>AP</a:t>
            </a:r>
            <a:r>
              <a:rPr lang="zh-CN" altLang="en-US" dirty="0"/>
              <a:t>所属的子网，并和这个 </a:t>
            </a:r>
            <a:r>
              <a:rPr lang="en-US" altLang="zh-CN" dirty="0"/>
              <a:t>AP </a:t>
            </a:r>
            <a:r>
              <a:rPr lang="zh-CN" altLang="en-US" dirty="0"/>
              <a:t>之间创建了一个</a:t>
            </a:r>
            <a:r>
              <a:rPr lang="zh-CN" altLang="en-US" dirty="0">
                <a:solidFill>
                  <a:srgbClr val="FF0000"/>
                </a:solidFill>
              </a:rPr>
              <a:t>虚拟线路</a:t>
            </a:r>
            <a:r>
              <a:rPr lang="zh-CN" altLang="en-US" dirty="0"/>
              <a:t>。</a:t>
            </a:r>
          </a:p>
          <a:p>
            <a:pPr>
              <a:spcBef>
                <a:spcPts val="600"/>
              </a:spcBef>
            </a:pPr>
            <a:endParaRPr lang="en-US" altLang="zh-CN" dirty="0"/>
          </a:p>
          <a:p>
            <a:pPr>
              <a:spcBef>
                <a:spcPts val="600"/>
              </a:spcBef>
            </a:pPr>
            <a:r>
              <a:rPr lang="zh-CN" altLang="en-US" dirty="0"/>
              <a:t>只有关联的 </a:t>
            </a:r>
            <a:r>
              <a:rPr lang="en-US" altLang="zh-CN" dirty="0"/>
              <a:t>AP </a:t>
            </a:r>
            <a:r>
              <a:rPr lang="zh-CN" altLang="en-US" dirty="0"/>
              <a:t>才向这个移动站发送数据帧，而</a:t>
            </a:r>
            <a:r>
              <a:rPr lang="zh-CN" altLang="en-US" dirty="0">
                <a:solidFill>
                  <a:srgbClr val="FF0000"/>
                </a:solidFill>
              </a:rPr>
              <a:t>这个移动站也只有通过关联的 </a:t>
            </a:r>
            <a:r>
              <a:rPr lang="en-US" altLang="zh-CN" dirty="0">
                <a:solidFill>
                  <a:srgbClr val="FF0000"/>
                </a:solidFill>
              </a:rPr>
              <a:t>AP </a:t>
            </a:r>
            <a:r>
              <a:rPr lang="zh-CN" altLang="en-US" b="1" dirty="0"/>
              <a:t>才能</a:t>
            </a:r>
            <a:r>
              <a:rPr lang="zh-CN" altLang="en-US" dirty="0">
                <a:solidFill>
                  <a:srgbClr val="FF0000"/>
                </a:solidFill>
              </a:rPr>
              <a:t>向其他站点发送数据帧</a:t>
            </a:r>
            <a:r>
              <a:rPr lang="zh-CN" altLang="en-US" dirty="0"/>
              <a:t>。</a:t>
            </a:r>
          </a:p>
        </p:txBody>
      </p:sp>
    </p:spTree>
    <p:extLst>
      <p:ext uri="{BB962C8B-B14F-4D97-AF65-F5344CB8AC3E}">
        <p14:creationId xmlns:p14="http://schemas.microsoft.com/office/powerpoint/2010/main" val="3241657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smtClean="0"/>
              <a:t>移动站与</a:t>
            </a:r>
            <a:r>
              <a:rPr lang="en-US" altLang="zh-CN" dirty="0" smtClean="0"/>
              <a:t>AP</a:t>
            </a:r>
            <a:r>
              <a:rPr lang="zh-CN" altLang="en-US" dirty="0" smtClean="0"/>
              <a:t>建立关联的方法</a:t>
            </a:r>
          </a:p>
        </p:txBody>
      </p:sp>
      <p:sp>
        <p:nvSpPr>
          <p:cNvPr id="13315" name="Rectangle 3"/>
          <p:cNvSpPr>
            <a:spLocks noGrp="1" noChangeArrowheads="1"/>
          </p:cNvSpPr>
          <p:nvPr>
            <p:ph type="body" idx="1"/>
          </p:nvPr>
        </p:nvSpPr>
        <p:spPr/>
        <p:txBody>
          <a:bodyPr/>
          <a:lstStyle/>
          <a:p>
            <a:pPr eaLnBrk="1" hangingPunct="1"/>
            <a:r>
              <a:rPr lang="zh-CN" altLang="en-US" dirty="0" smtClean="0"/>
              <a:t>被动扫描，即移动站</a:t>
            </a:r>
            <a:r>
              <a:rPr lang="zh-CN" altLang="en-US" dirty="0" smtClean="0">
                <a:solidFill>
                  <a:srgbClr val="FF0000"/>
                </a:solidFill>
              </a:rPr>
              <a:t>等待接收</a:t>
            </a:r>
            <a:r>
              <a:rPr lang="zh-CN" altLang="en-US" dirty="0" smtClean="0"/>
              <a:t>接入站周期性发出的信标</a:t>
            </a:r>
            <a:r>
              <a:rPr lang="zh-CN" altLang="en-US" dirty="0" smtClean="0"/>
              <a:t>帧</a:t>
            </a:r>
            <a:r>
              <a:rPr lang="en-US" altLang="zh-CN" dirty="0" smtClean="0"/>
              <a:t>(beacon frame)</a:t>
            </a:r>
            <a:r>
              <a:rPr lang="zh-CN" altLang="en-US" dirty="0" smtClean="0"/>
              <a:t>。</a:t>
            </a:r>
            <a:endParaRPr lang="zh-CN" altLang="en-US" dirty="0" smtClean="0"/>
          </a:p>
          <a:p>
            <a:pPr eaLnBrk="1" hangingPunct="1"/>
            <a:endParaRPr lang="en-US" altLang="zh-CN" dirty="0" smtClean="0"/>
          </a:p>
          <a:p>
            <a:pPr eaLnBrk="1" hangingPunct="1"/>
            <a:r>
              <a:rPr lang="zh-CN" altLang="en-US" dirty="0" smtClean="0"/>
              <a:t>信标帧中</a:t>
            </a:r>
            <a:r>
              <a:rPr lang="zh-CN" altLang="en-US" dirty="0" smtClean="0">
                <a:solidFill>
                  <a:srgbClr val="FF0000"/>
                </a:solidFill>
              </a:rPr>
              <a:t>包含有</a:t>
            </a:r>
            <a:r>
              <a:rPr lang="zh-CN" altLang="en-US" dirty="0" smtClean="0"/>
              <a:t>若干</a:t>
            </a:r>
            <a:r>
              <a:rPr lang="zh-CN" altLang="en-US" dirty="0" smtClean="0"/>
              <a:t>系统参数</a:t>
            </a:r>
            <a:r>
              <a:rPr lang="en-US" altLang="zh-CN" dirty="0" smtClean="0"/>
              <a:t>(</a:t>
            </a:r>
            <a:r>
              <a:rPr lang="zh-CN" altLang="en-US" dirty="0" smtClean="0"/>
              <a:t>如</a:t>
            </a:r>
            <a:r>
              <a:rPr lang="zh-CN" altLang="en-US" dirty="0" smtClean="0"/>
              <a:t>服务集标识符</a:t>
            </a:r>
            <a:r>
              <a:rPr lang="en-US" altLang="zh-CN" dirty="0" smtClean="0"/>
              <a:t>SSID</a:t>
            </a:r>
            <a:r>
              <a:rPr lang="zh-CN" altLang="en-US" dirty="0" smtClean="0"/>
              <a:t>以及支持的速率</a:t>
            </a:r>
            <a:r>
              <a:rPr lang="zh-CN" altLang="en-US" dirty="0" smtClean="0"/>
              <a:t>等</a:t>
            </a:r>
            <a:r>
              <a:rPr lang="en-US" altLang="zh-CN" dirty="0" smtClean="0"/>
              <a:t>)</a:t>
            </a:r>
            <a:r>
              <a:rPr lang="zh-CN" altLang="en-US" dirty="0" smtClean="0"/>
              <a:t>。</a:t>
            </a:r>
            <a:endParaRPr lang="zh-CN" altLang="en-US" dirty="0" smtClean="0"/>
          </a:p>
          <a:p>
            <a:pPr eaLnBrk="1" hangingPunct="1"/>
            <a:endParaRPr lang="en-US" altLang="zh-CN" dirty="0" smtClean="0"/>
          </a:p>
          <a:p>
            <a:pPr eaLnBrk="1" hangingPunct="1"/>
            <a:r>
              <a:rPr lang="zh-CN" altLang="en-US" dirty="0" smtClean="0"/>
              <a:t>主动扫描，即移动站主动发出探测请求</a:t>
            </a:r>
            <a:r>
              <a:rPr lang="zh-CN" altLang="en-US" dirty="0" smtClean="0"/>
              <a:t>帧</a:t>
            </a:r>
            <a:r>
              <a:rPr lang="en-US" altLang="zh-CN" dirty="0" smtClean="0"/>
              <a:t>(probe </a:t>
            </a:r>
            <a:r>
              <a:rPr lang="en-US" altLang="zh-CN" dirty="0" smtClean="0"/>
              <a:t>request </a:t>
            </a:r>
            <a:r>
              <a:rPr lang="en-US" altLang="zh-CN" dirty="0" smtClean="0"/>
              <a:t>frame)</a:t>
            </a:r>
            <a:r>
              <a:rPr lang="zh-CN" altLang="en-US" dirty="0" smtClean="0"/>
              <a:t>，</a:t>
            </a:r>
            <a:r>
              <a:rPr lang="zh-CN" altLang="en-US" dirty="0" smtClean="0"/>
              <a:t>然后等待从</a:t>
            </a:r>
            <a:r>
              <a:rPr lang="en-US" altLang="zh-CN" dirty="0" smtClean="0"/>
              <a:t>AP</a:t>
            </a:r>
            <a:r>
              <a:rPr lang="zh-CN" altLang="en-US" dirty="0" smtClean="0"/>
              <a:t>发回的探测响应</a:t>
            </a:r>
            <a:r>
              <a:rPr lang="zh-CN" altLang="en-US" dirty="0" smtClean="0"/>
              <a:t>帧</a:t>
            </a:r>
            <a:r>
              <a:rPr lang="en-US" altLang="zh-CN" dirty="0" smtClean="0"/>
              <a:t>(probe </a:t>
            </a:r>
            <a:r>
              <a:rPr lang="en-US" altLang="zh-CN" dirty="0" smtClean="0"/>
              <a:t>response </a:t>
            </a:r>
            <a:r>
              <a:rPr lang="en-US" altLang="zh-CN" dirty="0" smtClean="0"/>
              <a:t>frame)</a:t>
            </a:r>
            <a:r>
              <a:rPr lang="zh-CN" altLang="en-US" dirty="0" smtClean="0"/>
              <a:t>。</a:t>
            </a:r>
            <a:endParaRPr lang="zh-CN" altLang="en-US" dirty="0" smtClean="0"/>
          </a:p>
        </p:txBody>
      </p:sp>
    </p:spTree>
    <p:extLst>
      <p:ext uri="{BB962C8B-B14F-4D97-AF65-F5344CB8AC3E}">
        <p14:creationId xmlns:p14="http://schemas.microsoft.com/office/powerpoint/2010/main" val="26767190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Oval 80"/>
          <p:cNvSpPr>
            <a:spLocks noChangeArrowheads="1"/>
          </p:cNvSpPr>
          <p:nvPr/>
        </p:nvSpPr>
        <p:spPr bwMode="auto">
          <a:xfrm>
            <a:off x="2208213" y="1484313"/>
            <a:ext cx="2335212" cy="2224087"/>
          </a:xfrm>
          <a:prstGeom prst="ellipse">
            <a:avLst/>
          </a:prstGeom>
          <a:solidFill>
            <a:srgbClr val="00CCFF">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58" name="Oval 81"/>
          <p:cNvSpPr>
            <a:spLocks noChangeArrowheads="1"/>
          </p:cNvSpPr>
          <p:nvPr/>
        </p:nvSpPr>
        <p:spPr bwMode="auto">
          <a:xfrm>
            <a:off x="352425" y="1419225"/>
            <a:ext cx="2335213" cy="2224088"/>
          </a:xfrm>
          <a:prstGeom prst="ellipse">
            <a:avLst/>
          </a:prstGeom>
          <a:solidFill>
            <a:srgbClr val="00CCFF">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59" name="Text Box 82"/>
          <p:cNvSpPr txBox="1">
            <a:spLocks noChangeArrowheads="1"/>
          </p:cNvSpPr>
          <p:nvPr/>
        </p:nvSpPr>
        <p:spPr bwMode="auto">
          <a:xfrm>
            <a:off x="3578225" y="2536825"/>
            <a:ext cx="59824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2</a:t>
            </a:r>
          </a:p>
        </p:txBody>
      </p:sp>
      <p:sp>
        <p:nvSpPr>
          <p:cNvPr id="23560" name="Text Box 83"/>
          <p:cNvSpPr txBox="1">
            <a:spLocks noChangeArrowheads="1"/>
          </p:cNvSpPr>
          <p:nvPr/>
        </p:nvSpPr>
        <p:spPr bwMode="auto">
          <a:xfrm>
            <a:off x="1839913" y="2190750"/>
            <a:ext cx="184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600">
              <a:latin typeface="+mn-lt"/>
            </a:endParaRPr>
          </a:p>
        </p:txBody>
      </p:sp>
      <p:sp>
        <p:nvSpPr>
          <p:cNvPr id="23561" name="Text Box 84"/>
          <p:cNvSpPr txBox="1">
            <a:spLocks noChangeArrowheads="1"/>
          </p:cNvSpPr>
          <p:nvPr/>
        </p:nvSpPr>
        <p:spPr bwMode="auto">
          <a:xfrm>
            <a:off x="846138" y="2547938"/>
            <a:ext cx="59824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1</a:t>
            </a:r>
          </a:p>
        </p:txBody>
      </p:sp>
      <p:sp>
        <p:nvSpPr>
          <p:cNvPr id="23562" name="Text Box 85"/>
          <p:cNvSpPr txBox="1">
            <a:spLocks noChangeArrowheads="1"/>
          </p:cNvSpPr>
          <p:nvPr/>
        </p:nvSpPr>
        <p:spPr bwMode="auto">
          <a:xfrm>
            <a:off x="2205038" y="3206750"/>
            <a:ext cx="446087"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H1</a:t>
            </a:r>
          </a:p>
        </p:txBody>
      </p:sp>
      <p:sp>
        <p:nvSpPr>
          <p:cNvPr id="23563" name="Text Box 87"/>
          <p:cNvSpPr txBox="1">
            <a:spLocks noChangeArrowheads="1"/>
          </p:cNvSpPr>
          <p:nvPr/>
        </p:nvSpPr>
        <p:spPr bwMode="auto">
          <a:xfrm>
            <a:off x="2995613" y="1541463"/>
            <a:ext cx="71526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2</a:t>
            </a:r>
          </a:p>
        </p:txBody>
      </p:sp>
      <p:sp>
        <p:nvSpPr>
          <p:cNvPr id="23564" name="Text Box 88"/>
          <p:cNvSpPr txBox="1">
            <a:spLocks noChangeArrowheads="1"/>
          </p:cNvSpPr>
          <p:nvPr/>
        </p:nvSpPr>
        <p:spPr bwMode="auto">
          <a:xfrm>
            <a:off x="1179513" y="1490663"/>
            <a:ext cx="71526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1</a:t>
            </a:r>
          </a:p>
        </p:txBody>
      </p:sp>
      <p:sp>
        <p:nvSpPr>
          <p:cNvPr id="23565" name="Line 130"/>
          <p:cNvSpPr>
            <a:spLocks noChangeShapeType="1"/>
          </p:cNvSpPr>
          <p:nvPr/>
        </p:nvSpPr>
        <p:spPr bwMode="auto">
          <a:xfrm>
            <a:off x="1701800" y="2571750"/>
            <a:ext cx="644525" cy="225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66" name="Line 131"/>
          <p:cNvSpPr>
            <a:spLocks noChangeShapeType="1"/>
          </p:cNvSpPr>
          <p:nvPr/>
        </p:nvSpPr>
        <p:spPr bwMode="auto">
          <a:xfrm flipH="1">
            <a:off x="2589213" y="2587625"/>
            <a:ext cx="644525" cy="225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67" name="Line 132"/>
          <p:cNvSpPr>
            <a:spLocks noChangeShapeType="1"/>
          </p:cNvSpPr>
          <p:nvPr/>
        </p:nvSpPr>
        <p:spPr bwMode="auto">
          <a:xfrm flipH="1">
            <a:off x="2787650" y="2919413"/>
            <a:ext cx="644525" cy="225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68" name="Line 133"/>
          <p:cNvSpPr>
            <a:spLocks noChangeShapeType="1"/>
          </p:cNvSpPr>
          <p:nvPr/>
        </p:nvSpPr>
        <p:spPr bwMode="auto">
          <a:xfrm flipV="1">
            <a:off x="2743200" y="2740025"/>
            <a:ext cx="644525" cy="225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grpSp>
        <p:nvGrpSpPr>
          <p:cNvPr id="2" name="Group 134"/>
          <p:cNvGrpSpPr>
            <a:grpSpLocks/>
          </p:cNvGrpSpPr>
          <p:nvPr/>
        </p:nvGrpSpPr>
        <p:grpSpPr bwMode="auto">
          <a:xfrm>
            <a:off x="2898775" y="2489200"/>
            <a:ext cx="298450" cy="307975"/>
            <a:chOff x="1255" y="3461"/>
            <a:chExt cx="188" cy="194"/>
          </a:xfrm>
        </p:grpSpPr>
        <p:sp>
          <p:nvSpPr>
            <p:cNvPr id="23631" name="Oval 135"/>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32" name="Text Box 136"/>
            <p:cNvSpPr txBox="1">
              <a:spLocks noChangeArrowheads="1"/>
            </p:cNvSpPr>
            <p:nvPr/>
          </p:nvSpPr>
          <p:spPr bwMode="auto">
            <a:xfrm>
              <a:off x="1255" y="3461"/>
              <a:ext cx="188"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1</a:t>
              </a:r>
            </a:p>
          </p:txBody>
        </p:sp>
      </p:grpSp>
      <p:grpSp>
        <p:nvGrpSpPr>
          <p:cNvPr id="4" name="Group 137"/>
          <p:cNvGrpSpPr>
            <a:grpSpLocks/>
          </p:cNvGrpSpPr>
          <p:nvPr/>
        </p:nvGrpSpPr>
        <p:grpSpPr bwMode="auto">
          <a:xfrm>
            <a:off x="2811463" y="2746375"/>
            <a:ext cx="298450" cy="307975"/>
            <a:chOff x="1851" y="2490"/>
            <a:chExt cx="188" cy="194"/>
          </a:xfrm>
        </p:grpSpPr>
        <p:sp>
          <p:nvSpPr>
            <p:cNvPr id="23629" name="Oval 138"/>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30" name="Text Box 139"/>
            <p:cNvSpPr txBox="1">
              <a:spLocks noChangeArrowheads="1"/>
            </p:cNvSpPr>
            <p:nvPr/>
          </p:nvSpPr>
          <p:spPr bwMode="auto">
            <a:xfrm>
              <a:off x="1851" y="2490"/>
              <a:ext cx="188"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2</a:t>
              </a:r>
            </a:p>
          </p:txBody>
        </p:sp>
      </p:grpSp>
      <p:grpSp>
        <p:nvGrpSpPr>
          <p:cNvPr id="5" name="Group 140"/>
          <p:cNvGrpSpPr>
            <a:grpSpLocks/>
          </p:cNvGrpSpPr>
          <p:nvPr/>
        </p:nvGrpSpPr>
        <p:grpSpPr bwMode="auto">
          <a:xfrm>
            <a:off x="3097213" y="2852738"/>
            <a:ext cx="298450" cy="307975"/>
            <a:chOff x="1851" y="2490"/>
            <a:chExt cx="188" cy="194"/>
          </a:xfrm>
        </p:grpSpPr>
        <p:sp>
          <p:nvSpPr>
            <p:cNvPr id="23627" name="Oval 141"/>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28" name="Text Box 142"/>
            <p:cNvSpPr txBox="1">
              <a:spLocks noChangeArrowheads="1"/>
            </p:cNvSpPr>
            <p:nvPr/>
          </p:nvSpPr>
          <p:spPr bwMode="auto">
            <a:xfrm>
              <a:off x="1851" y="2490"/>
              <a:ext cx="188"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3</a:t>
              </a:r>
            </a:p>
          </p:txBody>
        </p:sp>
      </p:grpSp>
      <p:grpSp>
        <p:nvGrpSpPr>
          <p:cNvPr id="6" name="Group 143"/>
          <p:cNvGrpSpPr>
            <a:grpSpLocks/>
          </p:cNvGrpSpPr>
          <p:nvPr/>
        </p:nvGrpSpPr>
        <p:grpSpPr bwMode="auto">
          <a:xfrm>
            <a:off x="1731963" y="2462213"/>
            <a:ext cx="298450" cy="307975"/>
            <a:chOff x="1255" y="3461"/>
            <a:chExt cx="188" cy="194"/>
          </a:xfrm>
        </p:grpSpPr>
        <p:sp>
          <p:nvSpPr>
            <p:cNvPr id="23625" name="Oval 144"/>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26" name="Text Box 145"/>
            <p:cNvSpPr txBox="1">
              <a:spLocks noChangeArrowheads="1"/>
            </p:cNvSpPr>
            <p:nvPr/>
          </p:nvSpPr>
          <p:spPr bwMode="auto">
            <a:xfrm>
              <a:off x="1255" y="3461"/>
              <a:ext cx="188"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1</a:t>
              </a:r>
            </a:p>
          </p:txBody>
        </p:sp>
      </p:grpSp>
      <p:sp>
        <p:nvSpPr>
          <p:cNvPr id="23573" name="Text Box 146"/>
          <p:cNvSpPr txBox="1">
            <a:spLocks noChangeArrowheads="1"/>
          </p:cNvSpPr>
          <p:nvPr/>
        </p:nvSpPr>
        <p:spPr bwMode="auto">
          <a:xfrm>
            <a:off x="265113" y="3703638"/>
            <a:ext cx="4116387" cy="261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2400" dirty="0" smtClean="0">
                <a:solidFill>
                  <a:srgbClr val="C00000"/>
                </a:solidFill>
                <a:latin typeface="+mn-lt"/>
              </a:rPr>
              <a:t>passive scanning: </a:t>
            </a:r>
          </a:p>
          <a:p>
            <a:pPr eaLnBrk="1" hangingPunct="1">
              <a:buFontTx/>
              <a:buAutoNum type="arabicParenBoth"/>
              <a:defRPr/>
            </a:pPr>
            <a:r>
              <a:rPr lang="en-US" dirty="0" smtClean="0">
                <a:latin typeface="+mn-lt"/>
              </a:rPr>
              <a:t> beacon frames sent from Aps</a:t>
            </a:r>
          </a:p>
          <a:p>
            <a:pPr eaLnBrk="1" hangingPunct="1">
              <a:buFontTx/>
              <a:buAutoNum type="arabicParenBoth"/>
              <a:defRPr/>
            </a:pPr>
            <a:endParaRPr lang="en-US" dirty="0" smtClean="0">
              <a:latin typeface="+mn-lt"/>
            </a:endParaRPr>
          </a:p>
          <a:p>
            <a:pPr eaLnBrk="1" hangingPunct="1">
              <a:buFontTx/>
              <a:buAutoNum type="arabicParenBoth"/>
              <a:defRPr/>
            </a:pPr>
            <a:r>
              <a:rPr lang="en-US" dirty="0" smtClean="0">
                <a:latin typeface="+mn-lt"/>
              </a:rPr>
              <a:t> association Request frame sent: H1 to selected AP </a:t>
            </a:r>
          </a:p>
          <a:p>
            <a:pPr eaLnBrk="1" hangingPunct="1">
              <a:buFontTx/>
              <a:buAutoNum type="arabicParenBoth"/>
              <a:defRPr/>
            </a:pPr>
            <a:endParaRPr lang="en-US" dirty="0" smtClean="0">
              <a:latin typeface="+mn-lt"/>
            </a:endParaRPr>
          </a:p>
          <a:p>
            <a:pPr eaLnBrk="1" hangingPunct="1">
              <a:buFontTx/>
              <a:buAutoNum type="arabicParenBoth"/>
              <a:defRPr/>
            </a:pPr>
            <a:r>
              <a:rPr lang="en-US" dirty="0" smtClean="0">
                <a:latin typeface="+mn-lt"/>
              </a:rPr>
              <a:t> association Response frame sent from  selected AP to H1</a:t>
            </a:r>
          </a:p>
        </p:txBody>
      </p:sp>
      <p:grpSp>
        <p:nvGrpSpPr>
          <p:cNvPr id="7" name="Group 361"/>
          <p:cNvGrpSpPr>
            <a:grpSpLocks/>
          </p:cNvGrpSpPr>
          <p:nvPr/>
        </p:nvGrpSpPr>
        <p:grpSpPr bwMode="auto">
          <a:xfrm>
            <a:off x="1260475" y="2092325"/>
            <a:ext cx="649288" cy="561975"/>
            <a:chOff x="2967" y="478"/>
            <a:chExt cx="788" cy="625"/>
          </a:xfrm>
        </p:grpSpPr>
        <p:pic>
          <p:nvPicPr>
            <p:cNvPr id="60486"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7"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361"/>
          <p:cNvGrpSpPr>
            <a:grpSpLocks/>
          </p:cNvGrpSpPr>
          <p:nvPr/>
        </p:nvGrpSpPr>
        <p:grpSpPr bwMode="auto">
          <a:xfrm>
            <a:off x="3170238" y="2112963"/>
            <a:ext cx="649287" cy="561975"/>
            <a:chOff x="2967" y="478"/>
            <a:chExt cx="788" cy="625"/>
          </a:xfrm>
        </p:grpSpPr>
        <p:pic>
          <p:nvPicPr>
            <p:cNvPr id="60484"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5"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356"/>
          <p:cNvGrpSpPr>
            <a:grpSpLocks/>
          </p:cNvGrpSpPr>
          <p:nvPr/>
        </p:nvGrpSpPr>
        <p:grpSpPr bwMode="auto">
          <a:xfrm>
            <a:off x="2205038" y="2519363"/>
            <a:ext cx="436562" cy="498475"/>
            <a:chOff x="313" y="1497"/>
            <a:chExt cx="1152" cy="1014"/>
          </a:xfrm>
        </p:grpSpPr>
        <p:pic>
          <p:nvPicPr>
            <p:cNvPr id="60482"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3"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
          <p:cNvGrpSpPr>
            <a:grpSpLocks/>
          </p:cNvGrpSpPr>
          <p:nvPr/>
        </p:nvGrpSpPr>
        <p:grpSpPr bwMode="auto">
          <a:xfrm>
            <a:off x="4752408" y="1246876"/>
            <a:ext cx="4177310" cy="5159287"/>
            <a:chOff x="4645025" y="1390650"/>
            <a:chExt cx="4299819" cy="5158813"/>
          </a:xfrm>
        </p:grpSpPr>
        <p:sp>
          <p:nvSpPr>
            <p:cNvPr id="23579" name="Oval 6"/>
            <p:cNvSpPr>
              <a:spLocks noChangeArrowheads="1"/>
            </p:cNvSpPr>
            <p:nvPr/>
          </p:nvSpPr>
          <p:spPr bwMode="auto">
            <a:xfrm>
              <a:off x="6580188" y="1455732"/>
              <a:ext cx="2335212" cy="2223883"/>
            </a:xfrm>
            <a:prstGeom prst="ellipse">
              <a:avLst/>
            </a:prstGeom>
            <a:solidFill>
              <a:srgbClr val="00CCFF">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80" name="Oval 7"/>
            <p:cNvSpPr>
              <a:spLocks noChangeArrowheads="1"/>
            </p:cNvSpPr>
            <p:nvPr/>
          </p:nvSpPr>
          <p:spPr bwMode="auto">
            <a:xfrm>
              <a:off x="4724400" y="1390650"/>
              <a:ext cx="2335213" cy="2223884"/>
            </a:xfrm>
            <a:prstGeom prst="ellipse">
              <a:avLst/>
            </a:prstGeom>
            <a:solidFill>
              <a:srgbClr val="00CCFF">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81" name="Text Box 8"/>
            <p:cNvSpPr txBox="1">
              <a:spLocks noChangeArrowheads="1"/>
            </p:cNvSpPr>
            <p:nvPr/>
          </p:nvSpPr>
          <p:spPr bwMode="auto">
            <a:xfrm>
              <a:off x="7961313" y="2406557"/>
              <a:ext cx="623887" cy="3365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2</a:t>
              </a:r>
            </a:p>
          </p:txBody>
        </p:sp>
        <p:sp>
          <p:nvSpPr>
            <p:cNvPr id="23582" name="Text Box 9"/>
            <p:cNvSpPr txBox="1">
              <a:spLocks noChangeArrowheads="1"/>
            </p:cNvSpPr>
            <p:nvPr/>
          </p:nvSpPr>
          <p:spPr bwMode="auto">
            <a:xfrm>
              <a:off x="6211887" y="2162104"/>
              <a:ext cx="190149" cy="338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600">
                <a:latin typeface="+mn-lt"/>
              </a:endParaRPr>
            </a:p>
          </p:txBody>
        </p:sp>
        <p:sp>
          <p:nvSpPr>
            <p:cNvPr id="23583" name="Text Box 10"/>
            <p:cNvSpPr txBox="1">
              <a:spLocks noChangeArrowheads="1"/>
            </p:cNvSpPr>
            <p:nvPr/>
          </p:nvSpPr>
          <p:spPr bwMode="auto">
            <a:xfrm>
              <a:off x="5289550" y="2590690"/>
              <a:ext cx="623888" cy="338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1</a:t>
              </a:r>
            </a:p>
          </p:txBody>
        </p:sp>
        <p:sp>
          <p:nvSpPr>
            <p:cNvPr id="23584" name="Text Box 11"/>
            <p:cNvSpPr txBox="1">
              <a:spLocks noChangeArrowheads="1"/>
            </p:cNvSpPr>
            <p:nvPr/>
          </p:nvSpPr>
          <p:spPr bwMode="auto">
            <a:xfrm>
              <a:off x="6577013" y="3178011"/>
              <a:ext cx="446087" cy="338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H1</a:t>
              </a:r>
            </a:p>
          </p:txBody>
        </p:sp>
        <p:sp>
          <p:nvSpPr>
            <p:cNvPr id="23585" name="Text Box 12"/>
            <p:cNvSpPr txBox="1">
              <a:spLocks noChangeArrowheads="1"/>
            </p:cNvSpPr>
            <p:nvPr/>
          </p:nvSpPr>
          <p:spPr bwMode="auto">
            <a:xfrm>
              <a:off x="8218488" y="2981179"/>
              <a:ext cx="190149" cy="338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600">
                <a:latin typeface="+mn-lt"/>
              </a:endParaRPr>
            </a:p>
          </p:txBody>
        </p:sp>
        <p:sp>
          <p:nvSpPr>
            <p:cNvPr id="23586" name="Text Box 13"/>
            <p:cNvSpPr txBox="1">
              <a:spLocks noChangeArrowheads="1"/>
            </p:cNvSpPr>
            <p:nvPr/>
          </p:nvSpPr>
          <p:spPr bwMode="auto">
            <a:xfrm>
              <a:off x="7367588" y="1512877"/>
              <a:ext cx="736237" cy="338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2</a:t>
              </a:r>
            </a:p>
          </p:txBody>
        </p:sp>
        <p:sp>
          <p:nvSpPr>
            <p:cNvPr id="23587" name="Text Box 14"/>
            <p:cNvSpPr txBox="1">
              <a:spLocks noChangeArrowheads="1"/>
            </p:cNvSpPr>
            <p:nvPr/>
          </p:nvSpPr>
          <p:spPr bwMode="auto">
            <a:xfrm>
              <a:off x="5551488" y="1462081"/>
              <a:ext cx="765175" cy="338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1</a:t>
              </a:r>
            </a:p>
          </p:txBody>
        </p:sp>
        <p:sp>
          <p:nvSpPr>
            <p:cNvPr id="60451" name="Freeform 56"/>
            <p:cNvSpPr>
              <a:spLocks/>
            </p:cNvSpPr>
            <p:nvPr/>
          </p:nvSpPr>
          <p:spPr bwMode="auto">
            <a:xfrm>
              <a:off x="6837363" y="2466975"/>
              <a:ext cx="869950" cy="225425"/>
            </a:xfrm>
            <a:custGeom>
              <a:avLst/>
              <a:gdLst>
                <a:gd name="T0" fmla="*/ 0 w 548"/>
                <a:gd name="T1" fmla="*/ 2147483647 h 142"/>
                <a:gd name="T2" fmla="*/ 0 w 548"/>
                <a:gd name="T3" fmla="*/ 0 h 142"/>
                <a:gd name="T4" fmla="*/ 2147483647 w 548"/>
                <a:gd name="T5" fmla="*/ 0 h 142"/>
                <a:gd name="T6" fmla="*/ 0 60000 65536"/>
                <a:gd name="T7" fmla="*/ 0 60000 65536"/>
                <a:gd name="T8" fmla="*/ 0 60000 65536"/>
              </a:gdLst>
              <a:ahLst/>
              <a:cxnLst>
                <a:cxn ang="T6">
                  <a:pos x="T0" y="T1"/>
                </a:cxn>
                <a:cxn ang="T7">
                  <a:pos x="T2" y="T3"/>
                </a:cxn>
                <a:cxn ang="T8">
                  <a:pos x="T4" y="T5"/>
                </a:cxn>
              </a:cxnLst>
              <a:rect l="0" t="0" r="r" b="b"/>
              <a:pathLst>
                <a:path w="548" h="142">
                  <a:moveTo>
                    <a:pt x="0" y="142"/>
                  </a:moveTo>
                  <a:lnTo>
                    <a:pt x="0" y="0"/>
                  </a:lnTo>
                  <a:lnTo>
                    <a:pt x="548" y="0"/>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3589" name="Line 57"/>
            <p:cNvSpPr>
              <a:spLocks noChangeShapeType="1"/>
            </p:cNvSpPr>
            <p:nvPr/>
          </p:nvSpPr>
          <p:spPr bwMode="auto">
            <a:xfrm flipH="1">
              <a:off x="6011863" y="2466876"/>
              <a:ext cx="823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0" name="Line 58"/>
            <p:cNvSpPr>
              <a:spLocks noChangeShapeType="1"/>
            </p:cNvSpPr>
            <p:nvPr/>
          </p:nvSpPr>
          <p:spPr bwMode="auto">
            <a:xfrm>
              <a:off x="6073775" y="2543069"/>
              <a:ext cx="644525" cy="22540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1" name="Line 59"/>
            <p:cNvSpPr>
              <a:spLocks noChangeShapeType="1"/>
            </p:cNvSpPr>
            <p:nvPr/>
          </p:nvSpPr>
          <p:spPr bwMode="auto">
            <a:xfrm flipH="1">
              <a:off x="6961188" y="2558943"/>
              <a:ext cx="644525" cy="22540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2" name="Line 60"/>
            <p:cNvSpPr>
              <a:spLocks noChangeShapeType="1"/>
            </p:cNvSpPr>
            <p:nvPr/>
          </p:nvSpPr>
          <p:spPr bwMode="auto">
            <a:xfrm flipH="1">
              <a:off x="7159625" y="2890700"/>
              <a:ext cx="644525" cy="22540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3" name="Line 61"/>
            <p:cNvSpPr>
              <a:spLocks noChangeShapeType="1"/>
            </p:cNvSpPr>
            <p:nvPr/>
          </p:nvSpPr>
          <p:spPr bwMode="auto">
            <a:xfrm flipV="1">
              <a:off x="7115175" y="2711329"/>
              <a:ext cx="644525" cy="22540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grpSp>
          <p:nvGrpSpPr>
            <p:cNvPr id="11" name="Group 62"/>
            <p:cNvGrpSpPr>
              <a:grpSpLocks/>
            </p:cNvGrpSpPr>
            <p:nvPr/>
          </p:nvGrpSpPr>
          <p:grpSpPr bwMode="auto">
            <a:xfrm>
              <a:off x="6686550" y="2295525"/>
              <a:ext cx="307975" cy="307975"/>
              <a:chOff x="1255" y="3461"/>
              <a:chExt cx="194" cy="194"/>
            </a:xfrm>
          </p:grpSpPr>
          <p:sp>
            <p:nvSpPr>
              <p:cNvPr id="23617" name="Oval 63"/>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8" name="Text Box 64"/>
              <p:cNvSpPr txBox="1">
                <a:spLocks noChangeArrowheads="1"/>
              </p:cNvSpPr>
              <p:nvPr/>
            </p:nvSpPr>
            <p:spPr bwMode="auto">
              <a:xfrm>
                <a:off x="1255" y="3461"/>
                <a:ext cx="1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1</a:t>
                </a:r>
              </a:p>
            </p:txBody>
          </p:sp>
        </p:grpSp>
        <p:grpSp>
          <p:nvGrpSpPr>
            <p:cNvPr id="12" name="Group 65"/>
            <p:cNvGrpSpPr>
              <a:grpSpLocks/>
            </p:cNvGrpSpPr>
            <p:nvPr/>
          </p:nvGrpSpPr>
          <p:grpSpPr bwMode="auto">
            <a:xfrm>
              <a:off x="7258050" y="2492375"/>
              <a:ext cx="307975" cy="307975"/>
              <a:chOff x="1851" y="2490"/>
              <a:chExt cx="194" cy="194"/>
            </a:xfrm>
          </p:grpSpPr>
          <p:sp>
            <p:nvSpPr>
              <p:cNvPr id="23615" name="Oval 66"/>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6" name="Text Box 67"/>
              <p:cNvSpPr txBox="1">
                <a:spLocks noChangeArrowheads="1"/>
              </p:cNvSpPr>
              <p:nvPr/>
            </p:nvSpPr>
            <p:spPr bwMode="auto">
              <a:xfrm>
                <a:off x="1851" y="2490"/>
                <a:ext cx="1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2</a:t>
                </a:r>
              </a:p>
            </p:txBody>
          </p:sp>
        </p:grpSp>
        <p:grpSp>
          <p:nvGrpSpPr>
            <p:cNvPr id="13" name="Group 68"/>
            <p:cNvGrpSpPr>
              <a:grpSpLocks/>
            </p:cNvGrpSpPr>
            <p:nvPr/>
          </p:nvGrpSpPr>
          <p:grpSpPr bwMode="auto">
            <a:xfrm>
              <a:off x="6180138" y="2509838"/>
              <a:ext cx="307975" cy="307975"/>
              <a:chOff x="1851" y="2490"/>
              <a:chExt cx="194" cy="194"/>
            </a:xfrm>
          </p:grpSpPr>
          <p:sp>
            <p:nvSpPr>
              <p:cNvPr id="23613" name="Oval 69"/>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4" name="Text Box 70"/>
              <p:cNvSpPr txBox="1">
                <a:spLocks noChangeArrowheads="1"/>
              </p:cNvSpPr>
              <p:nvPr/>
            </p:nvSpPr>
            <p:spPr bwMode="auto">
              <a:xfrm>
                <a:off x="1851" y="2490"/>
                <a:ext cx="1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2</a:t>
                </a:r>
              </a:p>
            </p:txBody>
          </p:sp>
        </p:grpSp>
        <p:grpSp>
          <p:nvGrpSpPr>
            <p:cNvPr id="14" name="Group 71"/>
            <p:cNvGrpSpPr>
              <a:grpSpLocks/>
            </p:cNvGrpSpPr>
            <p:nvPr/>
          </p:nvGrpSpPr>
          <p:grpSpPr bwMode="auto">
            <a:xfrm>
              <a:off x="7200900" y="2735263"/>
              <a:ext cx="307975" cy="307975"/>
              <a:chOff x="1851" y="2490"/>
              <a:chExt cx="194" cy="194"/>
            </a:xfrm>
          </p:grpSpPr>
          <p:sp>
            <p:nvSpPr>
              <p:cNvPr id="23611" name="Oval 72"/>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2" name="Text Box 73"/>
              <p:cNvSpPr txBox="1">
                <a:spLocks noChangeArrowheads="1"/>
              </p:cNvSpPr>
              <p:nvPr/>
            </p:nvSpPr>
            <p:spPr bwMode="auto">
              <a:xfrm>
                <a:off x="1851" y="2490"/>
                <a:ext cx="1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3</a:t>
                </a:r>
              </a:p>
            </p:txBody>
          </p:sp>
        </p:grpSp>
        <p:grpSp>
          <p:nvGrpSpPr>
            <p:cNvPr id="15" name="Group 74"/>
            <p:cNvGrpSpPr>
              <a:grpSpLocks/>
            </p:cNvGrpSpPr>
            <p:nvPr/>
          </p:nvGrpSpPr>
          <p:grpSpPr bwMode="auto">
            <a:xfrm>
              <a:off x="7489825" y="2827338"/>
              <a:ext cx="307975" cy="307975"/>
              <a:chOff x="1851" y="2490"/>
              <a:chExt cx="194" cy="194"/>
            </a:xfrm>
          </p:grpSpPr>
          <p:sp>
            <p:nvSpPr>
              <p:cNvPr id="23609" name="Oval 75"/>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0" name="Text Box 76"/>
              <p:cNvSpPr txBox="1">
                <a:spLocks noChangeArrowheads="1"/>
              </p:cNvSpPr>
              <p:nvPr/>
            </p:nvSpPr>
            <p:spPr bwMode="auto">
              <a:xfrm>
                <a:off x="1851" y="2490"/>
                <a:ext cx="1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4</a:t>
                </a:r>
              </a:p>
            </p:txBody>
          </p:sp>
        </p:grpSp>
        <p:sp>
          <p:nvSpPr>
            <p:cNvPr id="23599" name="Text Box 77"/>
            <p:cNvSpPr txBox="1">
              <a:spLocks noChangeArrowheads="1"/>
            </p:cNvSpPr>
            <p:nvPr/>
          </p:nvSpPr>
          <p:spPr bwMode="auto">
            <a:xfrm>
              <a:off x="4645025" y="3625855"/>
              <a:ext cx="4299819" cy="2923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2400" dirty="0" smtClean="0">
                  <a:solidFill>
                    <a:srgbClr val="FF0000"/>
                  </a:solidFill>
                  <a:latin typeface="+mn-lt"/>
                </a:rPr>
                <a:t>active scanning: </a:t>
              </a:r>
            </a:p>
            <a:p>
              <a:pPr eaLnBrk="1" hangingPunct="1">
                <a:buFontTx/>
                <a:buAutoNum type="arabicParenBoth"/>
                <a:defRPr/>
              </a:pPr>
              <a:r>
                <a:rPr lang="en-US" dirty="0" smtClean="0">
                  <a:latin typeface="+mn-lt"/>
                </a:rPr>
                <a:t> Probe Request frame broadcast from H1</a:t>
              </a:r>
            </a:p>
            <a:p>
              <a:pPr eaLnBrk="1" hangingPunct="1">
                <a:buFontTx/>
                <a:buAutoNum type="arabicParenBoth"/>
                <a:defRPr/>
              </a:pPr>
              <a:r>
                <a:rPr lang="en-US" dirty="0" smtClean="0">
                  <a:latin typeface="+mn-lt"/>
                </a:rPr>
                <a:t> Probe Response frames sent from APs</a:t>
              </a:r>
            </a:p>
            <a:p>
              <a:pPr eaLnBrk="1" hangingPunct="1">
                <a:buFontTx/>
                <a:buAutoNum type="arabicParenBoth"/>
                <a:defRPr/>
              </a:pPr>
              <a:r>
                <a:rPr lang="en-US" dirty="0" smtClean="0">
                  <a:latin typeface="+mn-lt"/>
                </a:rPr>
                <a:t> Association Request frame sent: H1 to selected AP </a:t>
              </a:r>
            </a:p>
            <a:p>
              <a:pPr eaLnBrk="1" hangingPunct="1">
                <a:buFontTx/>
                <a:buAutoNum type="arabicParenBoth"/>
                <a:defRPr/>
              </a:pPr>
              <a:r>
                <a:rPr lang="en-US" dirty="0" smtClean="0">
                  <a:latin typeface="+mn-lt"/>
                </a:rPr>
                <a:t> Association Response frame sent from selected AP to H1</a:t>
              </a:r>
            </a:p>
          </p:txBody>
        </p:sp>
        <p:grpSp>
          <p:nvGrpSpPr>
            <p:cNvPr id="16" name="Group 361"/>
            <p:cNvGrpSpPr>
              <a:grpSpLocks/>
            </p:cNvGrpSpPr>
            <p:nvPr/>
          </p:nvGrpSpPr>
          <p:grpSpPr bwMode="auto">
            <a:xfrm>
              <a:off x="5557520" y="2062480"/>
              <a:ext cx="650240" cy="561340"/>
              <a:chOff x="2967" y="478"/>
              <a:chExt cx="788" cy="625"/>
            </a:xfrm>
          </p:grpSpPr>
          <p:pic>
            <p:nvPicPr>
              <p:cNvPr id="60470"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71"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361"/>
            <p:cNvGrpSpPr>
              <a:grpSpLocks/>
            </p:cNvGrpSpPr>
            <p:nvPr/>
          </p:nvGrpSpPr>
          <p:grpSpPr bwMode="auto">
            <a:xfrm>
              <a:off x="7599680" y="2001520"/>
              <a:ext cx="650240" cy="561340"/>
              <a:chOff x="2967" y="478"/>
              <a:chExt cx="788" cy="625"/>
            </a:xfrm>
          </p:grpSpPr>
          <p:pic>
            <p:nvPicPr>
              <p:cNvPr id="60468"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9"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356"/>
            <p:cNvGrpSpPr>
              <a:grpSpLocks/>
            </p:cNvGrpSpPr>
            <p:nvPr/>
          </p:nvGrpSpPr>
          <p:grpSpPr bwMode="auto">
            <a:xfrm>
              <a:off x="6532880" y="2590799"/>
              <a:ext cx="436880" cy="497841"/>
              <a:chOff x="313" y="1497"/>
              <a:chExt cx="1152" cy="1014"/>
            </a:xfrm>
          </p:grpSpPr>
          <p:pic>
            <p:nvPicPr>
              <p:cNvPr id="60466"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7" name="Picture 355" descr="antenna_styliz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标题 2"/>
          <p:cNvSpPr>
            <a:spLocks noGrp="1"/>
          </p:cNvSpPr>
          <p:nvPr>
            <p:ph type="title"/>
          </p:nvPr>
        </p:nvSpPr>
        <p:spPr/>
        <p:txBody>
          <a:bodyPr/>
          <a:lstStyle/>
          <a:p>
            <a:r>
              <a:rPr lang="en-US" altLang="zh-CN" dirty="0">
                <a:latin typeface="+mn-lt"/>
                <a:ea typeface="ＭＳ Ｐゴシック" charset="0"/>
              </a:rPr>
              <a:t>802.11: </a:t>
            </a:r>
            <a:r>
              <a:rPr lang="en-US" altLang="zh-CN" dirty="0" smtClean="0">
                <a:latin typeface="+mn-lt"/>
                <a:ea typeface="ＭＳ Ｐゴシック" charset="0"/>
              </a:rPr>
              <a:t>passive and active </a:t>
            </a:r>
            <a:r>
              <a:rPr lang="en-US" altLang="zh-CN" dirty="0">
                <a:latin typeface="+mn-lt"/>
                <a:ea typeface="ＭＳ Ｐゴシック" charset="0"/>
              </a:rPr>
              <a:t>scanning</a:t>
            </a:r>
            <a:endParaRPr lang="zh-CN" altLang="en-US" dirty="0">
              <a:latin typeface="+mn-lt"/>
            </a:endParaRPr>
          </a:p>
        </p:txBody>
      </p:sp>
    </p:spTree>
    <p:extLst>
      <p:ext uri="{BB962C8B-B14F-4D97-AF65-F5344CB8AC3E}">
        <p14:creationId xmlns:p14="http://schemas.microsoft.com/office/powerpoint/2010/main" val="2728621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143501"/>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solidFill>
                  <a:srgbClr val="FF0000"/>
                </a:solidFill>
              </a:rPr>
              <a:t>IEEE 802.11 MAC </a:t>
            </a:r>
            <a:r>
              <a:rPr lang="zh-CN" altLang="en-US" sz="1800" dirty="0" smtClean="0">
                <a:solidFill>
                  <a:srgbClr val="FF0000"/>
                </a:solidFill>
              </a:rPr>
              <a:t>协议</a:t>
            </a:r>
            <a:endParaRPr lang="en-US" altLang="zh-CN" sz="1800" dirty="0">
              <a:solidFill>
                <a:srgbClr val="FF0000"/>
              </a:solidFill>
            </a:endParaRPr>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143500"/>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638499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body" idx="1"/>
          </p:nvPr>
        </p:nvSpPr>
        <p:spPr>
          <a:xfrm>
            <a:off x="398046" y="990600"/>
            <a:ext cx="8433217" cy="3094041"/>
          </a:xfrm>
        </p:spPr>
        <p:txBody>
          <a:bodyPr/>
          <a:lstStyle/>
          <a:p>
            <a:r>
              <a:rPr lang="en-US" altLang="zh-CN" sz="2400" dirty="0"/>
              <a:t>avoid collisions: 2</a:t>
            </a:r>
            <a:r>
              <a:rPr lang="en-US" altLang="zh-CN" sz="2400" baseline="30000" dirty="0"/>
              <a:t>+</a:t>
            </a:r>
            <a:r>
              <a:rPr lang="en-US" altLang="zh-CN" sz="2400" dirty="0"/>
              <a:t> nodes </a:t>
            </a:r>
            <a:r>
              <a:rPr lang="en-US" altLang="zh-CN" sz="2400" dirty="0">
                <a:sym typeface="Symbol" panose="05050102010706020507" pitchFamily="18" charset="2"/>
              </a:rPr>
              <a:t>transmitting at same time</a:t>
            </a:r>
          </a:p>
          <a:p>
            <a:r>
              <a:rPr lang="en-US" altLang="zh-CN" sz="2400" dirty="0">
                <a:sym typeface="Symbol" panose="05050102010706020507" pitchFamily="18" charset="2"/>
              </a:rPr>
              <a:t>802.11: CSMA - sense before transmitting</a:t>
            </a:r>
          </a:p>
          <a:p>
            <a:pPr lvl="1"/>
            <a:r>
              <a:rPr lang="en-US" altLang="zh-CN" sz="2000" dirty="0"/>
              <a:t>don'</a:t>
            </a:r>
            <a:r>
              <a:rPr lang="en-US" altLang="ja-JP" sz="2000" dirty="0"/>
              <a:t>t collide with ongoing transmission by other node</a:t>
            </a:r>
          </a:p>
          <a:p>
            <a:r>
              <a:rPr lang="en-US" altLang="zh-CN" sz="2400" dirty="0"/>
              <a:t>802.11: no collision detection!</a:t>
            </a:r>
          </a:p>
          <a:p>
            <a:pPr lvl="1"/>
            <a:r>
              <a:rPr lang="en-US" altLang="zh-CN" sz="2000" dirty="0"/>
              <a:t>difficult to receive </a:t>
            </a:r>
            <a:r>
              <a:rPr lang="en-US" altLang="zh-CN" sz="2000" dirty="0" smtClean="0"/>
              <a:t>(sense collisions) </a:t>
            </a:r>
            <a:r>
              <a:rPr lang="en-US" altLang="zh-CN" sz="2000" dirty="0"/>
              <a:t>when transmitting due to weak received signals </a:t>
            </a:r>
            <a:r>
              <a:rPr lang="en-US" altLang="zh-CN" sz="2000" dirty="0" smtClean="0"/>
              <a:t>(fading)</a:t>
            </a:r>
            <a:endParaRPr lang="en-US" altLang="zh-CN" sz="2000" dirty="0"/>
          </a:p>
          <a:p>
            <a:pPr lvl="1"/>
            <a:r>
              <a:rPr lang="en-US" altLang="zh-CN" sz="2000" dirty="0"/>
              <a:t>can'</a:t>
            </a:r>
            <a:r>
              <a:rPr lang="en-US" altLang="ja-JP" sz="2000" dirty="0"/>
              <a:t>t sense all collisions in any case: hidden terminal, fading</a:t>
            </a:r>
          </a:p>
          <a:p>
            <a:pPr lvl="1"/>
            <a:r>
              <a:rPr lang="en-US" altLang="zh-CN" sz="2000" dirty="0"/>
              <a:t>goal: </a:t>
            </a:r>
            <a:r>
              <a:rPr lang="en-US" altLang="zh-CN" sz="2000" dirty="0">
                <a:solidFill>
                  <a:srgbClr val="C00000"/>
                </a:solidFill>
              </a:rPr>
              <a:t>avoid collisions</a:t>
            </a:r>
            <a:r>
              <a:rPr lang="en-US" altLang="zh-CN" sz="2000" dirty="0">
                <a:solidFill>
                  <a:srgbClr val="FF0000"/>
                </a:solidFill>
              </a:rPr>
              <a:t>:</a:t>
            </a:r>
            <a:r>
              <a:rPr lang="en-US" altLang="zh-CN" sz="2000" dirty="0"/>
              <a:t> </a:t>
            </a:r>
            <a:r>
              <a:rPr lang="en-US" altLang="zh-CN" sz="2000" dirty="0" smtClean="0"/>
              <a:t>CSMA/C(</a:t>
            </a:r>
            <a:r>
              <a:rPr lang="en-US" altLang="zh-CN" sz="2000" dirty="0" err="1" smtClean="0"/>
              <a:t>ollision</a:t>
            </a:r>
            <a:r>
              <a:rPr lang="en-US" altLang="zh-CN" sz="2000" dirty="0" smtClean="0"/>
              <a:t>)A(voidance)</a:t>
            </a:r>
            <a:endParaRPr lang="en-US" altLang="zh-CN" sz="2000" dirty="0">
              <a:solidFill>
                <a:srgbClr val="FF0000"/>
              </a:solidFill>
            </a:endParaRPr>
          </a:p>
        </p:txBody>
      </p:sp>
      <p:sp>
        <p:nvSpPr>
          <p:cNvPr id="63" name="Text Box 63"/>
          <p:cNvSpPr txBox="1">
            <a:spLocks noChangeArrowheads="1"/>
          </p:cNvSpPr>
          <p:nvPr/>
        </p:nvSpPr>
        <p:spPr bwMode="auto">
          <a:xfrm>
            <a:off x="5824538" y="6032500"/>
            <a:ext cx="593725"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a:latin typeface="+mn-lt"/>
                <a:cs typeface="Arial" charset="0"/>
              </a:rPr>
              <a:t>space</a:t>
            </a:r>
          </a:p>
        </p:txBody>
      </p:sp>
      <p:grpSp>
        <p:nvGrpSpPr>
          <p:cNvPr id="62470" name="Group 1"/>
          <p:cNvGrpSpPr>
            <a:grpSpLocks/>
          </p:cNvGrpSpPr>
          <p:nvPr/>
        </p:nvGrpSpPr>
        <p:grpSpPr bwMode="auto">
          <a:xfrm>
            <a:off x="1371600" y="4664076"/>
            <a:ext cx="2344689" cy="1071366"/>
            <a:chOff x="576580" y="4516120"/>
            <a:chExt cx="3269888" cy="1553480"/>
          </a:xfrm>
        </p:grpSpPr>
        <p:grpSp>
          <p:nvGrpSpPr>
            <p:cNvPr id="62494" name="Group 356"/>
            <p:cNvGrpSpPr>
              <a:grpSpLocks/>
            </p:cNvGrpSpPr>
            <p:nvPr/>
          </p:nvGrpSpPr>
          <p:grpSpPr bwMode="auto">
            <a:xfrm>
              <a:off x="2042160" y="4673600"/>
              <a:ext cx="627380" cy="643255"/>
              <a:chOff x="313" y="1497"/>
              <a:chExt cx="1152" cy="1014"/>
            </a:xfrm>
          </p:grpSpPr>
          <p:pic>
            <p:nvPicPr>
              <p:cNvPr id="62507"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8"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495" name="Freeform 7"/>
            <p:cNvSpPr>
              <a:spLocks/>
            </p:cNvSpPr>
            <p:nvPr/>
          </p:nvSpPr>
          <p:spPr bwMode="auto">
            <a:xfrm>
              <a:off x="576580" y="4516120"/>
              <a:ext cx="2020888" cy="1085850"/>
            </a:xfrm>
            <a:custGeom>
              <a:avLst/>
              <a:gdLst>
                <a:gd name="T0" fmla="*/ 2147483647 w 1273"/>
                <a:gd name="T1" fmla="*/ 2147483647 h 684"/>
                <a:gd name="T2" fmla="*/ 2147483647 w 1273"/>
                <a:gd name="T3" fmla="*/ 0 h 684"/>
                <a:gd name="T4" fmla="*/ 2147483647 w 1273"/>
                <a:gd name="T5" fmla="*/ 2147483647 h 684"/>
                <a:gd name="T6" fmla="*/ 2147483647 w 1273"/>
                <a:gd name="T7" fmla="*/ 2147483647 h 684"/>
                <a:gd name="T8" fmla="*/ 2147483647 w 1273"/>
                <a:gd name="T9" fmla="*/ 2147483647 h 684"/>
                <a:gd name="T10" fmla="*/ 2147483647 w 1273"/>
                <a:gd name="T11" fmla="*/ 2147483647 h 684"/>
                <a:gd name="T12" fmla="*/ 2147483647 w 1273"/>
                <a:gd name="T13" fmla="*/ 2147483647 h 684"/>
                <a:gd name="T14" fmla="*/ 2147483647 w 1273"/>
                <a:gd name="T15" fmla="*/ 2147483647 h 684"/>
                <a:gd name="T16" fmla="*/ 2147483647 w 1273"/>
                <a:gd name="T17" fmla="*/ 2147483647 h 684"/>
                <a:gd name="T18" fmla="*/ 0 w 1273"/>
                <a:gd name="T19" fmla="*/ 2147483647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sp>
          <p:nvSpPr>
            <p:cNvPr id="24609" name="Line 26"/>
            <p:cNvSpPr>
              <a:spLocks noChangeShapeType="1"/>
            </p:cNvSpPr>
            <p:nvPr/>
          </p:nvSpPr>
          <p:spPr bwMode="auto">
            <a:xfrm flipV="1">
              <a:off x="1849583" y="5731510"/>
              <a:ext cx="998476" cy="168038"/>
            </a:xfrm>
            <a:prstGeom prst="line">
              <a:avLst/>
            </a:prstGeom>
            <a:noFill/>
            <a:ln w="38100">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24610" name="Line 27"/>
            <p:cNvSpPr>
              <a:spLocks noChangeShapeType="1"/>
            </p:cNvSpPr>
            <p:nvPr/>
          </p:nvSpPr>
          <p:spPr bwMode="auto">
            <a:xfrm>
              <a:off x="2522614" y="5250419"/>
              <a:ext cx="407361" cy="322263"/>
            </a:xfrm>
            <a:prstGeom prst="line">
              <a:avLst/>
            </a:prstGeom>
            <a:noFill/>
            <a:ln w="38100">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24611" name="Text Box 28"/>
            <p:cNvSpPr txBox="1">
              <a:spLocks noChangeArrowheads="1"/>
            </p:cNvSpPr>
            <p:nvPr/>
          </p:nvSpPr>
          <p:spPr bwMode="auto">
            <a:xfrm>
              <a:off x="968444" y="5623323"/>
              <a:ext cx="407316" cy="44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a:latin typeface="+mn-lt"/>
                  <a:cs typeface="Arial" charset="0"/>
                </a:rPr>
                <a:t>A</a:t>
              </a:r>
            </a:p>
          </p:txBody>
        </p:sp>
        <p:sp>
          <p:nvSpPr>
            <p:cNvPr id="24612" name="Text Box 29"/>
            <p:cNvSpPr txBox="1">
              <a:spLocks noChangeArrowheads="1"/>
            </p:cNvSpPr>
            <p:nvPr/>
          </p:nvSpPr>
          <p:spPr bwMode="auto">
            <a:xfrm>
              <a:off x="3441389" y="5395436"/>
              <a:ext cx="405079" cy="446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a:latin typeface="+mn-lt"/>
                  <a:cs typeface="Arial" charset="0"/>
                </a:rPr>
                <a:t>B</a:t>
              </a:r>
            </a:p>
          </p:txBody>
        </p:sp>
        <p:sp>
          <p:nvSpPr>
            <p:cNvPr id="24613" name="Text Box 30"/>
            <p:cNvSpPr txBox="1">
              <a:spLocks noChangeArrowheads="1"/>
            </p:cNvSpPr>
            <p:nvPr/>
          </p:nvSpPr>
          <p:spPr bwMode="auto">
            <a:xfrm>
              <a:off x="2620028" y="4691062"/>
              <a:ext cx="407316" cy="446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a:latin typeface="+mn-lt"/>
                  <a:cs typeface="Arial" charset="0"/>
                </a:rPr>
                <a:t>C</a:t>
              </a:r>
            </a:p>
          </p:txBody>
        </p:sp>
        <p:grpSp>
          <p:nvGrpSpPr>
            <p:cNvPr id="62501" name="Group 356"/>
            <p:cNvGrpSpPr>
              <a:grpSpLocks/>
            </p:cNvGrpSpPr>
            <p:nvPr/>
          </p:nvGrpSpPr>
          <p:grpSpPr bwMode="auto">
            <a:xfrm>
              <a:off x="2804160" y="5222240"/>
              <a:ext cx="627380" cy="643255"/>
              <a:chOff x="313" y="1497"/>
              <a:chExt cx="1152" cy="1014"/>
            </a:xfrm>
          </p:grpSpPr>
          <p:pic>
            <p:nvPicPr>
              <p:cNvPr id="62505"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6"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02" name="Group 356"/>
            <p:cNvGrpSpPr>
              <a:grpSpLocks/>
            </p:cNvGrpSpPr>
            <p:nvPr/>
          </p:nvGrpSpPr>
          <p:grpSpPr bwMode="auto">
            <a:xfrm>
              <a:off x="1280160" y="5364480"/>
              <a:ext cx="627380" cy="643255"/>
              <a:chOff x="313" y="1497"/>
              <a:chExt cx="1152" cy="1014"/>
            </a:xfrm>
          </p:grpSpPr>
          <p:pic>
            <p:nvPicPr>
              <p:cNvPr id="62503"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4"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2471" name="Group 2"/>
          <p:cNvGrpSpPr>
            <a:grpSpLocks/>
          </p:cNvGrpSpPr>
          <p:nvPr/>
        </p:nvGrpSpPr>
        <p:grpSpPr bwMode="auto">
          <a:xfrm>
            <a:off x="4724400" y="4460875"/>
            <a:ext cx="3031541" cy="1536700"/>
            <a:chOff x="4821555" y="4226560"/>
            <a:chExt cx="3825619" cy="2024698"/>
          </a:xfrm>
        </p:grpSpPr>
        <p:sp>
          <p:nvSpPr>
            <p:cNvPr id="24586" name="Text Box 47"/>
            <p:cNvSpPr txBox="1">
              <a:spLocks noChangeArrowheads="1"/>
            </p:cNvSpPr>
            <p:nvPr/>
          </p:nvSpPr>
          <p:spPr bwMode="auto">
            <a:xfrm>
              <a:off x="4821555" y="4395983"/>
              <a:ext cx="368572" cy="4055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a:solidFill>
                    <a:srgbClr val="FF0000"/>
                  </a:solidFill>
                  <a:latin typeface="+mn-lt"/>
                  <a:cs typeface="Arial" charset="0"/>
                </a:rPr>
                <a:t>A</a:t>
              </a:r>
            </a:p>
          </p:txBody>
        </p:sp>
        <p:sp>
          <p:nvSpPr>
            <p:cNvPr id="24587" name="Text Box 48"/>
            <p:cNvSpPr txBox="1">
              <a:spLocks noChangeArrowheads="1"/>
            </p:cNvSpPr>
            <p:nvPr/>
          </p:nvSpPr>
          <p:spPr bwMode="auto">
            <a:xfrm>
              <a:off x="6730727" y="4391799"/>
              <a:ext cx="328546" cy="4055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a:latin typeface="+mn-lt"/>
                  <a:cs typeface="Arial" charset="0"/>
                </a:rPr>
                <a:t>B</a:t>
              </a:r>
            </a:p>
          </p:txBody>
        </p:sp>
        <p:sp>
          <p:nvSpPr>
            <p:cNvPr id="24588" name="Text Box 49"/>
            <p:cNvSpPr txBox="1">
              <a:spLocks noChangeArrowheads="1"/>
            </p:cNvSpPr>
            <p:nvPr/>
          </p:nvSpPr>
          <p:spPr bwMode="auto">
            <a:xfrm>
              <a:off x="7912690" y="4435723"/>
              <a:ext cx="368572" cy="4055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a:latin typeface="+mn-lt"/>
                  <a:cs typeface="Arial" charset="0"/>
                </a:rPr>
                <a:t>C</a:t>
              </a:r>
            </a:p>
          </p:txBody>
        </p:sp>
        <p:sp>
          <p:nvSpPr>
            <p:cNvPr id="24589" name="Text Box 55"/>
            <p:cNvSpPr txBox="1">
              <a:spLocks noChangeArrowheads="1"/>
            </p:cNvSpPr>
            <p:nvPr/>
          </p:nvSpPr>
          <p:spPr bwMode="auto">
            <a:xfrm>
              <a:off x="4893675" y="5222176"/>
              <a:ext cx="1088721" cy="608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solidFill>
                    <a:srgbClr val="FF0000"/>
                  </a:solidFill>
                  <a:latin typeface="+mn-lt"/>
                  <a:cs typeface="Arial" panose="020B0604020202020204" pitchFamily="34" charset="0"/>
                </a:rPr>
                <a:t>A</a:t>
              </a:r>
              <a:r>
                <a:rPr lang="ja-JP" altLang="en-US" sz="1200">
                  <a:solidFill>
                    <a:srgbClr val="FF0000"/>
                  </a:solidFill>
                  <a:latin typeface="+mn-lt"/>
                  <a:cs typeface="Arial" panose="020B0604020202020204" pitchFamily="34" charset="0"/>
                </a:rPr>
                <a:t>’</a:t>
              </a:r>
              <a:r>
                <a:rPr lang="en-US" altLang="ja-JP" sz="1200">
                  <a:solidFill>
                    <a:srgbClr val="FF0000"/>
                  </a:solidFill>
                  <a:latin typeface="+mn-lt"/>
                  <a:cs typeface="Arial" panose="020B0604020202020204" pitchFamily="34" charset="0"/>
                </a:rPr>
                <a:t>s signal</a:t>
              </a:r>
            </a:p>
            <a:p>
              <a:r>
                <a:rPr lang="en-US" altLang="zh-CN" sz="1200">
                  <a:solidFill>
                    <a:srgbClr val="FF0000"/>
                  </a:solidFill>
                  <a:latin typeface="+mn-lt"/>
                  <a:cs typeface="Arial" panose="020B0604020202020204" pitchFamily="34" charset="0"/>
                </a:rPr>
                <a:t>strength</a:t>
              </a:r>
            </a:p>
          </p:txBody>
        </p:sp>
        <p:sp>
          <p:nvSpPr>
            <p:cNvPr id="24590" name="Line 60"/>
            <p:cNvSpPr>
              <a:spLocks noChangeShapeType="1"/>
            </p:cNvSpPr>
            <p:nvPr/>
          </p:nvSpPr>
          <p:spPr bwMode="auto">
            <a:xfrm>
              <a:off x="4955779" y="6251258"/>
              <a:ext cx="326542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24591" name="Line 61"/>
            <p:cNvSpPr>
              <a:spLocks noChangeShapeType="1"/>
            </p:cNvSpPr>
            <p:nvPr/>
          </p:nvSpPr>
          <p:spPr bwMode="auto">
            <a:xfrm>
              <a:off x="4901688" y="5071579"/>
              <a:ext cx="0" cy="11378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62479" name="Freeform 62"/>
            <p:cNvSpPr>
              <a:spLocks/>
            </p:cNvSpPr>
            <p:nvPr/>
          </p:nvSpPr>
          <p:spPr bwMode="auto">
            <a:xfrm>
              <a:off x="4985068" y="5127308"/>
              <a:ext cx="2995613" cy="1081088"/>
            </a:xfrm>
            <a:custGeom>
              <a:avLst/>
              <a:gdLst>
                <a:gd name="T0" fmla="*/ 0 w 1887"/>
                <a:gd name="T1" fmla="*/ 0 h 681"/>
                <a:gd name="T2" fmla="*/ 2147483647 w 1887"/>
                <a:gd name="T3" fmla="*/ 2147483647 h 681"/>
                <a:gd name="T4" fmla="*/ 2147483647 w 1887"/>
                <a:gd name="T5" fmla="*/ 2147483647 h 681"/>
                <a:gd name="T6" fmla="*/ 2147483647 w 1887"/>
                <a:gd name="T7" fmla="*/ 2147483647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sp>
          <p:nvSpPr>
            <p:cNvPr id="62480" name="Freeform 65"/>
            <p:cNvSpPr>
              <a:spLocks/>
            </p:cNvSpPr>
            <p:nvPr/>
          </p:nvSpPr>
          <p:spPr bwMode="auto">
            <a:xfrm flipH="1">
              <a:off x="5080318" y="5097145"/>
              <a:ext cx="2995613" cy="1081088"/>
            </a:xfrm>
            <a:custGeom>
              <a:avLst/>
              <a:gdLst>
                <a:gd name="T0" fmla="*/ 0 w 1887"/>
                <a:gd name="T1" fmla="*/ 0 h 681"/>
                <a:gd name="T2" fmla="*/ 2147483647 w 1887"/>
                <a:gd name="T3" fmla="*/ 2147483647 h 681"/>
                <a:gd name="T4" fmla="*/ 2147483647 w 1887"/>
                <a:gd name="T5" fmla="*/ 2147483647 h 681"/>
                <a:gd name="T6" fmla="*/ 2147483647 w 1887"/>
                <a:gd name="T7" fmla="*/ 2147483647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sp>
          <p:nvSpPr>
            <p:cNvPr id="24594" name="Text Box 66"/>
            <p:cNvSpPr txBox="1">
              <a:spLocks noChangeArrowheads="1"/>
            </p:cNvSpPr>
            <p:nvPr/>
          </p:nvSpPr>
          <p:spPr bwMode="auto">
            <a:xfrm>
              <a:off x="7522041" y="5151061"/>
              <a:ext cx="1125133" cy="608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dirty="0">
                  <a:solidFill>
                    <a:srgbClr val="0070C0"/>
                  </a:solidFill>
                  <a:latin typeface="+mn-lt"/>
                  <a:cs typeface="Arial" panose="020B0604020202020204" pitchFamily="34" charset="0"/>
                </a:rPr>
                <a:t>C</a:t>
              </a:r>
              <a:r>
                <a:rPr lang="ja-JP" altLang="en-US" sz="1200" dirty="0">
                  <a:solidFill>
                    <a:srgbClr val="0070C0"/>
                  </a:solidFill>
                  <a:latin typeface="+mn-lt"/>
                  <a:cs typeface="Arial" panose="020B0604020202020204" pitchFamily="34" charset="0"/>
                </a:rPr>
                <a:t>’</a:t>
              </a:r>
              <a:r>
                <a:rPr lang="en-US" altLang="ja-JP" sz="1200" dirty="0">
                  <a:solidFill>
                    <a:srgbClr val="0070C0"/>
                  </a:solidFill>
                  <a:latin typeface="+mn-lt"/>
                  <a:cs typeface="Arial" panose="020B0604020202020204" pitchFamily="34" charset="0"/>
                </a:rPr>
                <a:t>s signal</a:t>
              </a:r>
            </a:p>
            <a:p>
              <a:r>
                <a:rPr lang="en-US" altLang="zh-CN" sz="1200" dirty="0">
                  <a:solidFill>
                    <a:srgbClr val="0070C0"/>
                  </a:solidFill>
                  <a:latin typeface="+mn-lt"/>
                  <a:cs typeface="Arial" panose="020B0604020202020204" pitchFamily="34" charset="0"/>
                </a:rPr>
                <a:t>strength</a:t>
              </a:r>
            </a:p>
          </p:txBody>
        </p:sp>
        <p:sp>
          <p:nvSpPr>
            <p:cNvPr id="24595" name="Line 67"/>
            <p:cNvSpPr>
              <a:spLocks noChangeShapeType="1"/>
            </p:cNvSpPr>
            <p:nvPr/>
          </p:nvSpPr>
          <p:spPr bwMode="auto">
            <a:xfrm flipH="1">
              <a:off x="5282320" y="4958631"/>
              <a:ext cx="26044" cy="1263345"/>
            </a:xfrm>
            <a:prstGeom prst="line">
              <a:avLst/>
            </a:prstGeom>
            <a:noFill/>
            <a:ln w="9525">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24596" name="Line 68"/>
            <p:cNvSpPr>
              <a:spLocks noChangeShapeType="1"/>
            </p:cNvSpPr>
            <p:nvPr/>
          </p:nvSpPr>
          <p:spPr bwMode="auto">
            <a:xfrm>
              <a:off x="6502348" y="5027655"/>
              <a:ext cx="0" cy="1206870"/>
            </a:xfrm>
            <a:prstGeom prst="line">
              <a:avLst/>
            </a:prstGeom>
            <a:noFill/>
            <a:ln w="9525">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24597" name="Line 69"/>
            <p:cNvSpPr>
              <a:spLocks noChangeShapeType="1"/>
            </p:cNvSpPr>
            <p:nvPr/>
          </p:nvSpPr>
          <p:spPr bwMode="auto">
            <a:xfrm>
              <a:off x="7584145" y="5010922"/>
              <a:ext cx="0" cy="1181770"/>
            </a:xfrm>
            <a:prstGeom prst="line">
              <a:avLst/>
            </a:prstGeom>
            <a:noFill/>
            <a:ln w="9525">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grpSp>
          <p:nvGrpSpPr>
            <p:cNvPr id="62485" name="Group 356"/>
            <p:cNvGrpSpPr>
              <a:grpSpLocks/>
            </p:cNvGrpSpPr>
            <p:nvPr/>
          </p:nvGrpSpPr>
          <p:grpSpPr bwMode="auto">
            <a:xfrm>
              <a:off x="5008880" y="4257040"/>
              <a:ext cx="627380" cy="643255"/>
              <a:chOff x="313" y="1497"/>
              <a:chExt cx="1152" cy="1014"/>
            </a:xfrm>
          </p:grpSpPr>
          <p:pic>
            <p:nvPicPr>
              <p:cNvPr id="62492"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86" name="Group 356"/>
            <p:cNvGrpSpPr>
              <a:grpSpLocks/>
            </p:cNvGrpSpPr>
            <p:nvPr/>
          </p:nvGrpSpPr>
          <p:grpSpPr bwMode="auto">
            <a:xfrm>
              <a:off x="6197600" y="4297680"/>
              <a:ext cx="627380" cy="643255"/>
              <a:chOff x="313" y="1497"/>
              <a:chExt cx="1152" cy="1014"/>
            </a:xfrm>
          </p:grpSpPr>
          <p:pic>
            <p:nvPicPr>
              <p:cNvPr id="62490"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87" name="Group 356"/>
            <p:cNvGrpSpPr>
              <a:grpSpLocks/>
            </p:cNvGrpSpPr>
            <p:nvPr/>
          </p:nvGrpSpPr>
          <p:grpSpPr bwMode="auto">
            <a:xfrm>
              <a:off x="7274560" y="4226560"/>
              <a:ext cx="627380" cy="643255"/>
              <a:chOff x="313" y="1497"/>
              <a:chExt cx="1152" cy="1014"/>
            </a:xfrm>
          </p:grpSpPr>
          <p:pic>
            <p:nvPicPr>
              <p:cNvPr id="62488"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标题 1"/>
          <p:cNvSpPr>
            <a:spLocks noGrp="1"/>
          </p:cNvSpPr>
          <p:nvPr>
            <p:ph type="title"/>
          </p:nvPr>
        </p:nvSpPr>
        <p:spPr/>
        <p:txBody>
          <a:bodyPr/>
          <a:lstStyle/>
          <a:p>
            <a:r>
              <a:rPr lang="en-US" altLang="zh-CN" dirty="0">
                <a:latin typeface="+mn-lt"/>
                <a:ea typeface="ＭＳ Ｐゴシック" charset="0"/>
              </a:rPr>
              <a:t>IEEE 802.11: multiple access</a:t>
            </a:r>
            <a:endParaRPr lang="zh-CN" altLang="en-US" dirty="0">
              <a:latin typeface="+mn-lt"/>
            </a:endParaRPr>
          </a:p>
        </p:txBody>
      </p:sp>
    </p:spTree>
    <p:extLst>
      <p:ext uri="{BB962C8B-B14F-4D97-AF65-F5344CB8AC3E}">
        <p14:creationId xmlns:p14="http://schemas.microsoft.com/office/powerpoint/2010/main" val="3667307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title"/>
          </p:nvPr>
        </p:nvSpPr>
        <p:spPr/>
        <p:txBody>
          <a:bodyPr/>
          <a:lstStyle/>
          <a:p>
            <a:pPr eaLnBrk="1" hangingPunct="1"/>
            <a:r>
              <a:rPr lang="en-US" altLang="zh-CN" dirty="0" smtClean="0"/>
              <a:t>802.11 </a:t>
            </a:r>
            <a:r>
              <a:rPr lang="zh-CN" altLang="en-US" dirty="0" smtClean="0"/>
              <a:t>局域网的 </a:t>
            </a:r>
            <a:r>
              <a:rPr lang="en-US" altLang="zh-CN" dirty="0" smtClean="0"/>
              <a:t>MAC </a:t>
            </a:r>
            <a:r>
              <a:rPr lang="zh-CN" altLang="en-US" dirty="0" smtClean="0"/>
              <a:t>层协议</a:t>
            </a:r>
          </a:p>
        </p:txBody>
      </p:sp>
      <p:sp>
        <p:nvSpPr>
          <p:cNvPr id="307209" name="Rectangle 9"/>
          <p:cNvSpPr>
            <a:spLocks noGrp="1" noChangeArrowheads="1"/>
          </p:cNvSpPr>
          <p:nvPr>
            <p:ph type="body" idx="1"/>
          </p:nvPr>
        </p:nvSpPr>
        <p:spPr/>
        <p:txBody>
          <a:bodyPr/>
          <a:lstStyle/>
          <a:p>
            <a:pPr marL="0" indent="0" eaLnBrk="1" hangingPunct="1">
              <a:buNone/>
            </a:pPr>
            <a:r>
              <a:rPr lang="en-US" altLang="zh-CN" sz="2800" dirty="0"/>
              <a:t>1. CSMA/CA </a:t>
            </a:r>
            <a:r>
              <a:rPr lang="zh-CN" altLang="en-US" sz="2800" dirty="0" smtClean="0"/>
              <a:t>协议</a:t>
            </a:r>
            <a:endParaRPr lang="en-US" altLang="zh-CN" sz="2800" dirty="0"/>
          </a:p>
          <a:p>
            <a:pPr eaLnBrk="1" hangingPunct="1">
              <a:spcBef>
                <a:spcPts val="600"/>
              </a:spcBef>
            </a:pPr>
            <a:r>
              <a:rPr lang="zh-CN" altLang="en-US" dirty="0" smtClean="0"/>
              <a:t>无线局域网却不能简单地搬用 </a:t>
            </a:r>
            <a:r>
              <a:rPr lang="en-US" altLang="zh-CN" dirty="0" smtClean="0"/>
              <a:t>CSMA/CD </a:t>
            </a:r>
            <a:r>
              <a:rPr lang="zh-CN" altLang="en-US" dirty="0" smtClean="0"/>
              <a:t>协议。这里主要有两个原因。</a:t>
            </a:r>
          </a:p>
          <a:p>
            <a:pPr eaLnBrk="1" hangingPunct="1">
              <a:spcBef>
                <a:spcPts val="600"/>
              </a:spcBef>
            </a:pPr>
            <a:endParaRPr lang="en-US" altLang="zh-CN" dirty="0" smtClean="0"/>
          </a:p>
          <a:p>
            <a:pPr eaLnBrk="1" hangingPunct="1">
              <a:spcBef>
                <a:spcPts val="600"/>
              </a:spcBef>
              <a:buFontTx/>
              <a:buBlip>
                <a:blip r:embed="rId3"/>
              </a:buBlip>
            </a:pPr>
            <a:r>
              <a:rPr lang="en-US" altLang="zh-CN" dirty="0" smtClean="0"/>
              <a:t>CSMA/CD</a:t>
            </a:r>
            <a:r>
              <a:rPr lang="zh-CN" altLang="en-US" dirty="0" smtClean="0"/>
              <a:t>协议要求一个站点在发送本站数据的同时，还必须不间断地</a:t>
            </a:r>
            <a:r>
              <a:rPr lang="zh-CN" altLang="en-US" dirty="0" smtClean="0">
                <a:solidFill>
                  <a:srgbClr val="FF0000"/>
                </a:solidFill>
              </a:rPr>
              <a:t>检测</a:t>
            </a:r>
            <a:r>
              <a:rPr lang="zh-CN" altLang="en-US" dirty="0" smtClean="0"/>
              <a:t>信道，但在无线局域网的设备中要实现这种功能就花费过大。</a:t>
            </a:r>
          </a:p>
          <a:p>
            <a:pPr eaLnBrk="1" hangingPunct="1">
              <a:spcBef>
                <a:spcPts val="600"/>
              </a:spcBef>
              <a:buFontTx/>
              <a:buBlip>
                <a:blip r:embed="rId3"/>
              </a:buBlip>
            </a:pPr>
            <a:endParaRPr lang="en-US" altLang="zh-CN" dirty="0" smtClean="0"/>
          </a:p>
          <a:p>
            <a:pPr eaLnBrk="1" hangingPunct="1">
              <a:spcBef>
                <a:spcPts val="600"/>
              </a:spcBef>
              <a:buFontTx/>
              <a:buBlip>
                <a:blip r:embed="rId3"/>
              </a:buBlip>
            </a:pPr>
            <a:r>
              <a:rPr lang="zh-CN" altLang="en-US" dirty="0" smtClean="0"/>
              <a:t>即使我们能够实现碰撞检测的功能，并且当我们在发送数据时检测到信道是空闲的，在接收端仍然有可能发生碰撞。  </a:t>
            </a:r>
          </a:p>
        </p:txBody>
      </p:sp>
    </p:spTree>
    <p:extLst>
      <p:ext uri="{BB962C8B-B14F-4D97-AF65-F5344CB8AC3E}">
        <p14:creationId xmlns:p14="http://schemas.microsoft.com/office/powerpoint/2010/main" val="421217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0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0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val 5"/>
          <p:cNvSpPr>
            <a:spLocks noChangeArrowheads="1"/>
          </p:cNvSpPr>
          <p:nvPr/>
        </p:nvSpPr>
        <p:spPr bwMode="auto">
          <a:xfrm>
            <a:off x="4806990" y="4118910"/>
            <a:ext cx="2152650" cy="2093913"/>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5124" name="Oval 11"/>
          <p:cNvSpPr>
            <a:spLocks noChangeArrowheads="1"/>
          </p:cNvSpPr>
          <p:nvPr/>
        </p:nvSpPr>
        <p:spPr bwMode="auto">
          <a:xfrm>
            <a:off x="650875" y="1021698"/>
            <a:ext cx="2252663" cy="2286000"/>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5125" name="Line 22"/>
          <p:cNvSpPr>
            <a:spLocks noChangeShapeType="1"/>
          </p:cNvSpPr>
          <p:nvPr/>
        </p:nvSpPr>
        <p:spPr bwMode="auto">
          <a:xfrm>
            <a:off x="1798638" y="2178985"/>
            <a:ext cx="1277937" cy="6556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26" name="Oval 23"/>
          <p:cNvSpPr>
            <a:spLocks noChangeArrowheads="1"/>
          </p:cNvSpPr>
          <p:nvPr/>
        </p:nvSpPr>
        <p:spPr bwMode="auto">
          <a:xfrm>
            <a:off x="1524000" y="3764898"/>
            <a:ext cx="1038225" cy="100488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5127" name="Line 34"/>
          <p:cNvSpPr>
            <a:spLocks noChangeShapeType="1"/>
          </p:cNvSpPr>
          <p:nvPr/>
        </p:nvSpPr>
        <p:spPr bwMode="auto">
          <a:xfrm flipV="1">
            <a:off x="2197100" y="3368023"/>
            <a:ext cx="1257300" cy="8096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28" name="Oval 38"/>
          <p:cNvSpPr>
            <a:spLocks noChangeArrowheads="1"/>
          </p:cNvSpPr>
          <p:nvPr/>
        </p:nvSpPr>
        <p:spPr bwMode="auto">
          <a:xfrm>
            <a:off x="3108325" y="4171298"/>
            <a:ext cx="2278063" cy="205263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5129" name="Line 59"/>
          <p:cNvSpPr>
            <a:spLocks noChangeShapeType="1"/>
          </p:cNvSpPr>
          <p:nvPr/>
        </p:nvSpPr>
        <p:spPr bwMode="auto">
          <a:xfrm>
            <a:off x="5360988" y="5155548"/>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30" name="Line 60"/>
          <p:cNvSpPr>
            <a:spLocks noChangeShapeType="1"/>
          </p:cNvSpPr>
          <p:nvPr/>
        </p:nvSpPr>
        <p:spPr bwMode="auto">
          <a:xfrm flipH="1">
            <a:off x="4873625" y="5058710"/>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31" name="Line 61"/>
          <p:cNvSpPr>
            <a:spLocks noChangeShapeType="1"/>
          </p:cNvSpPr>
          <p:nvPr/>
        </p:nvSpPr>
        <p:spPr bwMode="auto">
          <a:xfrm flipH="1">
            <a:off x="4887913" y="5134910"/>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32" name="Line 62"/>
          <p:cNvSpPr>
            <a:spLocks noChangeShapeType="1"/>
          </p:cNvSpPr>
          <p:nvPr/>
        </p:nvSpPr>
        <p:spPr bwMode="auto">
          <a:xfrm flipH="1">
            <a:off x="4830763" y="5201585"/>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33" name="Line 63"/>
          <p:cNvSpPr>
            <a:spLocks noChangeShapeType="1"/>
          </p:cNvSpPr>
          <p:nvPr/>
        </p:nvSpPr>
        <p:spPr bwMode="auto">
          <a:xfrm flipH="1" flipV="1">
            <a:off x="4867275" y="3836335"/>
            <a:ext cx="949325" cy="1293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5134" name="Line 64"/>
          <p:cNvSpPr>
            <a:spLocks noChangeShapeType="1"/>
          </p:cNvSpPr>
          <p:nvPr/>
        </p:nvSpPr>
        <p:spPr bwMode="auto">
          <a:xfrm flipV="1">
            <a:off x="4308475" y="3876023"/>
            <a:ext cx="50800" cy="1117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23565" name="Group 356"/>
          <p:cNvGrpSpPr>
            <a:grpSpLocks/>
          </p:cNvGrpSpPr>
          <p:nvPr/>
        </p:nvGrpSpPr>
        <p:grpSpPr bwMode="auto">
          <a:xfrm>
            <a:off x="6442075" y="4598335"/>
            <a:ext cx="331788" cy="368300"/>
            <a:chOff x="313" y="1497"/>
            <a:chExt cx="1152" cy="1014"/>
          </a:xfrm>
        </p:grpSpPr>
        <p:pic>
          <p:nvPicPr>
            <p:cNvPr id="23686"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87"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6" name="Group 361"/>
          <p:cNvGrpSpPr>
            <a:grpSpLocks/>
          </p:cNvGrpSpPr>
          <p:nvPr/>
        </p:nvGrpSpPr>
        <p:grpSpPr bwMode="auto">
          <a:xfrm>
            <a:off x="2071688" y="3926823"/>
            <a:ext cx="396875" cy="388937"/>
            <a:chOff x="2967" y="478"/>
            <a:chExt cx="788" cy="625"/>
          </a:xfrm>
        </p:grpSpPr>
        <p:pic>
          <p:nvPicPr>
            <p:cNvPr id="23684" name="Picture 358"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85" name="Picture 360" descr="antenna_radiation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7" name="Group 89"/>
          <p:cNvGrpSpPr>
            <a:grpSpLocks/>
          </p:cNvGrpSpPr>
          <p:nvPr/>
        </p:nvGrpSpPr>
        <p:grpSpPr bwMode="auto">
          <a:xfrm>
            <a:off x="5668963" y="4688823"/>
            <a:ext cx="458787" cy="620712"/>
            <a:chOff x="5955030" y="3031808"/>
            <a:chExt cx="914400" cy="1398587"/>
          </a:xfrm>
        </p:grpSpPr>
        <p:grpSp>
          <p:nvGrpSpPr>
            <p:cNvPr id="23667" name="Group 398"/>
            <p:cNvGrpSpPr>
              <a:grpSpLocks/>
            </p:cNvGrpSpPr>
            <p:nvPr/>
          </p:nvGrpSpPr>
          <p:grpSpPr bwMode="auto">
            <a:xfrm>
              <a:off x="6097905" y="3403283"/>
              <a:ext cx="596900" cy="1027112"/>
              <a:chOff x="3130" y="3288"/>
              <a:chExt cx="410" cy="742"/>
            </a:xfrm>
          </p:grpSpPr>
          <p:sp>
            <p:nvSpPr>
              <p:cNvPr id="2366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7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3668"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8" name="Group 403"/>
          <p:cNvGrpSpPr>
            <a:grpSpLocks/>
          </p:cNvGrpSpPr>
          <p:nvPr/>
        </p:nvGrpSpPr>
        <p:grpSpPr bwMode="auto">
          <a:xfrm>
            <a:off x="3403600" y="5085698"/>
            <a:ext cx="527050" cy="392112"/>
            <a:chOff x="2751" y="1851"/>
            <a:chExt cx="462" cy="478"/>
          </a:xfrm>
        </p:grpSpPr>
        <p:pic>
          <p:nvPicPr>
            <p:cNvPr id="23665"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66"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9" name="Group 91"/>
          <p:cNvGrpSpPr>
            <a:grpSpLocks/>
          </p:cNvGrpSpPr>
          <p:nvPr/>
        </p:nvGrpSpPr>
        <p:grpSpPr bwMode="auto">
          <a:xfrm>
            <a:off x="4094163" y="4718985"/>
            <a:ext cx="458787" cy="620713"/>
            <a:chOff x="5955030" y="3031808"/>
            <a:chExt cx="914400" cy="1398587"/>
          </a:xfrm>
        </p:grpSpPr>
        <p:grpSp>
          <p:nvGrpSpPr>
            <p:cNvPr id="23648" name="Group 398"/>
            <p:cNvGrpSpPr>
              <a:grpSpLocks/>
            </p:cNvGrpSpPr>
            <p:nvPr/>
          </p:nvGrpSpPr>
          <p:grpSpPr bwMode="auto">
            <a:xfrm>
              <a:off x="6097905" y="3403283"/>
              <a:ext cx="596900" cy="1027112"/>
              <a:chOff x="3130" y="3288"/>
              <a:chExt cx="410" cy="742"/>
            </a:xfrm>
          </p:grpSpPr>
          <p:sp>
            <p:nvSpPr>
              <p:cNvPr id="2365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6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6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6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6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6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3649"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0" name="Group 356"/>
          <p:cNvGrpSpPr>
            <a:grpSpLocks/>
          </p:cNvGrpSpPr>
          <p:nvPr/>
        </p:nvGrpSpPr>
        <p:grpSpPr bwMode="auto">
          <a:xfrm>
            <a:off x="5781675" y="5522260"/>
            <a:ext cx="361950" cy="338138"/>
            <a:chOff x="313" y="1497"/>
            <a:chExt cx="1152" cy="1014"/>
          </a:xfrm>
        </p:grpSpPr>
        <p:pic>
          <p:nvPicPr>
            <p:cNvPr id="23646" name="Picture 354" descr="laptop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47" name="Picture 355"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1" name="Group 356"/>
          <p:cNvGrpSpPr>
            <a:grpSpLocks/>
          </p:cNvGrpSpPr>
          <p:nvPr/>
        </p:nvGrpSpPr>
        <p:grpSpPr bwMode="auto">
          <a:xfrm>
            <a:off x="4551363" y="5542898"/>
            <a:ext cx="376237" cy="347662"/>
            <a:chOff x="313" y="1497"/>
            <a:chExt cx="1152" cy="1014"/>
          </a:xfrm>
        </p:grpSpPr>
        <p:pic>
          <p:nvPicPr>
            <p:cNvPr id="23644"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45"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2" name="Group 356"/>
          <p:cNvGrpSpPr>
            <a:grpSpLocks/>
          </p:cNvGrpSpPr>
          <p:nvPr/>
        </p:nvGrpSpPr>
        <p:grpSpPr bwMode="auto">
          <a:xfrm>
            <a:off x="3830638" y="5563535"/>
            <a:ext cx="382587" cy="436563"/>
            <a:chOff x="313" y="1497"/>
            <a:chExt cx="1152" cy="1014"/>
          </a:xfrm>
        </p:grpSpPr>
        <p:pic>
          <p:nvPicPr>
            <p:cNvPr id="23642" name="Picture 354" descr="laptop_stylized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43" name="Picture 355"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3" name="Group 403"/>
          <p:cNvGrpSpPr>
            <a:grpSpLocks/>
          </p:cNvGrpSpPr>
          <p:nvPr/>
        </p:nvGrpSpPr>
        <p:grpSpPr bwMode="auto">
          <a:xfrm>
            <a:off x="3729038" y="4404660"/>
            <a:ext cx="485775" cy="403225"/>
            <a:chOff x="2751" y="1851"/>
            <a:chExt cx="462" cy="478"/>
          </a:xfrm>
        </p:grpSpPr>
        <p:pic>
          <p:nvPicPr>
            <p:cNvPr id="23640" name="Picture 364" descr="iphone_stylized_smal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41" name="Picture 402"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4" name="Group 403"/>
          <p:cNvGrpSpPr>
            <a:grpSpLocks/>
          </p:cNvGrpSpPr>
          <p:nvPr/>
        </p:nvGrpSpPr>
        <p:grpSpPr bwMode="auto">
          <a:xfrm>
            <a:off x="6289675" y="5065060"/>
            <a:ext cx="525463" cy="392113"/>
            <a:chOff x="2751" y="1851"/>
            <a:chExt cx="462" cy="478"/>
          </a:xfrm>
        </p:grpSpPr>
        <p:pic>
          <p:nvPicPr>
            <p:cNvPr id="23638"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9"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5" name="Group 356"/>
          <p:cNvGrpSpPr>
            <a:grpSpLocks/>
          </p:cNvGrpSpPr>
          <p:nvPr/>
        </p:nvGrpSpPr>
        <p:grpSpPr bwMode="auto">
          <a:xfrm>
            <a:off x="4987925" y="4922185"/>
            <a:ext cx="376238" cy="349250"/>
            <a:chOff x="313" y="1497"/>
            <a:chExt cx="1152" cy="1014"/>
          </a:xfrm>
        </p:grpSpPr>
        <p:pic>
          <p:nvPicPr>
            <p:cNvPr id="23636"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7"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6" name="Group 356"/>
          <p:cNvGrpSpPr>
            <a:grpSpLocks/>
          </p:cNvGrpSpPr>
          <p:nvPr/>
        </p:nvGrpSpPr>
        <p:grpSpPr bwMode="auto">
          <a:xfrm>
            <a:off x="1909763" y="4374498"/>
            <a:ext cx="282575" cy="344487"/>
            <a:chOff x="313" y="1497"/>
            <a:chExt cx="1152" cy="1014"/>
          </a:xfrm>
        </p:grpSpPr>
        <p:pic>
          <p:nvPicPr>
            <p:cNvPr id="23634"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5"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7" name="Group 403"/>
          <p:cNvGrpSpPr>
            <a:grpSpLocks/>
          </p:cNvGrpSpPr>
          <p:nvPr/>
        </p:nvGrpSpPr>
        <p:grpSpPr bwMode="auto">
          <a:xfrm>
            <a:off x="1616075" y="4039535"/>
            <a:ext cx="444500" cy="381000"/>
            <a:chOff x="2751" y="1851"/>
            <a:chExt cx="462" cy="478"/>
          </a:xfrm>
        </p:grpSpPr>
        <p:pic>
          <p:nvPicPr>
            <p:cNvPr id="23632"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3"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8" name="Group 100"/>
          <p:cNvGrpSpPr>
            <a:grpSpLocks/>
          </p:cNvGrpSpPr>
          <p:nvPr/>
        </p:nvGrpSpPr>
        <p:grpSpPr bwMode="auto">
          <a:xfrm>
            <a:off x="1574800" y="1702735"/>
            <a:ext cx="458788" cy="619125"/>
            <a:chOff x="5955030" y="3031808"/>
            <a:chExt cx="914400" cy="1398587"/>
          </a:xfrm>
        </p:grpSpPr>
        <p:grpSp>
          <p:nvGrpSpPr>
            <p:cNvPr id="23615" name="Group 398"/>
            <p:cNvGrpSpPr>
              <a:grpSpLocks/>
            </p:cNvGrpSpPr>
            <p:nvPr/>
          </p:nvGrpSpPr>
          <p:grpSpPr bwMode="auto">
            <a:xfrm>
              <a:off x="6097905" y="3403283"/>
              <a:ext cx="596900" cy="1027112"/>
              <a:chOff x="3130" y="3288"/>
              <a:chExt cx="410" cy="742"/>
            </a:xfrm>
          </p:grpSpPr>
          <p:sp>
            <p:nvSpPr>
              <p:cNvPr id="2361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1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1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2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3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3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3616"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9" name="Group 356"/>
          <p:cNvGrpSpPr>
            <a:grpSpLocks/>
          </p:cNvGrpSpPr>
          <p:nvPr/>
        </p:nvGrpSpPr>
        <p:grpSpPr bwMode="auto">
          <a:xfrm>
            <a:off x="2112963" y="1834498"/>
            <a:ext cx="465137" cy="481012"/>
            <a:chOff x="313" y="1497"/>
            <a:chExt cx="1152" cy="1014"/>
          </a:xfrm>
        </p:grpSpPr>
        <p:pic>
          <p:nvPicPr>
            <p:cNvPr id="23613" name="Picture 354" descr="laptop_stylized_smal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4" name="Picture 355" descr="antenna_stylize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80" name="Group 356"/>
          <p:cNvGrpSpPr>
            <a:grpSpLocks/>
          </p:cNvGrpSpPr>
          <p:nvPr/>
        </p:nvGrpSpPr>
        <p:grpSpPr bwMode="auto">
          <a:xfrm>
            <a:off x="2005013" y="2633010"/>
            <a:ext cx="333375" cy="368300"/>
            <a:chOff x="313" y="1497"/>
            <a:chExt cx="1152" cy="1014"/>
          </a:xfrm>
        </p:grpSpPr>
        <p:pic>
          <p:nvPicPr>
            <p:cNvPr id="23611"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2" name="Picture 355" descr="antenna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81" name="Group 356"/>
          <p:cNvGrpSpPr>
            <a:grpSpLocks/>
          </p:cNvGrpSpPr>
          <p:nvPr/>
        </p:nvGrpSpPr>
        <p:grpSpPr bwMode="auto">
          <a:xfrm>
            <a:off x="1482725" y="2718735"/>
            <a:ext cx="282575" cy="344488"/>
            <a:chOff x="313" y="1497"/>
            <a:chExt cx="1152" cy="1014"/>
          </a:xfrm>
        </p:grpSpPr>
        <p:pic>
          <p:nvPicPr>
            <p:cNvPr id="23609"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0"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82" name="Group 403"/>
          <p:cNvGrpSpPr>
            <a:grpSpLocks/>
          </p:cNvGrpSpPr>
          <p:nvPr/>
        </p:nvGrpSpPr>
        <p:grpSpPr bwMode="auto">
          <a:xfrm>
            <a:off x="1189038" y="2382185"/>
            <a:ext cx="444500" cy="382588"/>
            <a:chOff x="2751" y="1851"/>
            <a:chExt cx="462" cy="478"/>
          </a:xfrm>
        </p:grpSpPr>
        <p:pic>
          <p:nvPicPr>
            <p:cNvPr id="23607"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8"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83" name="Group 356"/>
          <p:cNvGrpSpPr>
            <a:grpSpLocks/>
          </p:cNvGrpSpPr>
          <p:nvPr/>
        </p:nvGrpSpPr>
        <p:grpSpPr bwMode="auto">
          <a:xfrm>
            <a:off x="1565275" y="1132823"/>
            <a:ext cx="446088" cy="385762"/>
            <a:chOff x="313" y="1497"/>
            <a:chExt cx="1152" cy="1014"/>
          </a:xfrm>
        </p:grpSpPr>
        <p:pic>
          <p:nvPicPr>
            <p:cNvPr id="23605" name="Picture 354" descr="laptop_stylized_smal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6" name="Picture 355" descr="antenna_stylized"/>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84" name="Group 403"/>
          <p:cNvGrpSpPr>
            <a:grpSpLocks/>
          </p:cNvGrpSpPr>
          <p:nvPr/>
        </p:nvGrpSpPr>
        <p:grpSpPr bwMode="auto">
          <a:xfrm>
            <a:off x="762000" y="2261535"/>
            <a:ext cx="446088" cy="381000"/>
            <a:chOff x="2751" y="1851"/>
            <a:chExt cx="462" cy="478"/>
          </a:xfrm>
        </p:grpSpPr>
        <p:pic>
          <p:nvPicPr>
            <p:cNvPr id="23603"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4"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57" name="Rectangle 84"/>
          <p:cNvSpPr>
            <a:spLocks noChangeArrowheads="1"/>
          </p:cNvSpPr>
          <p:nvPr/>
        </p:nvSpPr>
        <p:spPr bwMode="auto">
          <a:xfrm>
            <a:off x="5500688" y="1516997"/>
            <a:ext cx="3330575" cy="2533155"/>
          </a:xfrm>
          <a:prstGeom prst="rect">
            <a:avLst/>
          </a:prstGeom>
          <a:noFill/>
          <a:ln w="285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5158" name="Rectangle 85"/>
          <p:cNvSpPr>
            <a:spLocks noChangeArrowheads="1"/>
          </p:cNvSpPr>
          <p:nvPr/>
        </p:nvSpPr>
        <p:spPr bwMode="auto">
          <a:xfrm>
            <a:off x="5584825" y="1363010"/>
            <a:ext cx="1912938" cy="2809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5159" name="Rectangle 83"/>
          <p:cNvSpPr>
            <a:spLocks noChangeArrowheads="1"/>
          </p:cNvSpPr>
          <p:nvPr/>
        </p:nvSpPr>
        <p:spPr bwMode="auto">
          <a:xfrm>
            <a:off x="5573713" y="1291573"/>
            <a:ext cx="3308350" cy="2762265"/>
          </a:xfrm>
          <a:prstGeom prst="rect">
            <a:avLst/>
          </a:prstGeom>
          <a:noFill/>
          <a:ln>
            <a:noFill/>
          </a:ln>
          <a:effectLst/>
          <a:extLst>
            <a:ext uri="{909E8E84-426E-40dd-AFC4-6F175D3DCCD1}">
              <a14:hiddenFill xmlns:a14="http://schemas.microsoft.com/office/drawing/2010/main" xmlns="">
                <a:solidFill>
                  <a:srgbClr val="FF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lnSpc>
                <a:spcPct val="90000"/>
              </a:lnSpc>
              <a:buFont typeface="Wingdings" panose="05000000000000000000" pitchFamily="2" charset="2"/>
              <a:buNone/>
            </a:pPr>
            <a:r>
              <a:rPr lang="zh-CN" altLang="en-US" sz="2400" dirty="0">
                <a:ea typeface="楷体" panose="02010609060101010101" pitchFamily="49" charset="-122"/>
                <a:cs typeface="Arial" panose="020B0604020202020204" pitchFamily="34" charset="0"/>
              </a:rPr>
              <a:t>无线主机</a:t>
            </a:r>
          </a:p>
          <a:p>
            <a:pPr marL="342900" indent="-342900" eaLnBrk="1" hangingPunct="1">
              <a:spcBef>
                <a:spcPts val="600"/>
              </a:spcBef>
              <a:buFont typeface="Arial" panose="020B0604020202020204" pitchFamily="34" charset="0"/>
              <a:buChar char="•"/>
            </a:pPr>
            <a:r>
              <a:rPr lang="zh-CN" altLang="en-US" sz="2000" dirty="0" smtClean="0">
                <a:latin typeface="+mn-lt"/>
                <a:ea typeface="楷体" panose="02010609060101010101" pitchFamily="49" charset="-122"/>
                <a:cs typeface="Arial" panose="020B0604020202020204" pitchFamily="34" charset="0"/>
              </a:rPr>
              <a:t>便携机</a:t>
            </a:r>
            <a:r>
              <a:rPr lang="en-US" altLang="zh-CN" sz="2000" dirty="0">
                <a:latin typeface="+mn-lt"/>
                <a:ea typeface="楷体" panose="02010609060101010101" pitchFamily="49" charset="-122"/>
                <a:cs typeface="Arial" panose="020B0604020202020204" pitchFamily="34" charset="0"/>
              </a:rPr>
              <a:t>, PDA, IP </a:t>
            </a:r>
            <a:r>
              <a:rPr lang="zh-CN" altLang="en-US" sz="2000" dirty="0">
                <a:latin typeface="+mn-lt"/>
                <a:ea typeface="楷体" panose="02010609060101010101" pitchFamily="49" charset="-122"/>
                <a:cs typeface="Arial" panose="020B0604020202020204" pitchFamily="34" charset="0"/>
              </a:rPr>
              <a:t>电话；</a:t>
            </a:r>
          </a:p>
          <a:p>
            <a:pPr marL="342900" indent="-342900" eaLnBrk="1" hangingPunct="1">
              <a:spcBef>
                <a:spcPts val="600"/>
              </a:spcBef>
              <a:buFont typeface="Arial" panose="020B0604020202020204" pitchFamily="34" charset="0"/>
              <a:buChar char="•"/>
            </a:pPr>
            <a:r>
              <a:rPr lang="zh-CN" altLang="en-US" sz="2000" dirty="0">
                <a:latin typeface="+mn-lt"/>
                <a:ea typeface="楷体" panose="02010609060101010101" pitchFamily="49" charset="-122"/>
                <a:cs typeface="Arial" panose="020B0604020202020204" pitchFamily="34" charset="0"/>
              </a:rPr>
              <a:t>能运行程序；</a:t>
            </a:r>
          </a:p>
          <a:p>
            <a:pPr marL="342900" indent="-342900" eaLnBrk="1" hangingPunct="1">
              <a:spcBef>
                <a:spcPts val="600"/>
              </a:spcBef>
              <a:buFont typeface="Arial" panose="020B0604020202020204" pitchFamily="34" charset="0"/>
              <a:buChar char="•"/>
            </a:pPr>
            <a:r>
              <a:rPr lang="zh-CN" altLang="en-US" sz="2000" dirty="0">
                <a:latin typeface="+mn-lt"/>
                <a:ea typeface="楷体" panose="02010609060101010101" pitchFamily="49" charset="-122"/>
                <a:cs typeface="Arial" panose="020B0604020202020204" pitchFamily="34" charset="0"/>
              </a:rPr>
              <a:t>本身既可能是固定，也可能是移动的</a:t>
            </a:r>
            <a:r>
              <a:rPr lang="en-US" altLang="zh-CN" sz="2000" dirty="0">
                <a:latin typeface="+mn-lt"/>
                <a:ea typeface="楷体" panose="02010609060101010101" pitchFamily="49" charset="-122"/>
                <a:cs typeface="Arial" panose="020B0604020202020204" pitchFamily="34" charset="0"/>
              </a:rPr>
              <a:t>.</a:t>
            </a:r>
          </a:p>
          <a:p>
            <a:pPr marL="742950" lvl="1" indent="-285750">
              <a:spcBef>
                <a:spcPts val="600"/>
              </a:spcBef>
              <a:buClr>
                <a:srgbClr val="000099"/>
              </a:buClr>
              <a:buFont typeface="Wingdings" charset="0"/>
              <a:buChar char="§"/>
              <a:defRPr/>
            </a:pPr>
            <a:r>
              <a:rPr lang="en-US" dirty="0" smtClean="0">
                <a:latin typeface="+mn-lt"/>
                <a:ea typeface="ＭＳ Ｐゴシック" charset="0"/>
              </a:rPr>
              <a:t>wireless </a:t>
            </a:r>
            <a:r>
              <a:rPr lang="en-US" dirty="0">
                <a:latin typeface="+mn-lt"/>
                <a:ea typeface="ＭＳ Ｐゴシック" charset="0"/>
              </a:rPr>
              <a:t>does not always mean mobility</a:t>
            </a:r>
          </a:p>
        </p:txBody>
      </p:sp>
      <p:grpSp>
        <p:nvGrpSpPr>
          <p:cNvPr id="23592" name="Group 356"/>
          <p:cNvGrpSpPr>
            <a:grpSpLocks/>
          </p:cNvGrpSpPr>
          <p:nvPr/>
        </p:nvGrpSpPr>
        <p:grpSpPr bwMode="auto">
          <a:xfrm>
            <a:off x="7985125" y="940735"/>
            <a:ext cx="762000" cy="771525"/>
            <a:chOff x="313" y="1497"/>
            <a:chExt cx="1152" cy="1014"/>
          </a:xfrm>
        </p:grpSpPr>
        <p:pic>
          <p:nvPicPr>
            <p:cNvPr id="23601" name="Picture 354" descr="laptop_stylized_small"/>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2" name="Picture 355" descr="antenna_stylized"/>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93" name="Group 403"/>
          <p:cNvGrpSpPr>
            <a:grpSpLocks/>
          </p:cNvGrpSpPr>
          <p:nvPr/>
        </p:nvGrpSpPr>
        <p:grpSpPr bwMode="auto">
          <a:xfrm>
            <a:off x="7416800" y="1102660"/>
            <a:ext cx="598488" cy="514350"/>
            <a:chOff x="2751" y="1851"/>
            <a:chExt cx="462" cy="478"/>
          </a:xfrm>
        </p:grpSpPr>
        <p:pic>
          <p:nvPicPr>
            <p:cNvPr id="23599" name="Picture 364" descr="iphone_stylized_small"/>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0" name="Picture 402" descr="antenna_radiation_stylized"/>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96" name="Group 6"/>
          <p:cNvGrpSpPr>
            <a:grpSpLocks/>
          </p:cNvGrpSpPr>
          <p:nvPr/>
        </p:nvGrpSpPr>
        <p:grpSpPr bwMode="auto">
          <a:xfrm>
            <a:off x="3038475" y="2288523"/>
            <a:ext cx="2362200" cy="1762125"/>
            <a:chOff x="3839" y="1737"/>
            <a:chExt cx="1488" cy="1110"/>
          </a:xfrm>
        </p:grpSpPr>
        <p:sp>
          <p:nvSpPr>
            <p:cNvPr id="23597" name="Freeform 7"/>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6" name="Text Box 8"/>
            <p:cNvSpPr txBox="1">
              <a:spLocks noChangeArrowheads="1"/>
            </p:cNvSpPr>
            <p:nvPr/>
          </p:nvSpPr>
          <p:spPr bwMode="auto">
            <a:xfrm>
              <a:off x="4146" y="2030"/>
              <a:ext cx="965"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eaLnBrk="1" hangingPunct="1">
                <a:defRPr/>
              </a:pPr>
              <a:r>
                <a:rPr lang="en-US" dirty="0">
                  <a:latin typeface="Arial" charset="0"/>
                  <a:cs typeface="Arial" charset="0"/>
                </a:rPr>
                <a:t>network </a:t>
              </a:r>
            </a:p>
            <a:p>
              <a:pPr algn="ctr" eaLnBrk="1" hangingPunct="1">
                <a:defRPr/>
              </a:pPr>
              <a:r>
                <a:rPr lang="en-US" dirty="0">
                  <a:latin typeface="Arial" charset="0"/>
                  <a:cs typeface="Arial" charset="0"/>
                </a:rPr>
                <a:t>infrastructure</a:t>
              </a:r>
            </a:p>
          </p:txBody>
        </p:sp>
      </p:grpSp>
      <p:sp>
        <p:nvSpPr>
          <p:cNvPr id="2" name="标题 1"/>
          <p:cNvSpPr>
            <a:spLocks noGrp="1"/>
          </p:cNvSpPr>
          <p:nvPr>
            <p:ph type="title"/>
          </p:nvPr>
        </p:nvSpPr>
        <p:spPr/>
        <p:txBody>
          <a:bodyPr/>
          <a:lstStyle/>
          <a:p>
            <a:r>
              <a:rPr lang="zh-CN" altLang="en-US" dirty="0"/>
              <a:t>无线网络的元素</a:t>
            </a:r>
            <a:endParaRPr lang="zh-CN" altLang="en-US" dirty="0"/>
          </a:p>
        </p:txBody>
      </p:sp>
      <p:sp>
        <p:nvSpPr>
          <p:cNvPr id="133" name="Line 86"/>
          <p:cNvSpPr>
            <a:spLocks noChangeShapeType="1"/>
          </p:cNvSpPr>
          <p:nvPr/>
        </p:nvSpPr>
        <p:spPr bwMode="auto">
          <a:xfrm flipH="1">
            <a:off x="6036401" y="4086056"/>
            <a:ext cx="965529" cy="161462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4" name="Line 87"/>
          <p:cNvSpPr>
            <a:spLocks noChangeShapeType="1"/>
          </p:cNvSpPr>
          <p:nvPr/>
        </p:nvSpPr>
        <p:spPr bwMode="auto">
          <a:xfrm flipH="1">
            <a:off x="5162299" y="4071037"/>
            <a:ext cx="1846765" cy="107176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Tree>
    <p:extLst>
      <p:ext uri="{BB962C8B-B14F-4D97-AF65-F5344CB8AC3E}">
        <p14:creationId xmlns:p14="http://schemas.microsoft.com/office/powerpoint/2010/main" val="1806106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p:txBody>
          <a:bodyPr/>
          <a:lstStyle/>
          <a:p>
            <a:pPr eaLnBrk="1" hangingPunct="1"/>
            <a:r>
              <a:rPr lang="zh-CN" altLang="en-US" dirty="0" smtClean="0"/>
              <a:t>无线局域网的特殊问题 </a:t>
            </a:r>
          </a:p>
        </p:txBody>
      </p:sp>
      <p:sp>
        <p:nvSpPr>
          <p:cNvPr id="309327" name="Text Box 79"/>
          <p:cNvSpPr txBox="1">
            <a:spLocks noChangeArrowheads="1"/>
          </p:cNvSpPr>
          <p:nvPr/>
        </p:nvSpPr>
        <p:spPr bwMode="auto">
          <a:xfrm>
            <a:off x="296863" y="5183173"/>
            <a:ext cx="8626475" cy="955675"/>
          </a:xfrm>
          <a:prstGeom prst="rect">
            <a:avLst/>
          </a:prstGeom>
          <a:solidFill>
            <a:srgbClr val="FFFF66"/>
          </a:solidFill>
          <a:ln w="9525">
            <a:solidFill>
              <a:srgbClr val="333399"/>
            </a:solidFill>
            <a:miter lim="800000"/>
            <a:headEnd/>
            <a:tailEnd/>
          </a:ln>
        </p:spPr>
        <p:txBody>
          <a:bodyPr wrap="none">
            <a:spAutoFit/>
          </a:bodyPr>
          <a:lstStyle/>
          <a:p>
            <a:pPr algn="ctr"/>
            <a:r>
              <a:rPr kumimoji="1" lang="zh-CN" altLang="en-US" sz="2800" dirty="0">
                <a:latin typeface="+mn-lt"/>
                <a:ea typeface="黑体" pitchFamily="49" charset="-122"/>
              </a:rPr>
              <a:t>当 </a:t>
            </a:r>
            <a:r>
              <a:rPr kumimoji="1" lang="en-US" altLang="zh-CN" sz="2800" dirty="0">
                <a:latin typeface="+mn-lt"/>
                <a:ea typeface="黑体" pitchFamily="49" charset="-122"/>
              </a:rPr>
              <a:t>A </a:t>
            </a:r>
            <a:r>
              <a:rPr kumimoji="1" lang="zh-CN" altLang="en-US" sz="2800" dirty="0">
                <a:latin typeface="+mn-lt"/>
                <a:ea typeface="黑体" pitchFamily="49" charset="-122"/>
              </a:rPr>
              <a:t>和 </a:t>
            </a:r>
            <a:r>
              <a:rPr kumimoji="1" lang="en-US" altLang="zh-CN" sz="2800" dirty="0">
                <a:latin typeface="+mn-lt"/>
                <a:ea typeface="黑体" pitchFamily="49" charset="-122"/>
              </a:rPr>
              <a:t>C </a:t>
            </a:r>
            <a:r>
              <a:rPr kumimoji="1" lang="zh-CN" altLang="en-US" sz="2800" dirty="0">
                <a:latin typeface="+mn-lt"/>
                <a:ea typeface="黑体" pitchFamily="49" charset="-122"/>
              </a:rPr>
              <a:t>检测不到无线信号时，都以为 </a:t>
            </a:r>
            <a:r>
              <a:rPr kumimoji="1" lang="en-US" altLang="zh-CN" sz="2800" dirty="0" smtClean="0">
                <a:latin typeface="+mn-lt"/>
                <a:ea typeface="黑体" pitchFamily="49" charset="-122"/>
              </a:rPr>
              <a:t>B </a:t>
            </a:r>
            <a:r>
              <a:rPr kumimoji="1" lang="zh-CN" altLang="en-US" sz="2800" dirty="0" smtClean="0">
                <a:latin typeface="+mn-lt"/>
                <a:ea typeface="黑体" pitchFamily="49" charset="-122"/>
              </a:rPr>
              <a:t>是</a:t>
            </a:r>
            <a:r>
              <a:rPr kumimoji="1" lang="zh-CN" altLang="en-US" sz="2800" dirty="0">
                <a:latin typeface="+mn-lt"/>
                <a:ea typeface="黑体" pitchFamily="49" charset="-122"/>
              </a:rPr>
              <a:t>空闲的，</a:t>
            </a:r>
          </a:p>
          <a:p>
            <a:pPr algn="ctr"/>
            <a:r>
              <a:rPr kumimoji="1" lang="zh-CN" altLang="en-US" sz="2800" dirty="0">
                <a:latin typeface="+mn-lt"/>
                <a:ea typeface="黑体" pitchFamily="49" charset="-122"/>
              </a:rPr>
              <a:t>因而都向 </a:t>
            </a:r>
            <a:r>
              <a:rPr kumimoji="1" lang="en-US" altLang="zh-CN" sz="2800" dirty="0">
                <a:latin typeface="+mn-lt"/>
                <a:ea typeface="黑体" pitchFamily="49" charset="-122"/>
              </a:rPr>
              <a:t>B </a:t>
            </a:r>
            <a:r>
              <a:rPr kumimoji="1" lang="zh-CN" altLang="en-US" sz="2800" dirty="0">
                <a:latin typeface="+mn-lt"/>
                <a:ea typeface="黑体" pitchFamily="49" charset="-122"/>
              </a:rPr>
              <a:t>发送数据，结果发生碰撞。</a:t>
            </a:r>
          </a:p>
        </p:txBody>
      </p:sp>
      <p:sp>
        <p:nvSpPr>
          <p:cNvPr id="309333" name="Text Box 85"/>
          <p:cNvSpPr txBox="1">
            <a:spLocks noChangeArrowheads="1"/>
          </p:cNvSpPr>
          <p:nvPr/>
        </p:nvSpPr>
        <p:spPr bwMode="auto">
          <a:xfrm>
            <a:off x="250825" y="142852"/>
            <a:ext cx="8607455" cy="954107"/>
          </a:xfrm>
          <a:prstGeom prst="rect">
            <a:avLst/>
          </a:prstGeom>
          <a:solidFill>
            <a:srgbClr val="CCECFF"/>
          </a:solidFill>
          <a:ln w="9525">
            <a:solidFill>
              <a:srgbClr val="333399"/>
            </a:solidFill>
            <a:miter lim="800000"/>
            <a:headEnd/>
            <a:tailEnd/>
          </a:ln>
        </p:spPr>
        <p:txBody>
          <a:bodyPr wrap="square">
            <a:spAutoFit/>
          </a:bodyPr>
          <a:lstStyle/>
          <a:p>
            <a:pPr algn="ctr"/>
            <a:r>
              <a:rPr lang="zh-CN" altLang="en-US" sz="2800" dirty="0">
                <a:latin typeface="+mn-ea"/>
                <a:ea typeface="+mn-ea"/>
              </a:rPr>
              <a:t>这种未能检测出媒体上已存在的信号的问题</a:t>
            </a:r>
          </a:p>
          <a:p>
            <a:pPr algn="ctr"/>
            <a:r>
              <a:rPr lang="zh-CN" altLang="en-US" sz="2800" dirty="0">
                <a:latin typeface="+mn-ea"/>
                <a:ea typeface="+mn-ea"/>
              </a:rPr>
              <a:t>叫做</a:t>
            </a:r>
            <a:r>
              <a:rPr lang="zh-CN" altLang="en-US" sz="2800" dirty="0">
                <a:solidFill>
                  <a:srgbClr val="FF0000"/>
                </a:solidFill>
                <a:latin typeface="+mn-ea"/>
                <a:ea typeface="+mn-ea"/>
              </a:rPr>
              <a:t>隐蔽站</a:t>
            </a:r>
            <a:r>
              <a:rPr lang="zh-CN" altLang="en-US" sz="2800" dirty="0" smtClean="0">
                <a:solidFill>
                  <a:srgbClr val="FF0000"/>
                </a:solidFill>
                <a:latin typeface="+mn-ea"/>
                <a:ea typeface="+mn-ea"/>
              </a:rPr>
              <a:t>问题</a:t>
            </a:r>
            <a:r>
              <a:rPr lang="en-US" altLang="zh-CN" sz="2800" dirty="0" smtClean="0">
                <a:latin typeface="+mn-lt"/>
                <a:ea typeface="+mn-ea"/>
              </a:rPr>
              <a:t>(hidden </a:t>
            </a:r>
            <a:r>
              <a:rPr lang="en-US" altLang="zh-CN" sz="2800" dirty="0">
                <a:latin typeface="+mn-lt"/>
                <a:ea typeface="+mn-ea"/>
              </a:rPr>
              <a:t>station </a:t>
            </a:r>
            <a:r>
              <a:rPr lang="en-US" altLang="zh-CN" sz="2800" dirty="0" smtClean="0">
                <a:latin typeface="+mn-lt"/>
                <a:ea typeface="+mn-ea"/>
              </a:rPr>
              <a:t>problem)</a:t>
            </a:r>
            <a:endParaRPr lang="en-US" altLang="zh-CN" sz="2800" dirty="0">
              <a:latin typeface="+mn-lt"/>
              <a:ea typeface="+mn-ea"/>
            </a:endParaRPr>
          </a:p>
        </p:txBody>
      </p:sp>
      <p:sp>
        <p:nvSpPr>
          <p:cNvPr id="25605" name="Oval 86"/>
          <p:cNvSpPr>
            <a:spLocks noChangeArrowheads="1"/>
          </p:cNvSpPr>
          <p:nvPr/>
        </p:nvSpPr>
        <p:spPr bwMode="auto">
          <a:xfrm>
            <a:off x="3278312" y="2038336"/>
            <a:ext cx="3190875" cy="3014662"/>
          </a:xfrm>
          <a:prstGeom prst="ellipse">
            <a:avLst/>
          </a:prstGeom>
          <a:solidFill>
            <a:srgbClr val="FFFF99"/>
          </a:solidFill>
          <a:ln w="9525">
            <a:solidFill>
              <a:schemeClr val="tx2"/>
            </a:solidFill>
            <a:prstDash val="dash"/>
            <a:round/>
            <a:headEnd/>
            <a:tailEnd/>
          </a:ln>
        </p:spPr>
        <p:txBody>
          <a:bodyPr wrap="none" anchor="ctr"/>
          <a:lstStyle/>
          <a:p>
            <a:endParaRPr lang="zh-CN" altLang="en-US"/>
          </a:p>
        </p:txBody>
      </p:sp>
      <p:sp>
        <p:nvSpPr>
          <p:cNvPr id="25606" name="Text Box 87"/>
          <p:cNvSpPr txBox="1">
            <a:spLocks noChangeArrowheads="1"/>
          </p:cNvSpPr>
          <p:nvPr/>
        </p:nvSpPr>
        <p:spPr bwMode="auto">
          <a:xfrm>
            <a:off x="179512" y="1428736"/>
            <a:ext cx="1993900" cy="457200"/>
          </a:xfrm>
          <a:prstGeom prst="rect">
            <a:avLst/>
          </a:prstGeom>
          <a:noFill/>
          <a:ln w="9525">
            <a:noFill/>
            <a:miter lim="800000"/>
            <a:headEnd/>
            <a:tailEnd/>
          </a:ln>
        </p:spPr>
        <p:txBody>
          <a:bodyPr wrap="none">
            <a:spAutoFit/>
          </a:bodyPr>
          <a:lstStyle/>
          <a:p>
            <a:pPr algn="ctr"/>
            <a:r>
              <a:rPr kumimoji="1" lang="en-US" altLang="zh-CN" sz="2400" dirty="0">
                <a:latin typeface="Arial" pitchFamily="34" charset="0"/>
                <a:ea typeface="黑体" pitchFamily="49" charset="-122"/>
              </a:rPr>
              <a:t>A </a:t>
            </a:r>
            <a:r>
              <a:rPr kumimoji="1" lang="zh-CN" altLang="en-US" sz="2400" dirty="0">
                <a:latin typeface="Arial" pitchFamily="34" charset="0"/>
                <a:ea typeface="黑体" pitchFamily="49" charset="-122"/>
              </a:rPr>
              <a:t>的作用范围</a:t>
            </a:r>
          </a:p>
        </p:txBody>
      </p:sp>
      <p:sp>
        <p:nvSpPr>
          <p:cNvPr id="25607" name="Oval 88"/>
          <p:cNvSpPr>
            <a:spLocks noChangeArrowheads="1"/>
          </p:cNvSpPr>
          <p:nvPr/>
        </p:nvSpPr>
        <p:spPr bwMode="auto">
          <a:xfrm>
            <a:off x="585912" y="2038336"/>
            <a:ext cx="3190875" cy="3014662"/>
          </a:xfrm>
          <a:prstGeom prst="ellipse">
            <a:avLst/>
          </a:prstGeom>
          <a:solidFill>
            <a:srgbClr val="CCECFF">
              <a:alpha val="23921"/>
            </a:srgbClr>
          </a:solidFill>
          <a:ln w="9525">
            <a:solidFill>
              <a:schemeClr val="tx2"/>
            </a:solidFill>
            <a:prstDash val="dash"/>
            <a:round/>
            <a:headEnd/>
            <a:tailEnd/>
          </a:ln>
        </p:spPr>
        <p:txBody>
          <a:bodyPr wrap="none" anchor="ctr"/>
          <a:lstStyle/>
          <a:p>
            <a:endParaRPr lang="zh-CN" altLang="en-US"/>
          </a:p>
        </p:txBody>
      </p:sp>
      <p:sp>
        <p:nvSpPr>
          <p:cNvPr id="25608" name="Text Box 89"/>
          <p:cNvSpPr txBox="1">
            <a:spLocks noChangeArrowheads="1"/>
          </p:cNvSpPr>
          <p:nvPr/>
        </p:nvSpPr>
        <p:spPr bwMode="auto">
          <a:xfrm>
            <a:off x="3095749" y="1428736"/>
            <a:ext cx="2031325" cy="461665"/>
          </a:xfrm>
          <a:prstGeom prst="rect">
            <a:avLst/>
          </a:prstGeom>
          <a:noFill/>
          <a:ln w="9525">
            <a:noFill/>
            <a:miter lim="800000"/>
            <a:headEnd/>
            <a:tailEnd/>
          </a:ln>
        </p:spPr>
        <p:txBody>
          <a:bodyPr wrap="none">
            <a:spAutoFit/>
          </a:bodyPr>
          <a:lstStyle/>
          <a:p>
            <a:pPr algn="ctr"/>
            <a:r>
              <a:rPr kumimoji="1" lang="en-US" altLang="zh-CN" sz="2400" dirty="0">
                <a:latin typeface="Arial" pitchFamily="34" charset="0"/>
                <a:ea typeface="黑体" pitchFamily="49" charset="-122"/>
              </a:rPr>
              <a:t>C </a:t>
            </a:r>
            <a:r>
              <a:rPr kumimoji="1" lang="zh-CN" altLang="en-US" sz="2400" dirty="0">
                <a:latin typeface="Arial" pitchFamily="34" charset="0"/>
                <a:ea typeface="黑体" pitchFamily="49" charset="-122"/>
              </a:rPr>
              <a:t>的作用范围</a:t>
            </a:r>
          </a:p>
        </p:txBody>
      </p:sp>
      <p:sp>
        <p:nvSpPr>
          <p:cNvPr id="25609" name="Text Box 90"/>
          <p:cNvSpPr txBox="1">
            <a:spLocks noChangeArrowheads="1"/>
          </p:cNvSpPr>
          <p:nvPr/>
        </p:nvSpPr>
        <p:spPr bwMode="auto">
          <a:xfrm>
            <a:off x="1992437" y="3803636"/>
            <a:ext cx="389850" cy="461665"/>
          </a:xfrm>
          <a:prstGeom prst="rect">
            <a:avLst/>
          </a:prstGeom>
          <a:noFill/>
          <a:ln w="9525">
            <a:noFill/>
            <a:miter lim="800000"/>
            <a:headEnd/>
            <a:tailEnd/>
          </a:ln>
        </p:spPr>
        <p:txBody>
          <a:bodyPr wrap="none">
            <a:spAutoFit/>
          </a:bodyPr>
          <a:lstStyle/>
          <a:p>
            <a:r>
              <a:rPr kumimoji="1" lang="en-US" altLang="zh-CN" sz="2400">
                <a:latin typeface="Arial" pitchFamily="34" charset="0"/>
                <a:ea typeface="黑体" pitchFamily="49" charset="-122"/>
              </a:rPr>
              <a:t>A</a:t>
            </a:r>
          </a:p>
        </p:txBody>
      </p:sp>
      <p:sp>
        <p:nvSpPr>
          <p:cNvPr id="25610" name="Text Box 91"/>
          <p:cNvSpPr txBox="1">
            <a:spLocks noChangeArrowheads="1"/>
          </p:cNvSpPr>
          <p:nvPr/>
        </p:nvSpPr>
        <p:spPr bwMode="auto">
          <a:xfrm>
            <a:off x="3313237" y="3805223"/>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B</a:t>
            </a:r>
          </a:p>
        </p:txBody>
      </p:sp>
      <p:sp>
        <p:nvSpPr>
          <p:cNvPr id="25611" name="Text Box 92"/>
          <p:cNvSpPr txBox="1">
            <a:spLocks noChangeArrowheads="1"/>
          </p:cNvSpPr>
          <p:nvPr/>
        </p:nvSpPr>
        <p:spPr bwMode="auto">
          <a:xfrm>
            <a:off x="4672137" y="3805223"/>
            <a:ext cx="407484" cy="461665"/>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C</a:t>
            </a:r>
          </a:p>
        </p:txBody>
      </p:sp>
      <p:sp>
        <p:nvSpPr>
          <p:cNvPr id="25612" name="Text Box 93"/>
          <p:cNvSpPr txBox="1">
            <a:spLocks noChangeArrowheads="1"/>
          </p:cNvSpPr>
          <p:nvPr/>
        </p:nvSpPr>
        <p:spPr bwMode="auto">
          <a:xfrm>
            <a:off x="6078662" y="3805223"/>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D</a:t>
            </a:r>
          </a:p>
        </p:txBody>
      </p:sp>
      <p:grpSp>
        <p:nvGrpSpPr>
          <p:cNvPr id="25613" name="Group 94"/>
          <p:cNvGrpSpPr>
            <a:grpSpLocks/>
          </p:cNvGrpSpPr>
          <p:nvPr/>
        </p:nvGrpSpPr>
        <p:grpSpPr bwMode="auto">
          <a:xfrm>
            <a:off x="3046537" y="3263886"/>
            <a:ext cx="809625" cy="547687"/>
            <a:chOff x="762" y="2391"/>
            <a:chExt cx="423" cy="312"/>
          </a:xfrm>
        </p:grpSpPr>
        <p:grpSp>
          <p:nvGrpSpPr>
            <p:cNvPr id="25649" name="Group 95"/>
            <p:cNvGrpSpPr>
              <a:grpSpLocks/>
            </p:cNvGrpSpPr>
            <p:nvPr/>
          </p:nvGrpSpPr>
          <p:grpSpPr bwMode="auto">
            <a:xfrm>
              <a:off x="867" y="2432"/>
              <a:ext cx="318" cy="271"/>
              <a:chOff x="657" y="1570"/>
              <a:chExt cx="318" cy="311"/>
            </a:xfrm>
          </p:grpSpPr>
          <p:sp>
            <p:nvSpPr>
              <p:cNvPr id="25657" name="Line 9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58" name="Picture 97"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50" name="Group 98"/>
            <p:cNvGrpSpPr>
              <a:grpSpLocks/>
            </p:cNvGrpSpPr>
            <p:nvPr/>
          </p:nvGrpSpPr>
          <p:grpSpPr bwMode="auto">
            <a:xfrm>
              <a:off x="762" y="2391"/>
              <a:ext cx="306" cy="90"/>
              <a:chOff x="748" y="2251"/>
              <a:chExt cx="306" cy="90"/>
            </a:xfrm>
          </p:grpSpPr>
          <p:sp>
            <p:nvSpPr>
              <p:cNvPr id="25651" name="AutoShape 9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52" name="AutoShape 10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53" name="AutoShape 10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54" name="AutoShape 10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55" name="AutoShape 10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56" name="AutoShape 10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5614" name="Group 105"/>
          <p:cNvGrpSpPr>
            <a:grpSpLocks/>
          </p:cNvGrpSpPr>
          <p:nvPr/>
        </p:nvGrpSpPr>
        <p:grpSpPr bwMode="auto">
          <a:xfrm>
            <a:off x="1776537" y="3263886"/>
            <a:ext cx="809625" cy="547687"/>
            <a:chOff x="762" y="2391"/>
            <a:chExt cx="423" cy="312"/>
          </a:xfrm>
        </p:grpSpPr>
        <p:grpSp>
          <p:nvGrpSpPr>
            <p:cNvPr id="25639" name="Group 106"/>
            <p:cNvGrpSpPr>
              <a:grpSpLocks/>
            </p:cNvGrpSpPr>
            <p:nvPr/>
          </p:nvGrpSpPr>
          <p:grpSpPr bwMode="auto">
            <a:xfrm>
              <a:off x="867" y="2432"/>
              <a:ext cx="318" cy="271"/>
              <a:chOff x="657" y="1570"/>
              <a:chExt cx="318" cy="311"/>
            </a:xfrm>
          </p:grpSpPr>
          <p:sp>
            <p:nvSpPr>
              <p:cNvPr id="25647" name="Line 107"/>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48" name="Picture 108"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40" name="Group 109"/>
            <p:cNvGrpSpPr>
              <a:grpSpLocks/>
            </p:cNvGrpSpPr>
            <p:nvPr/>
          </p:nvGrpSpPr>
          <p:grpSpPr bwMode="auto">
            <a:xfrm>
              <a:off x="762" y="2391"/>
              <a:ext cx="306" cy="90"/>
              <a:chOff x="748" y="2251"/>
              <a:chExt cx="306" cy="90"/>
            </a:xfrm>
          </p:grpSpPr>
          <p:sp>
            <p:nvSpPr>
              <p:cNvPr id="25641" name="AutoShape 110"/>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42" name="AutoShape 111"/>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43" name="AutoShape 112"/>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44" name="AutoShape 113"/>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45" name="AutoShape 114"/>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46" name="AutoShape 115"/>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5615" name="Group 116"/>
          <p:cNvGrpSpPr>
            <a:grpSpLocks/>
          </p:cNvGrpSpPr>
          <p:nvPr/>
        </p:nvGrpSpPr>
        <p:grpSpPr bwMode="auto">
          <a:xfrm>
            <a:off x="5816724" y="3263886"/>
            <a:ext cx="809625" cy="547687"/>
            <a:chOff x="762" y="2391"/>
            <a:chExt cx="423" cy="312"/>
          </a:xfrm>
        </p:grpSpPr>
        <p:grpSp>
          <p:nvGrpSpPr>
            <p:cNvPr id="25629" name="Group 117"/>
            <p:cNvGrpSpPr>
              <a:grpSpLocks/>
            </p:cNvGrpSpPr>
            <p:nvPr/>
          </p:nvGrpSpPr>
          <p:grpSpPr bwMode="auto">
            <a:xfrm>
              <a:off x="867" y="2432"/>
              <a:ext cx="318" cy="271"/>
              <a:chOff x="657" y="1570"/>
              <a:chExt cx="318" cy="311"/>
            </a:xfrm>
          </p:grpSpPr>
          <p:sp>
            <p:nvSpPr>
              <p:cNvPr id="25637" name="Line 118"/>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38" name="Picture 119"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30" name="Group 120"/>
            <p:cNvGrpSpPr>
              <a:grpSpLocks/>
            </p:cNvGrpSpPr>
            <p:nvPr/>
          </p:nvGrpSpPr>
          <p:grpSpPr bwMode="auto">
            <a:xfrm>
              <a:off x="762" y="2391"/>
              <a:ext cx="306" cy="90"/>
              <a:chOff x="748" y="2251"/>
              <a:chExt cx="306" cy="90"/>
            </a:xfrm>
          </p:grpSpPr>
          <p:sp>
            <p:nvSpPr>
              <p:cNvPr id="25631" name="AutoShape 121"/>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32" name="AutoShape 122"/>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33" name="AutoShape 123"/>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34" name="AutoShape 124"/>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35" name="AutoShape 125"/>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36" name="AutoShape 126"/>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5616" name="Group 127"/>
          <p:cNvGrpSpPr>
            <a:grpSpLocks/>
          </p:cNvGrpSpPr>
          <p:nvPr/>
        </p:nvGrpSpPr>
        <p:grpSpPr bwMode="auto">
          <a:xfrm>
            <a:off x="4430837" y="3263886"/>
            <a:ext cx="809625" cy="547687"/>
            <a:chOff x="762" y="2391"/>
            <a:chExt cx="423" cy="312"/>
          </a:xfrm>
        </p:grpSpPr>
        <p:grpSp>
          <p:nvGrpSpPr>
            <p:cNvPr id="25619" name="Group 128"/>
            <p:cNvGrpSpPr>
              <a:grpSpLocks/>
            </p:cNvGrpSpPr>
            <p:nvPr/>
          </p:nvGrpSpPr>
          <p:grpSpPr bwMode="auto">
            <a:xfrm>
              <a:off x="867" y="2432"/>
              <a:ext cx="318" cy="271"/>
              <a:chOff x="657" y="1570"/>
              <a:chExt cx="318" cy="311"/>
            </a:xfrm>
          </p:grpSpPr>
          <p:sp>
            <p:nvSpPr>
              <p:cNvPr id="25627" name="Line 12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28" name="Picture 130"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20" name="Group 131"/>
            <p:cNvGrpSpPr>
              <a:grpSpLocks/>
            </p:cNvGrpSpPr>
            <p:nvPr/>
          </p:nvGrpSpPr>
          <p:grpSpPr bwMode="auto">
            <a:xfrm>
              <a:off x="762" y="2391"/>
              <a:ext cx="306" cy="90"/>
              <a:chOff x="748" y="2251"/>
              <a:chExt cx="306" cy="90"/>
            </a:xfrm>
          </p:grpSpPr>
          <p:sp>
            <p:nvSpPr>
              <p:cNvPr id="25621" name="AutoShape 13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22" name="AutoShape 13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23" name="AutoShape 13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24" name="AutoShape 13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25" name="AutoShape 13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26" name="AutoShape 13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
        <p:nvSpPr>
          <p:cNvPr id="25617" name="Line 138"/>
          <p:cNvSpPr>
            <a:spLocks noChangeShapeType="1"/>
          </p:cNvSpPr>
          <p:nvPr/>
        </p:nvSpPr>
        <p:spPr bwMode="auto">
          <a:xfrm>
            <a:off x="912937" y="1841486"/>
            <a:ext cx="460375" cy="436562"/>
          </a:xfrm>
          <a:prstGeom prst="line">
            <a:avLst/>
          </a:prstGeom>
          <a:noFill/>
          <a:ln w="19050">
            <a:solidFill>
              <a:schemeClr val="tx2"/>
            </a:solidFill>
            <a:round/>
            <a:headEnd/>
            <a:tailEnd type="triangle" w="sm" len="med"/>
          </a:ln>
        </p:spPr>
        <p:txBody>
          <a:bodyPr/>
          <a:lstStyle/>
          <a:p>
            <a:endParaRPr lang="zh-CN" altLang="en-US"/>
          </a:p>
        </p:txBody>
      </p:sp>
      <p:sp>
        <p:nvSpPr>
          <p:cNvPr id="25618" name="Line 139"/>
          <p:cNvSpPr>
            <a:spLocks noChangeShapeType="1"/>
          </p:cNvSpPr>
          <p:nvPr/>
        </p:nvSpPr>
        <p:spPr bwMode="auto">
          <a:xfrm>
            <a:off x="3710112" y="1827198"/>
            <a:ext cx="392112" cy="390525"/>
          </a:xfrm>
          <a:prstGeom prst="line">
            <a:avLst/>
          </a:prstGeom>
          <a:noFill/>
          <a:ln w="19050">
            <a:solidFill>
              <a:schemeClr val="tx2"/>
            </a:solidFill>
            <a:round/>
            <a:headEnd/>
            <a:tailEnd type="triangle" w="sm" len="med"/>
          </a:ln>
        </p:spPr>
        <p:txBody>
          <a:bodyPr/>
          <a:lstStyle/>
          <a:p>
            <a:endParaRPr lang="zh-CN" altLang="en-US"/>
          </a:p>
        </p:txBody>
      </p:sp>
      <p:graphicFrame>
        <p:nvGraphicFramePr>
          <p:cNvPr id="61" name="Object 1"/>
          <p:cNvGraphicFramePr>
            <a:graphicFrameLocks noChangeAspect="1"/>
          </p:cNvGraphicFramePr>
          <p:nvPr>
            <p:extLst/>
          </p:nvPr>
        </p:nvGraphicFramePr>
        <p:xfrm>
          <a:off x="6316181" y="1200168"/>
          <a:ext cx="2607157" cy="842962"/>
        </p:xfrm>
        <a:graphic>
          <a:graphicData uri="http://schemas.openxmlformats.org/presentationml/2006/ole">
            <mc:AlternateContent xmlns:mc="http://schemas.openxmlformats.org/markup-compatibility/2006">
              <mc:Choice xmlns:v="urn:schemas-microsoft-com:vml" Requires="v">
                <p:oleObj spid="_x0000_s379910" name="Equation" r:id="rId5" imgW="1397000" imgH="419100" progId="Equation.DSMT4">
                  <p:embed/>
                </p:oleObj>
              </mc:Choice>
              <mc:Fallback>
                <p:oleObj name="Equation" r:id="rId5" imgW="13970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81" y="1200168"/>
                        <a:ext cx="2607157"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6545367" y="2136055"/>
            <a:ext cx="2699462" cy="2308324"/>
          </a:xfrm>
          <a:prstGeom prst="rect">
            <a:avLst/>
          </a:prstGeom>
        </p:spPr>
        <p:txBody>
          <a:bodyPr wrap="square">
            <a:spAutoFit/>
          </a:bodyPr>
          <a:lstStyle/>
          <a:p>
            <a:pPr fontAlgn="auto">
              <a:spcBef>
                <a:spcPts val="0"/>
              </a:spcBef>
              <a:spcAft>
                <a:spcPts val="0"/>
              </a:spcAft>
              <a:defRPr/>
            </a:pPr>
            <a:r>
              <a:rPr lang="en-US" altLang="zh-CN" sz="1800" dirty="0">
                <a:latin typeface="Arial" charset="0"/>
              </a:rPr>
              <a:t>At the receiver's side, the transmitted signal will be received and the received power is a function of the distance, the path loss index, and the receiver's antenna gain and effective area. </a:t>
            </a:r>
            <a:endParaRPr lang="zh-CN" altLang="en-US" sz="1800" dirty="0"/>
          </a:p>
        </p:txBody>
      </p:sp>
      <p:cxnSp>
        <p:nvCxnSpPr>
          <p:cNvPr id="4" name="直接箭头连接符 3"/>
          <p:cNvCxnSpPr>
            <a:endCxn id="25658" idx="1"/>
          </p:cNvCxnSpPr>
          <p:nvPr/>
        </p:nvCxnSpPr>
        <p:spPr>
          <a:xfrm>
            <a:off x="2281835" y="3608132"/>
            <a:ext cx="9656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632223" y="3608132"/>
            <a:ext cx="1024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45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3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1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15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7" presetClass="emph" presetSubtype="0" fill="remove" nodeType="clickEffect">
                                  <p:stCondLst>
                                    <p:cond delay="0"/>
                                  </p:stCondLst>
                                  <p:childTnLst>
                                    <p:animClr clrSpc="rgb" dir="cw">
                                      <p:cBhvr override="childStyle">
                                        <p:cTn id="17" dur="750" autoRev="1" fill="remove"/>
                                        <p:tgtEl>
                                          <p:spTgt spid="2">
                                            <p:txEl>
                                              <p:pRg st="0" end="0"/>
                                            </p:txEl>
                                          </p:spTgt>
                                        </p:tgtEl>
                                        <p:attrNameLst>
                                          <p:attrName>style.color</p:attrName>
                                        </p:attrNameLst>
                                      </p:cBhvr>
                                      <p:to>
                                        <a:schemeClr val="bg1"/>
                                      </p:to>
                                    </p:animClr>
                                    <p:animClr clrSpc="rgb" dir="cw">
                                      <p:cBhvr>
                                        <p:cTn id="18" dur="750" autoRev="1" fill="remove"/>
                                        <p:tgtEl>
                                          <p:spTgt spid="2">
                                            <p:txEl>
                                              <p:pRg st="0" end="0"/>
                                            </p:txEl>
                                          </p:spTgt>
                                        </p:tgtEl>
                                        <p:attrNameLst>
                                          <p:attrName>fillcolor</p:attrName>
                                        </p:attrNameLst>
                                      </p:cBhvr>
                                      <p:to>
                                        <a:schemeClr val="bg1"/>
                                      </p:to>
                                    </p:animClr>
                                    <p:set>
                                      <p:cBhvr>
                                        <p:cTn id="19" dur="750" autoRev="1" fill="remove"/>
                                        <p:tgtEl>
                                          <p:spTgt spid="2">
                                            <p:txEl>
                                              <p:pRg st="0" end="0"/>
                                            </p:txEl>
                                          </p:spTgt>
                                        </p:tgtEl>
                                        <p:attrNameLst>
                                          <p:attrName>fill.type</p:attrName>
                                        </p:attrNameLst>
                                      </p:cBhvr>
                                      <p:to>
                                        <p:strVal val="solid"/>
                                      </p:to>
                                    </p:set>
                                    <p:set>
                                      <p:cBhvr>
                                        <p:cTn id="20" dur="750" autoRev="1" fill="remove"/>
                                        <p:tgtEl>
                                          <p:spTgt spid="2">
                                            <p:txEl>
                                              <p:pRg st="0" end="0"/>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093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2500"/>
                                        <p:tgtEl>
                                          <p:spTgt spid="4"/>
                                        </p:tgtEl>
                                      </p:cBhvr>
                                    </p:animEffect>
                                  </p:childTnLst>
                                </p:cTn>
                              </p:par>
                              <p:par>
                                <p:cTn id="30" presetID="22" presetClass="entr" presetSubtype="2"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2500"/>
                                        <p:tgtEl>
                                          <p:spTgt spid="6"/>
                                        </p:tgtEl>
                                      </p:cBhvr>
                                    </p:animEffect>
                                  </p:childTnLst>
                                </p:cTn>
                              </p:par>
                            </p:childTnLst>
                          </p:cTn>
                        </p:par>
                        <p:par>
                          <p:cTn id="33" fill="hold">
                            <p:stCondLst>
                              <p:cond delay="2500"/>
                            </p:stCondLst>
                            <p:childTnLst>
                              <p:par>
                                <p:cTn id="34" presetID="35" presetClass="emph" presetSubtype="0" repeatCount="2000" fill="hold" grpId="0" nodeType="afterEffect">
                                  <p:stCondLst>
                                    <p:cond delay="500"/>
                                  </p:stCondLst>
                                  <p:childTnLst>
                                    <p:anim calcmode="discrete" valueType="str">
                                      <p:cBhvr>
                                        <p:cTn id="35" dur="1000" fill="hold"/>
                                        <p:tgtEl>
                                          <p:spTgt spid="309327"/>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9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27" grpId="0" animBg="1"/>
      <p:bldP spid="309327" grpId="1" animBg="1"/>
      <p:bldP spid="3093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6627" name="Rectangle 4"/>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6629" name="Rectangle 8"/>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310353" name="Text Box 81"/>
          <p:cNvSpPr txBox="1">
            <a:spLocks noChangeArrowheads="1"/>
          </p:cNvSpPr>
          <p:nvPr/>
        </p:nvSpPr>
        <p:spPr bwMode="auto">
          <a:xfrm>
            <a:off x="255588" y="5137621"/>
            <a:ext cx="8569325" cy="955675"/>
          </a:xfrm>
          <a:prstGeom prst="rect">
            <a:avLst/>
          </a:prstGeom>
          <a:solidFill>
            <a:srgbClr val="FFFF99"/>
          </a:solidFill>
          <a:ln w="9525">
            <a:solidFill>
              <a:srgbClr val="333399"/>
            </a:solidFill>
            <a:miter lim="800000"/>
            <a:headEnd/>
            <a:tailEnd/>
          </a:ln>
        </p:spPr>
        <p:txBody>
          <a:bodyPr wrap="none">
            <a:spAutoFit/>
          </a:bodyPr>
          <a:lstStyle/>
          <a:p>
            <a:pPr algn="ctr"/>
            <a:r>
              <a:rPr lang="en-US" altLang="zh-CN" sz="2800" dirty="0">
                <a:latin typeface="Arial" pitchFamily="34" charset="0"/>
                <a:ea typeface="黑体" pitchFamily="49" charset="-122"/>
              </a:rPr>
              <a:t>B </a:t>
            </a:r>
            <a:r>
              <a:rPr lang="zh-CN" altLang="en-US" sz="2800" dirty="0">
                <a:latin typeface="Arial" pitchFamily="34" charset="0"/>
                <a:ea typeface="黑体" pitchFamily="49" charset="-122"/>
              </a:rPr>
              <a:t>向 </a:t>
            </a:r>
            <a:r>
              <a:rPr lang="en-US" altLang="zh-CN" sz="2800" dirty="0">
                <a:latin typeface="Arial" pitchFamily="34" charset="0"/>
                <a:ea typeface="黑体" pitchFamily="49" charset="-122"/>
              </a:rPr>
              <a:t>A </a:t>
            </a:r>
            <a:r>
              <a:rPr lang="zh-CN" altLang="en-US" sz="2800" dirty="0">
                <a:latin typeface="Arial" pitchFamily="34" charset="0"/>
                <a:ea typeface="黑体" pitchFamily="49" charset="-122"/>
              </a:rPr>
              <a:t>发送数据，而 </a:t>
            </a:r>
            <a:r>
              <a:rPr lang="en-US" altLang="zh-CN" sz="2800" dirty="0">
                <a:latin typeface="Arial" pitchFamily="34" charset="0"/>
                <a:ea typeface="黑体" pitchFamily="49" charset="-122"/>
              </a:rPr>
              <a:t>C </a:t>
            </a:r>
            <a:r>
              <a:rPr lang="zh-CN" altLang="en-US" sz="2800" dirty="0">
                <a:latin typeface="Arial" pitchFamily="34" charset="0"/>
                <a:ea typeface="黑体" pitchFamily="49" charset="-122"/>
              </a:rPr>
              <a:t>又想和 </a:t>
            </a:r>
            <a:r>
              <a:rPr lang="en-US" altLang="zh-CN" sz="2800" dirty="0">
                <a:latin typeface="Arial" pitchFamily="34" charset="0"/>
                <a:ea typeface="黑体" pitchFamily="49" charset="-122"/>
              </a:rPr>
              <a:t>D </a:t>
            </a:r>
            <a:r>
              <a:rPr lang="zh-CN" altLang="en-US" sz="2800" dirty="0">
                <a:latin typeface="Arial" pitchFamily="34" charset="0"/>
                <a:ea typeface="黑体" pitchFamily="49" charset="-122"/>
              </a:rPr>
              <a:t>通信。</a:t>
            </a:r>
          </a:p>
          <a:p>
            <a:pPr algn="ctr"/>
            <a:r>
              <a:rPr lang="en-US" altLang="zh-CN" sz="2800" dirty="0">
                <a:latin typeface="Arial" pitchFamily="34" charset="0"/>
                <a:ea typeface="黑体" pitchFamily="49" charset="-122"/>
              </a:rPr>
              <a:t>C </a:t>
            </a:r>
            <a:r>
              <a:rPr lang="zh-CN" altLang="en-US" sz="2800" dirty="0">
                <a:latin typeface="Arial" pitchFamily="34" charset="0"/>
                <a:ea typeface="黑体" pitchFamily="49" charset="-122"/>
              </a:rPr>
              <a:t>检测到媒体上有信号，于是就不敢向 </a:t>
            </a:r>
            <a:r>
              <a:rPr lang="en-US" altLang="zh-CN" sz="2800" dirty="0">
                <a:latin typeface="Arial" pitchFamily="34" charset="0"/>
                <a:ea typeface="黑体" pitchFamily="49" charset="-122"/>
              </a:rPr>
              <a:t>D </a:t>
            </a:r>
            <a:r>
              <a:rPr lang="zh-CN" altLang="en-US" sz="2800" dirty="0">
                <a:latin typeface="Arial" pitchFamily="34" charset="0"/>
                <a:ea typeface="黑体" pitchFamily="49" charset="-122"/>
              </a:rPr>
              <a:t>发送数据。 </a:t>
            </a:r>
          </a:p>
        </p:txBody>
      </p:sp>
      <p:sp>
        <p:nvSpPr>
          <p:cNvPr id="26632" name="Oval 85"/>
          <p:cNvSpPr>
            <a:spLocks noChangeArrowheads="1"/>
          </p:cNvSpPr>
          <p:nvPr/>
        </p:nvSpPr>
        <p:spPr bwMode="auto">
          <a:xfrm>
            <a:off x="3738563" y="1770534"/>
            <a:ext cx="3336925" cy="3224212"/>
          </a:xfrm>
          <a:prstGeom prst="ellipse">
            <a:avLst/>
          </a:prstGeom>
          <a:solidFill>
            <a:srgbClr val="FFFF99"/>
          </a:solidFill>
          <a:ln w="9525">
            <a:solidFill>
              <a:schemeClr val="tx2"/>
            </a:solidFill>
            <a:prstDash val="dash"/>
            <a:round/>
            <a:headEnd/>
            <a:tailEnd/>
          </a:ln>
        </p:spPr>
        <p:txBody>
          <a:bodyPr wrap="none" anchor="ctr"/>
          <a:lstStyle/>
          <a:p>
            <a:endParaRPr lang="zh-CN" altLang="en-US"/>
          </a:p>
        </p:txBody>
      </p:sp>
      <p:sp>
        <p:nvSpPr>
          <p:cNvPr id="26633" name="Oval 86"/>
          <p:cNvSpPr>
            <a:spLocks noChangeArrowheads="1"/>
          </p:cNvSpPr>
          <p:nvPr/>
        </p:nvSpPr>
        <p:spPr bwMode="auto">
          <a:xfrm>
            <a:off x="2338388" y="1770534"/>
            <a:ext cx="3340100" cy="3224212"/>
          </a:xfrm>
          <a:prstGeom prst="ellipse">
            <a:avLst/>
          </a:prstGeom>
          <a:solidFill>
            <a:srgbClr val="CCECFF">
              <a:alpha val="30196"/>
            </a:srgbClr>
          </a:solidFill>
          <a:ln w="9525">
            <a:solidFill>
              <a:schemeClr val="tx2"/>
            </a:solidFill>
            <a:prstDash val="dash"/>
            <a:round/>
            <a:headEnd/>
            <a:tailEnd/>
          </a:ln>
        </p:spPr>
        <p:txBody>
          <a:bodyPr wrap="none" anchor="ctr"/>
          <a:lstStyle/>
          <a:p>
            <a:endParaRPr lang="zh-CN" altLang="en-US"/>
          </a:p>
        </p:txBody>
      </p:sp>
      <p:sp>
        <p:nvSpPr>
          <p:cNvPr id="26634" name="Line 87"/>
          <p:cNvSpPr>
            <a:spLocks noChangeShapeType="1"/>
          </p:cNvSpPr>
          <p:nvPr/>
        </p:nvSpPr>
        <p:spPr bwMode="auto">
          <a:xfrm flipV="1">
            <a:off x="5678488" y="3410421"/>
            <a:ext cx="981075" cy="23813"/>
          </a:xfrm>
          <a:prstGeom prst="line">
            <a:avLst/>
          </a:prstGeom>
          <a:noFill/>
          <a:ln w="57150">
            <a:solidFill>
              <a:schemeClr val="hlink"/>
            </a:solidFill>
            <a:prstDash val="sysDot"/>
            <a:round/>
            <a:headEnd/>
            <a:tailEnd type="triangle" w="med" len="lg"/>
          </a:ln>
        </p:spPr>
        <p:txBody>
          <a:bodyPr/>
          <a:lstStyle/>
          <a:p>
            <a:endParaRPr lang="zh-CN" altLang="en-US"/>
          </a:p>
        </p:txBody>
      </p:sp>
      <p:sp>
        <p:nvSpPr>
          <p:cNvPr id="26635" name="Text Box 88"/>
          <p:cNvSpPr txBox="1">
            <a:spLocks noChangeArrowheads="1"/>
          </p:cNvSpPr>
          <p:nvPr/>
        </p:nvSpPr>
        <p:spPr bwMode="auto">
          <a:xfrm>
            <a:off x="2443163" y="3600921"/>
            <a:ext cx="387350" cy="457200"/>
          </a:xfrm>
          <a:prstGeom prst="rect">
            <a:avLst/>
          </a:prstGeom>
          <a:noFill/>
          <a:ln w="9525">
            <a:noFill/>
            <a:miter lim="800000"/>
            <a:headEnd/>
            <a:tailEnd/>
          </a:ln>
        </p:spPr>
        <p:txBody>
          <a:bodyPr wrap="none">
            <a:spAutoFit/>
          </a:bodyPr>
          <a:lstStyle/>
          <a:p>
            <a:r>
              <a:rPr kumimoji="1" lang="en-US" altLang="zh-CN" sz="2400">
                <a:latin typeface="Arial" pitchFamily="34" charset="0"/>
                <a:ea typeface="黑体" pitchFamily="49" charset="-122"/>
              </a:rPr>
              <a:t>A</a:t>
            </a:r>
          </a:p>
        </p:txBody>
      </p:sp>
      <p:sp>
        <p:nvSpPr>
          <p:cNvPr id="26636" name="Text Box 89"/>
          <p:cNvSpPr txBox="1">
            <a:spLocks noChangeArrowheads="1"/>
          </p:cNvSpPr>
          <p:nvPr/>
        </p:nvSpPr>
        <p:spPr bwMode="auto">
          <a:xfrm>
            <a:off x="6688138" y="3600921"/>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D</a:t>
            </a:r>
          </a:p>
        </p:txBody>
      </p:sp>
      <p:sp>
        <p:nvSpPr>
          <p:cNvPr id="26637" name="Text Box 90"/>
          <p:cNvSpPr txBox="1">
            <a:spLocks noChangeArrowheads="1"/>
          </p:cNvSpPr>
          <p:nvPr/>
        </p:nvSpPr>
        <p:spPr bwMode="auto">
          <a:xfrm>
            <a:off x="5286375" y="3600921"/>
            <a:ext cx="404813"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C</a:t>
            </a:r>
          </a:p>
        </p:txBody>
      </p:sp>
      <p:sp>
        <p:nvSpPr>
          <p:cNvPr id="26638" name="Text Box 91"/>
          <p:cNvSpPr txBox="1">
            <a:spLocks noChangeArrowheads="1"/>
          </p:cNvSpPr>
          <p:nvPr/>
        </p:nvSpPr>
        <p:spPr bwMode="auto">
          <a:xfrm>
            <a:off x="3798888" y="3600921"/>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B</a:t>
            </a:r>
          </a:p>
        </p:txBody>
      </p:sp>
      <p:sp>
        <p:nvSpPr>
          <p:cNvPr id="26639" name="Text Box 92"/>
          <p:cNvSpPr txBox="1">
            <a:spLocks noChangeArrowheads="1"/>
          </p:cNvSpPr>
          <p:nvPr/>
        </p:nvSpPr>
        <p:spPr bwMode="auto">
          <a:xfrm>
            <a:off x="5794375" y="2656359"/>
            <a:ext cx="793750" cy="825500"/>
          </a:xfrm>
          <a:prstGeom prst="rect">
            <a:avLst/>
          </a:prstGeom>
          <a:noFill/>
          <a:ln w="9525">
            <a:noFill/>
            <a:miter lim="800000"/>
            <a:headEnd/>
            <a:tailEnd/>
          </a:ln>
        </p:spPr>
        <p:txBody>
          <a:bodyPr wrap="none">
            <a:spAutoFit/>
          </a:bodyPr>
          <a:lstStyle/>
          <a:p>
            <a:r>
              <a:rPr kumimoji="1" lang="zh-CN" altLang="en-US" sz="4800">
                <a:latin typeface="Arial" pitchFamily="34" charset="0"/>
                <a:ea typeface="黑体" pitchFamily="49" charset="-122"/>
              </a:rPr>
              <a:t>？</a:t>
            </a:r>
          </a:p>
        </p:txBody>
      </p:sp>
      <p:grpSp>
        <p:nvGrpSpPr>
          <p:cNvPr id="26640" name="Group 93"/>
          <p:cNvGrpSpPr>
            <a:grpSpLocks/>
          </p:cNvGrpSpPr>
          <p:nvPr/>
        </p:nvGrpSpPr>
        <p:grpSpPr bwMode="auto">
          <a:xfrm>
            <a:off x="6388100" y="3038946"/>
            <a:ext cx="847725" cy="585788"/>
            <a:chOff x="762" y="2391"/>
            <a:chExt cx="423" cy="312"/>
          </a:xfrm>
        </p:grpSpPr>
        <p:grpSp>
          <p:nvGrpSpPr>
            <p:cNvPr id="26678" name="Group 94"/>
            <p:cNvGrpSpPr>
              <a:grpSpLocks/>
            </p:cNvGrpSpPr>
            <p:nvPr/>
          </p:nvGrpSpPr>
          <p:grpSpPr bwMode="auto">
            <a:xfrm>
              <a:off x="867" y="2432"/>
              <a:ext cx="318" cy="271"/>
              <a:chOff x="657" y="1570"/>
              <a:chExt cx="318" cy="311"/>
            </a:xfrm>
          </p:grpSpPr>
          <p:sp>
            <p:nvSpPr>
              <p:cNvPr id="26686" name="Line 95"/>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87" name="Picture 96"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79" name="Group 97"/>
            <p:cNvGrpSpPr>
              <a:grpSpLocks/>
            </p:cNvGrpSpPr>
            <p:nvPr/>
          </p:nvGrpSpPr>
          <p:grpSpPr bwMode="auto">
            <a:xfrm>
              <a:off x="762" y="2391"/>
              <a:ext cx="306" cy="90"/>
              <a:chOff x="748" y="2251"/>
              <a:chExt cx="306" cy="90"/>
            </a:xfrm>
          </p:grpSpPr>
          <p:sp>
            <p:nvSpPr>
              <p:cNvPr id="26680" name="AutoShape 98"/>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81" name="AutoShape 99"/>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82" name="AutoShape 100"/>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83" name="AutoShape 101"/>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84" name="AutoShape 102"/>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85" name="AutoShape 103"/>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6641" name="Group 104"/>
          <p:cNvGrpSpPr>
            <a:grpSpLocks/>
          </p:cNvGrpSpPr>
          <p:nvPr/>
        </p:nvGrpSpPr>
        <p:grpSpPr bwMode="auto">
          <a:xfrm>
            <a:off x="2039938" y="3042121"/>
            <a:ext cx="846137" cy="585788"/>
            <a:chOff x="762" y="2391"/>
            <a:chExt cx="423" cy="312"/>
          </a:xfrm>
        </p:grpSpPr>
        <p:grpSp>
          <p:nvGrpSpPr>
            <p:cNvPr id="26668" name="Group 105"/>
            <p:cNvGrpSpPr>
              <a:grpSpLocks/>
            </p:cNvGrpSpPr>
            <p:nvPr/>
          </p:nvGrpSpPr>
          <p:grpSpPr bwMode="auto">
            <a:xfrm>
              <a:off x="867" y="2432"/>
              <a:ext cx="318" cy="271"/>
              <a:chOff x="657" y="1570"/>
              <a:chExt cx="318" cy="311"/>
            </a:xfrm>
          </p:grpSpPr>
          <p:sp>
            <p:nvSpPr>
              <p:cNvPr id="26676" name="Line 10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77" name="Picture 107"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69" name="Group 108"/>
            <p:cNvGrpSpPr>
              <a:grpSpLocks/>
            </p:cNvGrpSpPr>
            <p:nvPr/>
          </p:nvGrpSpPr>
          <p:grpSpPr bwMode="auto">
            <a:xfrm>
              <a:off x="762" y="2391"/>
              <a:ext cx="306" cy="90"/>
              <a:chOff x="748" y="2251"/>
              <a:chExt cx="306" cy="90"/>
            </a:xfrm>
          </p:grpSpPr>
          <p:sp>
            <p:nvSpPr>
              <p:cNvPr id="26670" name="AutoShape 10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71" name="AutoShape 11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72" name="AutoShape 11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73" name="AutoShape 11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74" name="AutoShape 11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75" name="AutoShape 11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6642" name="Group 115"/>
          <p:cNvGrpSpPr>
            <a:grpSpLocks/>
          </p:cNvGrpSpPr>
          <p:nvPr/>
        </p:nvGrpSpPr>
        <p:grpSpPr bwMode="auto">
          <a:xfrm>
            <a:off x="4937125" y="3042121"/>
            <a:ext cx="847725" cy="585788"/>
            <a:chOff x="762" y="2391"/>
            <a:chExt cx="423" cy="312"/>
          </a:xfrm>
        </p:grpSpPr>
        <p:grpSp>
          <p:nvGrpSpPr>
            <p:cNvPr id="26658" name="Group 116"/>
            <p:cNvGrpSpPr>
              <a:grpSpLocks/>
            </p:cNvGrpSpPr>
            <p:nvPr/>
          </p:nvGrpSpPr>
          <p:grpSpPr bwMode="auto">
            <a:xfrm>
              <a:off x="867" y="2432"/>
              <a:ext cx="318" cy="271"/>
              <a:chOff x="657" y="1570"/>
              <a:chExt cx="318" cy="311"/>
            </a:xfrm>
          </p:grpSpPr>
          <p:sp>
            <p:nvSpPr>
              <p:cNvPr id="26666" name="Line 117"/>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67" name="Picture 118"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59" name="Group 119"/>
            <p:cNvGrpSpPr>
              <a:grpSpLocks/>
            </p:cNvGrpSpPr>
            <p:nvPr/>
          </p:nvGrpSpPr>
          <p:grpSpPr bwMode="auto">
            <a:xfrm>
              <a:off x="762" y="2391"/>
              <a:ext cx="306" cy="90"/>
              <a:chOff x="748" y="2251"/>
              <a:chExt cx="306" cy="90"/>
            </a:xfrm>
          </p:grpSpPr>
          <p:sp>
            <p:nvSpPr>
              <p:cNvPr id="26660" name="AutoShape 120"/>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61" name="AutoShape 121"/>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62" name="AutoShape 122"/>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63" name="AutoShape 123"/>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64" name="AutoShape 124"/>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65" name="AutoShape 125"/>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6643" name="Group 126"/>
          <p:cNvGrpSpPr>
            <a:grpSpLocks/>
          </p:cNvGrpSpPr>
          <p:nvPr/>
        </p:nvGrpSpPr>
        <p:grpSpPr bwMode="auto">
          <a:xfrm>
            <a:off x="3487738" y="3042121"/>
            <a:ext cx="847725" cy="585788"/>
            <a:chOff x="762" y="2391"/>
            <a:chExt cx="423" cy="312"/>
          </a:xfrm>
        </p:grpSpPr>
        <p:grpSp>
          <p:nvGrpSpPr>
            <p:cNvPr id="26648" name="Group 127"/>
            <p:cNvGrpSpPr>
              <a:grpSpLocks/>
            </p:cNvGrpSpPr>
            <p:nvPr/>
          </p:nvGrpSpPr>
          <p:grpSpPr bwMode="auto">
            <a:xfrm>
              <a:off x="867" y="2432"/>
              <a:ext cx="318" cy="271"/>
              <a:chOff x="657" y="1570"/>
              <a:chExt cx="318" cy="311"/>
            </a:xfrm>
          </p:grpSpPr>
          <p:sp>
            <p:nvSpPr>
              <p:cNvPr id="26656" name="Line 128"/>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57" name="Picture 129"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49" name="Group 130"/>
            <p:cNvGrpSpPr>
              <a:grpSpLocks/>
            </p:cNvGrpSpPr>
            <p:nvPr/>
          </p:nvGrpSpPr>
          <p:grpSpPr bwMode="auto">
            <a:xfrm>
              <a:off x="762" y="2391"/>
              <a:ext cx="306" cy="90"/>
              <a:chOff x="748" y="2251"/>
              <a:chExt cx="306" cy="90"/>
            </a:xfrm>
          </p:grpSpPr>
          <p:sp>
            <p:nvSpPr>
              <p:cNvPr id="26650" name="AutoShape 131"/>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51" name="AutoShape 132"/>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52" name="AutoShape 133"/>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53" name="AutoShape 134"/>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54" name="AutoShape 135"/>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55" name="AutoShape 136"/>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
        <p:nvSpPr>
          <p:cNvPr id="26644" name="Text Box 137"/>
          <p:cNvSpPr txBox="1">
            <a:spLocks noChangeArrowheads="1"/>
          </p:cNvSpPr>
          <p:nvPr/>
        </p:nvSpPr>
        <p:spPr bwMode="auto">
          <a:xfrm>
            <a:off x="323850" y="1657821"/>
            <a:ext cx="1995488" cy="457200"/>
          </a:xfrm>
          <a:prstGeom prst="rect">
            <a:avLst/>
          </a:prstGeom>
          <a:noFill/>
          <a:ln w="9525">
            <a:noFill/>
            <a:miter lim="800000"/>
            <a:headEnd/>
            <a:tailEnd/>
          </a:ln>
        </p:spPr>
        <p:txBody>
          <a:bodyPr wrap="none">
            <a:spAutoFit/>
          </a:bodyPr>
          <a:lstStyle/>
          <a:p>
            <a:pPr algn="ctr"/>
            <a:r>
              <a:rPr kumimoji="1" lang="en-US" altLang="zh-CN" sz="2400" dirty="0">
                <a:latin typeface="Arial" pitchFamily="34" charset="0"/>
                <a:ea typeface="黑体" pitchFamily="49" charset="-122"/>
              </a:rPr>
              <a:t>B </a:t>
            </a:r>
            <a:r>
              <a:rPr kumimoji="1" lang="zh-CN" altLang="en-US" sz="2400" dirty="0">
                <a:latin typeface="Arial" pitchFamily="34" charset="0"/>
                <a:ea typeface="黑体" pitchFamily="49" charset="-122"/>
              </a:rPr>
              <a:t>的作用范围</a:t>
            </a:r>
          </a:p>
        </p:txBody>
      </p:sp>
      <p:sp>
        <p:nvSpPr>
          <p:cNvPr id="26645" name="Text Box 138"/>
          <p:cNvSpPr txBox="1">
            <a:spLocks noChangeArrowheads="1"/>
          </p:cNvSpPr>
          <p:nvPr/>
        </p:nvSpPr>
        <p:spPr bwMode="auto">
          <a:xfrm>
            <a:off x="6735763" y="1440334"/>
            <a:ext cx="2012950" cy="457200"/>
          </a:xfrm>
          <a:prstGeom prst="rect">
            <a:avLst/>
          </a:prstGeom>
          <a:noFill/>
          <a:ln w="9525">
            <a:noFill/>
            <a:miter lim="800000"/>
            <a:headEnd/>
            <a:tailEnd/>
          </a:ln>
        </p:spPr>
        <p:txBody>
          <a:bodyPr wrap="none">
            <a:spAutoFit/>
          </a:bodyPr>
          <a:lstStyle/>
          <a:p>
            <a:pPr algn="ctr"/>
            <a:r>
              <a:rPr kumimoji="1" lang="en-US" altLang="zh-CN" sz="2400">
                <a:latin typeface="Arial" pitchFamily="34" charset="0"/>
                <a:ea typeface="黑体" pitchFamily="49" charset="-122"/>
              </a:rPr>
              <a:t>C </a:t>
            </a:r>
            <a:r>
              <a:rPr kumimoji="1" lang="zh-CN" altLang="en-US" sz="2400">
                <a:latin typeface="Arial" pitchFamily="34" charset="0"/>
                <a:ea typeface="黑体" pitchFamily="49" charset="-122"/>
              </a:rPr>
              <a:t>的作用范围</a:t>
            </a:r>
          </a:p>
        </p:txBody>
      </p:sp>
      <p:sp>
        <p:nvSpPr>
          <p:cNvPr id="26646" name="Line 139"/>
          <p:cNvSpPr>
            <a:spLocks noChangeShapeType="1"/>
          </p:cNvSpPr>
          <p:nvPr/>
        </p:nvSpPr>
        <p:spPr bwMode="auto">
          <a:xfrm>
            <a:off x="2339975" y="1897534"/>
            <a:ext cx="647700" cy="215900"/>
          </a:xfrm>
          <a:prstGeom prst="line">
            <a:avLst/>
          </a:prstGeom>
          <a:noFill/>
          <a:ln w="19050">
            <a:solidFill>
              <a:schemeClr val="tx2"/>
            </a:solidFill>
            <a:round/>
            <a:headEnd/>
            <a:tailEnd type="triangle" w="sm" len="med"/>
          </a:ln>
        </p:spPr>
        <p:txBody>
          <a:bodyPr/>
          <a:lstStyle/>
          <a:p>
            <a:endParaRPr lang="zh-CN" altLang="en-US"/>
          </a:p>
        </p:txBody>
      </p:sp>
      <p:sp>
        <p:nvSpPr>
          <p:cNvPr id="26647" name="Line 140"/>
          <p:cNvSpPr>
            <a:spLocks noChangeShapeType="1"/>
          </p:cNvSpPr>
          <p:nvPr/>
        </p:nvSpPr>
        <p:spPr bwMode="auto">
          <a:xfrm flipH="1">
            <a:off x="6300788" y="1681634"/>
            <a:ext cx="431800" cy="288925"/>
          </a:xfrm>
          <a:prstGeom prst="line">
            <a:avLst/>
          </a:prstGeom>
          <a:noFill/>
          <a:ln w="19050">
            <a:solidFill>
              <a:schemeClr val="tx2"/>
            </a:solidFill>
            <a:round/>
            <a:headEnd/>
            <a:tailEnd type="triangle" w="sm" len="med"/>
          </a:ln>
        </p:spPr>
        <p:txBody>
          <a:bodyPr/>
          <a:lstStyle/>
          <a:p>
            <a:endParaRPr lang="zh-CN" altLang="en-US"/>
          </a:p>
        </p:txBody>
      </p:sp>
      <p:sp>
        <p:nvSpPr>
          <p:cNvPr id="2" name="标题 1"/>
          <p:cNvSpPr>
            <a:spLocks noGrp="1"/>
          </p:cNvSpPr>
          <p:nvPr>
            <p:ph type="title"/>
          </p:nvPr>
        </p:nvSpPr>
        <p:spPr/>
        <p:txBody>
          <a:bodyPr/>
          <a:lstStyle/>
          <a:p>
            <a:r>
              <a:rPr lang="zh-CN" altLang="en-US" dirty="0"/>
              <a:t>无线局域网的特殊问题 </a:t>
            </a:r>
          </a:p>
        </p:txBody>
      </p:sp>
      <p:sp>
        <p:nvSpPr>
          <p:cNvPr id="310354" name="Text Box 82"/>
          <p:cNvSpPr txBox="1">
            <a:spLocks noChangeArrowheads="1"/>
          </p:cNvSpPr>
          <p:nvPr/>
        </p:nvSpPr>
        <p:spPr bwMode="auto">
          <a:xfrm>
            <a:off x="285720" y="117439"/>
            <a:ext cx="8572560" cy="954107"/>
          </a:xfrm>
          <a:prstGeom prst="rect">
            <a:avLst/>
          </a:prstGeom>
          <a:solidFill>
            <a:srgbClr val="CCECFF"/>
          </a:solidFill>
          <a:ln w="9525">
            <a:solidFill>
              <a:srgbClr val="333399"/>
            </a:solidFill>
            <a:miter lim="800000"/>
            <a:headEnd/>
            <a:tailEnd/>
          </a:ln>
        </p:spPr>
        <p:txBody>
          <a:bodyPr wrap="square">
            <a:spAutoFit/>
          </a:bodyPr>
          <a:lstStyle/>
          <a:p>
            <a:pPr algn="ctr"/>
            <a:r>
              <a:rPr lang="zh-CN" altLang="en-US" sz="2800" dirty="0" smtClean="0">
                <a:latin typeface="+mn-lt"/>
                <a:ea typeface="+mn-ea"/>
              </a:rPr>
              <a:t>其实 </a:t>
            </a:r>
            <a:r>
              <a:rPr lang="en-US" altLang="zh-CN" sz="2800" dirty="0" smtClean="0">
                <a:latin typeface="+mn-lt"/>
                <a:ea typeface="+mn-ea"/>
              </a:rPr>
              <a:t>B </a:t>
            </a:r>
            <a:r>
              <a:rPr lang="zh-CN" altLang="en-US" sz="2800" dirty="0" smtClean="0">
                <a:latin typeface="+mn-lt"/>
                <a:ea typeface="+mn-ea"/>
              </a:rPr>
              <a:t>向 </a:t>
            </a:r>
            <a:r>
              <a:rPr lang="en-US" altLang="zh-CN" sz="2800" dirty="0" smtClean="0">
                <a:latin typeface="+mn-lt"/>
                <a:ea typeface="+mn-ea"/>
              </a:rPr>
              <a:t>A </a:t>
            </a:r>
            <a:r>
              <a:rPr lang="zh-CN" altLang="en-US" sz="2800" dirty="0" smtClean="0">
                <a:latin typeface="+mn-lt"/>
                <a:ea typeface="+mn-ea"/>
              </a:rPr>
              <a:t>发送</a:t>
            </a:r>
            <a:r>
              <a:rPr lang="zh-CN" altLang="en-US" sz="2800" dirty="0">
                <a:latin typeface="+mn-lt"/>
                <a:ea typeface="+mn-ea"/>
              </a:rPr>
              <a:t>数据并不影响 </a:t>
            </a:r>
            <a:r>
              <a:rPr lang="en-US" altLang="zh-CN" sz="2800" dirty="0" smtClean="0">
                <a:latin typeface="+mn-lt"/>
                <a:ea typeface="+mn-ea"/>
              </a:rPr>
              <a:t>C </a:t>
            </a:r>
            <a:r>
              <a:rPr lang="zh-CN" altLang="en-US" sz="2800" dirty="0" smtClean="0">
                <a:latin typeface="+mn-lt"/>
                <a:ea typeface="+mn-ea"/>
              </a:rPr>
              <a:t>向 </a:t>
            </a:r>
            <a:r>
              <a:rPr lang="en-US" altLang="zh-CN" sz="2800" dirty="0" smtClean="0">
                <a:latin typeface="+mn-lt"/>
                <a:ea typeface="+mn-ea"/>
              </a:rPr>
              <a:t>D </a:t>
            </a:r>
            <a:r>
              <a:rPr lang="zh-CN" altLang="en-US" sz="2800" dirty="0" smtClean="0">
                <a:latin typeface="+mn-lt"/>
                <a:ea typeface="+mn-ea"/>
              </a:rPr>
              <a:t>发送</a:t>
            </a:r>
            <a:r>
              <a:rPr lang="zh-CN" altLang="en-US" sz="2800" dirty="0">
                <a:latin typeface="+mn-lt"/>
                <a:ea typeface="+mn-ea"/>
              </a:rPr>
              <a:t>数据</a:t>
            </a:r>
          </a:p>
          <a:p>
            <a:pPr algn="ctr"/>
            <a:r>
              <a:rPr lang="zh-CN" altLang="en-US" sz="2800" dirty="0">
                <a:latin typeface="+mn-lt"/>
                <a:ea typeface="+mn-ea"/>
              </a:rPr>
              <a:t>这就是</a:t>
            </a:r>
            <a:r>
              <a:rPr lang="zh-CN" altLang="en-US" sz="2800" dirty="0">
                <a:solidFill>
                  <a:srgbClr val="FF0000"/>
                </a:solidFill>
                <a:latin typeface="+mn-lt"/>
                <a:ea typeface="+mn-ea"/>
              </a:rPr>
              <a:t>暴露站</a:t>
            </a:r>
            <a:r>
              <a:rPr lang="zh-CN" altLang="en-US" sz="2800" dirty="0" smtClean="0">
                <a:latin typeface="+mn-lt"/>
                <a:ea typeface="+mn-ea"/>
              </a:rPr>
              <a:t>问题 </a:t>
            </a:r>
            <a:r>
              <a:rPr lang="en-US" altLang="zh-CN" sz="2800" dirty="0" smtClean="0">
                <a:latin typeface="+mn-lt"/>
                <a:ea typeface="+mn-ea"/>
              </a:rPr>
              <a:t>(exposed </a:t>
            </a:r>
            <a:r>
              <a:rPr lang="en-US" altLang="zh-CN" sz="2800" dirty="0">
                <a:latin typeface="+mn-lt"/>
                <a:ea typeface="+mn-ea"/>
              </a:rPr>
              <a:t>station </a:t>
            </a:r>
            <a:r>
              <a:rPr lang="en-US" altLang="zh-CN" sz="2800" dirty="0" smtClean="0">
                <a:latin typeface="+mn-lt"/>
                <a:ea typeface="+mn-ea"/>
              </a:rPr>
              <a:t>problem)</a:t>
            </a:r>
            <a:endParaRPr lang="en-US" altLang="zh-CN" sz="2800" dirty="0">
              <a:latin typeface="+mn-lt"/>
              <a:ea typeface="+mn-ea"/>
            </a:endParaRPr>
          </a:p>
        </p:txBody>
      </p:sp>
    </p:spTree>
    <p:extLst>
      <p:ext uri="{BB962C8B-B14F-4D97-AF65-F5344CB8AC3E}">
        <p14:creationId xmlns:p14="http://schemas.microsoft.com/office/powerpoint/2010/main" val="233788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0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353" grpId="0" animBg="1"/>
      <p:bldP spid="31035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无线局域网可能出现检测错误的情况</a:t>
            </a:r>
            <a:endParaRPr lang="zh-CN" altLang="en-US" dirty="0"/>
          </a:p>
        </p:txBody>
      </p:sp>
      <p:sp>
        <p:nvSpPr>
          <p:cNvPr id="4" name="内容占位符 3"/>
          <p:cNvSpPr>
            <a:spLocks noGrp="1"/>
          </p:cNvSpPr>
          <p:nvPr>
            <p:ph idx="1"/>
          </p:nvPr>
        </p:nvSpPr>
        <p:spPr/>
        <p:txBody>
          <a:bodyPr/>
          <a:lstStyle/>
          <a:p>
            <a:pPr>
              <a:spcBef>
                <a:spcPts val="600"/>
              </a:spcBef>
            </a:pPr>
            <a:r>
              <a:rPr lang="zh-CN" altLang="en-US" dirty="0" smtClean="0"/>
              <a:t>由此可见，无线局域网可能出现检测错误的情况：</a:t>
            </a:r>
            <a:endParaRPr lang="en-US" altLang="zh-CN" dirty="0" smtClean="0"/>
          </a:p>
          <a:p>
            <a:pPr>
              <a:spcBef>
                <a:spcPts val="600"/>
              </a:spcBef>
            </a:pPr>
            <a:endParaRPr lang="en-US" altLang="zh-CN" dirty="0" smtClean="0"/>
          </a:p>
          <a:p>
            <a:pPr>
              <a:spcBef>
                <a:spcPts val="600"/>
              </a:spcBef>
            </a:pPr>
            <a:r>
              <a:rPr lang="zh-CN" altLang="en-US" dirty="0" smtClean="0"/>
              <a:t>检测信道空闲，其实信道并不空闲</a:t>
            </a:r>
            <a:r>
              <a:rPr lang="zh-CN" altLang="en-US" dirty="0" smtClean="0"/>
              <a:t>；</a:t>
            </a:r>
            <a:r>
              <a:rPr lang="en-US" altLang="zh-CN" dirty="0" smtClean="0"/>
              <a:t>[</a:t>
            </a:r>
            <a:r>
              <a:rPr lang="zh-CN" altLang="en-US" dirty="0" smtClean="0"/>
              <a:t>信号衰减所导致的</a:t>
            </a:r>
            <a:r>
              <a:rPr lang="en-US" altLang="zh-CN" dirty="0" smtClean="0"/>
              <a:t>hidden station problem</a:t>
            </a:r>
            <a:r>
              <a:rPr lang="zh-CN" altLang="en-US" dirty="0" smtClean="0"/>
              <a:t>，不同于</a:t>
            </a:r>
            <a:r>
              <a:rPr lang="en-US" altLang="zh-CN" dirty="0" smtClean="0"/>
              <a:t>CSMA/CD</a:t>
            </a:r>
            <a:r>
              <a:rPr lang="zh-CN" altLang="en-US" dirty="0" smtClean="0"/>
              <a:t>中的传播时延导致的误认为信道空闲</a:t>
            </a:r>
            <a:r>
              <a:rPr lang="en-US" altLang="zh-CN" dirty="0" smtClean="0"/>
              <a:t>]</a:t>
            </a:r>
          </a:p>
          <a:p>
            <a:pPr>
              <a:spcBef>
                <a:spcPts val="600"/>
              </a:spcBef>
            </a:pPr>
            <a:endParaRPr lang="en-US" altLang="zh-CN" dirty="0" smtClean="0"/>
          </a:p>
          <a:p>
            <a:pPr>
              <a:spcBef>
                <a:spcPts val="600"/>
              </a:spcBef>
            </a:pPr>
            <a:r>
              <a:rPr lang="zh-CN" altLang="en-US" dirty="0" smtClean="0"/>
              <a:t>有时检测信道忙，其实信道不忙。</a:t>
            </a:r>
            <a:r>
              <a:rPr lang="en-US" altLang="zh-CN" dirty="0" smtClean="0"/>
              <a:t>[</a:t>
            </a:r>
            <a:r>
              <a:rPr lang="zh-CN" altLang="en-US" dirty="0" smtClean="0"/>
              <a:t>这种情况在</a:t>
            </a:r>
            <a:r>
              <a:rPr lang="en-US" altLang="zh-CN" dirty="0" smtClean="0"/>
              <a:t>CSMA/CD</a:t>
            </a:r>
            <a:r>
              <a:rPr lang="zh-CN" altLang="en-US" dirty="0" smtClean="0"/>
              <a:t>中不会发生</a:t>
            </a:r>
            <a:r>
              <a:rPr lang="en-US" altLang="zh-CN" dirty="0" smtClean="0"/>
              <a:t>]</a:t>
            </a:r>
            <a:endParaRPr lang="zh-CN" altLang="en-US" dirty="0"/>
          </a:p>
        </p:txBody>
      </p:sp>
    </p:spTree>
    <p:extLst>
      <p:ext uri="{BB962C8B-B14F-4D97-AF65-F5344CB8AC3E}">
        <p14:creationId xmlns:p14="http://schemas.microsoft.com/office/powerpoint/2010/main" val="24955958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title"/>
          </p:nvPr>
        </p:nvSpPr>
        <p:spPr/>
        <p:txBody>
          <a:bodyPr/>
          <a:lstStyle/>
          <a:p>
            <a:pPr eaLnBrk="1" hangingPunct="1"/>
            <a:r>
              <a:rPr lang="en-US" altLang="zh-CN" smtClean="0"/>
              <a:t>CSMA/CA </a:t>
            </a:r>
            <a:r>
              <a:rPr lang="zh-CN" altLang="en-US" smtClean="0"/>
              <a:t>协议 </a:t>
            </a:r>
          </a:p>
        </p:txBody>
      </p:sp>
      <p:sp>
        <p:nvSpPr>
          <p:cNvPr id="312329" name="Rectangle 9"/>
          <p:cNvSpPr>
            <a:spLocks noGrp="1" noChangeArrowheads="1"/>
          </p:cNvSpPr>
          <p:nvPr>
            <p:ph type="body" idx="1"/>
          </p:nvPr>
        </p:nvSpPr>
        <p:spPr/>
        <p:txBody>
          <a:bodyPr/>
          <a:lstStyle/>
          <a:p>
            <a:pPr eaLnBrk="1" hangingPunct="1">
              <a:spcBef>
                <a:spcPts val="600"/>
              </a:spcBef>
            </a:pPr>
            <a:r>
              <a:rPr lang="zh-CN" altLang="en-US" dirty="0" smtClean="0">
                <a:solidFill>
                  <a:srgbClr val="FF0000"/>
                </a:solidFill>
              </a:rPr>
              <a:t>无线局域网不能使用 </a:t>
            </a:r>
            <a:r>
              <a:rPr lang="en-US" altLang="zh-CN" dirty="0" smtClean="0">
                <a:solidFill>
                  <a:srgbClr val="FF0000"/>
                </a:solidFill>
              </a:rPr>
              <a:t>CSMA/CD</a:t>
            </a:r>
            <a:r>
              <a:rPr lang="zh-CN" altLang="en-US" dirty="0" smtClean="0">
                <a:solidFill>
                  <a:srgbClr val="FF0000"/>
                </a:solidFill>
              </a:rPr>
              <a:t>，而只能使用改进的 </a:t>
            </a:r>
            <a:r>
              <a:rPr lang="en-US" altLang="zh-CN" dirty="0" smtClean="0">
                <a:solidFill>
                  <a:srgbClr val="FF0000"/>
                </a:solidFill>
              </a:rPr>
              <a:t>CSMA</a:t>
            </a:r>
            <a:r>
              <a:rPr lang="zh-CN" altLang="en-US" dirty="0" smtClean="0">
                <a:solidFill>
                  <a:srgbClr val="FF0000"/>
                </a:solidFill>
              </a:rPr>
              <a:t>协议</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改进的办法是把</a:t>
            </a:r>
            <a:r>
              <a:rPr lang="en-US" altLang="zh-CN" dirty="0" smtClean="0"/>
              <a:t>CSMA</a:t>
            </a:r>
            <a:r>
              <a:rPr lang="zh-CN" altLang="en-US" dirty="0" smtClean="0"/>
              <a:t>增加一个碰撞避免</a:t>
            </a:r>
            <a:r>
              <a:rPr lang="en-US" altLang="zh-CN" dirty="0" smtClean="0"/>
              <a:t>CA </a:t>
            </a:r>
            <a:r>
              <a:rPr lang="en-US" altLang="zh-CN" dirty="0" smtClean="0"/>
              <a:t>(Collision Avoidance)</a:t>
            </a:r>
            <a:r>
              <a:rPr lang="zh-CN" altLang="en-US" dirty="0" smtClean="0"/>
              <a:t>功能</a:t>
            </a:r>
            <a:r>
              <a:rPr lang="zh-CN" altLang="en-US" dirty="0" smtClean="0"/>
              <a:t>。</a:t>
            </a:r>
          </a:p>
          <a:p>
            <a:pPr eaLnBrk="1" hangingPunct="1">
              <a:spcBef>
                <a:spcPts val="600"/>
              </a:spcBef>
            </a:pPr>
            <a:endParaRPr lang="en-US" altLang="zh-CN" dirty="0" smtClean="0"/>
          </a:p>
          <a:p>
            <a:pPr eaLnBrk="1" hangingPunct="1">
              <a:spcBef>
                <a:spcPts val="600"/>
              </a:spcBef>
            </a:pPr>
            <a:r>
              <a:rPr lang="en-US" altLang="zh-CN" dirty="0" smtClean="0"/>
              <a:t>802.11</a:t>
            </a:r>
            <a:r>
              <a:rPr lang="zh-CN" altLang="en-US" dirty="0" smtClean="0"/>
              <a:t>就使用 </a:t>
            </a:r>
            <a:r>
              <a:rPr lang="en-US" altLang="zh-CN" dirty="0" smtClean="0"/>
              <a:t>CSMA/CA </a:t>
            </a:r>
            <a:r>
              <a:rPr lang="zh-CN" altLang="en-US" dirty="0" smtClean="0"/>
              <a:t>协议。</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而在使用 </a:t>
            </a:r>
            <a:r>
              <a:rPr lang="en-US" altLang="zh-CN" dirty="0" smtClean="0"/>
              <a:t>CSMA/CA </a:t>
            </a:r>
            <a:r>
              <a:rPr lang="zh-CN" altLang="en-US" dirty="0" smtClean="0"/>
              <a:t>的同时，还增加使用</a:t>
            </a:r>
            <a:r>
              <a:rPr lang="zh-CN" altLang="en-US" dirty="0" smtClean="0">
                <a:solidFill>
                  <a:srgbClr val="FF0000"/>
                </a:solidFill>
              </a:rPr>
              <a:t>停止等待</a:t>
            </a:r>
            <a:r>
              <a:rPr lang="zh-CN" altLang="en-US" dirty="0" smtClean="0"/>
              <a:t>协议。</a:t>
            </a:r>
          </a:p>
          <a:p>
            <a:pPr eaLnBrk="1" hangingPunct="1">
              <a:spcBef>
                <a:spcPts val="600"/>
              </a:spcBef>
            </a:pPr>
            <a:endParaRPr lang="en-US" altLang="zh-CN" dirty="0" smtClean="0"/>
          </a:p>
          <a:p>
            <a:pPr eaLnBrk="1" hangingPunct="1">
              <a:spcBef>
                <a:spcPts val="600"/>
              </a:spcBef>
            </a:pPr>
            <a:r>
              <a:rPr lang="zh-CN" altLang="en-US" dirty="0" smtClean="0"/>
              <a:t>下面先介绍 </a:t>
            </a:r>
            <a:r>
              <a:rPr lang="en-US" altLang="zh-CN" dirty="0" smtClean="0"/>
              <a:t>802.11 </a:t>
            </a:r>
            <a:r>
              <a:rPr lang="zh-CN" altLang="en-US" dirty="0" smtClean="0"/>
              <a:t>的 </a:t>
            </a:r>
            <a:r>
              <a:rPr lang="en-US" altLang="zh-CN" dirty="0" smtClean="0"/>
              <a:t>MAC</a:t>
            </a:r>
            <a:r>
              <a:rPr lang="zh-CN" altLang="en-US" dirty="0" smtClean="0"/>
              <a:t>层。    </a:t>
            </a:r>
          </a:p>
        </p:txBody>
      </p:sp>
    </p:spTree>
    <p:extLst>
      <p:ext uri="{BB962C8B-B14F-4D97-AF65-F5344CB8AC3E}">
        <p14:creationId xmlns:p14="http://schemas.microsoft.com/office/powerpoint/2010/main" val="129272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3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232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232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23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n-lt"/>
              </a:rPr>
              <a:t>802.11 uses link-layer ACKs </a:t>
            </a:r>
            <a:r>
              <a:rPr lang="en-US" altLang="zh-CN" kern="1200" dirty="0">
                <a:latin typeface="+mn-lt"/>
              </a:rPr>
              <a:t>scheme</a:t>
            </a:r>
            <a:endParaRPr lang="zh-CN" altLang="en-US" dirty="0">
              <a:latin typeface="+mn-lt"/>
            </a:endParaRPr>
          </a:p>
        </p:txBody>
      </p:sp>
      <p:sp>
        <p:nvSpPr>
          <p:cNvPr id="64515" name="Rectangle 3"/>
          <p:cNvSpPr>
            <a:spLocks noGrp="1" noChangeArrowheads="1"/>
          </p:cNvSpPr>
          <p:nvPr>
            <p:ph idx="1"/>
          </p:nvPr>
        </p:nvSpPr>
        <p:spPr>
          <a:xfrm>
            <a:off x="304799" y="1017588"/>
            <a:ext cx="5086352" cy="5143500"/>
          </a:xfrm>
        </p:spPr>
        <p:txBody>
          <a:bodyPr/>
          <a:lstStyle/>
          <a:p>
            <a:pPr eaLnBrk="1" hangingPunct="1">
              <a:lnSpc>
                <a:spcPct val="90000"/>
              </a:lnSpc>
            </a:pPr>
            <a:r>
              <a:rPr lang="zh-CN" altLang="en-US" dirty="0" smtClean="0"/>
              <a:t>在考虑冲突</a:t>
            </a:r>
            <a:r>
              <a:rPr lang="zh-CN" altLang="en-US" dirty="0"/>
              <a:t>避免</a:t>
            </a:r>
            <a:r>
              <a:rPr lang="zh-CN" altLang="en-US" dirty="0" smtClean="0"/>
              <a:t>之前，</a:t>
            </a:r>
            <a:r>
              <a:rPr lang="zh-CN" altLang="en-US" dirty="0"/>
              <a:t>然而，</a:t>
            </a:r>
            <a:r>
              <a:rPr lang="zh-CN" altLang="en-US" dirty="0" smtClean="0"/>
              <a:t>我们</a:t>
            </a:r>
            <a:r>
              <a:rPr lang="zh-CN" altLang="en-US" dirty="0"/>
              <a:t>首先</a:t>
            </a:r>
            <a:r>
              <a:rPr lang="zh-CN" altLang="en-US" dirty="0" smtClean="0"/>
              <a:t>需要</a:t>
            </a:r>
            <a:r>
              <a:rPr lang="zh-CN" altLang="en-US" dirty="0"/>
              <a:t>分析</a:t>
            </a:r>
            <a:r>
              <a:rPr lang="zh-CN" altLang="en-US" dirty="0" smtClean="0"/>
              <a:t>一下</a:t>
            </a:r>
            <a:r>
              <a:rPr lang="en-US" altLang="zh-CN" dirty="0"/>
              <a:t>802.11</a:t>
            </a:r>
            <a:r>
              <a:rPr lang="zh-CN" altLang="en-US" dirty="0"/>
              <a:t>的链路</a:t>
            </a:r>
            <a:r>
              <a:rPr lang="zh-CN" altLang="en-US" dirty="0" smtClean="0"/>
              <a:t>层确认方案</a:t>
            </a:r>
            <a:r>
              <a:rPr lang="zh-CN" altLang="en-US" dirty="0"/>
              <a:t>。  </a:t>
            </a:r>
            <a:endParaRPr lang="en-US" altLang="zh-CN" dirty="0" smtClean="0"/>
          </a:p>
          <a:p>
            <a:pPr eaLnBrk="1" hangingPunct="1">
              <a:lnSpc>
                <a:spcPct val="90000"/>
              </a:lnSpc>
            </a:pPr>
            <a:endParaRPr lang="en-US" altLang="zh-CN" i="1" dirty="0">
              <a:solidFill>
                <a:srgbClr val="FF0000"/>
              </a:solidFill>
              <a:latin typeface="Gill Sans MT" panose="020B0502020104020203" pitchFamily="34" charset="0"/>
            </a:endParaRPr>
          </a:p>
          <a:p>
            <a:pPr eaLnBrk="1" hangingPunct="1">
              <a:lnSpc>
                <a:spcPct val="90000"/>
              </a:lnSpc>
            </a:pPr>
            <a:r>
              <a:rPr lang="zh-CN" altLang="en-US" dirty="0"/>
              <a:t>当无线</a:t>
            </a:r>
            <a:r>
              <a:rPr lang="en-US" altLang="zh-CN" dirty="0"/>
              <a:t>LAN</a:t>
            </a:r>
            <a:r>
              <a:rPr lang="zh-CN" altLang="en-US" dirty="0"/>
              <a:t>中的一个站发送一个帧时，由于各种原因该帧可能不能完整地到达目的站</a:t>
            </a:r>
            <a:r>
              <a:rPr lang="zh-CN" altLang="en-US" dirty="0" smtClean="0"/>
              <a:t>。</a:t>
            </a:r>
            <a:endParaRPr lang="en-US" altLang="zh-CN" dirty="0" smtClean="0"/>
          </a:p>
          <a:p>
            <a:pPr eaLnBrk="1" hangingPunct="1">
              <a:lnSpc>
                <a:spcPct val="90000"/>
              </a:lnSpc>
            </a:pPr>
            <a:endParaRPr lang="en-US" altLang="zh-CN" dirty="0"/>
          </a:p>
          <a:p>
            <a:pPr eaLnBrk="1" hangingPunct="1">
              <a:lnSpc>
                <a:spcPct val="90000"/>
              </a:lnSpc>
            </a:pPr>
            <a:r>
              <a:rPr lang="zh-CN" altLang="en-US" dirty="0" smtClean="0"/>
              <a:t>当某个站</a:t>
            </a:r>
            <a:r>
              <a:rPr lang="zh-CN" altLang="en-US" dirty="0"/>
              <a:t>接收到一个</a:t>
            </a:r>
            <a:r>
              <a:rPr lang="zh-CN" altLang="en-US" dirty="0">
                <a:solidFill>
                  <a:srgbClr val="FF0000"/>
                </a:solidFill>
              </a:rPr>
              <a:t>通过</a:t>
            </a:r>
            <a:r>
              <a:rPr lang="en-US" altLang="zh-CN" dirty="0">
                <a:solidFill>
                  <a:srgbClr val="FF0000"/>
                </a:solidFill>
              </a:rPr>
              <a:t>CRC</a:t>
            </a:r>
            <a:r>
              <a:rPr lang="zh-CN" altLang="en-US" dirty="0">
                <a:solidFill>
                  <a:srgbClr val="FF0000"/>
                </a:solidFill>
              </a:rPr>
              <a:t>的</a:t>
            </a:r>
            <a:r>
              <a:rPr lang="zh-CN" altLang="en-US" dirty="0"/>
              <a:t>帧时，它等待一段称为短帧间</a:t>
            </a:r>
            <a:r>
              <a:rPr lang="zh-CN" altLang="en-US" dirty="0" smtClean="0"/>
              <a:t>间隔</a:t>
            </a:r>
            <a:r>
              <a:rPr lang="en-US" altLang="zh-CN" dirty="0" smtClean="0"/>
              <a:t>(SIFS)</a:t>
            </a:r>
            <a:r>
              <a:rPr lang="zh-CN" altLang="en-US" dirty="0" smtClean="0"/>
              <a:t>的</a:t>
            </a:r>
            <a:r>
              <a:rPr lang="zh-CN" altLang="en-US" dirty="0"/>
              <a:t>短时间，然后发送回一个确认</a:t>
            </a:r>
            <a:r>
              <a:rPr lang="zh-CN" altLang="en-US" dirty="0" smtClean="0"/>
              <a:t>帧。</a:t>
            </a:r>
            <a:endParaRPr lang="en-US" altLang="zh-CN" dirty="0"/>
          </a:p>
        </p:txBody>
      </p:sp>
      <p:sp>
        <p:nvSpPr>
          <p:cNvPr id="5" name="Line 4"/>
          <p:cNvSpPr>
            <a:spLocks noChangeShapeType="1"/>
          </p:cNvSpPr>
          <p:nvPr/>
        </p:nvSpPr>
        <p:spPr bwMode="auto">
          <a:xfrm>
            <a:off x="6432550" y="2270125"/>
            <a:ext cx="0" cy="3338513"/>
          </a:xfrm>
          <a:prstGeom prst="line">
            <a:avLst/>
          </a:prstGeom>
          <a:noFill/>
          <a:ln w="9525">
            <a:solidFill>
              <a:schemeClr val="tx1"/>
            </a:solidFill>
            <a:round/>
            <a:headEnd/>
            <a:tailEnd/>
          </a:ln>
        </p:spPr>
        <p:txBody>
          <a:bodyPr wrap="none"/>
          <a:lstStyle/>
          <a:p>
            <a:endParaRPr lang="zh-CN" altLang="en-US"/>
          </a:p>
        </p:txBody>
      </p:sp>
      <p:sp>
        <p:nvSpPr>
          <p:cNvPr id="6" name="Line 5"/>
          <p:cNvSpPr>
            <a:spLocks noChangeShapeType="1"/>
          </p:cNvSpPr>
          <p:nvPr/>
        </p:nvSpPr>
        <p:spPr bwMode="auto">
          <a:xfrm>
            <a:off x="8351838" y="2257425"/>
            <a:ext cx="0" cy="3338513"/>
          </a:xfrm>
          <a:prstGeom prst="line">
            <a:avLst/>
          </a:prstGeom>
          <a:noFill/>
          <a:ln w="9525">
            <a:solidFill>
              <a:schemeClr val="tx1"/>
            </a:solidFill>
            <a:round/>
            <a:headEnd/>
            <a:tailEnd/>
          </a:ln>
        </p:spPr>
        <p:txBody>
          <a:bodyPr wrap="none"/>
          <a:lstStyle/>
          <a:p>
            <a:endParaRPr lang="zh-CN" altLang="en-US"/>
          </a:p>
        </p:txBody>
      </p:sp>
      <p:sp>
        <p:nvSpPr>
          <p:cNvPr id="7" name="Text Box 6"/>
          <p:cNvSpPr txBox="1">
            <a:spLocks noChangeArrowheads="1"/>
          </p:cNvSpPr>
          <p:nvPr/>
        </p:nvSpPr>
        <p:spPr bwMode="auto">
          <a:xfrm>
            <a:off x="6022975" y="1912938"/>
            <a:ext cx="828675" cy="336550"/>
          </a:xfrm>
          <a:prstGeom prst="rect">
            <a:avLst/>
          </a:prstGeom>
          <a:noFill/>
          <a:ln w="9525">
            <a:noFill/>
            <a:miter lim="800000"/>
            <a:headEnd/>
            <a:tailEnd/>
          </a:ln>
        </p:spPr>
        <p:txBody>
          <a:bodyPr wrap="none">
            <a:spAutoFit/>
          </a:bodyPr>
          <a:lstStyle/>
          <a:p>
            <a:r>
              <a:rPr lang="en-US" altLang="zh-CN" sz="1600"/>
              <a:t>sender</a:t>
            </a:r>
          </a:p>
        </p:txBody>
      </p:sp>
      <p:sp>
        <p:nvSpPr>
          <p:cNvPr id="8" name="Text Box 7"/>
          <p:cNvSpPr txBox="1">
            <a:spLocks noChangeArrowheads="1"/>
          </p:cNvSpPr>
          <p:nvPr/>
        </p:nvSpPr>
        <p:spPr bwMode="auto">
          <a:xfrm>
            <a:off x="7861300" y="1922463"/>
            <a:ext cx="974725" cy="336550"/>
          </a:xfrm>
          <a:prstGeom prst="rect">
            <a:avLst/>
          </a:prstGeom>
          <a:noFill/>
          <a:ln w="9525">
            <a:noFill/>
            <a:miter lim="800000"/>
            <a:headEnd/>
            <a:tailEnd/>
          </a:ln>
        </p:spPr>
        <p:txBody>
          <a:bodyPr wrap="none">
            <a:spAutoFit/>
          </a:bodyPr>
          <a:lstStyle/>
          <a:p>
            <a:r>
              <a:rPr lang="en-US" altLang="zh-CN" sz="1600"/>
              <a:t>receiver</a:t>
            </a:r>
          </a:p>
        </p:txBody>
      </p:sp>
      <p:grpSp>
        <p:nvGrpSpPr>
          <p:cNvPr id="9" name="Group 8"/>
          <p:cNvGrpSpPr>
            <a:grpSpLocks/>
          </p:cNvGrpSpPr>
          <p:nvPr/>
        </p:nvGrpSpPr>
        <p:grpSpPr bwMode="auto">
          <a:xfrm>
            <a:off x="5737225" y="2566988"/>
            <a:ext cx="2616200" cy="1690687"/>
            <a:chOff x="3614" y="1617"/>
            <a:chExt cx="1648" cy="1065"/>
          </a:xfrm>
        </p:grpSpPr>
        <p:grpSp>
          <p:nvGrpSpPr>
            <p:cNvPr id="10" name="Group 9"/>
            <p:cNvGrpSpPr>
              <a:grpSpLocks/>
            </p:cNvGrpSpPr>
            <p:nvPr/>
          </p:nvGrpSpPr>
          <p:grpSpPr bwMode="auto">
            <a:xfrm>
              <a:off x="3614" y="1617"/>
              <a:ext cx="424" cy="192"/>
              <a:chOff x="3614" y="1617"/>
              <a:chExt cx="424" cy="192"/>
            </a:xfrm>
          </p:grpSpPr>
          <p:sp>
            <p:nvSpPr>
              <p:cNvPr id="14" name="AutoShape 10"/>
              <p:cNvSpPr>
                <a:spLocks/>
              </p:cNvSpPr>
              <p:nvPr/>
            </p:nvSpPr>
            <p:spPr bwMode="auto">
              <a:xfrm>
                <a:off x="3984" y="1620"/>
                <a:ext cx="54" cy="162"/>
              </a:xfrm>
              <a:prstGeom prst="leftBrace">
                <a:avLst>
                  <a:gd name="adj1" fmla="val 25000"/>
                  <a:gd name="adj2" fmla="val 50000"/>
                </a:avLst>
              </a:prstGeom>
              <a:noFill/>
              <a:ln w="9525">
                <a:solidFill>
                  <a:schemeClr val="tx1"/>
                </a:solidFill>
                <a:round/>
                <a:headEnd/>
                <a:tailEnd/>
              </a:ln>
            </p:spPr>
            <p:txBody>
              <a:bodyPr wrap="none" anchor="ctr"/>
              <a:lstStyle/>
              <a:p>
                <a:endParaRPr lang="zh-CN" altLang="en-US"/>
              </a:p>
            </p:txBody>
          </p:sp>
          <p:sp>
            <p:nvSpPr>
              <p:cNvPr id="15" name="Text Box 11"/>
              <p:cNvSpPr txBox="1">
                <a:spLocks noChangeArrowheads="1"/>
              </p:cNvSpPr>
              <p:nvPr/>
            </p:nvSpPr>
            <p:spPr bwMode="auto">
              <a:xfrm>
                <a:off x="3614" y="1617"/>
                <a:ext cx="404" cy="192"/>
              </a:xfrm>
              <a:prstGeom prst="rect">
                <a:avLst/>
              </a:prstGeom>
              <a:noFill/>
              <a:ln w="9525">
                <a:noFill/>
                <a:miter lim="800000"/>
                <a:headEnd/>
                <a:tailEnd/>
              </a:ln>
            </p:spPr>
            <p:txBody>
              <a:bodyPr wrap="none">
                <a:spAutoFit/>
              </a:bodyPr>
              <a:lstStyle/>
              <a:p>
                <a:r>
                  <a:rPr lang="en-US" altLang="zh-CN" sz="1400"/>
                  <a:t>DIFS</a:t>
                </a:r>
              </a:p>
            </p:txBody>
          </p:sp>
        </p:grpSp>
        <p:grpSp>
          <p:nvGrpSpPr>
            <p:cNvPr id="11" name="Group 12"/>
            <p:cNvGrpSpPr>
              <a:grpSpLocks/>
            </p:cNvGrpSpPr>
            <p:nvPr/>
          </p:nvGrpSpPr>
          <p:grpSpPr bwMode="auto">
            <a:xfrm>
              <a:off x="4050" y="1782"/>
              <a:ext cx="1212" cy="900"/>
              <a:chOff x="4050" y="1782"/>
              <a:chExt cx="1212" cy="900"/>
            </a:xfrm>
          </p:grpSpPr>
          <p:sp>
            <p:nvSpPr>
              <p:cNvPr id="12" name="Freeform 13"/>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w="9525">
                <a:noFill/>
                <a:round/>
                <a:headEnd/>
                <a:tailEnd/>
              </a:ln>
            </p:spPr>
            <p:txBody>
              <a:bodyPr wrap="none"/>
              <a:lstStyle/>
              <a:p>
                <a:endParaRPr lang="zh-CN" altLang="en-US"/>
              </a:p>
            </p:txBody>
          </p:sp>
          <p:sp>
            <p:nvSpPr>
              <p:cNvPr id="13" name="Text Box 14"/>
              <p:cNvSpPr txBox="1">
                <a:spLocks noChangeArrowheads="1"/>
              </p:cNvSpPr>
              <p:nvPr/>
            </p:nvSpPr>
            <p:spPr bwMode="auto">
              <a:xfrm>
                <a:off x="4394" y="2108"/>
                <a:ext cx="417" cy="231"/>
              </a:xfrm>
              <a:prstGeom prst="rect">
                <a:avLst/>
              </a:prstGeom>
              <a:noFill/>
              <a:ln w="9525">
                <a:noFill/>
                <a:miter lim="800000"/>
                <a:headEnd/>
                <a:tailEnd/>
              </a:ln>
            </p:spPr>
            <p:txBody>
              <a:bodyPr wrap="none">
                <a:spAutoFit/>
              </a:bodyPr>
              <a:lstStyle/>
              <a:p>
                <a:r>
                  <a:rPr lang="en-US" altLang="zh-CN">
                    <a:solidFill>
                      <a:schemeClr val="bg1"/>
                    </a:solidFill>
                  </a:rPr>
                  <a:t>data</a:t>
                </a:r>
              </a:p>
            </p:txBody>
          </p:sp>
        </p:grpSp>
      </p:grpSp>
      <p:grpSp>
        <p:nvGrpSpPr>
          <p:cNvPr id="16" name="Group 15"/>
          <p:cNvGrpSpPr>
            <a:grpSpLocks/>
          </p:cNvGrpSpPr>
          <p:nvPr/>
        </p:nvGrpSpPr>
        <p:grpSpPr bwMode="auto">
          <a:xfrm>
            <a:off x="6419850" y="4267200"/>
            <a:ext cx="2563813" cy="923925"/>
            <a:chOff x="4044" y="2688"/>
            <a:chExt cx="1615" cy="582"/>
          </a:xfrm>
        </p:grpSpPr>
        <p:sp>
          <p:nvSpPr>
            <p:cNvPr id="17" name="Text Box 16"/>
            <p:cNvSpPr txBox="1">
              <a:spLocks noChangeArrowheads="1"/>
            </p:cNvSpPr>
            <p:nvPr/>
          </p:nvSpPr>
          <p:spPr bwMode="auto">
            <a:xfrm>
              <a:off x="5258" y="2697"/>
              <a:ext cx="401" cy="192"/>
            </a:xfrm>
            <a:prstGeom prst="rect">
              <a:avLst/>
            </a:prstGeom>
            <a:noFill/>
            <a:ln w="9525">
              <a:noFill/>
              <a:miter lim="800000"/>
              <a:headEnd/>
              <a:tailEnd/>
            </a:ln>
          </p:spPr>
          <p:txBody>
            <a:bodyPr wrap="none">
              <a:spAutoFit/>
            </a:bodyPr>
            <a:lstStyle/>
            <a:p>
              <a:r>
                <a:rPr lang="en-US" altLang="zh-CN" sz="1400"/>
                <a:t>SIFS</a:t>
              </a:r>
            </a:p>
          </p:txBody>
        </p:sp>
        <p:sp>
          <p:nvSpPr>
            <p:cNvPr id="18" name="AutoShape 17"/>
            <p:cNvSpPr>
              <a:spLocks/>
            </p:cNvSpPr>
            <p:nvPr/>
          </p:nvSpPr>
          <p:spPr bwMode="auto">
            <a:xfrm flipH="1">
              <a:off x="5262" y="2688"/>
              <a:ext cx="54" cy="162"/>
            </a:xfrm>
            <a:prstGeom prst="leftBrace">
              <a:avLst>
                <a:gd name="adj1" fmla="val 25000"/>
                <a:gd name="adj2" fmla="val 50000"/>
              </a:avLst>
            </a:prstGeom>
            <a:noFill/>
            <a:ln w="9525">
              <a:solidFill>
                <a:schemeClr val="tx1"/>
              </a:solidFill>
              <a:round/>
              <a:headEnd/>
              <a:tailEnd/>
            </a:ln>
          </p:spPr>
          <p:txBody>
            <a:bodyPr wrap="none" anchor="ctr"/>
            <a:lstStyle/>
            <a:p>
              <a:endParaRPr lang="zh-CN" altLang="en-US"/>
            </a:p>
          </p:txBody>
        </p:sp>
        <p:grpSp>
          <p:nvGrpSpPr>
            <p:cNvPr id="19" name="Group 18"/>
            <p:cNvGrpSpPr>
              <a:grpSpLocks/>
            </p:cNvGrpSpPr>
            <p:nvPr/>
          </p:nvGrpSpPr>
          <p:grpSpPr bwMode="auto">
            <a:xfrm>
              <a:off x="4044" y="2856"/>
              <a:ext cx="1212" cy="414"/>
              <a:chOff x="4044" y="2856"/>
              <a:chExt cx="1212" cy="414"/>
            </a:xfrm>
          </p:grpSpPr>
          <p:sp>
            <p:nvSpPr>
              <p:cNvPr id="20" name="Freeform 19"/>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w="9525">
                <a:noFill/>
                <a:round/>
                <a:headEnd/>
                <a:tailEnd/>
              </a:ln>
            </p:spPr>
            <p:txBody>
              <a:bodyPr wrap="none"/>
              <a:lstStyle/>
              <a:p>
                <a:endParaRPr lang="zh-CN" altLang="en-US"/>
              </a:p>
            </p:txBody>
          </p:sp>
          <p:sp>
            <p:nvSpPr>
              <p:cNvPr id="21" name="Text Box 20"/>
              <p:cNvSpPr txBox="1">
                <a:spLocks noChangeArrowheads="1"/>
              </p:cNvSpPr>
              <p:nvPr/>
            </p:nvSpPr>
            <p:spPr bwMode="auto">
              <a:xfrm>
                <a:off x="4436" y="2954"/>
                <a:ext cx="396" cy="231"/>
              </a:xfrm>
              <a:prstGeom prst="rect">
                <a:avLst/>
              </a:prstGeom>
              <a:noFill/>
              <a:ln w="9525">
                <a:noFill/>
                <a:miter lim="800000"/>
                <a:headEnd/>
                <a:tailEnd/>
              </a:ln>
            </p:spPr>
            <p:txBody>
              <a:bodyPr wrap="none">
                <a:spAutoFit/>
              </a:bodyPr>
              <a:lstStyle/>
              <a:p>
                <a:r>
                  <a:rPr lang="en-US" altLang="zh-CN" dirty="0">
                    <a:solidFill>
                      <a:schemeClr val="bg1"/>
                    </a:solidFill>
                  </a:rPr>
                  <a:t>ACK</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childTnLst>
                          </p:cTn>
                        </p:par>
                        <p:par>
                          <p:cTn id="8" fill="hold">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a:xfrm>
            <a:off x="395288" y="1006475"/>
            <a:ext cx="5424488" cy="5149850"/>
          </a:xfrm>
        </p:spPr>
        <p:txBody>
          <a:bodyPr/>
          <a:lstStyle/>
          <a:p>
            <a:pPr marL="0" indent="0" eaLnBrk="1" hangingPunct="1">
              <a:spcBef>
                <a:spcPts val="600"/>
              </a:spcBef>
              <a:buNone/>
            </a:pPr>
            <a:r>
              <a:rPr lang="en-US" altLang="zh-CN" dirty="0" smtClean="0">
                <a:solidFill>
                  <a:srgbClr val="FF0000"/>
                </a:solidFill>
                <a:cs typeface="Arial" panose="020B0604020202020204" pitchFamily="34" charset="0"/>
              </a:rPr>
              <a:t>802.11</a:t>
            </a:r>
            <a:r>
              <a:rPr lang="zh-CN" altLang="en-US" dirty="0" smtClean="0">
                <a:solidFill>
                  <a:srgbClr val="FF0000"/>
                </a:solidFill>
                <a:cs typeface="Arial" panose="020B0604020202020204" pitchFamily="34" charset="0"/>
              </a:rPr>
              <a:t>发送方</a:t>
            </a:r>
            <a:endParaRPr lang="en-US" altLang="zh-CN" dirty="0" smtClean="0">
              <a:solidFill>
                <a:srgbClr val="FF0000"/>
              </a:solidFill>
              <a:cs typeface="Arial" panose="020B0604020202020204" pitchFamily="34" charset="0"/>
            </a:endParaRPr>
          </a:p>
          <a:p>
            <a:pPr marL="0" indent="0" eaLnBrk="1" hangingPunct="1">
              <a:spcBef>
                <a:spcPts val="600"/>
              </a:spcBef>
              <a:buNone/>
            </a:pPr>
            <a:r>
              <a:rPr lang="en-US" altLang="zh-CN" sz="2000" dirty="0" smtClean="0">
                <a:solidFill>
                  <a:srgbClr val="0000FF"/>
                </a:solidFill>
                <a:cs typeface="Arial" panose="020B0604020202020204" pitchFamily="34" charset="0"/>
              </a:rPr>
              <a:t>(1) </a:t>
            </a:r>
            <a:r>
              <a:rPr lang="zh-CN" altLang="en-US" sz="2000" dirty="0" smtClean="0">
                <a:solidFill>
                  <a:srgbClr val="0000FF"/>
                </a:solidFill>
                <a:cs typeface="Arial" panose="020B0604020202020204" pitchFamily="34" charset="0"/>
              </a:rPr>
              <a:t>如果</a:t>
            </a:r>
            <a:r>
              <a:rPr lang="zh-CN" altLang="en-US" sz="2000" dirty="0">
                <a:solidFill>
                  <a:srgbClr val="0000FF"/>
                </a:solidFill>
                <a:cs typeface="Arial" panose="020B0604020202020204" pitchFamily="34" charset="0"/>
              </a:rPr>
              <a:t>侦听到信道闲置了</a:t>
            </a:r>
            <a:r>
              <a:rPr lang="en-US" altLang="zh-CN" sz="2000" b="1" dirty="0">
                <a:cs typeface="Arial" panose="020B0604020202020204" pitchFamily="34" charset="0"/>
              </a:rPr>
              <a:t>DIFS</a:t>
            </a:r>
            <a:r>
              <a:rPr lang="en-US" altLang="zh-CN" sz="2000" dirty="0">
                <a:cs typeface="Arial" panose="020B0604020202020204" pitchFamily="34" charset="0"/>
              </a:rPr>
              <a:t> </a:t>
            </a:r>
            <a:r>
              <a:rPr lang="zh-CN" altLang="en-US" sz="2000" dirty="0">
                <a:cs typeface="Arial" panose="020B0604020202020204" pitchFamily="34" charset="0"/>
              </a:rPr>
              <a:t>秒，</a:t>
            </a:r>
            <a:r>
              <a:rPr lang="zh-CN" altLang="en-US" sz="2000" dirty="0">
                <a:solidFill>
                  <a:srgbClr val="0000FF"/>
                </a:solidFill>
                <a:cs typeface="Arial" panose="020B0604020202020204" pitchFamily="34" charset="0"/>
              </a:rPr>
              <a:t>则</a:t>
            </a:r>
            <a:r>
              <a:rPr lang="zh-CN" altLang="en-US" sz="2000" dirty="0">
                <a:cs typeface="Arial" panose="020B0604020202020204" pitchFamily="34" charset="0"/>
              </a:rPr>
              <a:t>传输整个</a:t>
            </a:r>
            <a:r>
              <a:rPr lang="zh-CN" altLang="en-US" sz="2000" dirty="0" smtClean="0">
                <a:cs typeface="Arial" panose="020B0604020202020204" pitchFamily="34" charset="0"/>
              </a:rPr>
              <a:t>帧</a:t>
            </a:r>
            <a:r>
              <a:rPr lang="en-US" altLang="zh-CN" sz="2000" dirty="0" smtClean="0">
                <a:cs typeface="Arial" panose="020B0604020202020204" pitchFamily="34" charset="0"/>
              </a:rPr>
              <a:t>(</a:t>
            </a:r>
            <a:r>
              <a:rPr lang="zh-CN" altLang="en-US" sz="2000" dirty="0" smtClean="0">
                <a:cs typeface="Arial" panose="020B0604020202020204" pitchFamily="34" charset="0"/>
              </a:rPr>
              <a:t>无</a:t>
            </a:r>
            <a:r>
              <a:rPr lang="zh-CN" altLang="en-US" sz="2000" dirty="0">
                <a:cs typeface="Arial" panose="020B0604020202020204" pitchFamily="34" charset="0"/>
              </a:rPr>
              <a:t>冲突</a:t>
            </a:r>
            <a:r>
              <a:rPr lang="zh-CN" altLang="en-US" sz="2000" dirty="0" smtClean="0">
                <a:cs typeface="Arial" panose="020B0604020202020204" pitchFamily="34" charset="0"/>
              </a:rPr>
              <a:t>检测</a:t>
            </a:r>
            <a:r>
              <a:rPr lang="en-US" altLang="zh-CN" sz="2000" dirty="0" smtClean="0">
                <a:cs typeface="Arial" panose="020B0604020202020204" pitchFamily="34" charset="0"/>
              </a:rPr>
              <a:t>)</a:t>
            </a:r>
            <a:endParaRPr lang="en-US" altLang="zh-CN" sz="2000" dirty="0">
              <a:cs typeface="Arial" panose="020B0604020202020204" pitchFamily="34" charset="0"/>
            </a:endParaRPr>
          </a:p>
          <a:p>
            <a:pPr marL="0" indent="0" eaLnBrk="1" hangingPunct="1">
              <a:spcBef>
                <a:spcPts val="600"/>
              </a:spcBef>
              <a:buNone/>
            </a:pPr>
            <a:r>
              <a:rPr lang="en-US" altLang="zh-CN" sz="2000" dirty="0" smtClean="0">
                <a:solidFill>
                  <a:srgbClr val="0000FF"/>
                </a:solidFill>
                <a:cs typeface="Arial" panose="020B0604020202020204" pitchFamily="34" charset="0"/>
              </a:rPr>
              <a:t>(2) </a:t>
            </a:r>
            <a:r>
              <a:rPr lang="zh-CN" altLang="en-US" sz="2000" dirty="0" smtClean="0">
                <a:solidFill>
                  <a:srgbClr val="0000FF"/>
                </a:solidFill>
                <a:cs typeface="Arial" panose="020B0604020202020204" pitchFamily="34" charset="0"/>
              </a:rPr>
              <a:t>如果</a:t>
            </a:r>
            <a:r>
              <a:rPr lang="zh-CN" altLang="en-US" sz="2000" dirty="0">
                <a:solidFill>
                  <a:srgbClr val="0000FF"/>
                </a:solidFill>
                <a:cs typeface="Arial" panose="020B0604020202020204" pitchFamily="34" charset="0"/>
              </a:rPr>
              <a:t>侦听到信道忙</a:t>
            </a:r>
            <a:r>
              <a:rPr lang="zh-CN" altLang="en-US" sz="2000" dirty="0" smtClean="0">
                <a:solidFill>
                  <a:srgbClr val="0000FF"/>
                </a:solidFill>
                <a:cs typeface="Arial" panose="020B0604020202020204" pitchFamily="34" charset="0"/>
              </a:rPr>
              <a:t>，</a:t>
            </a:r>
            <a:endParaRPr lang="en-US" altLang="zh-CN" sz="2000" dirty="0" smtClean="0">
              <a:solidFill>
                <a:srgbClr val="0000FF"/>
              </a:solidFill>
              <a:cs typeface="Arial" panose="020B0604020202020204" pitchFamily="34" charset="0"/>
            </a:endParaRPr>
          </a:p>
          <a:p>
            <a:pPr eaLnBrk="1" hangingPunct="1">
              <a:spcBef>
                <a:spcPts val="600"/>
              </a:spcBef>
            </a:pPr>
            <a:r>
              <a:rPr lang="zh-CN" altLang="en-US" sz="1800" dirty="0" smtClean="0">
                <a:cs typeface="Arial" panose="020B0604020202020204" pitchFamily="34" charset="0"/>
              </a:rPr>
              <a:t>选择</a:t>
            </a:r>
            <a:r>
              <a:rPr lang="zh-CN" altLang="en-US" sz="1800" dirty="0">
                <a:cs typeface="Arial" panose="020B0604020202020204" pitchFamily="34" charset="0"/>
              </a:rPr>
              <a:t>一个随机避退值作为定时器的定时时间，并在侦听信道闲置时递减该值。</a:t>
            </a:r>
          </a:p>
          <a:p>
            <a:pPr eaLnBrk="1" hangingPunct="1">
              <a:spcBef>
                <a:spcPts val="600"/>
              </a:spcBef>
            </a:pPr>
            <a:r>
              <a:rPr lang="zh-CN" altLang="en-US" sz="1800" dirty="0">
                <a:cs typeface="Arial" panose="020B0604020202020204" pitchFamily="34" charset="0"/>
              </a:rPr>
              <a:t>定时时间一到且信道空闲就发送</a:t>
            </a:r>
            <a:r>
              <a:rPr lang="zh-CN" altLang="en-US" sz="1800" dirty="0" smtClean="0">
                <a:cs typeface="Arial" panose="020B0604020202020204" pitchFamily="34" charset="0"/>
              </a:rPr>
              <a:t>数据。</a:t>
            </a:r>
            <a:endParaRPr lang="zh-CN" altLang="en-US" sz="1800" dirty="0">
              <a:cs typeface="Arial" panose="020B0604020202020204" pitchFamily="34" charset="0"/>
            </a:endParaRPr>
          </a:p>
          <a:p>
            <a:pPr eaLnBrk="1" hangingPunct="1">
              <a:spcBef>
                <a:spcPts val="600"/>
              </a:spcBef>
            </a:pPr>
            <a:r>
              <a:rPr lang="zh-CN" altLang="en-US" sz="1800" dirty="0">
                <a:solidFill>
                  <a:srgbClr val="0000FF"/>
                </a:solidFill>
                <a:cs typeface="Arial" panose="020B0604020202020204" pitchFamily="34" charset="0"/>
              </a:rPr>
              <a:t>如果收到确认，且站点要继续发送数据，则执行第</a:t>
            </a:r>
            <a:r>
              <a:rPr lang="en-US" altLang="zh-CN" sz="1800" dirty="0">
                <a:solidFill>
                  <a:srgbClr val="0000FF"/>
                </a:solidFill>
                <a:cs typeface="Arial" panose="020B0604020202020204" pitchFamily="34" charset="0"/>
              </a:rPr>
              <a:t>2</a:t>
            </a:r>
            <a:r>
              <a:rPr lang="zh-CN" altLang="en-US" sz="1800" dirty="0" smtClean="0">
                <a:solidFill>
                  <a:srgbClr val="0000FF"/>
                </a:solidFill>
                <a:cs typeface="Arial" panose="020B0604020202020204" pitchFamily="34" charset="0"/>
              </a:rPr>
              <a:t>步。</a:t>
            </a:r>
            <a:endParaRPr lang="zh-CN" altLang="en-US" sz="1800" dirty="0">
              <a:solidFill>
                <a:srgbClr val="0000FF"/>
              </a:solidFill>
              <a:cs typeface="Arial" panose="020B0604020202020204" pitchFamily="34" charset="0"/>
            </a:endParaRPr>
          </a:p>
          <a:p>
            <a:pPr eaLnBrk="1" hangingPunct="1">
              <a:spcBef>
                <a:spcPts val="600"/>
              </a:spcBef>
            </a:pPr>
            <a:r>
              <a:rPr lang="zh-CN" altLang="en-US" sz="1800" dirty="0">
                <a:solidFill>
                  <a:srgbClr val="0000FF"/>
                </a:solidFill>
                <a:cs typeface="Arial" panose="020B0604020202020204" pitchFamily="34" charset="0"/>
              </a:rPr>
              <a:t>如果没有收到</a:t>
            </a:r>
            <a:r>
              <a:rPr lang="zh-CN" altLang="en-US" sz="1800" dirty="0" smtClean="0">
                <a:solidFill>
                  <a:srgbClr val="0000FF"/>
                </a:solidFill>
                <a:cs typeface="Arial" panose="020B0604020202020204" pitchFamily="34" charset="0"/>
              </a:rPr>
              <a:t>确认</a:t>
            </a:r>
            <a:r>
              <a:rPr lang="en-US" altLang="zh-CN" sz="1800" dirty="0" smtClean="0">
                <a:solidFill>
                  <a:srgbClr val="0000FF"/>
                </a:solidFill>
                <a:cs typeface="Arial" panose="020B0604020202020204" pitchFamily="34" charset="0"/>
              </a:rPr>
              <a:t>(ACK), </a:t>
            </a:r>
            <a:r>
              <a:rPr lang="zh-CN" altLang="en-US" sz="1800" dirty="0" smtClean="0">
                <a:solidFill>
                  <a:srgbClr val="0000FF"/>
                </a:solidFill>
                <a:cs typeface="Arial" panose="020B0604020202020204" pitchFamily="34" charset="0"/>
              </a:rPr>
              <a:t>则</a:t>
            </a:r>
            <a:r>
              <a:rPr lang="zh-CN" altLang="en-US" sz="1800" dirty="0">
                <a:cs typeface="Arial" panose="020B0604020202020204" pitchFamily="34" charset="0"/>
              </a:rPr>
              <a:t>在更大范围内选取随机值</a:t>
            </a:r>
            <a:r>
              <a:rPr lang="en-US" altLang="zh-CN" sz="1800" dirty="0">
                <a:cs typeface="Arial" panose="020B0604020202020204" pitchFamily="34" charset="0"/>
              </a:rPr>
              <a:t>, </a:t>
            </a:r>
            <a:r>
              <a:rPr lang="zh-CN" altLang="en-US" sz="1800" dirty="0">
                <a:cs typeface="Arial" panose="020B0604020202020204" pitchFamily="34" charset="0"/>
              </a:rPr>
              <a:t>重复第</a:t>
            </a:r>
            <a:r>
              <a:rPr lang="en-US" altLang="zh-CN" sz="1800" dirty="0">
                <a:cs typeface="Arial" panose="020B0604020202020204" pitchFamily="34" charset="0"/>
              </a:rPr>
              <a:t>2</a:t>
            </a:r>
            <a:r>
              <a:rPr lang="zh-CN" altLang="en-US" sz="1800" dirty="0" smtClean="0">
                <a:cs typeface="Arial" panose="020B0604020202020204" pitchFamily="34" charset="0"/>
              </a:rPr>
              <a:t>步</a:t>
            </a:r>
            <a:r>
              <a:rPr lang="zh-CN" altLang="en-US" sz="1800" dirty="0">
                <a:cs typeface="Arial" panose="020B0604020202020204" pitchFamily="34" charset="0"/>
              </a:rPr>
              <a:t>。</a:t>
            </a:r>
          </a:p>
          <a:p>
            <a:pPr marL="0" indent="0" eaLnBrk="1" hangingPunct="1">
              <a:spcBef>
                <a:spcPts val="600"/>
              </a:spcBef>
              <a:buNone/>
            </a:pPr>
            <a:endParaRPr lang="en-US" altLang="zh-CN" sz="2000" dirty="0" smtClean="0">
              <a:cs typeface="Arial" panose="020B0604020202020204" pitchFamily="34" charset="0"/>
            </a:endParaRPr>
          </a:p>
          <a:p>
            <a:pPr marL="0" indent="0" eaLnBrk="1" hangingPunct="1">
              <a:spcBef>
                <a:spcPts val="600"/>
              </a:spcBef>
              <a:buNone/>
            </a:pPr>
            <a:r>
              <a:rPr lang="en-US" altLang="zh-CN" dirty="0">
                <a:solidFill>
                  <a:srgbClr val="FF0000"/>
                </a:solidFill>
                <a:cs typeface="Arial" panose="020B0604020202020204" pitchFamily="34" charset="0"/>
              </a:rPr>
              <a:t>802.11 </a:t>
            </a:r>
            <a:r>
              <a:rPr lang="zh-CN" altLang="en-US" dirty="0">
                <a:solidFill>
                  <a:srgbClr val="FF0000"/>
                </a:solidFill>
                <a:cs typeface="Arial" panose="020B0604020202020204" pitchFamily="34" charset="0"/>
              </a:rPr>
              <a:t>接收</a:t>
            </a:r>
            <a:r>
              <a:rPr lang="zh-CN" altLang="en-US" dirty="0">
                <a:solidFill>
                  <a:srgbClr val="FF0000"/>
                </a:solidFill>
                <a:cs typeface="Arial" panose="020B0604020202020204" pitchFamily="34" charset="0"/>
              </a:rPr>
              <a:t>方</a:t>
            </a:r>
          </a:p>
          <a:p>
            <a:pPr eaLnBrk="1" hangingPunct="1">
              <a:spcBef>
                <a:spcPts val="600"/>
              </a:spcBef>
            </a:pPr>
            <a:r>
              <a:rPr lang="zh-CN" altLang="en-US" sz="2000" dirty="0">
                <a:solidFill>
                  <a:srgbClr val="0000FF"/>
                </a:solidFill>
                <a:cs typeface="Arial" panose="020B0604020202020204" pitchFamily="34" charset="0"/>
              </a:rPr>
              <a:t>如果帧收到则</a:t>
            </a:r>
            <a:r>
              <a:rPr lang="en-US" altLang="zh-CN" sz="2000" dirty="0">
                <a:solidFill>
                  <a:srgbClr val="0000FF"/>
                </a:solidFill>
                <a:cs typeface="Arial" panose="020B0604020202020204" pitchFamily="34" charset="0"/>
              </a:rPr>
              <a:t>OK</a:t>
            </a:r>
            <a:r>
              <a:rPr lang="zh-CN" altLang="en-US" sz="2000" dirty="0">
                <a:solidFill>
                  <a:srgbClr val="0000FF"/>
                </a:solidFill>
                <a:cs typeface="Arial" panose="020B0604020202020204" pitchFamily="34" charset="0"/>
              </a:rPr>
              <a:t>，</a:t>
            </a:r>
            <a:r>
              <a:rPr lang="zh-CN" altLang="en-US" sz="2000" dirty="0">
                <a:cs typeface="Arial" panose="020B0604020202020204" pitchFamily="34" charset="0"/>
              </a:rPr>
              <a:t>等待 </a:t>
            </a:r>
            <a:r>
              <a:rPr lang="en-US" altLang="zh-CN" sz="2000" dirty="0">
                <a:cs typeface="Arial" panose="020B0604020202020204" pitchFamily="34" charset="0"/>
              </a:rPr>
              <a:t>SIFS</a:t>
            </a:r>
            <a:r>
              <a:rPr lang="zh-CN" altLang="en-US" sz="2000" dirty="0">
                <a:cs typeface="Arial" panose="020B0604020202020204" pitchFamily="34" charset="0"/>
              </a:rPr>
              <a:t>秒后返回</a:t>
            </a:r>
            <a:r>
              <a:rPr lang="en-US" altLang="zh-CN" sz="2000" dirty="0">
                <a:cs typeface="Arial" panose="020B0604020202020204" pitchFamily="34" charset="0"/>
              </a:rPr>
              <a:t>ACK </a:t>
            </a:r>
            <a:r>
              <a:rPr lang="en-US" altLang="zh-CN" sz="2000" dirty="0" smtClean="0">
                <a:cs typeface="Arial" panose="020B0604020202020204" pitchFamily="34" charset="0"/>
              </a:rPr>
              <a:t>(ACK</a:t>
            </a:r>
            <a:r>
              <a:rPr lang="zh-CN" altLang="en-US" sz="2000" dirty="0">
                <a:cs typeface="Arial" panose="020B0604020202020204" pitchFamily="34" charset="0"/>
              </a:rPr>
              <a:t>是必须的因为隐蔽站</a:t>
            </a:r>
            <a:r>
              <a:rPr lang="zh-CN" altLang="en-US" sz="2000" dirty="0" smtClean="0">
                <a:cs typeface="Arial" panose="020B0604020202020204" pitchFamily="34" charset="0"/>
              </a:rPr>
              <a:t>问题</a:t>
            </a:r>
            <a:r>
              <a:rPr lang="en-US" altLang="zh-CN" sz="2000" dirty="0" smtClean="0">
                <a:cs typeface="Arial" panose="020B0604020202020204" pitchFamily="34" charset="0"/>
              </a:rPr>
              <a:t>) </a:t>
            </a:r>
            <a:endParaRPr lang="en-US" altLang="zh-CN" sz="2000" dirty="0">
              <a:cs typeface="Arial" panose="020B0604020202020204" pitchFamily="34" charset="0"/>
            </a:endParaRPr>
          </a:p>
        </p:txBody>
      </p:sp>
      <p:sp>
        <p:nvSpPr>
          <p:cNvPr id="67588" name="Line 4"/>
          <p:cNvSpPr>
            <a:spLocks noChangeShapeType="1"/>
          </p:cNvSpPr>
          <p:nvPr/>
        </p:nvSpPr>
        <p:spPr bwMode="auto">
          <a:xfrm>
            <a:off x="6432550" y="2270125"/>
            <a:ext cx="0" cy="3338513"/>
          </a:xfrm>
          <a:prstGeom prst="line">
            <a:avLst/>
          </a:prstGeom>
          <a:noFill/>
          <a:ln w="9525">
            <a:solidFill>
              <a:schemeClr val="tx1"/>
            </a:solidFill>
            <a:round/>
            <a:headEnd/>
            <a:tailEnd/>
          </a:ln>
        </p:spPr>
        <p:txBody>
          <a:bodyPr wrap="none"/>
          <a:lstStyle/>
          <a:p>
            <a:endParaRPr lang="zh-CN" altLang="en-US">
              <a:latin typeface="+mn-lt"/>
            </a:endParaRPr>
          </a:p>
        </p:txBody>
      </p:sp>
      <p:sp>
        <p:nvSpPr>
          <p:cNvPr id="67589" name="Line 5"/>
          <p:cNvSpPr>
            <a:spLocks noChangeShapeType="1"/>
          </p:cNvSpPr>
          <p:nvPr/>
        </p:nvSpPr>
        <p:spPr bwMode="auto">
          <a:xfrm>
            <a:off x="8351838" y="2257425"/>
            <a:ext cx="0" cy="3338513"/>
          </a:xfrm>
          <a:prstGeom prst="line">
            <a:avLst/>
          </a:prstGeom>
          <a:noFill/>
          <a:ln w="9525">
            <a:solidFill>
              <a:schemeClr val="tx1"/>
            </a:solidFill>
            <a:round/>
            <a:headEnd/>
            <a:tailEnd/>
          </a:ln>
        </p:spPr>
        <p:txBody>
          <a:bodyPr wrap="none"/>
          <a:lstStyle/>
          <a:p>
            <a:endParaRPr lang="zh-CN" altLang="en-US">
              <a:latin typeface="+mn-lt"/>
            </a:endParaRPr>
          </a:p>
        </p:txBody>
      </p:sp>
      <p:sp>
        <p:nvSpPr>
          <p:cNvPr id="67590" name="Text Box 6"/>
          <p:cNvSpPr txBox="1">
            <a:spLocks noChangeArrowheads="1"/>
          </p:cNvSpPr>
          <p:nvPr/>
        </p:nvSpPr>
        <p:spPr bwMode="auto">
          <a:xfrm>
            <a:off x="6022975" y="1912938"/>
            <a:ext cx="792205" cy="338554"/>
          </a:xfrm>
          <a:prstGeom prst="rect">
            <a:avLst/>
          </a:prstGeom>
          <a:noFill/>
          <a:ln w="9525">
            <a:noFill/>
            <a:miter lim="800000"/>
            <a:headEnd/>
            <a:tailEnd/>
          </a:ln>
        </p:spPr>
        <p:txBody>
          <a:bodyPr wrap="none">
            <a:spAutoFit/>
          </a:bodyPr>
          <a:lstStyle/>
          <a:p>
            <a:r>
              <a:rPr lang="en-US" altLang="zh-CN" sz="1600">
                <a:latin typeface="+mn-lt"/>
              </a:rPr>
              <a:t>sender</a:t>
            </a:r>
          </a:p>
        </p:txBody>
      </p:sp>
      <p:sp>
        <p:nvSpPr>
          <p:cNvPr id="67591" name="Text Box 7"/>
          <p:cNvSpPr txBox="1">
            <a:spLocks noChangeArrowheads="1"/>
          </p:cNvSpPr>
          <p:nvPr/>
        </p:nvSpPr>
        <p:spPr bwMode="auto">
          <a:xfrm>
            <a:off x="7861300" y="1922463"/>
            <a:ext cx="895373" cy="338554"/>
          </a:xfrm>
          <a:prstGeom prst="rect">
            <a:avLst/>
          </a:prstGeom>
          <a:noFill/>
          <a:ln w="9525">
            <a:noFill/>
            <a:miter lim="800000"/>
            <a:headEnd/>
            <a:tailEnd/>
          </a:ln>
        </p:spPr>
        <p:txBody>
          <a:bodyPr wrap="none">
            <a:spAutoFit/>
          </a:bodyPr>
          <a:lstStyle/>
          <a:p>
            <a:r>
              <a:rPr lang="en-US" altLang="zh-CN" sz="1600">
                <a:latin typeface="+mn-lt"/>
              </a:rPr>
              <a:t>receiver</a:t>
            </a:r>
          </a:p>
        </p:txBody>
      </p:sp>
      <p:grpSp>
        <p:nvGrpSpPr>
          <p:cNvPr id="2" name="Group 8"/>
          <p:cNvGrpSpPr>
            <a:grpSpLocks/>
          </p:cNvGrpSpPr>
          <p:nvPr/>
        </p:nvGrpSpPr>
        <p:grpSpPr bwMode="auto">
          <a:xfrm>
            <a:off x="5737225" y="2566988"/>
            <a:ext cx="2616200" cy="1690687"/>
            <a:chOff x="3614" y="1617"/>
            <a:chExt cx="1648" cy="1065"/>
          </a:xfrm>
        </p:grpSpPr>
        <p:grpSp>
          <p:nvGrpSpPr>
            <p:cNvPr id="67599" name="Group 9"/>
            <p:cNvGrpSpPr>
              <a:grpSpLocks/>
            </p:cNvGrpSpPr>
            <p:nvPr/>
          </p:nvGrpSpPr>
          <p:grpSpPr bwMode="auto">
            <a:xfrm>
              <a:off x="3614" y="1617"/>
              <a:ext cx="424" cy="194"/>
              <a:chOff x="3614" y="1617"/>
              <a:chExt cx="424" cy="194"/>
            </a:xfrm>
          </p:grpSpPr>
          <p:sp>
            <p:nvSpPr>
              <p:cNvPr id="67603" name="AutoShape 10"/>
              <p:cNvSpPr>
                <a:spLocks/>
              </p:cNvSpPr>
              <p:nvPr/>
            </p:nvSpPr>
            <p:spPr bwMode="auto">
              <a:xfrm>
                <a:off x="3984" y="1620"/>
                <a:ext cx="54" cy="162"/>
              </a:xfrm>
              <a:prstGeom prst="leftBrace">
                <a:avLst>
                  <a:gd name="adj1" fmla="val 25000"/>
                  <a:gd name="adj2" fmla="val 50000"/>
                </a:avLst>
              </a:prstGeom>
              <a:noFill/>
              <a:ln w="9525">
                <a:solidFill>
                  <a:schemeClr val="tx1"/>
                </a:solidFill>
                <a:round/>
                <a:headEnd/>
                <a:tailEnd/>
              </a:ln>
            </p:spPr>
            <p:txBody>
              <a:bodyPr wrap="none" anchor="ctr"/>
              <a:lstStyle/>
              <a:p>
                <a:endParaRPr lang="zh-CN" altLang="en-US">
                  <a:latin typeface="+mn-lt"/>
                </a:endParaRPr>
              </a:p>
            </p:txBody>
          </p:sp>
          <p:sp>
            <p:nvSpPr>
              <p:cNvPr id="67604" name="Text Box 11"/>
              <p:cNvSpPr txBox="1">
                <a:spLocks noChangeArrowheads="1"/>
              </p:cNvSpPr>
              <p:nvPr/>
            </p:nvSpPr>
            <p:spPr bwMode="auto">
              <a:xfrm>
                <a:off x="3614" y="1617"/>
                <a:ext cx="357" cy="194"/>
              </a:xfrm>
              <a:prstGeom prst="rect">
                <a:avLst/>
              </a:prstGeom>
              <a:noFill/>
              <a:ln w="9525">
                <a:noFill/>
                <a:miter lim="800000"/>
                <a:headEnd/>
                <a:tailEnd/>
              </a:ln>
            </p:spPr>
            <p:txBody>
              <a:bodyPr wrap="none">
                <a:spAutoFit/>
              </a:bodyPr>
              <a:lstStyle/>
              <a:p>
                <a:r>
                  <a:rPr lang="en-US" altLang="zh-CN" sz="1400">
                    <a:latin typeface="+mn-lt"/>
                  </a:rPr>
                  <a:t>DIFS</a:t>
                </a:r>
              </a:p>
            </p:txBody>
          </p:sp>
        </p:grpSp>
        <p:grpSp>
          <p:nvGrpSpPr>
            <p:cNvPr id="67600" name="Group 12"/>
            <p:cNvGrpSpPr>
              <a:grpSpLocks/>
            </p:cNvGrpSpPr>
            <p:nvPr/>
          </p:nvGrpSpPr>
          <p:grpSpPr bwMode="auto">
            <a:xfrm>
              <a:off x="4050" y="1782"/>
              <a:ext cx="1212" cy="900"/>
              <a:chOff x="4050" y="1782"/>
              <a:chExt cx="1212" cy="900"/>
            </a:xfrm>
          </p:grpSpPr>
          <p:sp>
            <p:nvSpPr>
              <p:cNvPr id="67601" name="Freeform 13"/>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w="9525">
                <a:noFill/>
                <a:round/>
                <a:headEnd/>
                <a:tailEnd/>
              </a:ln>
            </p:spPr>
            <p:txBody>
              <a:bodyPr wrap="none"/>
              <a:lstStyle/>
              <a:p>
                <a:endParaRPr lang="zh-CN" altLang="en-US">
                  <a:latin typeface="+mn-lt"/>
                </a:endParaRPr>
              </a:p>
            </p:txBody>
          </p:sp>
          <p:sp>
            <p:nvSpPr>
              <p:cNvPr id="67602" name="Text Box 14"/>
              <p:cNvSpPr txBox="1">
                <a:spLocks noChangeArrowheads="1"/>
              </p:cNvSpPr>
              <p:nvPr/>
            </p:nvSpPr>
            <p:spPr bwMode="auto">
              <a:xfrm>
                <a:off x="4394" y="2108"/>
                <a:ext cx="399" cy="233"/>
              </a:xfrm>
              <a:prstGeom prst="rect">
                <a:avLst/>
              </a:prstGeom>
              <a:noFill/>
              <a:ln w="9525">
                <a:noFill/>
                <a:miter lim="800000"/>
                <a:headEnd/>
                <a:tailEnd/>
              </a:ln>
            </p:spPr>
            <p:txBody>
              <a:bodyPr wrap="none">
                <a:spAutoFit/>
              </a:bodyPr>
              <a:lstStyle/>
              <a:p>
                <a:r>
                  <a:rPr lang="en-US" altLang="zh-CN">
                    <a:solidFill>
                      <a:schemeClr val="bg1"/>
                    </a:solidFill>
                    <a:latin typeface="+mn-lt"/>
                  </a:rPr>
                  <a:t>data</a:t>
                </a:r>
              </a:p>
            </p:txBody>
          </p:sp>
        </p:grpSp>
      </p:grpSp>
      <p:grpSp>
        <p:nvGrpSpPr>
          <p:cNvPr id="5" name="Group 15"/>
          <p:cNvGrpSpPr>
            <a:grpSpLocks/>
          </p:cNvGrpSpPr>
          <p:nvPr/>
        </p:nvGrpSpPr>
        <p:grpSpPr bwMode="auto">
          <a:xfrm>
            <a:off x="6419850" y="4267200"/>
            <a:ext cx="2471738" cy="923925"/>
            <a:chOff x="4044" y="2688"/>
            <a:chExt cx="1557" cy="582"/>
          </a:xfrm>
        </p:grpSpPr>
        <p:sp>
          <p:nvSpPr>
            <p:cNvPr id="67594" name="Text Box 16"/>
            <p:cNvSpPr txBox="1">
              <a:spLocks noChangeArrowheads="1"/>
            </p:cNvSpPr>
            <p:nvPr/>
          </p:nvSpPr>
          <p:spPr bwMode="auto">
            <a:xfrm>
              <a:off x="5258" y="2697"/>
              <a:ext cx="343" cy="194"/>
            </a:xfrm>
            <a:prstGeom prst="rect">
              <a:avLst/>
            </a:prstGeom>
            <a:noFill/>
            <a:ln w="9525">
              <a:noFill/>
              <a:miter lim="800000"/>
              <a:headEnd/>
              <a:tailEnd/>
            </a:ln>
          </p:spPr>
          <p:txBody>
            <a:bodyPr wrap="none">
              <a:spAutoFit/>
            </a:bodyPr>
            <a:lstStyle/>
            <a:p>
              <a:r>
                <a:rPr lang="en-US" altLang="zh-CN" sz="1400">
                  <a:latin typeface="+mn-lt"/>
                </a:rPr>
                <a:t>SIFS</a:t>
              </a:r>
            </a:p>
          </p:txBody>
        </p:sp>
        <p:sp>
          <p:nvSpPr>
            <p:cNvPr id="67595" name="AutoShape 17"/>
            <p:cNvSpPr>
              <a:spLocks/>
            </p:cNvSpPr>
            <p:nvPr/>
          </p:nvSpPr>
          <p:spPr bwMode="auto">
            <a:xfrm flipH="1">
              <a:off x="5262" y="2688"/>
              <a:ext cx="54" cy="162"/>
            </a:xfrm>
            <a:prstGeom prst="leftBrace">
              <a:avLst>
                <a:gd name="adj1" fmla="val 25000"/>
                <a:gd name="adj2" fmla="val 50000"/>
              </a:avLst>
            </a:prstGeom>
            <a:noFill/>
            <a:ln w="9525">
              <a:solidFill>
                <a:schemeClr val="tx1"/>
              </a:solidFill>
              <a:round/>
              <a:headEnd/>
              <a:tailEnd/>
            </a:ln>
          </p:spPr>
          <p:txBody>
            <a:bodyPr wrap="none" anchor="ctr"/>
            <a:lstStyle/>
            <a:p>
              <a:endParaRPr lang="zh-CN" altLang="en-US">
                <a:latin typeface="+mn-lt"/>
              </a:endParaRPr>
            </a:p>
          </p:txBody>
        </p:sp>
        <p:grpSp>
          <p:nvGrpSpPr>
            <p:cNvPr id="67596" name="Group 18"/>
            <p:cNvGrpSpPr>
              <a:grpSpLocks/>
            </p:cNvGrpSpPr>
            <p:nvPr/>
          </p:nvGrpSpPr>
          <p:grpSpPr bwMode="auto">
            <a:xfrm>
              <a:off x="4044" y="2856"/>
              <a:ext cx="1212" cy="414"/>
              <a:chOff x="4044" y="2856"/>
              <a:chExt cx="1212" cy="414"/>
            </a:xfrm>
          </p:grpSpPr>
          <p:sp>
            <p:nvSpPr>
              <p:cNvPr id="67597" name="Freeform 19"/>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w="9525">
                <a:noFill/>
                <a:round/>
                <a:headEnd/>
                <a:tailEnd/>
              </a:ln>
            </p:spPr>
            <p:txBody>
              <a:bodyPr wrap="none"/>
              <a:lstStyle/>
              <a:p>
                <a:endParaRPr lang="zh-CN" altLang="en-US">
                  <a:latin typeface="+mn-lt"/>
                </a:endParaRPr>
              </a:p>
            </p:txBody>
          </p:sp>
          <p:sp>
            <p:nvSpPr>
              <p:cNvPr id="67598" name="Text Box 20"/>
              <p:cNvSpPr txBox="1">
                <a:spLocks noChangeArrowheads="1"/>
              </p:cNvSpPr>
              <p:nvPr/>
            </p:nvSpPr>
            <p:spPr bwMode="auto">
              <a:xfrm>
                <a:off x="4436" y="2954"/>
                <a:ext cx="376" cy="233"/>
              </a:xfrm>
              <a:prstGeom prst="rect">
                <a:avLst/>
              </a:prstGeom>
              <a:noFill/>
              <a:ln w="9525">
                <a:noFill/>
                <a:miter lim="800000"/>
                <a:headEnd/>
                <a:tailEnd/>
              </a:ln>
            </p:spPr>
            <p:txBody>
              <a:bodyPr wrap="none">
                <a:spAutoFit/>
              </a:bodyPr>
              <a:lstStyle/>
              <a:p>
                <a:r>
                  <a:rPr lang="en-US" altLang="zh-CN" dirty="0">
                    <a:solidFill>
                      <a:schemeClr val="bg1"/>
                    </a:solidFill>
                    <a:latin typeface="+mn-lt"/>
                  </a:rPr>
                  <a:t>ACK</a:t>
                </a:r>
              </a:p>
            </p:txBody>
          </p:sp>
        </p:grpSp>
      </p:grpSp>
      <p:sp>
        <p:nvSpPr>
          <p:cNvPr id="3" name="标题 2"/>
          <p:cNvSpPr>
            <a:spLocks noGrp="1"/>
          </p:cNvSpPr>
          <p:nvPr>
            <p:ph type="title"/>
          </p:nvPr>
        </p:nvSpPr>
        <p:spPr/>
        <p:txBody>
          <a:bodyPr/>
          <a:lstStyle/>
          <a:p>
            <a:r>
              <a:rPr lang="en-US" altLang="zh-CN" dirty="0">
                <a:latin typeface="+mn-lt"/>
              </a:rPr>
              <a:t>IEEE 802.11 MAC Protocol: CSMA/CA</a:t>
            </a:r>
            <a:endParaRPr lang="zh-CN" alt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7"/>
          <p:cNvPicPr>
            <a:picLocks noChangeAspect="1" noChangeArrowheads="1"/>
          </p:cNvPicPr>
          <p:nvPr/>
        </p:nvPicPr>
        <p:blipFill>
          <a:blip r:embed="rId3" cstate="print"/>
          <a:srcRect/>
          <a:stretch>
            <a:fillRect/>
          </a:stretch>
        </p:blipFill>
        <p:spPr bwMode="auto">
          <a:xfrm>
            <a:off x="3797296" y="0"/>
            <a:ext cx="3992563" cy="6400800"/>
          </a:xfrm>
          <a:prstGeom prst="rect">
            <a:avLst/>
          </a:prstGeom>
          <a:noFill/>
          <a:ln w="9525">
            <a:noFill/>
            <a:miter lim="800000"/>
            <a:headEnd/>
            <a:tailEnd/>
          </a:ln>
        </p:spPr>
      </p:pic>
      <p:sp>
        <p:nvSpPr>
          <p:cNvPr id="115714" name="Text Box 4"/>
          <p:cNvSpPr txBox="1">
            <a:spLocks noChangeArrowheads="1"/>
          </p:cNvSpPr>
          <p:nvPr/>
        </p:nvSpPr>
        <p:spPr bwMode="auto">
          <a:xfrm>
            <a:off x="225396" y="2631013"/>
            <a:ext cx="3571900" cy="1200329"/>
          </a:xfrm>
          <a:prstGeom prst="rect">
            <a:avLst/>
          </a:prstGeom>
          <a:noFill/>
          <a:ln w="9525">
            <a:noFill/>
            <a:miter lim="800000"/>
            <a:headEnd/>
            <a:tailEnd/>
          </a:ln>
        </p:spPr>
        <p:txBody>
          <a:bodyPr wrap="square">
            <a:spAutoFit/>
          </a:bodyPr>
          <a:lstStyle/>
          <a:p>
            <a:pPr algn="ctr"/>
            <a:r>
              <a:rPr lang="en-US" altLang="zh-CN" sz="2400" b="0" i="0" baseline="0" dirty="0" smtClean="0">
                <a:solidFill>
                  <a:schemeClr val="hlink"/>
                </a:solidFill>
                <a:latin typeface="Tahoma" pitchFamily="34" charset="0"/>
                <a:ea typeface="宋体" charset="-122"/>
              </a:rPr>
              <a:t>Figure </a:t>
            </a:r>
            <a:r>
              <a:rPr lang="en-US" altLang="zh-CN" sz="2400" dirty="0" smtClean="0">
                <a:ea typeface="宋体" charset="-122"/>
              </a:rPr>
              <a:t>Flow diagram for </a:t>
            </a:r>
            <a:r>
              <a:rPr lang="en-US" altLang="zh-CN" sz="2400" b="0" i="0" baseline="0" dirty="0" smtClean="0">
                <a:solidFill>
                  <a:schemeClr val="tx1"/>
                </a:solidFill>
                <a:latin typeface="Tahoma" pitchFamily="34" charset="0"/>
                <a:ea typeface="宋体" charset="-122"/>
              </a:rPr>
              <a:t>CSMA/CA with</a:t>
            </a:r>
            <a:r>
              <a:rPr lang="en-US" altLang="zh-CN" sz="2400" b="0" i="0" dirty="0" smtClean="0">
                <a:solidFill>
                  <a:schemeClr val="tx1"/>
                </a:solidFill>
                <a:latin typeface="Tahoma" pitchFamily="34" charset="0"/>
                <a:ea typeface="宋体" charset="-122"/>
              </a:rPr>
              <a:t> </a:t>
            </a:r>
            <a:r>
              <a:rPr lang="en-US" altLang="zh-CN" sz="2400" b="0" i="0" dirty="0" smtClean="0">
                <a:solidFill>
                  <a:srgbClr val="FF0000"/>
                </a:solidFill>
                <a:latin typeface="Tahoma" pitchFamily="34" charset="0"/>
                <a:ea typeface="宋体" charset="-122"/>
              </a:rPr>
              <a:t>binary</a:t>
            </a:r>
            <a:r>
              <a:rPr lang="en-US" altLang="zh-CN" sz="2400" b="0" i="0" dirty="0" smtClean="0">
                <a:solidFill>
                  <a:schemeClr val="tx1"/>
                </a:solidFill>
                <a:latin typeface="Tahoma" pitchFamily="34" charset="0"/>
                <a:ea typeface="宋体" charset="-122"/>
              </a:rPr>
              <a:t> exponential backoff </a:t>
            </a:r>
            <a:endParaRPr lang="en-US" altLang="zh-CN" sz="2400" b="0" i="0" baseline="0" dirty="0">
              <a:solidFill>
                <a:schemeClr val="tx1"/>
              </a:solidFill>
              <a:latin typeface="Tahoma" pitchFamily="34" charset="0"/>
              <a:ea typeface="宋体" charset="-122"/>
            </a:endParaRPr>
          </a:p>
        </p:txBody>
      </p:sp>
    </p:spTree>
    <p:extLst>
      <p:ext uri="{BB962C8B-B14F-4D97-AF65-F5344CB8AC3E}">
        <p14:creationId xmlns:p14="http://schemas.microsoft.com/office/powerpoint/2010/main" val="157349069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noFill/>
          <a:ln/>
        </p:spPr>
        <p:txBody>
          <a:bodyPr/>
          <a:lstStyle/>
          <a:p>
            <a:r>
              <a:rPr lang="en-US" altLang="zh-CN" dirty="0" smtClean="0">
                <a:latin typeface="+mn-lt"/>
              </a:rPr>
              <a:t>(2) 802.11</a:t>
            </a:r>
            <a:r>
              <a:rPr lang="zh-CN" altLang="en-US" dirty="0" smtClean="0">
                <a:latin typeface="+mn-lt"/>
              </a:rPr>
              <a:t>使用退避机制</a:t>
            </a:r>
            <a:endParaRPr lang="en-US" altLang="zh-CN" dirty="0">
              <a:effectLst/>
              <a:latin typeface="+mn-lt"/>
            </a:endParaRPr>
          </a:p>
        </p:txBody>
      </p:sp>
      <p:grpSp>
        <p:nvGrpSpPr>
          <p:cNvPr id="2" name="Group 3"/>
          <p:cNvGrpSpPr>
            <a:grpSpLocks/>
          </p:cNvGrpSpPr>
          <p:nvPr/>
        </p:nvGrpSpPr>
        <p:grpSpPr bwMode="auto">
          <a:xfrm>
            <a:off x="2682240" y="2743200"/>
            <a:ext cx="2133600" cy="1295400"/>
            <a:chOff x="1824" y="1680"/>
            <a:chExt cx="1344" cy="816"/>
          </a:xfrm>
        </p:grpSpPr>
        <p:sp>
          <p:nvSpPr>
            <p:cNvPr id="249860" name="Rectangle 4"/>
            <p:cNvSpPr>
              <a:spLocks noChangeArrowheads="1"/>
            </p:cNvSpPr>
            <p:nvPr/>
          </p:nvSpPr>
          <p:spPr bwMode="auto">
            <a:xfrm>
              <a:off x="1824" y="2256"/>
              <a:ext cx="1344" cy="24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0" lang="en-US" altLang="zh-CN">
                  <a:latin typeface="+mn-lt"/>
                </a:rPr>
                <a:t>data</a:t>
              </a:r>
            </a:p>
          </p:txBody>
        </p:sp>
        <p:sp>
          <p:nvSpPr>
            <p:cNvPr id="249861" name="Rectangle 5"/>
            <p:cNvSpPr>
              <a:spLocks noChangeArrowheads="1"/>
            </p:cNvSpPr>
            <p:nvPr/>
          </p:nvSpPr>
          <p:spPr bwMode="auto">
            <a:xfrm>
              <a:off x="2064" y="1680"/>
              <a:ext cx="1104" cy="240"/>
            </a:xfrm>
            <a:prstGeom prst="rect">
              <a:avLst/>
            </a:prstGeom>
            <a:noFill/>
            <a:ln w="9525">
              <a:solidFill>
                <a:schemeClr val="tx1"/>
              </a:solidFill>
              <a:miter lim="800000"/>
              <a:headEnd/>
              <a:tailEnd/>
            </a:ln>
            <a:effectLst/>
          </p:spPr>
          <p:txBody>
            <a:bodyPr wrap="none" anchor="ctr"/>
            <a:lstStyle/>
            <a:p>
              <a:pPr eaLnBrk="0" hangingPunct="0"/>
              <a:r>
                <a:rPr kumimoji="0" lang="en-US" altLang="zh-CN">
                  <a:latin typeface="+mn-lt"/>
                </a:rPr>
                <a:t>wait</a:t>
              </a:r>
            </a:p>
          </p:txBody>
        </p:sp>
      </p:grpSp>
      <p:grpSp>
        <p:nvGrpSpPr>
          <p:cNvPr id="3" name="Group 6"/>
          <p:cNvGrpSpPr>
            <a:grpSpLocks/>
          </p:cNvGrpSpPr>
          <p:nvPr/>
        </p:nvGrpSpPr>
        <p:grpSpPr bwMode="auto">
          <a:xfrm>
            <a:off x="4723765" y="2286001"/>
            <a:ext cx="1235075" cy="2163763"/>
            <a:chOff x="3110" y="1392"/>
            <a:chExt cx="778" cy="1363"/>
          </a:xfrm>
        </p:grpSpPr>
        <p:sp>
          <p:nvSpPr>
            <p:cNvPr id="249863" name="Text Box 7"/>
            <p:cNvSpPr txBox="1">
              <a:spLocks noChangeArrowheads="1"/>
            </p:cNvSpPr>
            <p:nvPr/>
          </p:nvSpPr>
          <p:spPr bwMode="auto">
            <a:xfrm>
              <a:off x="3120" y="1392"/>
              <a:ext cx="559" cy="233"/>
            </a:xfrm>
            <a:prstGeom prst="rect">
              <a:avLst/>
            </a:prstGeom>
            <a:noFill/>
            <a:ln w="9525">
              <a:noFill/>
              <a:miter lim="800000"/>
              <a:headEnd/>
              <a:tailEnd/>
            </a:ln>
            <a:effectLst/>
          </p:spPr>
          <p:txBody>
            <a:bodyPr wrap="none">
              <a:spAutoFit/>
            </a:bodyPr>
            <a:lstStyle/>
            <a:p>
              <a:pPr algn="l" eaLnBrk="0" hangingPunct="0"/>
              <a:r>
                <a:rPr kumimoji="0" lang="en-US" altLang="zh-CN">
                  <a:latin typeface="+mn-lt"/>
                </a:rPr>
                <a:t>B1 = 5</a:t>
              </a:r>
            </a:p>
          </p:txBody>
        </p:sp>
        <p:grpSp>
          <p:nvGrpSpPr>
            <p:cNvPr id="4" name="Group 8"/>
            <p:cNvGrpSpPr>
              <a:grpSpLocks/>
            </p:cNvGrpSpPr>
            <p:nvPr/>
          </p:nvGrpSpPr>
          <p:grpSpPr bwMode="auto">
            <a:xfrm>
              <a:off x="3408" y="2256"/>
              <a:ext cx="240" cy="240"/>
              <a:chOff x="864" y="1680"/>
              <a:chExt cx="240" cy="240"/>
            </a:xfrm>
          </p:grpSpPr>
          <p:sp>
            <p:nvSpPr>
              <p:cNvPr id="249865" name="Rectangle 9"/>
              <p:cNvSpPr>
                <a:spLocks noChangeArrowheads="1"/>
              </p:cNvSpPr>
              <p:nvPr/>
            </p:nvSpPr>
            <p:spPr bwMode="auto">
              <a:xfrm>
                <a:off x="912"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66" name="Rectangle 10"/>
              <p:cNvSpPr>
                <a:spLocks noChangeArrowheads="1"/>
              </p:cNvSpPr>
              <p:nvPr/>
            </p:nvSpPr>
            <p:spPr bwMode="auto">
              <a:xfrm>
                <a:off x="864"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67" name="Rectangle 11"/>
              <p:cNvSpPr>
                <a:spLocks noChangeArrowheads="1"/>
              </p:cNvSpPr>
              <p:nvPr/>
            </p:nvSpPr>
            <p:spPr bwMode="auto">
              <a:xfrm>
                <a:off x="960"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68" name="Rectangle 12"/>
              <p:cNvSpPr>
                <a:spLocks noChangeArrowheads="1"/>
              </p:cNvSpPr>
              <p:nvPr/>
            </p:nvSpPr>
            <p:spPr bwMode="auto">
              <a:xfrm>
                <a:off x="1008"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69" name="Rectangle 13"/>
              <p:cNvSpPr>
                <a:spLocks noChangeArrowheads="1"/>
              </p:cNvSpPr>
              <p:nvPr/>
            </p:nvSpPr>
            <p:spPr bwMode="auto">
              <a:xfrm>
                <a:off x="1056"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grpSp>
        <p:grpSp>
          <p:nvGrpSpPr>
            <p:cNvPr id="5" name="Group 14"/>
            <p:cNvGrpSpPr>
              <a:grpSpLocks/>
            </p:cNvGrpSpPr>
            <p:nvPr/>
          </p:nvGrpSpPr>
          <p:grpSpPr bwMode="auto">
            <a:xfrm>
              <a:off x="3168" y="1680"/>
              <a:ext cx="720" cy="816"/>
              <a:chOff x="3168" y="1680"/>
              <a:chExt cx="720" cy="816"/>
            </a:xfrm>
          </p:grpSpPr>
          <p:grpSp>
            <p:nvGrpSpPr>
              <p:cNvPr id="6" name="Group 15"/>
              <p:cNvGrpSpPr>
                <a:grpSpLocks/>
              </p:cNvGrpSpPr>
              <p:nvPr/>
            </p:nvGrpSpPr>
            <p:grpSpPr bwMode="auto">
              <a:xfrm>
                <a:off x="3168" y="1680"/>
                <a:ext cx="240" cy="240"/>
                <a:chOff x="864" y="1680"/>
                <a:chExt cx="240" cy="240"/>
              </a:xfrm>
            </p:grpSpPr>
            <p:sp>
              <p:nvSpPr>
                <p:cNvPr id="249872" name="Rectangle 16"/>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73" name="Rectangle 17"/>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74" name="Rectangle 18"/>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75" name="Rectangle 19"/>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76" name="Rectangle 20"/>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7" name="Group 21"/>
              <p:cNvGrpSpPr>
                <a:grpSpLocks/>
              </p:cNvGrpSpPr>
              <p:nvPr/>
            </p:nvGrpSpPr>
            <p:grpSpPr bwMode="auto">
              <a:xfrm>
                <a:off x="3168" y="2256"/>
                <a:ext cx="240" cy="240"/>
                <a:chOff x="864" y="1680"/>
                <a:chExt cx="240" cy="240"/>
              </a:xfrm>
            </p:grpSpPr>
            <p:sp>
              <p:nvSpPr>
                <p:cNvPr id="249878" name="Rectangle 22"/>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79" name="Rectangle 23"/>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80" name="Rectangle 24"/>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81" name="Rectangle 25"/>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82" name="Rectangle 26"/>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8" name="Group 27"/>
              <p:cNvGrpSpPr>
                <a:grpSpLocks/>
              </p:cNvGrpSpPr>
              <p:nvPr/>
            </p:nvGrpSpPr>
            <p:grpSpPr bwMode="auto">
              <a:xfrm>
                <a:off x="3648" y="2256"/>
                <a:ext cx="240" cy="240"/>
                <a:chOff x="864" y="1680"/>
                <a:chExt cx="240" cy="240"/>
              </a:xfrm>
            </p:grpSpPr>
            <p:sp>
              <p:nvSpPr>
                <p:cNvPr id="249884" name="Rectangle 28"/>
                <p:cNvSpPr>
                  <a:spLocks noChangeArrowheads="1"/>
                </p:cNvSpPr>
                <p:nvPr/>
              </p:nvSpPr>
              <p:spPr bwMode="auto">
                <a:xfrm>
                  <a:off x="912"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85" name="Rectangle 29"/>
                <p:cNvSpPr>
                  <a:spLocks noChangeArrowheads="1"/>
                </p:cNvSpPr>
                <p:nvPr/>
              </p:nvSpPr>
              <p:spPr bwMode="auto">
                <a:xfrm>
                  <a:off x="864"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86" name="Rectangle 30"/>
                <p:cNvSpPr>
                  <a:spLocks noChangeArrowheads="1"/>
                </p:cNvSpPr>
                <p:nvPr/>
              </p:nvSpPr>
              <p:spPr bwMode="auto">
                <a:xfrm>
                  <a:off x="960"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87" name="Rectangle 31"/>
                <p:cNvSpPr>
                  <a:spLocks noChangeArrowheads="1"/>
                </p:cNvSpPr>
                <p:nvPr/>
              </p:nvSpPr>
              <p:spPr bwMode="auto">
                <a:xfrm>
                  <a:off x="1008"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888" name="Rectangle 32"/>
                <p:cNvSpPr>
                  <a:spLocks noChangeArrowheads="1"/>
                </p:cNvSpPr>
                <p:nvPr/>
              </p:nvSpPr>
              <p:spPr bwMode="auto">
                <a:xfrm>
                  <a:off x="1056"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grpSp>
        </p:grpSp>
        <p:sp>
          <p:nvSpPr>
            <p:cNvPr id="249889" name="Text Box 33"/>
            <p:cNvSpPr txBox="1">
              <a:spLocks noChangeArrowheads="1"/>
            </p:cNvSpPr>
            <p:nvPr/>
          </p:nvSpPr>
          <p:spPr bwMode="auto">
            <a:xfrm>
              <a:off x="3110" y="2522"/>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mn-lt"/>
                </a:rPr>
                <a:t>B2 = 15</a:t>
              </a:r>
            </a:p>
          </p:txBody>
        </p:sp>
        <p:sp>
          <p:nvSpPr>
            <p:cNvPr id="249890" name="Line 34"/>
            <p:cNvSpPr>
              <a:spLocks noChangeShapeType="1"/>
            </p:cNvSpPr>
            <p:nvPr/>
          </p:nvSpPr>
          <p:spPr bwMode="auto">
            <a:xfrm>
              <a:off x="3408" y="2016"/>
              <a:ext cx="0" cy="192"/>
            </a:xfrm>
            <a:prstGeom prst="line">
              <a:avLst/>
            </a:prstGeom>
            <a:noFill/>
            <a:ln w="9525">
              <a:solidFill>
                <a:schemeClr val="tx1"/>
              </a:solidFill>
              <a:round/>
              <a:headEnd/>
              <a:tailEnd type="triangle" w="med" len="med"/>
            </a:ln>
            <a:effectLst/>
          </p:spPr>
          <p:txBody>
            <a:bodyPr wrap="none" anchor="ctr"/>
            <a:lstStyle/>
            <a:p>
              <a:endParaRPr lang="zh-CN" altLang="en-US">
                <a:latin typeface="+mn-lt"/>
              </a:endParaRPr>
            </a:p>
          </p:txBody>
        </p:sp>
      </p:grpSp>
      <p:grpSp>
        <p:nvGrpSpPr>
          <p:cNvPr id="9" name="Group 35"/>
          <p:cNvGrpSpPr>
            <a:grpSpLocks/>
          </p:cNvGrpSpPr>
          <p:nvPr/>
        </p:nvGrpSpPr>
        <p:grpSpPr bwMode="auto">
          <a:xfrm>
            <a:off x="1066165" y="2251075"/>
            <a:ext cx="1997075" cy="2198688"/>
            <a:chOff x="806" y="1370"/>
            <a:chExt cx="1258" cy="1385"/>
          </a:xfrm>
        </p:grpSpPr>
        <p:grpSp>
          <p:nvGrpSpPr>
            <p:cNvPr id="10" name="Group 36"/>
            <p:cNvGrpSpPr>
              <a:grpSpLocks/>
            </p:cNvGrpSpPr>
            <p:nvPr/>
          </p:nvGrpSpPr>
          <p:grpSpPr bwMode="auto">
            <a:xfrm>
              <a:off x="806" y="1370"/>
              <a:ext cx="1258" cy="1385"/>
              <a:chOff x="806" y="1370"/>
              <a:chExt cx="1258" cy="1385"/>
            </a:xfrm>
          </p:grpSpPr>
          <p:grpSp>
            <p:nvGrpSpPr>
              <p:cNvPr id="11" name="Group 37"/>
              <p:cNvGrpSpPr>
                <a:grpSpLocks/>
              </p:cNvGrpSpPr>
              <p:nvPr/>
            </p:nvGrpSpPr>
            <p:grpSpPr bwMode="auto">
              <a:xfrm>
                <a:off x="864" y="1680"/>
                <a:ext cx="960" cy="240"/>
                <a:chOff x="864" y="1680"/>
                <a:chExt cx="960" cy="240"/>
              </a:xfrm>
            </p:grpSpPr>
            <p:grpSp>
              <p:nvGrpSpPr>
                <p:cNvPr id="12" name="Group 38"/>
                <p:cNvGrpSpPr>
                  <a:grpSpLocks/>
                </p:cNvGrpSpPr>
                <p:nvPr/>
              </p:nvGrpSpPr>
              <p:grpSpPr bwMode="auto">
                <a:xfrm>
                  <a:off x="864" y="1680"/>
                  <a:ext cx="240" cy="240"/>
                  <a:chOff x="864" y="1680"/>
                  <a:chExt cx="240" cy="240"/>
                </a:xfrm>
              </p:grpSpPr>
              <p:sp>
                <p:nvSpPr>
                  <p:cNvPr id="249895" name="Rectangle 39"/>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96" name="Rectangle 40"/>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97" name="Rectangle 41"/>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98" name="Rectangle 42"/>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899" name="Rectangle 43"/>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13" name="Group 44"/>
                <p:cNvGrpSpPr>
                  <a:grpSpLocks/>
                </p:cNvGrpSpPr>
                <p:nvPr/>
              </p:nvGrpSpPr>
              <p:grpSpPr bwMode="auto">
                <a:xfrm>
                  <a:off x="1104" y="1680"/>
                  <a:ext cx="240" cy="240"/>
                  <a:chOff x="864" y="1680"/>
                  <a:chExt cx="240" cy="240"/>
                </a:xfrm>
              </p:grpSpPr>
              <p:sp>
                <p:nvSpPr>
                  <p:cNvPr id="249901" name="Rectangle 45"/>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02" name="Rectangle 46"/>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03" name="Rectangle 47"/>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04" name="Rectangle 48"/>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05" name="Rectangle 49"/>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14" name="Group 50"/>
                <p:cNvGrpSpPr>
                  <a:grpSpLocks/>
                </p:cNvGrpSpPr>
                <p:nvPr/>
              </p:nvGrpSpPr>
              <p:grpSpPr bwMode="auto">
                <a:xfrm>
                  <a:off x="1344" y="1680"/>
                  <a:ext cx="240" cy="240"/>
                  <a:chOff x="864" y="1680"/>
                  <a:chExt cx="240" cy="240"/>
                </a:xfrm>
              </p:grpSpPr>
              <p:sp>
                <p:nvSpPr>
                  <p:cNvPr id="249907" name="Rectangle 51"/>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08" name="Rectangle 52"/>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09" name="Rectangle 53"/>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10" name="Rectangle 54"/>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11" name="Rectangle 55"/>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15" name="Group 56"/>
                <p:cNvGrpSpPr>
                  <a:grpSpLocks/>
                </p:cNvGrpSpPr>
                <p:nvPr/>
              </p:nvGrpSpPr>
              <p:grpSpPr bwMode="auto">
                <a:xfrm>
                  <a:off x="1584" y="1680"/>
                  <a:ext cx="240" cy="240"/>
                  <a:chOff x="864" y="1680"/>
                  <a:chExt cx="240" cy="240"/>
                </a:xfrm>
              </p:grpSpPr>
              <p:sp>
                <p:nvSpPr>
                  <p:cNvPr id="249913" name="Rectangle 57"/>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14" name="Rectangle 58"/>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15" name="Rectangle 59"/>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16" name="Rectangle 60"/>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17" name="Rectangle 61"/>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grpSp>
            <p:nvGrpSpPr>
              <p:cNvPr id="16" name="Group 62"/>
              <p:cNvGrpSpPr>
                <a:grpSpLocks/>
              </p:cNvGrpSpPr>
              <p:nvPr/>
            </p:nvGrpSpPr>
            <p:grpSpPr bwMode="auto">
              <a:xfrm>
                <a:off x="1824" y="1680"/>
                <a:ext cx="240" cy="240"/>
                <a:chOff x="864" y="1680"/>
                <a:chExt cx="240" cy="240"/>
              </a:xfrm>
            </p:grpSpPr>
            <p:sp>
              <p:nvSpPr>
                <p:cNvPr id="249919" name="Rectangle 63"/>
                <p:cNvSpPr>
                  <a:spLocks noChangeArrowheads="1"/>
                </p:cNvSpPr>
                <p:nvPr/>
              </p:nvSpPr>
              <p:spPr bwMode="auto">
                <a:xfrm>
                  <a:off x="912"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920" name="Rectangle 64"/>
                <p:cNvSpPr>
                  <a:spLocks noChangeArrowheads="1"/>
                </p:cNvSpPr>
                <p:nvPr/>
              </p:nvSpPr>
              <p:spPr bwMode="auto">
                <a:xfrm>
                  <a:off x="864"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921" name="Rectangle 65"/>
                <p:cNvSpPr>
                  <a:spLocks noChangeArrowheads="1"/>
                </p:cNvSpPr>
                <p:nvPr/>
              </p:nvSpPr>
              <p:spPr bwMode="auto">
                <a:xfrm>
                  <a:off x="960"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922" name="Rectangle 66"/>
                <p:cNvSpPr>
                  <a:spLocks noChangeArrowheads="1"/>
                </p:cNvSpPr>
                <p:nvPr/>
              </p:nvSpPr>
              <p:spPr bwMode="auto">
                <a:xfrm>
                  <a:off x="1008"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sp>
              <p:nvSpPr>
                <p:cNvPr id="249923" name="Rectangle 67"/>
                <p:cNvSpPr>
                  <a:spLocks noChangeArrowheads="1"/>
                </p:cNvSpPr>
                <p:nvPr/>
              </p:nvSpPr>
              <p:spPr bwMode="auto">
                <a:xfrm>
                  <a:off x="1056" y="1680"/>
                  <a:ext cx="48" cy="240"/>
                </a:xfrm>
                <a:prstGeom prst="rect">
                  <a:avLst/>
                </a:prstGeom>
                <a:noFill/>
                <a:ln w="9525">
                  <a:solidFill>
                    <a:schemeClr val="tx1"/>
                  </a:solidFill>
                  <a:miter lim="800000"/>
                  <a:headEnd/>
                  <a:tailEnd/>
                </a:ln>
                <a:effectLst/>
              </p:spPr>
              <p:txBody>
                <a:bodyPr wrap="none" anchor="ctr"/>
                <a:lstStyle/>
                <a:p>
                  <a:endParaRPr lang="zh-CN" altLang="en-US">
                    <a:latin typeface="+mn-lt"/>
                  </a:endParaRPr>
                </a:p>
              </p:txBody>
            </p:sp>
          </p:grpSp>
          <p:grpSp>
            <p:nvGrpSpPr>
              <p:cNvPr id="17" name="Group 68"/>
              <p:cNvGrpSpPr>
                <a:grpSpLocks/>
              </p:cNvGrpSpPr>
              <p:nvPr/>
            </p:nvGrpSpPr>
            <p:grpSpPr bwMode="auto">
              <a:xfrm>
                <a:off x="864" y="2256"/>
                <a:ext cx="960" cy="240"/>
                <a:chOff x="864" y="1680"/>
                <a:chExt cx="960" cy="240"/>
              </a:xfrm>
            </p:grpSpPr>
            <p:grpSp>
              <p:nvGrpSpPr>
                <p:cNvPr id="18" name="Group 69"/>
                <p:cNvGrpSpPr>
                  <a:grpSpLocks/>
                </p:cNvGrpSpPr>
                <p:nvPr/>
              </p:nvGrpSpPr>
              <p:grpSpPr bwMode="auto">
                <a:xfrm>
                  <a:off x="864" y="1680"/>
                  <a:ext cx="240" cy="240"/>
                  <a:chOff x="864" y="1680"/>
                  <a:chExt cx="240" cy="240"/>
                </a:xfrm>
              </p:grpSpPr>
              <p:sp>
                <p:nvSpPr>
                  <p:cNvPr id="249926" name="Rectangle 70"/>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27" name="Rectangle 71"/>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28" name="Rectangle 72"/>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29" name="Rectangle 73"/>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30" name="Rectangle 74"/>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19" name="Group 75"/>
                <p:cNvGrpSpPr>
                  <a:grpSpLocks/>
                </p:cNvGrpSpPr>
                <p:nvPr/>
              </p:nvGrpSpPr>
              <p:grpSpPr bwMode="auto">
                <a:xfrm>
                  <a:off x="1104" y="1680"/>
                  <a:ext cx="240" cy="240"/>
                  <a:chOff x="864" y="1680"/>
                  <a:chExt cx="240" cy="240"/>
                </a:xfrm>
              </p:grpSpPr>
              <p:sp>
                <p:nvSpPr>
                  <p:cNvPr id="249932" name="Rectangle 76"/>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33" name="Rectangle 77"/>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34" name="Rectangle 78"/>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35" name="Rectangle 79"/>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36" name="Rectangle 80"/>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20" name="Group 81"/>
                <p:cNvGrpSpPr>
                  <a:grpSpLocks/>
                </p:cNvGrpSpPr>
                <p:nvPr/>
              </p:nvGrpSpPr>
              <p:grpSpPr bwMode="auto">
                <a:xfrm>
                  <a:off x="1344" y="1680"/>
                  <a:ext cx="240" cy="240"/>
                  <a:chOff x="864" y="1680"/>
                  <a:chExt cx="240" cy="240"/>
                </a:xfrm>
              </p:grpSpPr>
              <p:sp>
                <p:nvSpPr>
                  <p:cNvPr id="249938" name="Rectangle 82"/>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39" name="Rectangle 83"/>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0" name="Rectangle 84"/>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1" name="Rectangle 85"/>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2" name="Rectangle 86"/>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21" name="Group 87"/>
                <p:cNvGrpSpPr>
                  <a:grpSpLocks/>
                </p:cNvGrpSpPr>
                <p:nvPr/>
              </p:nvGrpSpPr>
              <p:grpSpPr bwMode="auto">
                <a:xfrm>
                  <a:off x="1584" y="1680"/>
                  <a:ext cx="240" cy="240"/>
                  <a:chOff x="864" y="1680"/>
                  <a:chExt cx="240" cy="240"/>
                </a:xfrm>
              </p:grpSpPr>
              <p:sp>
                <p:nvSpPr>
                  <p:cNvPr id="249944" name="Rectangle 88"/>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5" name="Rectangle 89"/>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6" name="Rectangle 90"/>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7" name="Rectangle 91"/>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48" name="Rectangle 92"/>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sp>
            <p:nvSpPr>
              <p:cNvPr id="249949" name="Text Box 93"/>
              <p:cNvSpPr txBox="1">
                <a:spLocks noChangeArrowheads="1"/>
              </p:cNvSpPr>
              <p:nvPr/>
            </p:nvSpPr>
            <p:spPr bwMode="auto">
              <a:xfrm>
                <a:off x="806" y="1370"/>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mn-lt"/>
                  </a:rPr>
                  <a:t>B1 = 25</a:t>
                </a:r>
              </a:p>
            </p:txBody>
          </p:sp>
          <p:sp>
            <p:nvSpPr>
              <p:cNvPr id="249950" name="Text Box 94"/>
              <p:cNvSpPr txBox="1">
                <a:spLocks noChangeArrowheads="1"/>
              </p:cNvSpPr>
              <p:nvPr/>
            </p:nvSpPr>
            <p:spPr bwMode="auto">
              <a:xfrm>
                <a:off x="806" y="2522"/>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mn-lt"/>
                  </a:rPr>
                  <a:t>B2 = 20</a:t>
                </a:r>
              </a:p>
            </p:txBody>
          </p:sp>
        </p:grpSp>
        <p:sp>
          <p:nvSpPr>
            <p:cNvPr id="249951" name="Line 95"/>
            <p:cNvSpPr>
              <a:spLocks noChangeShapeType="1"/>
            </p:cNvSpPr>
            <p:nvPr/>
          </p:nvSpPr>
          <p:spPr bwMode="auto">
            <a:xfrm flipV="1">
              <a:off x="1824" y="2016"/>
              <a:ext cx="0" cy="192"/>
            </a:xfrm>
            <a:prstGeom prst="line">
              <a:avLst/>
            </a:prstGeom>
            <a:noFill/>
            <a:ln w="9525">
              <a:solidFill>
                <a:schemeClr val="tx1"/>
              </a:solidFill>
              <a:round/>
              <a:headEnd/>
              <a:tailEnd type="triangle" w="med" len="med"/>
            </a:ln>
            <a:effectLst/>
          </p:spPr>
          <p:txBody>
            <a:bodyPr wrap="none" anchor="ctr"/>
            <a:lstStyle/>
            <a:p>
              <a:endParaRPr lang="zh-CN" altLang="en-US">
                <a:latin typeface="+mn-lt"/>
              </a:endParaRPr>
            </a:p>
          </p:txBody>
        </p:sp>
      </p:grpSp>
      <p:grpSp>
        <p:nvGrpSpPr>
          <p:cNvPr id="22" name="Group 96"/>
          <p:cNvGrpSpPr>
            <a:grpSpLocks/>
          </p:cNvGrpSpPr>
          <p:nvPr/>
        </p:nvGrpSpPr>
        <p:grpSpPr bwMode="auto">
          <a:xfrm>
            <a:off x="5196840" y="2743200"/>
            <a:ext cx="2133600" cy="1295400"/>
            <a:chOff x="3408" y="1680"/>
            <a:chExt cx="1344" cy="816"/>
          </a:xfrm>
        </p:grpSpPr>
        <p:sp>
          <p:nvSpPr>
            <p:cNvPr id="249953" name="Rectangle 97"/>
            <p:cNvSpPr>
              <a:spLocks noChangeArrowheads="1"/>
            </p:cNvSpPr>
            <p:nvPr/>
          </p:nvSpPr>
          <p:spPr bwMode="auto">
            <a:xfrm>
              <a:off x="3408" y="1680"/>
              <a:ext cx="1344" cy="24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0" lang="en-US" altLang="zh-CN">
                  <a:latin typeface="+mn-lt"/>
                </a:rPr>
                <a:t>data</a:t>
              </a:r>
            </a:p>
          </p:txBody>
        </p:sp>
        <p:sp>
          <p:nvSpPr>
            <p:cNvPr id="249954" name="Rectangle 98"/>
            <p:cNvSpPr>
              <a:spLocks noChangeArrowheads="1"/>
            </p:cNvSpPr>
            <p:nvPr/>
          </p:nvSpPr>
          <p:spPr bwMode="auto">
            <a:xfrm>
              <a:off x="3888" y="2256"/>
              <a:ext cx="864" cy="240"/>
            </a:xfrm>
            <a:prstGeom prst="rect">
              <a:avLst/>
            </a:prstGeom>
            <a:noFill/>
            <a:ln w="9525">
              <a:solidFill>
                <a:schemeClr val="tx1"/>
              </a:solidFill>
              <a:miter lim="800000"/>
              <a:headEnd/>
              <a:tailEnd/>
            </a:ln>
            <a:effectLst/>
          </p:spPr>
          <p:txBody>
            <a:bodyPr wrap="none" anchor="ctr"/>
            <a:lstStyle/>
            <a:p>
              <a:pPr eaLnBrk="0" hangingPunct="0"/>
              <a:r>
                <a:rPr kumimoji="0" lang="en-US" altLang="zh-CN">
                  <a:latin typeface="+mn-lt"/>
                </a:rPr>
                <a:t>wait</a:t>
              </a:r>
            </a:p>
          </p:txBody>
        </p:sp>
      </p:grpSp>
      <p:sp>
        <p:nvSpPr>
          <p:cNvPr id="249955" name="Text Box 99"/>
          <p:cNvSpPr txBox="1">
            <a:spLocks noChangeArrowheads="1"/>
          </p:cNvSpPr>
          <p:nvPr/>
        </p:nvSpPr>
        <p:spPr bwMode="auto">
          <a:xfrm>
            <a:off x="1386840" y="5245073"/>
            <a:ext cx="6080760" cy="400110"/>
          </a:xfrm>
          <a:prstGeom prst="rect">
            <a:avLst/>
          </a:prstGeom>
          <a:noFill/>
          <a:ln w="9525">
            <a:noFill/>
            <a:miter lim="800000"/>
            <a:headEnd/>
            <a:tailEnd/>
          </a:ln>
          <a:effectLst/>
        </p:spPr>
        <p:txBody>
          <a:bodyPr wrap="square" anchor="ctr">
            <a:spAutoFit/>
          </a:bodyPr>
          <a:lstStyle/>
          <a:p>
            <a:pPr algn="l" eaLnBrk="0" hangingPunct="0"/>
            <a:r>
              <a:rPr kumimoji="0" lang="en-US" altLang="zh-CN" sz="2000" dirty="0">
                <a:solidFill>
                  <a:schemeClr val="tx2"/>
                </a:solidFill>
                <a:latin typeface="+mn-lt"/>
              </a:rPr>
              <a:t>B1 and B2 are backoff intervals at nodes 1 and 2</a:t>
            </a:r>
          </a:p>
        </p:txBody>
      </p:sp>
      <p:grpSp>
        <p:nvGrpSpPr>
          <p:cNvPr id="23" name="Group 101"/>
          <p:cNvGrpSpPr>
            <a:grpSpLocks/>
          </p:cNvGrpSpPr>
          <p:nvPr/>
        </p:nvGrpSpPr>
        <p:grpSpPr bwMode="auto">
          <a:xfrm>
            <a:off x="7178040" y="3657602"/>
            <a:ext cx="1012825" cy="750888"/>
            <a:chOff x="4656" y="2256"/>
            <a:chExt cx="638" cy="473"/>
          </a:xfrm>
        </p:grpSpPr>
        <p:grpSp>
          <p:nvGrpSpPr>
            <p:cNvPr id="24" name="Group 102"/>
            <p:cNvGrpSpPr>
              <a:grpSpLocks/>
            </p:cNvGrpSpPr>
            <p:nvPr/>
          </p:nvGrpSpPr>
          <p:grpSpPr bwMode="auto">
            <a:xfrm>
              <a:off x="4752" y="2256"/>
              <a:ext cx="480" cy="240"/>
              <a:chOff x="4752" y="2256"/>
              <a:chExt cx="480" cy="240"/>
            </a:xfrm>
          </p:grpSpPr>
          <p:grpSp>
            <p:nvGrpSpPr>
              <p:cNvPr id="25" name="Group 103"/>
              <p:cNvGrpSpPr>
                <a:grpSpLocks/>
              </p:cNvGrpSpPr>
              <p:nvPr/>
            </p:nvGrpSpPr>
            <p:grpSpPr bwMode="auto">
              <a:xfrm>
                <a:off x="4752" y="2256"/>
                <a:ext cx="240" cy="240"/>
                <a:chOff x="864" y="1680"/>
                <a:chExt cx="240" cy="240"/>
              </a:xfrm>
            </p:grpSpPr>
            <p:sp>
              <p:nvSpPr>
                <p:cNvPr id="249960" name="Rectangle 104"/>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1" name="Rectangle 105"/>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2" name="Rectangle 106"/>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3" name="Rectangle 107"/>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4" name="Rectangle 108"/>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nvGrpSpPr>
              <p:cNvPr id="26" name="Group 109"/>
              <p:cNvGrpSpPr>
                <a:grpSpLocks/>
              </p:cNvGrpSpPr>
              <p:nvPr/>
            </p:nvGrpSpPr>
            <p:grpSpPr bwMode="auto">
              <a:xfrm>
                <a:off x="4992" y="2256"/>
                <a:ext cx="240" cy="240"/>
                <a:chOff x="864" y="1680"/>
                <a:chExt cx="240" cy="240"/>
              </a:xfrm>
            </p:grpSpPr>
            <p:sp>
              <p:nvSpPr>
                <p:cNvPr id="249966" name="Rectangle 110"/>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7" name="Rectangle 111"/>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8" name="Rectangle 112"/>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69" name="Rectangle 113"/>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sp>
              <p:nvSpPr>
                <p:cNvPr id="249970" name="Rectangle 114"/>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mn-lt"/>
                  </a:endParaRPr>
                </a:p>
              </p:txBody>
            </p:sp>
          </p:grpSp>
        </p:grpSp>
        <p:sp>
          <p:nvSpPr>
            <p:cNvPr id="249971" name="Text Box 115"/>
            <p:cNvSpPr txBox="1">
              <a:spLocks noChangeArrowheads="1"/>
            </p:cNvSpPr>
            <p:nvPr/>
          </p:nvSpPr>
          <p:spPr bwMode="auto">
            <a:xfrm>
              <a:off x="4656" y="2496"/>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mn-lt"/>
                </a:rPr>
                <a:t>B2 = 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317500" y="213360"/>
            <a:ext cx="8488363" cy="624840"/>
          </a:xfrm>
        </p:spPr>
        <p:txBody>
          <a:bodyPr/>
          <a:lstStyle/>
          <a:p>
            <a:r>
              <a:rPr lang="en-US" altLang="zh-CN" dirty="0" smtClean="0"/>
              <a:t>(3) </a:t>
            </a:r>
            <a:r>
              <a:rPr lang="en-US" altLang="zh-CN" dirty="0"/>
              <a:t>802.11</a:t>
            </a:r>
            <a:r>
              <a:rPr lang="zh-CN" altLang="en-US" dirty="0"/>
              <a:t>使用可选的</a:t>
            </a:r>
            <a:r>
              <a:rPr lang="en-US" altLang="zh-CN" dirty="0"/>
              <a:t>RTS</a:t>
            </a:r>
            <a:r>
              <a:rPr lang="zh-CN" altLang="en-US" dirty="0"/>
              <a:t>和</a:t>
            </a:r>
            <a:r>
              <a:rPr lang="en-US" altLang="zh-CN" dirty="0"/>
              <a:t>CTS</a:t>
            </a:r>
          </a:p>
        </p:txBody>
      </p:sp>
      <p:sp>
        <p:nvSpPr>
          <p:cNvPr id="71683" name="Rectangle 3"/>
          <p:cNvSpPr>
            <a:spLocks noGrp="1" noChangeArrowheads="1"/>
          </p:cNvSpPr>
          <p:nvPr>
            <p:ph type="body" idx="4294967295"/>
          </p:nvPr>
        </p:nvSpPr>
        <p:spPr>
          <a:xfrm>
            <a:off x="317500" y="990601"/>
            <a:ext cx="8475980" cy="5210502"/>
          </a:xfrm>
        </p:spPr>
        <p:txBody>
          <a:bodyPr/>
          <a:lstStyle/>
          <a:p>
            <a:pPr>
              <a:spcBef>
                <a:spcPts val="600"/>
              </a:spcBef>
            </a:pPr>
            <a:r>
              <a:rPr lang="en-US" altLang="zh-CN" dirty="0" smtClean="0"/>
              <a:t>802.11 </a:t>
            </a:r>
            <a:r>
              <a:rPr lang="en-US" altLang="zh-CN" dirty="0"/>
              <a:t>MAC</a:t>
            </a:r>
            <a:r>
              <a:rPr lang="zh-CN" altLang="en-US" dirty="0"/>
              <a:t>协议还包括一个漂亮</a:t>
            </a:r>
            <a:r>
              <a:rPr lang="zh-CN" altLang="en-US" dirty="0" smtClean="0"/>
              <a:t>的</a:t>
            </a:r>
            <a:r>
              <a:rPr lang="en-US" altLang="zh-CN" dirty="0" smtClean="0"/>
              <a:t>(</a:t>
            </a:r>
            <a:r>
              <a:rPr lang="zh-CN" altLang="en-US" dirty="0" smtClean="0"/>
              <a:t>但可选的</a:t>
            </a:r>
            <a:r>
              <a:rPr lang="en-US" altLang="zh-CN" dirty="0" smtClean="0"/>
              <a:t>)</a:t>
            </a:r>
            <a:r>
              <a:rPr lang="zh-CN" altLang="en-US" dirty="0" smtClean="0"/>
              <a:t>预约</a:t>
            </a:r>
            <a:r>
              <a:rPr lang="zh-CN" altLang="en-US" dirty="0"/>
              <a:t>方案</a:t>
            </a:r>
            <a:r>
              <a:rPr lang="zh-CN" altLang="en-US" dirty="0" smtClean="0"/>
              <a:t>，以帮助在出现隐藏终端的情况下避免冲突</a:t>
            </a:r>
            <a:r>
              <a:rPr lang="en-US" altLang="zh-CN" dirty="0" smtClean="0"/>
              <a:t>collision</a:t>
            </a:r>
            <a:r>
              <a:rPr lang="zh-CN" altLang="en-US" dirty="0" smtClean="0"/>
              <a:t>。</a:t>
            </a:r>
            <a:endParaRPr lang="zh-CN" altLang="en-US" dirty="0"/>
          </a:p>
          <a:p>
            <a:pPr>
              <a:spcBef>
                <a:spcPts val="600"/>
              </a:spcBef>
            </a:pPr>
            <a:endParaRPr lang="en-US" altLang="zh-CN" dirty="0" smtClean="0"/>
          </a:p>
          <a:p>
            <a:pPr>
              <a:spcBef>
                <a:spcPts val="600"/>
              </a:spcBef>
            </a:pPr>
            <a:endParaRPr lang="en-US" altLang="zh-CN"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17500" y="228600"/>
            <a:ext cx="8513763" cy="685800"/>
          </a:xfrm>
        </p:spPr>
        <p:txBody>
          <a:bodyPr/>
          <a:lstStyle/>
          <a:p>
            <a:pPr eaLnBrk="1" hangingPunct="1"/>
            <a:r>
              <a:rPr lang="en-US" altLang="zh-CN" dirty="0" smtClean="0"/>
              <a:t>(3) </a:t>
            </a:r>
            <a:r>
              <a:rPr lang="en-US" altLang="zh-CN" dirty="0"/>
              <a:t>802.11</a:t>
            </a:r>
            <a:r>
              <a:rPr lang="zh-CN" altLang="en-US" dirty="0"/>
              <a:t>使用可选的</a:t>
            </a:r>
            <a:r>
              <a:rPr lang="en-US" altLang="zh-CN" dirty="0"/>
              <a:t>RTS</a:t>
            </a:r>
            <a:r>
              <a:rPr lang="zh-CN" altLang="en-US" dirty="0"/>
              <a:t>和</a:t>
            </a:r>
            <a:r>
              <a:rPr lang="en-US" altLang="zh-CN" dirty="0"/>
              <a:t>CTS</a:t>
            </a:r>
            <a:endParaRPr lang="en-US" altLang="zh-CN" dirty="0"/>
          </a:p>
        </p:txBody>
      </p:sp>
      <p:pic>
        <p:nvPicPr>
          <p:cNvPr id="72707" name="Picture 4"/>
          <p:cNvPicPr>
            <a:picLocks noChangeAspect="1" noChangeArrowheads="1"/>
          </p:cNvPicPr>
          <p:nvPr/>
        </p:nvPicPr>
        <p:blipFill rotWithShape="1">
          <a:blip r:embed="rId3" cstate="print"/>
          <a:srcRect l="8073" b="2027"/>
          <a:stretch/>
        </p:blipFill>
        <p:spPr bwMode="auto">
          <a:xfrm>
            <a:off x="1803399" y="1379538"/>
            <a:ext cx="6181725" cy="429736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5"/>
          <p:cNvSpPr>
            <a:spLocks noChangeArrowheads="1"/>
          </p:cNvSpPr>
          <p:nvPr/>
        </p:nvSpPr>
        <p:spPr bwMode="auto">
          <a:xfrm>
            <a:off x="4816475" y="4140581"/>
            <a:ext cx="2152650" cy="2093913"/>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7172" name="Oval 11"/>
          <p:cNvSpPr>
            <a:spLocks noChangeArrowheads="1"/>
          </p:cNvSpPr>
          <p:nvPr/>
        </p:nvSpPr>
        <p:spPr bwMode="auto">
          <a:xfrm>
            <a:off x="650875" y="1052894"/>
            <a:ext cx="2252663" cy="2286000"/>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7173" name="Line 22"/>
          <p:cNvSpPr>
            <a:spLocks noChangeShapeType="1"/>
          </p:cNvSpPr>
          <p:nvPr/>
        </p:nvSpPr>
        <p:spPr bwMode="auto">
          <a:xfrm>
            <a:off x="1798638" y="2210181"/>
            <a:ext cx="1277937" cy="6556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74" name="Oval 23"/>
          <p:cNvSpPr>
            <a:spLocks noChangeArrowheads="1"/>
          </p:cNvSpPr>
          <p:nvPr/>
        </p:nvSpPr>
        <p:spPr bwMode="auto">
          <a:xfrm>
            <a:off x="1524000" y="3796094"/>
            <a:ext cx="1038225" cy="100488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7175" name="Line 34"/>
          <p:cNvSpPr>
            <a:spLocks noChangeShapeType="1"/>
          </p:cNvSpPr>
          <p:nvPr/>
        </p:nvSpPr>
        <p:spPr bwMode="auto">
          <a:xfrm flipV="1">
            <a:off x="2197100" y="3399219"/>
            <a:ext cx="1257300" cy="8096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76" name="Oval 38"/>
          <p:cNvSpPr>
            <a:spLocks noChangeArrowheads="1"/>
          </p:cNvSpPr>
          <p:nvPr/>
        </p:nvSpPr>
        <p:spPr bwMode="auto">
          <a:xfrm>
            <a:off x="3108325" y="4202494"/>
            <a:ext cx="2278063" cy="205263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7177" name="Line 59"/>
          <p:cNvSpPr>
            <a:spLocks noChangeShapeType="1"/>
          </p:cNvSpPr>
          <p:nvPr/>
        </p:nvSpPr>
        <p:spPr bwMode="auto">
          <a:xfrm>
            <a:off x="5360988" y="5186744"/>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78" name="Line 60"/>
          <p:cNvSpPr>
            <a:spLocks noChangeShapeType="1"/>
          </p:cNvSpPr>
          <p:nvPr/>
        </p:nvSpPr>
        <p:spPr bwMode="auto">
          <a:xfrm flipH="1">
            <a:off x="4873625" y="5089906"/>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79" name="Line 61"/>
          <p:cNvSpPr>
            <a:spLocks noChangeShapeType="1"/>
          </p:cNvSpPr>
          <p:nvPr/>
        </p:nvSpPr>
        <p:spPr bwMode="auto">
          <a:xfrm flipH="1">
            <a:off x="4887913" y="5166106"/>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80" name="Line 62"/>
          <p:cNvSpPr>
            <a:spLocks noChangeShapeType="1"/>
          </p:cNvSpPr>
          <p:nvPr/>
        </p:nvSpPr>
        <p:spPr bwMode="auto">
          <a:xfrm flipH="1">
            <a:off x="4830763" y="5232781"/>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81" name="Line 63"/>
          <p:cNvSpPr>
            <a:spLocks noChangeShapeType="1"/>
          </p:cNvSpPr>
          <p:nvPr/>
        </p:nvSpPr>
        <p:spPr bwMode="auto">
          <a:xfrm flipH="1" flipV="1">
            <a:off x="4867275" y="3867531"/>
            <a:ext cx="949325" cy="1293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82" name="Line 64"/>
          <p:cNvSpPr>
            <a:spLocks noChangeShapeType="1"/>
          </p:cNvSpPr>
          <p:nvPr/>
        </p:nvSpPr>
        <p:spPr bwMode="auto">
          <a:xfrm flipV="1">
            <a:off x="4308475" y="3907219"/>
            <a:ext cx="50800" cy="1117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27661" name="Group 356"/>
          <p:cNvGrpSpPr>
            <a:grpSpLocks/>
          </p:cNvGrpSpPr>
          <p:nvPr/>
        </p:nvGrpSpPr>
        <p:grpSpPr bwMode="auto">
          <a:xfrm>
            <a:off x="6442075" y="4629531"/>
            <a:ext cx="331788" cy="368300"/>
            <a:chOff x="313" y="1497"/>
            <a:chExt cx="1152" cy="1014"/>
          </a:xfrm>
        </p:grpSpPr>
        <p:pic>
          <p:nvPicPr>
            <p:cNvPr id="27792"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93"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2" name="Group 361"/>
          <p:cNvGrpSpPr>
            <a:grpSpLocks/>
          </p:cNvGrpSpPr>
          <p:nvPr/>
        </p:nvGrpSpPr>
        <p:grpSpPr bwMode="auto">
          <a:xfrm>
            <a:off x="2071688" y="3958019"/>
            <a:ext cx="396875" cy="388937"/>
            <a:chOff x="2967" y="478"/>
            <a:chExt cx="788" cy="625"/>
          </a:xfrm>
        </p:grpSpPr>
        <p:pic>
          <p:nvPicPr>
            <p:cNvPr id="27790" name="Picture 358"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91" name="Picture 360" descr="antenna_radiation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3" name="Group 108"/>
          <p:cNvGrpSpPr>
            <a:grpSpLocks/>
          </p:cNvGrpSpPr>
          <p:nvPr/>
        </p:nvGrpSpPr>
        <p:grpSpPr bwMode="auto">
          <a:xfrm>
            <a:off x="5668963" y="4720019"/>
            <a:ext cx="458787" cy="620712"/>
            <a:chOff x="5955030" y="3031808"/>
            <a:chExt cx="914400" cy="1398587"/>
          </a:xfrm>
        </p:grpSpPr>
        <p:grpSp>
          <p:nvGrpSpPr>
            <p:cNvPr id="27773" name="Group 398"/>
            <p:cNvGrpSpPr>
              <a:grpSpLocks/>
            </p:cNvGrpSpPr>
            <p:nvPr/>
          </p:nvGrpSpPr>
          <p:grpSpPr bwMode="auto">
            <a:xfrm>
              <a:off x="6097905" y="3403283"/>
              <a:ext cx="596900" cy="1027112"/>
              <a:chOff x="3130" y="3288"/>
              <a:chExt cx="410" cy="742"/>
            </a:xfrm>
          </p:grpSpPr>
          <p:sp>
            <p:nvSpPr>
              <p:cNvPr id="2777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7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7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7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7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8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7774"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4" name="Group 403"/>
          <p:cNvGrpSpPr>
            <a:grpSpLocks/>
          </p:cNvGrpSpPr>
          <p:nvPr/>
        </p:nvGrpSpPr>
        <p:grpSpPr bwMode="auto">
          <a:xfrm>
            <a:off x="3403600" y="5116894"/>
            <a:ext cx="527050" cy="392112"/>
            <a:chOff x="2751" y="1851"/>
            <a:chExt cx="462" cy="478"/>
          </a:xfrm>
        </p:grpSpPr>
        <p:pic>
          <p:nvPicPr>
            <p:cNvPr id="27771"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2"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5" name="Group 129"/>
          <p:cNvGrpSpPr>
            <a:grpSpLocks/>
          </p:cNvGrpSpPr>
          <p:nvPr/>
        </p:nvGrpSpPr>
        <p:grpSpPr bwMode="auto">
          <a:xfrm>
            <a:off x="4094163" y="4750181"/>
            <a:ext cx="458787" cy="620713"/>
            <a:chOff x="5955030" y="3031808"/>
            <a:chExt cx="914400" cy="1398587"/>
          </a:xfrm>
        </p:grpSpPr>
        <p:grpSp>
          <p:nvGrpSpPr>
            <p:cNvPr id="27754" name="Group 398"/>
            <p:cNvGrpSpPr>
              <a:grpSpLocks/>
            </p:cNvGrpSpPr>
            <p:nvPr/>
          </p:nvGrpSpPr>
          <p:grpSpPr bwMode="auto">
            <a:xfrm>
              <a:off x="6097905" y="3403283"/>
              <a:ext cx="596900" cy="1027112"/>
              <a:chOff x="3130" y="3288"/>
              <a:chExt cx="410" cy="742"/>
            </a:xfrm>
          </p:grpSpPr>
          <p:sp>
            <p:nvSpPr>
              <p:cNvPr id="27756"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57"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58"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59"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0"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1"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2"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3"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4"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5"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6"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7"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8"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69"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70"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7755"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6" name="Group 356"/>
          <p:cNvGrpSpPr>
            <a:grpSpLocks/>
          </p:cNvGrpSpPr>
          <p:nvPr/>
        </p:nvGrpSpPr>
        <p:grpSpPr bwMode="auto">
          <a:xfrm>
            <a:off x="5781675" y="5553456"/>
            <a:ext cx="361950" cy="338138"/>
            <a:chOff x="313" y="1497"/>
            <a:chExt cx="1152" cy="1014"/>
          </a:xfrm>
        </p:grpSpPr>
        <p:pic>
          <p:nvPicPr>
            <p:cNvPr id="27752" name="Picture 354" descr="laptop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 name="Picture 355"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7" name="Group 356"/>
          <p:cNvGrpSpPr>
            <a:grpSpLocks/>
          </p:cNvGrpSpPr>
          <p:nvPr/>
        </p:nvGrpSpPr>
        <p:grpSpPr bwMode="auto">
          <a:xfrm>
            <a:off x="4551363" y="5574094"/>
            <a:ext cx="376237" cy="347662"/>
            <a:chOff x="313" y="1497"/>
            <a:chExt cx="1152" cy="1014"/>
          </a:xfrm>
        </p:grpSpPr>
        <p:pic>
          <p:nvPicPr>
            <p:cNvPr id="27750"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8" name="Group 356"/>
          <p:cNvGrpSpPr>
            <a:grpSpLocks/>
          </p:cNvGrpSpPr>
          <p:nvPr/>
        </p:nvGrpSpPr>
        <p:grpSpPr bwMode="auto">
          <a:xfrm>
            <a:off x="3830638" y="5594731"/>
            <a:ext cx="382587" cy="436563"/>
            <a:chOff x="313" y="1497"/>
            <a:chExt cx="1152" cy="1014"/>
          </a:xfrm>
        </p:grpSpPr>
        <p:pic>
          <p:nvPicPr>
            <p:cNvPr id="27748" name="Picture 354" descr="laptop_stylized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9" name="Picture 355"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9" name="Group 403"/>
          <p:cNvGrpSpPr>
            <a:grpSpLocks/>
          </p:cNvGrpSpPr>
          <p:nvPr/>
        </p:nvGrpSpPr>
        <p:grpSpPr bwMode="auto">
          <a:xfrm>
            <a:off x="3729038" y="4435856"/>
            <a:ext cx="485775" cy="403225"/>
            <a:chOff x="2751" y="1851"/>
            <a:chExt cx="462" cy="478"/>
          </a:xfrm>
        </p:grpSpPr>
        <p:pic>
          <p:nvPicPr>
            <p:cNvPr id="27746" name="Picture 364" descr="iphone_stylized_smal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7" name="Picture 402"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0" name="Group 403"/>
          <p:cNvGrpSpPr>
            <a:grpSpLocks/>
          </p:cNvGrpSpPr>
          <p:nvPr/>
        </p:nvGrpSpPr>
        <p:grpSpPr bwMode="auto">
          <a:xfrm>
            <a:off x="6289675" y="5096256"/>
            <a:ext cx="525463" cy="392113"/>
            <a:chOff x="2751" y="1851"/>
            <a:chExt cx="462" cy="478"/>
          </a:xfrm>
        </p:grpSpPr>
        <p:pic>
          <p:nvPicPr>
            <p:cNvPr id="27744"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5"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1" name="Group 356"/>
          <p:cNvGrpSpPr>
            <a:grpSpLocks/>
          </p:cNvGrpSpPr>
          <p:nvPr/>
        </p:nvGrpSpPr>
        <p:grpSpPr bwMode="auto">
          <a:xfrm>
            <a:off x="4987925" y="4953381"/>
            <a:ext cx="376238" cy="349250"/>
            <a:chOff x="313" y="1497"/>
            <a:chExt cx="1152" cy="1014"/>
          </a:xfrm>
        </p:grpSpPr>
        <p:pic>
          <p:nvPicPr>
            <p:cNvPr id="27742"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3"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2" name="Group 356"/>
          <p:cNvGrpSpPr>
            <a:grpSpLocks/>
          </p:cNvGrpSpPr>
          <p:nvPr/>
        </p:nvGrpSpPr>
        <p:grpSpPr bwMode="auto">
          <a:xfrm>
            <a:off x="1909763" y="4405694"/>
            <a:ext cx="282575" cy="344487"/>
            <a:chOff x="313" y="1497"/>
            <a:chExt cx="1152" cy="1014"/>
          </a:xfrm>
        </p:grpSpPr>
        <p:pic>
          <p:nvPicPr>
            <p:cNvPr id="27740"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1"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3" name="Group 403"/>
          <p:cNvGrpSpPr>
            <a:grpSpLocks/>
          </p:cNvGrpSpPr>
          <p:nvPr/>
        </p:nvGrpSpPr>
        <p:grpSpPr bwMode="auto">
          <a:xfrm>
            <a:off x="1616075" y="4070731"/>
            <a:ext cx="444500" cy="381000"/>
            <a:chOff x="2751" y="1851"/>
            <a:chExt cx="462" cy="478"/>
          </a:xfrm>
        </p:grpSpPr>
        <p:pic>
          <p:nvPicPr>
            <p:cNvPr id="27738"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9"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4" name="Group 171"/>
          <p:cNvGrpSpPr>
            <a:grpSpLocks/>
          </p:cNvGrpSpPr>
          <p:nvPr/>
        </p:nvGrpSpPr>
        <p:grpSpPr bwMode="auto">
          <a:xfrm>
            <a:off x="1574800" y="1733931"/>
            <a:ext cx="458788" cy="619125"/>
            <a:chOff x="5955030" y="3031808"/>
            <a:chExt cx="914400" cy="1398587"/>
          </a:xfrm>
        </p:grpSpPr>
        <p:grpSp>
          <p:nvGrpSpPr>
            <p:cNvPr id="27721" name="Group 398"/>
            <p:cNvGrpSpPr>
              <a:grpSpLocks/>
            </p:cNvGrpSpPr>
            <p:nvPr/>
          </p:nvGrpSpPr>
          <p:grpSpPr bwMode="auto">
            <a:xfrm>
              <a:off x="6097905" y="3403283"/>
              <a:ext cx="596900" cy="1027112"/>
              <a:chOff x="3130" y="3288"/>
              <a:chExt cx="410" cy="742"/>
            </a:xfrm>
          </p:grpSpPr>
          <p:sp>
            <p:nvSpPr>
              <p:cNvPr id="2772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2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2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2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2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2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2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3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7722"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5" name="Group 356"/>
          <p:cNvGrpSpPr>
            <a:grpSpLocks/>
          </p:cNvGrpSpPr>
          <p:nvPr/>
        </p:nvGrpSpPr>
        <p:grpSpPr bwMode="auto">
          <a:xfrm>
            <a:off x="2112963" y="1865694"/>
            <a:ext cx="465137" cy="481012"/>
            <a:chOff x="313" y="1497"/>
            <a:chExt cx="1152" cy="1014"/>
          </a:xfrm>
        </p:grpSpPr>
        <p:pic>
          <p:nvPicPr>
            <p:cNvPr id="27719" name="Picture 354" descr="laptop_stylized_smal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0" name="Picture 355" descr="antenna_stylize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6" name="Group 356"/>
          <p:cNvGrpSpPr>
            <a:grpSpLocks/>
          </p:cNvGrpSpPr>
          <p:nvPr/>
        </p:nvGrpSpPr>
        <p:grpSpPr bwMode="auto">
          <a:xfrm>
            <a:off x="2005013" y="2664206"/>
            <a:ext cx="333375" cy="368300"/>
            <a:chOff x="313" y="1497"/>
            <a:chExt cx="1152" cy="1014"/>
          </a:xfrm>
        </p:grpSpPr>
        <p:pic>
          <p:nvPicPr>
            <p:cNvPr id="27717"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8" name="Picture 355" descr="antenna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7" name="Group 356"/>
          <p:cNvGrpSpPr>
            <a:grpSpLocks/>
          </p:cNvGrpSpPr>
          <p:nvPr/>
        </p:nvGrpSpPr>
        <p:grpSpPr bwMode="auto">
          <a:xfrm>
            <a:off x="1482725" y="2749931"/>
            <a:ext cx="282575" cy="344488"/>
            <a:chOff x="313" y="1497"/>
            <a:chExt cx="1152" cy="1014"/>
          </a:xfrm>
        </p:grpSpPr>
        <p:pic>
          <p:nvPicPr>
            <p:cNvPr id="27715"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6"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8" name="Group 403"/>
          <p:cNvGrpSpPr>
            <a:grpSpLocks/>
          </p:cNvGrpSpPr>
          <p:nvPr/>
        </p:nvGrpSpPr>
        <p:grpSpPr bwMode="auto">
          <a:xfrm>
            <a:off x="1189038" y="2413381"/>
            <a:ext cx="444500" cy="382588"/>
            <a:chOff x="2751" y="1851"/>
            <a:chExt cx="462" cy="478"/>
          </a:xfrm>
        </p:grpSpPr>
        <p:pic>
          <p:nvPicPr>
            <p:cNvPr id="27713"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9" name="Group 356"/>
          <p:cNvGrpSpPr>
            <a:grpSpLocks/>
          </p:cNvGrpSpPr>
          <p:nvPr/>
        </p:nvGrpSpPr>
        <p:grpSpPr bwMode="auto">
          <a:xfrm>
            <a:off x="1565275" y="1164019"/>
            <a:ext cx="446088" cy="385762"/>
            <a:chOff x="313" y="1497"/>
            <a:chExt cx="1152" cy="1014"/>
          </a:xfrm>
        </p:grpSpPr>
        <p:pic>
          <p:nvPicPr>
            <p:cNvPr id="27711" name="Picture 354" descr="laptop_stylized_smal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2" name="Picture 355" descr="antenna_stylized"/>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0" name="Group 403"/>
          <p:cNvGrpSpPr>
            <a:grpSpLocks/>
          </p:cNvGrpSpPr>
          <p:nvPr/>
        </p:nvGrpSpPr>
        <p:grpSpPr bwMode="auto">
          <a:xfrm>
            <a:off x="762000" y="2292731"/>
            <a:ext cx="446088" cy="381000"/>
            <a:chOff x="2751" y="1851"/>
            <a:chExt cx="462" cy="478"/>
          </a:xfrm>
        </p:grpSpPr>
        <p:pic>
          <p:nvPicPr>
            <p:cNvPr id="27709"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0"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05" name="Rectangle 64"/>
          <p:cNvSpPr>
            <a:spLocks noChangeArrowheads="1"/>
          </p:cNvSpPr>
          <p:nvPr/>
        </p:nvSpPr>
        <p:spPr bwMode="auto">
          <a:xfrm>
            <a:off x="5484813" y="1319594"/>
            <a:ext cx="3346450" cy="2820987"/>
          </a:xfrm>
          <a:prstGeom prst="rect">
            <a:avLst/>
          </a:prstGeom>
          <a:noFill/>
          <a:ln w="285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7206" name="Rectangle 65"/>
          <p:cNvSpPr>
            <a:spLocks noChangeArrowheads="1"/>
          </p:cNvSpPr>
          <p:nvPr/>
        </p:nvSpPr>
        <p:spPr bwMode="auto">
          <a:xfrm>
            <a:off x="5538788" y="1165606"/>
            <a:ext cx="1912937" cy="2809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7207" name="Rectangle 66"/>
          <p:cNvSpPr>
            <a:spLocks noChangeArrowheads="1"/>
          </p:cNvSpPr>
          <p:nvPr/>
        </p:nvSpPr>
        <p:spPr bwMode="auto">
          <a:xfrm>
            <a:off x="5681663" y="1180364"/>
            <a:ext cx="3149600" cy="2939579"/>
          </a:xfrm>
          <a:prstGeom prst="rect">
            <a:avLst/>
          </a:prstGeom>
          <a:noFill/>
          <a:ln>
            <a:noFill/>
          </a:ln>
          <a:effectLst/>
          <a:extLst>
            <a:ext uri="{909E8E84-426E-40dd-AFC4-6F175D3DCCD1}">
              <a14:hiddenFill xmlns:a14="http://schemas.microsoft.com/office/drawing/2010/main" xmlns="">
                <a:solidFill>
                  <a:srgbClr val="FF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75000"/>
              <a:buFont typeface="Wingdings" charset="0"/>
              <a:buNone/>
              <a:defRPr/>
            </a:pPr>
            <a:r>
              <a:rPr lang="en-US" sz="2000" dirty="0">
                <a:latin typeface="Comic Sans MS" charset="0"/>
                <a:ea typeface="ＭＳ Ｐゴシック" charset="0"/>
              </a:rPr>
              <a:t> </a:t>
            </a:r>
            <a:r>
              <a:rPr lang="zh-CN" altLang="en-US" sz="2000" dirty="0" smtClean="0">
                <a:latin typeface="Comic Sans MS" charset="0"/>
                <a:ea typeface="ＭＳ Ｐゴシック" charset="0"/>
              </a:rPr>
              <a:t>无线链路</a:t>
            </a:r>
            <a:endParaRPr lang="en-US" sz="2400" dirty="0">
              <a:latin typeface="Gill Sans MT" charset="0"/>
              <a:ea typeface="ＭＳ Ｐゴシック" charset="0"/>
            </a:endParaRPr>
          </a:p>
          <a:p>
            <a:pPr marL="342900" indent="-342900">
              <a:spcBef>
                <a:spcPts val="600"/>
              </a:spcBef>
              <a:buClr>
                <a:srgbClr val="000099"/>
              </a:buClr>
              <a:buSzPct val="75000"/>
              <a:buFont typeface="Wingdings" charset="0"/>
              <a:buChar char="v"/>
              <a:defRPr/>
            </a:pPr>
            <a:r>
              <a:rPr lang="zh-CN" altLang="en-US" sz="2000" dirty="0" smtClean="0">
                <a:ea typeface="楷体" panose="02010609060101010101" pitchFamily="49" charset="-122"/>
                <a:cs typeface="Arial" panose="020B0604020202020204" pitchFamily="34" charset="0"/>
              </a:rPr>
              <a:t>通常地用于</a:t>
            </a:r>
            <a:r>
              <a:rPr lang="zh-CN" altLang="en-US" sz="2000" dirty="0">
                <a:ea typeface="楷体" panose="02010609060101010101" pitchFamily="49" charset="-122"/>
                <a:cs typeface="Arial" panose="020B0604020202020204" pitchFamily="34" charset="0"/>
              </a:rPr>
              <a:t>连接无线主机和基</a:t>
            </a:r>
            <a:r>
              <a:rPr lang="zh-CN" altLang="en-US" sz="2000" dirty="0" smtClean="0">
                <a:ea typeface="楷体" panose="02010609060101010101" pitchFamily="49" charset="-122"/>
                <a:cs typeface="Arial" panose="020B0604020202020204" pitchFamily="34" charset="0"/>
              </a:rPr>
              <a:t>站</a:t>
            </a:r>
            <a:endParaRPr lang="en-US" sz="2000" dirty="0">
              <a:latin typeface="Gill Sans MT" charset="0"/>
              <a:ea typeface="ＭＳ Ｐゴシック" charset="0"/>
            </a:endParaRPr>
          </a:p>
          <a:p>
            <a:pPr marL="342900" indent="-342900">
              <a:spcBef>
                <a:spcPts val="600"/>
              </a:spcBef>
              <a:buClr>
                <a:srgbClr val="000099"/>
              </a:buClr>
              <a:buSzPct val="75000"/>
              <a:buFont typeface="Wingdings" charset="0"/>
              <a:buChar char="v"/>
              <a:defRPr/>
            </a:pPr>
            <a:r>
              <a:rPr lang="zh-CN" altLang="en-US" sz="2000" dirty="0">
                <a:ea typeface="楷体" panose="02010609060101010101" pitchFamily="49" charset="-122"/>
                <a:cs typeface="Arial" panose="020B0604020202020204" pitchFamily="34" charset="0"/>
              </a:rPr>
              <a:t>也可以用于骨干链路 </a:t>
            </a:r>
            <a:endParaRPr lang="en-US" altLang="zh-CN" sz="2000" dirty="0" smtClean="0">
              <a:ea typeface="楷体" panose="02010609060101010101" pitchFamily="49" charset="-122"/>
              <a:cs typeface="Arial" panose="020B0604020202020204" pitchFamily="34" charset="0"/>
            </a:endParaRPr>
          </a:p>
          <a:p>
            <a:pPr marL="342900" indent="-342900">
              <a:spcBef>
                <a:spcPts val="600"/>
              </a:spcBef>
              <a:buClr>
                <a:srgbClr val="000099"/>
              </a:buClr>
              <a:buSzPct val="75000"/>
              <a:buFont typeface="Wingdings" charset="0"/>
              <a:buChar char="v"/>
              <a:defRPr/>
            </a:pPr>
            <a:r>
              <a:rPr lang="zh-CN" altLang="en-US" sz="2000" dirty="0" smtClean="0">
                <a:ea typeface="楷体" panose="02010609060101010101" pitchFamily="49" charset="-122"/>
                <a:cs typeface="Arial" panose="020B0604020202020204" pitchFamily="34" charset="0"/>
              </a:rPr>
              <a:t>多路访问协议协调链路接入或使用</a:t>
            </a:r>
            <a:endParaRPr lang="en-US" sz="2000" dirty="0">
              <a:ea typeface="楷体" panose="02010609060101010101" pitchFamily="49" charset="-122"/>
              <a:cs typeface="Arial" panose="020B0604020202020204" pitchFamily="34" charset="0"/>
            </a:endParaRPr>
          </a:p>
          <a:p>
            <a:pPr marL="342900" indent="-342900">
              <a:spcBef>
                <a:spcPts val="600"/>
              </a:spcBef>
              <a:buClr>
                <a:srgbClr val="000099"/>
              </a:buClr>
              <a:buSzPct val="75000"/>
              <a:buFont typeface="Wingdings" charset="0"/>
              <a:buChar char="v"/>
              <a:defRPr/>
            </a:pPr>
            <a:r>
              <a:rPr lang="zh-CN" altLang="en-US" sz="2000" dirty="0">
                <a:ea typeface="楷体" panose="02010609060101010101" pitchFamily="49" charset="-122"/>
                <a:cs typeface="Arial" panose="020B0604020202020204" pitchFamily="34" charset="0"/>
              </a:rPr>
              <a:t>不同的数据速率和传输距离</a:t>
            </a:r>
            <a:endParaRPr lang="en-US" sz="2000" dirty="0">
              <a:ea typeface="楷体" panose="02010609060101010101" pitchFamily="49" charset="-122"/>
              <a:cs typeface="Arial" panose="020B0604020202020204" pitchFamily="34" charset="0"/>
            </a:endParaRPr>
          </a:p>
        </p:txBody>
      </p:sp>
      <p:sp>
        <p:nvSpPr>
          <p:cNvPr id="7208" name="Line 68"/>
          <p:cNvSpPr>
            <a:spLocks noChangeShapeType="1"/>
          </p:cNvSpPr>
          <p:nvPr/>
        </p:nvSpPr>
        <p:spPr bwMode="auto">
          <a:xfrm flipH="1">
            <a:off x="6207125" y="4140581"/>
            <a:ext cx="106363" cy="5492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27687" name="AutoShape 72"/>
          <p:cNvSpPr>
            <a:spLocks noChangeAspect="1" noChangeArrowheads="1" noTextEdit="1"/>
          </p:cNvSpPr>
          <p:nvPr/>
        </p:nvSpPr>
        <p:spPr bwMode="auto">
          <a:xfrm>
            <a:off x="7800975" y="1192594"/>
            <a:ext cx="735013" cy="220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7688" name="Group 137"/>
          <p:cNvGrpSpPr>
            <a:grpSpLocks/>
          </p:cNvGrpSpPr>
          <p:nvPr/>
        </p:nvGrpSpPr>
        <p:grpSpPr bwMode="auto">
          <a:xfrm>
            <a:off x="7815263" y="1110044"/>
            <a:ext cx="722312" cy="303212"/>
            <a:chOff x="4750" y="264"/>
            <a:chExt cx="455" cy="191"/>
          </a:xfrm>
        </p:grpSpPr>
        <p:sp>
          <p:nvSpPr>
            <p:cNvPr id="27694" name="Freeform 89"/>
            <p:cNvSpPr>
              <a:spLocks/>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1 h 209"/>
                <a:gd name="T10" fmla="*/ 0 w 247"/>
                <a:gd name="T11" fmla="*/ 1 h 209"/>
                <a:gd name="T12" fmla="*/ 0 w 247"/>
                <a:gd name="T13" fmla="*/ 1 h 209"/>
                <a:gd name="T14" fmla="*/ 0 w 247"/>
                <a:gd name="T15" fmla="*/ 1 h 209"/>
                <a:gd name="T16" fmla="*/ 0 w 247"/>
                <a:gd name="T17" fmla="*/ 2 h 209"/>
                <a:gd name="T18" fmla="*/ 0 w 247"/>
                <a:gd name="T19" fmla="*/ 2 h 209"/>
                <a:gd name="T20" fmla="*/ 0 w 247"/>
                <a:gd name="T21" fmla="*/ 2 h 209"/>
                <a:gd name="T22" fmla="*/ 0 w 247"/>
                <a:gd name="T23" fmla="*/ 2 h 209"/>
                <a:gd name="T24" fmla="*/ 0 w 247"/>
                <a:gd name="T25" fmla="*/ 3 h 209"/>
                <a:gd name="T26" fmla="*/ 0 w 247"/>
                <a:gd name="T27" fmla="*/ 3 h 209"/>
                <a:gd name="T28" fmla="*/ 0 w 247"/>
                <a:gd name="T29" fmla="*/ 3 h 209"/>
                <a:gd name="T30" fmla="*/ 0 w 247"/>
                <a:gd name="T31" fmla="*/ 3 h 209"/>
                <a:gd name="T32" fmla="*/ 0 w 247"/>
                <a:gd name="T33" fmla="*/ 3 h 209"/>
                <a:gd name="T34" fmla="*/ 0 w 247"/>
                <a:gd name="T35" fmla="*/ 3 h 209"/>
                <a:gd name="T36" fmla="*/ 0 w 247"/>
                <a:gd name="T37" fmla="*/ 3 h 209"/>
                <a:gd name="T38" fmla="*/ 0 w 247"/>
                <a:gd name="T39" fmla="*/ 3 h 209"/>
                <a:gd name="T40" fmla="*/ 0 w 247"/>
                <a:gd name="T41" fmla="*/ 3 h 209"/>
                <a:gd name="T42" fmla="*/ 0 w 247"/>
                <a:gd name="T43" fmla="*/ 2 h 209"/>
                <a:gd name="T44" fmla="*/ 0 w 247"/>
                <a:gd name="T45" fmla="*/ 2 h 209"/>
                <a:gd name="T46" fmla="*/ 0 w 247"/>
                <a:gd name="T47" fmla="*/ 2 h 209"/>
                <a:gd name="T48" fmla="*/ 0 w 247"/>
                <a:gd name="T49" fmla="*/ 2 h 209"/>
                <a:gd name="T50" fmla="*/ 0 w 247"/>
                <a:gd name="T51" fmla="*/ 2 h 209"/>
                <a:gd name="T52" fmla="*/ 0 w 247"/>
                <a:gd name="T53" fmla="*/ 2 h 209"/>
                <a:gd name="T54" fmla="*/ 0 w 247"/>
                <a:gd name="T55" fmla="*/ 2 h 209"/>
                <a:gd name="T56" fmla="*/ 0 w 247"/>
                <a:gd name="T57" fmla="*/ 2 h 209"/>
                <a:gd name="T58" fmla="*/ 0 w 247"/>
                <a:gd name="T59" fmla="*/ 2 h 209"/>
                <a:gd name="T60" fmla="*/ 0 w 247"/>
                <a:gd name="T61" fmla="*/ 2 h 209"/>
                <a:gd name="T62" fmla="*/ 0 w 247"/>
                <a:gd name="T63" fmla="*/ 2 h 209"/>
                <a:gd name="T64" fmla="*/ 0 w 247"/>
                <a:gd name="T65" fmla="*/ 2 h 209"/>
                <a:gd name="T66" fmla="*/ 0 w 247"/>
                <a:gd name="T67" fmla="*/ 1 h 209"/>
                <a:gd name="T68" fmla="*/ 0 w 247"/>
                <a:gd name="T69" fmla="*/ 1 h 209"/>
                <a:gd name="T70" fmla="*/ 0 w 247"/>
                <a:gd name="T71" fmla="*/ 1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5" name="Freeform 90"/>
            <p:cNvSpPr>
              <a:spLocks/>
            </p:cNvSpPr>
            <p:nvPr/>
          </p:nvSpPr>
          <p:spPr bwMode="auto">
            <a:xfrm>
              <a:off x="5012" y="297"/>
              <a:ext cx="53" cy="81"/>
            </a:xfrm>
            <a:custGeom>
              <a:avLst/>
              <a:gdLst>
                <a:gd name="T0" fmla="*/ 0 w 158"/>
                <a:gd name="T1" fmla="*/ 1 h 162"/>
                <a:gd name="T2" fmla="*/ 0 w 158"/>
                <a:gd name="T3" fmla="*/ 2 h 162"/>
                <a:gd name="T4" fmla="*/ 0 w 158"/>
                <a:gd name="T5" fmla="*/ 2 h 162"/>
                <a:gd name="T6" fmla="*/ 0 w 158"/>
                <a:gd name="T7" fmla="*/ 2 h 162"/>
                <a:gd name="T8" fmla="*/ 0 w 158"/>
                <a:gd name="T9" fmla="*/ 2 h 162"/>
                <a:gd name="T10" fmla="*/ 0 w 158"/>
                <a:gd name="T11" fmla="*/ 2 h 162"/>
                <a:gd name="T12" fmla="*/ 0 w 158"/>
                <a:gd name="T13" fmla="*/ 3 h 162"/>
                <a:gd name="T14" fmla="*/ 0 w 158"/>
                <a:gd name="T15" fmla="*/ 3 h 162"/>
                <a:gd name="T16" fmla="*/ 0 w 158"/>
                <a:gd name="T17" fmla="*/ 3 h 162"/>
                <a:gd name="T18" fmla="*/ 0 w 158"/>
                <a:gd name="T19" fmla="*/ 3 h 162"/>
                <a:gd name="T20" fmla="*/ 0 w 158"/>
                <a:gd name="T21" fmla="*/ 3 h 162"/>
                <a:gd name="T22" fmla="*/ 0 w 158"/>
                <a:gd name="T23" fmla="*/ 3 h 162"/>
                <a:gd name="T24" fmla="*/ 0 w 158"/>
                <a:gd name="T25" fmla="*/ 3 h 162"/>
                <a:gd name="T26" fmla="*/ 0 w 158"/>
                <a:gd name="T27" fmla="*/ 3 h 162"/>
                <a:gd name="T28" fmla="*/ 0 w 158"/>
                <a:gd name="T29" fmla="*/ 3 h 162"/>
                <a:gd name="T30" fmla="*/ 0 w 158"/>
                <a:gd name="T31" fmla="*/ 3 h 162"/>
                <a:gd name="T32" fmla="*/ 0 w 158"/>
                <a:gd name="T33" fmla="*/ 3 h 162"/>
                <a:gd name="T34" fmla="*/ 0 w 158"/>
                <a:gd name="T35" fmla="*/ 3 h 162"/>
                <a:gd name="T36" fmla="*/ 0 w 158"/>
                <a:gd name="T37" fmla="*/ 3 h 162"/>
                <a:gd name="T38" fmla="*/ 0 w 158"/>
                <a:gd name="T39" fmla="*/ 3 h 162"/>
                <a:gd name="T40" fmla="*/ 0 w 158"/>
                <a:gd name="T41" fmla="*/ 2 h 162"/>
                <a:gd name="T42" fmla="*/ 0 w 158"/>
                <a:gd name="T43" fmla="*/ 2 h 162"/>
                <a:gd name="T44" fmla="*/ 0 w 158"/>
                <a:gd name="T45" fmla="*/ 2 h 162"/>
                <a:gd name="T46" fmla="*/ 0 w 158"/>
                <a:gd name="T47" fmla="*/ 2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6" name="Freeform 91"/>
            <p:cNvSpPr>
              <a:spLocks/>
            </p:cNvSpPr>
            <p:nvPr/>
          </p:nvSpPr>
          <p:spPr bwMode="auto">
            <a:xfrm>
              <a:off x="4820" y="278"/>
              <a:ext cx="133" cy="169"/>
            </a:xfrm>
            <a:custGeom>
              <a:avLst/>
              <a:gdLst>
                <a:gd name="T0" fmla="*/ 0 w 400"/>
                <a:gd name="T1" fmla="*/ 0 h 339"/>
                <a:gd name="T2" fmla="*/ 0 w 400"/>
                <a:gd name="T3" fmla="*/ 1 h 339"/>
                <a:gd name="T4" fmla="*/ 0 w 400"/>
                <a:gd name="T5" fmla="*/ 2 h 339"/>
                <a:gd name="T6" fmla="*/ 0 w 400"/>
                <a:gd name="T7" fmla="*/ 3 h 339"/>
                <a:gd name="T8" fmla="*/ 0 w 400"/>
                <a:gd name="T9" fmla="*/ 3 h 339"/>
                <a:gd name="T10" fmla="*/ 0 w 400"/>
                <a:gd name="T11" fmla="*/ 3 h 339"/>
                <a:gd name="T12" fmla="*/ 0 w 400"/>
                <a:gd name="T13" fmla="*/ 4 h 339"/>
                <a:gd name="T14" fmla="*/ 0 w 400"/>
                <a:gd name="T15" fmla="*/ 4 h 339"/>
                <a:gd name="T16" fmla="*/ 0 w 400"/>
                <a:gd name="T17" fmla="*/ 4 h 339"/>
                <a:gd name="T18" fmla="*/ 0 w 400"/>
                <a:gd name="T19" fmla="*/ 4 h 339"/>
                <a:gd name="T20" fmla="*/ 0 w 400"/>
                <a:gd name="T21" fmla="*/ 4 h 339"/>
                <a:gd name="T22" fmla="*/ 0 w 400"/>
                <a:gd name="T23" fmla="*/ 5 h 339"/>
                <a:gd name="T24" fmla="*/ 0 w 400"/>
                <a:gd name="T25" fmla="*/ 5 h 339"/>
                <a:gd name="T26" fmla="*/ 0 w 400"/>
                <a:gd name="T27" fmla="*/ 5 h 339"/>
                <a:gd name="T28" fmla="*/ 0 w 400"/>
                <a:gd name="T29" fmla="*/ 5 h 339"/>
                <a:gd name="T30" fmla="*/ 0 w 400"/>
                <a:gd name="T31" fmla="*/ 5 h 339"/>
                <a:gd name="T32" fmla="*/ 1 w 400"/>
                <a:gd name="T33" fmla="*/ 5 h 339"/>
                <a:gd name="T34" fmla="*/ 1 w 400"/>
                <a:gd name="T35" fmla="*/ 5 h 339"/>
                <a:gd name="T36" fmla="*/ 1 w 400"/>
                <a:gd name="T37" fmla="*/ 5 h 339"/>
                <a:gd name="T38" fmla="*/ 1 w 400"/>
                <a:gd name="T39" fmla="*/ 4 h 339"/>
                <a:gd name="T40" fmla="*/ 0 w 400"/>
                <a:gd name="T41" fmla="*/ 4 h 339"/>
                <a:gd name="T42" fmla="*/ 0 w 400"/>
                <a:gd name="T43" fmla="*/ 4 h 339"/>
                <a:gd name="T44" fmla="*/ 0 w 400"/>
                <a:gd name="T45" fmla="*/ 4 h 339"/>
                <a:gd name="T46" fmla="*/ 0 w 400"/>
                <a:gd name="T47" fmla="*/ 4 h 339"/>
                <a:gd name="T48" fmla="*/ 0 w 400"/>
                <a:gd name="T49" fmla="*/ 4 h 339"/>
                <a:gd name="T50" fmla="*/ 0 w 400"/>
                <a:gd name="T51" fmla="*/ 4 h 339"/>
                <a:gd name="T52" fmla="*/ 0 w 400"/>
                <a:gd name="T53" fmla="*/ 4 h 339"/>
                <a:gd name="T54" fmla="*/ 0 w 400"/>
                <a:gd name="T55" fmla="*/ 4 h 339"/>
                <a:gd name="T56" fmla="*/ 0 w 400"/>
                <a:gd name="T57" fmla="*/ 3 h 339"/>
                <a:gd name="T58" fmla="*/ 0 w 400"/>
                <a:gd name="T59" fmla="*/ 3 h 339"/>
                <a:gd name="T60" fmla="*/ 0 w 400"/>
                <a:gd name="T61" fmla="*/ 3 h 339"/>
                <a:gd name="T62" fmla="*/ 0 w 400"/>
                <a:gd name="T63" fmla="*/ 2 h 339"/>
                <a:gd name="T64" fmla="*/ 0 w 400"/>
                <a:gd name="T65" fmla="*/ 2 h 339"/>
                <a:gd name="T66" fmla="*/ 0 w 400"/>
                <a:gd name="T67" fmla="*/ 1 h 339"/>
                <a:gd name="T68" fmla="*/ 0 w 400"/>
                <a:gd name="T69" fmla="*/ 1 h 339"/>
                <a:gd name="T70" fmla="*/ 0 w 400"/>
                <a:gd name="T71" fmla="*/ 1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7" name="Freeform 92"/>
            <p:cNvSpPr>
              <a:spLocks/>
            </p:cNvSpPr>
            <p:nvPr/>
          </p:nvSpPr>
          <p:spPr bwMode="auto">
            <a:xfrm>
              <a:off x="5007" y="272"/>
              <a:ext cx="117" cy="113"/>
            </a:xfrm>
            <a:custGeom>
              <a:avLst/>
              <a:gdLst>
                <a:gd name="T0" fmla="*/ 0 w 351"/>
                <a:gd name="T1" fmla="*/ 2 h 226"/>
                <a:gd name="T2" fmla="*/ 0 w 351"/>
                <a:gd name="T3" fmla="*/ 2 h 226"/>
                <a:gd name="T4" fmla="*/ 0 w 351"/>
                <a:gd name="T5" fmla="*/ 2 h 226"/>
                <a:gd name="T6" fmla="*/ 0 w 351"/>
                <a:gd name="T7" fmla="*/ 2 h 226"/>
                <a:gd name="T8" fmla="*/ 0 w 351"/>
                <a:gd name="T9" fmla="*/ 2 h 226"/>
                <a:gd name="T10" fmla="*/ 0 w 351"/>
                <a:gd name="T11" fmla="*/ 3 h 226"/>
                <a:gd name="T12" fmla="*/ 0 w 351"/>
                <a:gd name="T13" fmla="*/ 3 h 226"/>
                <a:gd name="T14" fmla="*/ 0 w 351"/>
                <a:gd name="T15" fmla="*/ 3 h 226"/>
                <a:gd name="T16" fmla="*/ 0 w 351"/>
                <a:gd name="T17" fmla="*/ 3 h 226"/>
                <a:gd name="T18" fmla="*/ 0 w 351"/>
                <a:gd name="T19" fmla="*/ 3 h 226"/>
                <a:gd name="T20" fmla="*/ 0 w 351"/>
                <a:gd name="T21" fmla="*/ 3 h 226"/>
                <a:gd name="T22" fmla="*/ 0 w 351"/>
                <a:gd name="T23" fmla="*/ 4 h 226"/>
                <a:gd name="T24" fmla="*/ 0 w 351"/>
                <a:gd name="T25" fmla="*/ 4 h 226"/>
                <a:gd name="T26" fmla="*/ 0 w 351"/>
                <a:gd name="T27" fmla="*/ 4 h 226"/>
                <a:gd name="T28" fmla="*/ 0 w 351"/>
                <a:gd name="T29" fmla="*/ 4 h 226"/>
                <a:gd name="T30" fmla="*/ 0 w 351"/>
                <a:gd name="T31" fmla="*/ 4 h 226"/>
                <a:gd name="T32" fmla="*/ 0 w 351"/>
                <a:gd name="T33" fmla="*/ 4 h 226"/>
                <a:gd name="T34" fmla="*/ 0 w 351"/>
                <a:gd name="T35" fmla="*/ 4 h 226"/>
                <a:gd name="T36" fmla="*/ 0 w 351"/>
                <a:gd name="T37" fmla="*/ 4 h 226"/>
                <a:gd name="T38" fmla="*/ 0 w 351"/>
                <a:gd name="T39" fmla="*/ 4 h 226"/>
                <a:gd name="T40" fmla="*/ 0 w 351"/>
                <a:gd name="T41" fmla="*/ 4 h 226"/>
                <a:gd name="T42" fmla="*/ 0 w 351"/>
                <a:gd name="T43" fmla="*/ 4 h 226"/>
                <a:gd name="T44" fmla="*/ 0 w 351"/>
                <a:gd name="T45" fmla="*/ 3 h 226"/>
                <a:gd name="T46" fmla="*/ 0 w 351"/>
                <a:gd name="T47" fmla="*/ 3 h 226"/>
                <a:gd name="T48" fmla="*/ 0 w 351"/>
                <a:gd name="T49" fmla="*/ 3 h 226"/>
                <a:gd name="T50" fmla="*/ 0 w 351"/>
                <a:gd name="T51" fmla="*/ 2 h 226"/>
                <a:gd name="T52" fmla="*/ 0 w 351"/>
                <a:gd name="T53" fmla="*/ 2 h 226"/>
                <a:gd name="T54" fmla="*/ 0 w 351"/>
                <a:gd name="T55" fmla="*/ 2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2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8" name="Freeform 93"/>
            <p:cNvSpPr>
              <a:spLocks/>
            </p:cNvSpPr>
            <p:nvPr/>
          </p:nvSpPr>
          <p:spPr bwMode="auto">
            <a:xfrm>
              <a:off x="4769" y="324"/>
              <a:ext cx="48" cy="107"/>
            </a:xfrm>
            <a:custGeom>
              <a:avLst/>
              <a:gdLst>
                <a:gd name="T0" fmla="*/ 0 w 142"/>
                <a:gd name="T1" fmla="*/ 2 h 213"/>
                <a:gd name="T2" fmla="*/ 0 w 142"/>
                <a:gd name="T3" fmla="*/ 3 h 213"/>
                <a:gd name="T4" fmla="*/ 0 w 142"/>
                <a:gd name="T5" fmla="*/ 3 h 213"/>
                <a:gd name="T6" fmla="*/ 0 w 142"/>
                <a:gd name="T7" fmla="*/ 3 h 213"/>
                <a:gd name="T8" fmla="*/ 0 w 142"/>
                <a:gd name="T9" fmla="*/ 3 h 213"/>
                <a:gd name="T10" fmla="*/ 0 w 142"/>
                <a:gd name="T11" fmla="*/ 3 h 213"/>
                <a:gd name="T12" fmla="*/ 0 w 142"/>
                <a:gd name="T13" fmla="*/ 4 h 213"/>
                <a:gd name="T14" fmla="*/ 0 w 142"/>
                <a:gd name="T15" fmla="*/ 4 h 213"/>
                <a:gd name="T16" fmla="*/ 0 w 142"/>
                <a:gd name="T17" fmla="*/ 4 h 213"/>
                <a:gd name="T18" fmla="*/ 0 w 142"/>
                <a:gd name="T19" fmla="*/ 4 h 213"/>
                <a:gd name="T20" fmla="*/ 0 w 142"/>
                <a:gd name="T21" fmla="*/ 4 h 213"/>
                <a:gd name="T22" fmla="*/ 0 w 142"/>
                <a:gd name="T23" fmla="*/ 4 h 213"/>
                <a:gd name="T24" fmla="*/ 0 w 142"/>
                <a:gd name="T25" fmla="*/ 4 h 213"/>
                <a:gd name="T26" fmla="*/ 0 w 142"/>
                <a:gd name="T27" fmla="*/ 4 h 213"/>
                <a:gd name="T28" fmla="*/ 0 w 142"/>
                <a:gd name="T29" fmla="*/ 4 h 213"/>
                <a:gd name="T30" fmla="*/ 0 w 142"/>
                <a:gd name="T31" fmla="*/ 3 h 213"/>
                <a:gd name="T32" fmla="*/ 0 w 142"/>
                <a:gd name="T33" fmla="*/ 3 h 213"/>
                <a:gd name="T34" fmla="*/ 0 w 142"/>
                <a:gd name="T35" fmla="*/ 3 h 213"/>
                <a:gd name="T36" fmla="*/ 0 w 142"/>
                <a:gd name="T37" fmla="*/ 3 h 213"/>
                <a:gd name="T38" fmla="*/ 0 w 142"/>
                <a:gd name="T39" fmla="*/ 3 h 213"/>
                <a:gd name="T40" fmla="*/ 0 w 142"/>
                <a:gd name="T41" fmla="*/ 3 h 213"/>
                <a:gd name="T42" fmla="*/ 0 w 142"/>
                <a:gd name="T43" fmla="*/ 3 h 213"/>
                <a:gd name="T44" fmla="*/ 0 w 142"/>
                <a:gd name="T45" fmla="*/ 2 h 213"/>
                <a:gd name="T46" fmla="*/ 0 w 142"/>
                <a:gd name="T47" fmla="*/ 2 h 213"/>
                <a:gd name="T48" fmla="*/ 0 w 142"/>
                <a:gd name="T49" fmla="*/ 2 h 213"/>
                <a:gd name="T50" fmla="*/ 0 w 142"/>
                <a:gd name="T51" fmla="*/ 2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2 h 213"/>
                <a:gd name="T78" fmla="*/ 0 w 142"/>
                <a:gd name="T79" fmla="*/ 2 h 213"/>
                <a:gd name="T80" fmla="*/ 0 w 142"/>
                <a:gd name="T81" fmla="*/ 2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9" name="Freeform 94"/>
            <p:cNvSpPr>
              <a:spLocks/>
            </p:cNvSpPr>
            <p:nvPr/>
          </p:nvSpPr>
          <p:spPr bwMode="auto">
            <a:xfrm>
              <a:off x="5104" y="264"/>
              <a:ext cx="101" cy="139"/>
            </a:xfrm>
            <a:custGeom>
              <a:avLst/>
              <a:gdLst>
                <a:gd name="T0" fmla="*/ 0 w 305"/>
                <a:gd name="T1" fmla="*/ 1 h 279"/>
                <a:gd name="T2" fmla="*/ 0 w 305"/>
                <a:gd name="T3" fmla="*/ 2 h 279"/>
                <a:gd name="T4" fmla="*/ 0 w 305"/>
                <a:gd name="T5" fmla="*/ 2 h 279"/>
                <a:gd name="T6" fmla="*/ 0 w 305"/>
                <a:gd name="T7" fmla="*/ 2 h 279"/>
                <a:gd name="T8" fmla="*/ 0 w 305"/>
                <a:gd name="T9" fmla="*/ 2 h 279"/>
                <a:gd name="T10" fmla="*/ 0 w 305"/>
                <a:gd name="T11" fmla="*/ 3 h 279"/>
                <a:gd name="T12" fmla="*/ 0 w 305"/>
                <a:gd name="T13" fmla="*/ 3 h 279"/>
                <a:gd name="T14" fmla="*/ 0 w 305"/>
                <a:gd name="T15" fmla="*/ 3 h 279"/>
                <a:gd name="T16" fmla="*/ 0 w 305"/>
                <a:gd name="T17" fmla="*/ 3 h 279"/>
                <a:gd name="T18" fmla="*/ 0 w 305"/>
                <a:gd name="T19" fmla="*/ 4 h 279"/>
                <a:gd name="T20" fmla="*/ 0 w 305"/>
                <a:gd name="T21" fmla="*/ 4 h 279"/>
                <a:gd name="T22" fmla="*/ 0 w 305"/>
                <a:gd name="T23" fmla="*/ 4 h 279"/>
                <a:gd name="T24" fmla="*/ 0 w 305"/>
                <a:gd name="T25" fmla="*/ 4 h 279"/>
                <a:gd name="T26" fmla="*/ 0 w 305"/>
                <a:gd name="T27" fmla="*/ 4 h 279"/>
                <a:gd name="T28" fmla="*/ 0 w 305"/>
                <a:gd name="T29" fmla="*/ 4 h 279"/>
                <a:gd name="T30" fmla="*/ 0 w 305"/>
                <a:gd name="T31" fmla="*/ 3 h 279"/>
                <a:gd name="T32" fmla="*/ 0 w 305"/>
                <a:gd name="T33" fmla="*/ 3 h 279"/>
                <a:gd name="T34" fmla="*/ 0 w 305"/>
                <a:gd name="T35" fmla="*/ 3 h 279"/>
                <a:gd name="T36" fmla="*/ 0 w 305"/>
                <a:gd name="T37" fmla="*/ 2 h 279"/>
                <a:gd name="T38" fmla="*/ 0 w 305"/>
                <a:gd name="T39" fmla="*/ 2 h 279"/>
                <a:gd name="T40" fmla="*/ 0 w 305"/>
                <a:gd name="T41" fmla="*/ 1 h 279"/>
                <a:gd name="T42" fmla="*/ 0 w 305"/>
                <a:gd name="T43" fmla="*/ 1 h 279"/>
                <a:gd name="T44" fmla="*/ 0 w 305"/>
                <a:gd name="T45" fmla="*/ 1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1 h 279"/>
                <a:gd name="T74" fmla="*/ 0 w 305"/>
                <a:gd name="T75" fmla="*/ 1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0" name="Freeform 99"/>
            <p:cNvSpPr>
              <a:spLocks/>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1 h 85"/>
                <a:gd name="T28" fmla="*/ 0 w 54"/>
                <a:gd name="T29" fmla="*/ 1 h 85"/>
                <a:gd name="T30" fmla="*/ 0 w 54"/>
                <a:gd name="T31" fmla="*/ 1 h 85"/>
                <a:gd name="T32" fmla="*/ 0 w 54"/>
                <a:gd name="T33" fmla="*/ 1 h 85"/>
                <a:gd name="T34" fmla="*/ 0 w 54"/>
                <a:gd name="T35" fmla="*/ 1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1" name="Freeform 100"/>
            <p:cNvSpPr>
              <a:spLocks/>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2" name="Freeform 101"/>
            <p:cNvSpPr>
              <a:spLocks/>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3" name="Freeform 130"/>
            <p:cNvSpPr>
              <a:spLocks/>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2 h 211"/>
                <a:gd name="T10" fmla="*/ 0 w 246"/>
                <a:gd name="T11" fmla="*/ 2 h 211"/>
                <a:gd name="T12" fmla="*/ 0 w 246"/>
                <a:gd name="T13" fmla="*/ 2 h 211"/>
                <a:gd name="T14" fmla="*/ 0 w 246"/>
                <a:gd name="T15" fmla="*/ 2 h 211"/>
                <a:gd name="T16" fmla="*/ 0 w 246"/>
                <a:gd name="T17" fmla="*/ 3 h 211"/>
                <a:gd name="T18" fmla="*/ 0 w 246"/>
                <a:gd name="T19" fmla="*/ 3 h 211"/>
                <a:gd name="T20" fmla="*/ 0 w 246"/>
                <a:gd name="T21" fmla="*/ 3 h 211"/>
                <a:gd name="T22" fmla="*/ 0 w 246"/>
                <a:gd name="T23" fmla="*/ 3 h 211"/>
                <a:gd name="T24" fmla="*/ 0 w 246"/>
                <a:gd name="T25" fmla="*/ 4 h 211"/>
                <a:gd name="T26" fmla="*/ 0 w 246"/>
                <a:gd name="T27" fmla="*/ 4 h 211"/>
                <a:gd name="T28" fmla="*/ 0 w 246"/>
                <a:gd name="T29" fmla="*/ 4 h 211"/>
                <a:gd name="T30" fmla="*/ 0 w 246"/>
                <a:gd name="T31" fmla="*/ 4 h 211"/>
                <a:gd name="T32" fmla="*/ 0 w 246"/>
                <a:gd name="T33" fmla="*/ 4 h 211"/>
                <a:gd name="T34" fmla="*/ 0 w 246"/>
                <a:gd name="T35" fmla="*/ 4 h 211"/>
                <a:gd name="T36" fmla="*/ 0 w 246"/>
                <a:gd name="T37" fmla="*/ 4 h 211"/>
                <a:gd name="T38" fmla="*/ 0 w 246"/>
                <a:gd name="T39" fmla="*/ 4 h 211"/>
                <a:gd name="T40" fmla="*/ 0 w 246"/>
                <a:gd name="T41" fmla="*/ 4 h 211"/>
                <a:gd name="T42" fmla="*/ 0 w 246"/>
                <a:gd name="T43" fmla="*/ 4 h 211"/>
                <a:gd name="T44" fmla="*/ 0 w 246"/>
                <a:gd name="T45" fmla="*/ 4 h 211"/>
                <a:gd name="T46" fmla="*/ 0 w 246"/>
                <a:gd name="T47" fmla="*/ 4 h 211"/>
                <a:gd name="T48" fmla="*/ 0 w 246"/>
                <a:gd name="T49" fmla="*/ 4 h 211"/>
                <a:gd name="T50" fmla="*/ 0 w 246"/>
                <a:gd name="T51" fmla="*/ 4 h 211"/>
                <a:gd name="T52" fmla="*/ 0 w 246"/>
                <a:gd name="T53" fmla="*/ 4 h 211"/>
                <a:gd name="T54" fmla="*/ 0 w 246"/>
                <a:gd name="T55" fmla="*/ 4 h 211"/>
                <a:gd name="T56" fmla="*/ 0 w 246"/>
                <a:gd name="T57" fmla="*/ 4 h 211"/>
                <a:gd name="T58" fmla="*/ 0 w 246"/>
                <a:gd name="T59" fmla="*/ 4 h 211"/>
                <a:gd name="T60" fmla="*/ 0 w 246"/>
                <a:gd name="T61" fmla="*/ 4 h 211"/>
                <a:gd name="T62" fmla="*/ 0 w 246"/>
                <a:gd name="T63" fmla="*/ 3 h 211"/>
                <a:gd name="T64" fmla="*/ 0 w 246"/>
                <a:gd name="T65" fmla="*/ 3 h 211"/>
                <a:gd name="T66" fmla="*/ 0 w 246"/>
                <a:gd name="T67" fmla="*/ 3 h 211"/>
                <a:gd name="T68" fmla="*/ 0 w 246"/>
                <a:gd name="T69" fmla="*/ 3 h 211"/>
                <a:gd name="T70" fmla="*/ 0 w 246"/>
                <a:gd name="T71" fmla="*/ 3 h 211"/>
                <a:gd name="T72" fmla="*/ 0 w 246"/>
                <a:gd name="T73" fmla="*/ 3 h 211"/>
                <a:gd name="T74" fmla="*/ 0 w 246"/>
                <a:gd name="T75" fmla="*/ 3 h 211"/>
                <a:gd name="T76" fmla="*/ 0 w 246"/>
                <a:gd name="T77" fmla="*/ 2 h 211"/>
                <a:gd name="T78" fmla="*/ 0 w 246"/>
                <a:gd name="T79" fmla="*/ 2 h 211"/>
                <a:gd name="T80" fmla="*/ 0 w 246"/>
                <a:gd name="T81" fmla="*/ 2 h 211"/>
                <a:gd name="T82" fmla="*/ 0 w 246"/>
                <a:gd name="T83" fmla="*/ 2 h 211"/>
                <a:gd name="T84" fmla="*/ 0 w 246"/>
                <a:gd name="T85" fmla="*/ 2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4" name="Freeform 131"/>
            <p:cNvSpPr>
              <a:spLocks/>
            </p:cNvSpPr>
            <p:nvPr/>
          </p:nvSpPr>
          <p:spPr bwMode="auto">
            <a:xfrm>
              <a:off x="4989" y="303"/>
              <a:ext cx="53" cy="82"/>
            </a:xfrm>
            <a:custGeom>
              <a:avLst/>
              <a:gdLst>
                <a:gd name="T0" fmla="*/ 0 w 158"/>
                <a:gd name="T1" fmla="*/ 1 h 164"/>
                <a:gd name="T2" fmla="*/ 0 w 158"/>
                <a:gd name="T3" fmla="*/ 2 h 164"/>
                <a:gd name="T4" fmla="*/ 0 w 158"/>
                <a:gd name="T5" fmla="*/ 2 h 164"/>
                <a:gd name="T6" fmla="*/ 0 w 158"/>
                <a:gd name="T7" fmla="*/ 2 h 164"/>
                <a:gd name="T8" fmla="*/ 0 w 158"/>
                <a:gd name="T9" fmla="*/ 2 h 164"/>
                <a:gd name="T10" fmla="*/ 0 w 158"/>
                <a:gd name="T11" fmla="*/ 2 h 164"/>
                <a:gd name="T12" fmla="*/ 0 w 158"/>
                <a:gd name="T13" fmla="*/ 3 h 164"/>
                <a:gd name="T14" fmla="*/ 0 w 158"/>
                <a:gd name="T15" fmla="*/ 3 h 164"/>
                <a:gd name="T16" fmla="*/ 0 w 158"/>
                <a:gd name="T17" fmla="*/ 3 h 164"/>
                <a:gd name="T18" fmla="*/ 0 w 158"/>
                <a:gd name="T19" fmla="*/ 3 h 164"/>
                <a:gd name="T20" fmla="*/ 0 w 158"/>
                <a:gd name="T21" fmla="*/ 3 h 164"/>
                <a:gd name="T22" fmla="*/ 0 w 158"/>
                <a:gd name="T23" fmla="*/ 3 h 164"/>
                <a:gd name="T24" fmla="*/ 0 w 158"/>
                <a:gd name="T25" fmla="*/ 3 h 164"/>
                <a:gd name="T26" fmla="*/ 0 w 158"/>
                <a:gd name="T27" fmla="*/ 3 h 164"/>
                <a:gd name="T28" fmla="*/ 0 w 158"/>
                <a:gd name="T29" fmla="*/ 3 h 164"/>
                <a:gd name="T30" fmla="*/ 0 w 158"/>
                <a:gd name="T31" fmla="*/ 3 h 164"/>
                <a:gd name="T32" fmla="*/ 0 w 158"/>
                <a:gd name="T33" fmla="*/ 3 h 164"/>
                <a:gd name="T34" fmla="*/ 0 w 158"/>
                <a:gd name="T35" fmla="*/ 3 h 164"/>
                <a:gd name="T36" fmla="*/ 0 w 158"/>
                <a:gd name="T37" fmla="*/ 3 h 164"/>
                <a:gd name="T38" fmla="*/ 0 w 158"/>
                <a:gd name="T39" fmla="*/ 3 h 164"/>
                <a:gd name="T40" fmla="*/ 0 w 158"/>
                <a:gd name="T41" fmla="*/ 2 h 164"/>
                <a:gd name="T42" fmla="*/ 0 w 158"/>
                <a:gd name="T43" fmla="*/ 2 h 164"/>
                <a:gd name="T44" fmla="*/ 0 w 158"/>
                <a:gd name="T45" fmla="*/ 2 h 164"/>
                <a:gd name="T46" fmla="*/ 0 w 158"/>
                <a:gd name="T47" fmla="*/ 2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5" name="Freeform 132"/>
            <p:cNvSpPr>
              <a:spLocks/>
            </p:cNvSpPr>
            <p:nvPr/>
          </p:nvSpPr>
          <p:spPr bwMode="auto">
            <a:xfrm>
              <a:off x="4796" y="285"/>
              <a:ext cx="134" cy="170"/>
            </a:xfrm>
            <a:custGeom>
              <a:avLst/>
              <a:gdLst>
                <a:gd name="T0" fmla="*/ 0 w 400"/>
                <a:gd name="T1" fmla="*/ 1 h 340"/>
                <a:gd name="T2" fmla="*/ 0 w 400"/>
                <a:gd name="T3" fmla="*/ 2 h 340"/>
                <a:gd name="T4" fmla="*/ 0 w 400"/>
                <a:gd name="T5" fmla="*/ 3 h 340"/>
                <a:gd name="T6" fmla="*/ 0 w 400"/>
                <a:gd name="T7" fmla="*/ 4 h 340"/>
                <a:gd name="T8" fmla="*/ 0 w 400"/>
                <a:gd name="T9" fmla="*/ 4 h 340"/>
                <a:gd name="T10" fmla="*/ 0 w 400"/>
                <a:gd name="T11" fmla="*/ 4 h 340"/>
                <a:gd name="T12" fmla="*/ 0 w 400"/>
                <a:gd name="T13" fmla="*/ 5 h 340"/>
                <a:gd name="T14" fmla="*/ 0 w 400"/>
                <a:gd name="T15" fmla="*/ 5 h 340"/>
                <a:gd name="T16" fmla="*/ 0 w 400"/>
                <a:gd name="T17" fmla="*/ 5 h 340"/>
                <a:gd name="T18" fmla="*/ 0 w 400"/>
                <a:gd name="T19" fmla="*/ 5 h 340"/>
                <a:gd name="T20" fmla="*/ 0 w 400"/>
                <a:gd name="T21" fmla="*/ 5 h 340"/>
                <a:gd name="T22" fmla="*/ 0 w 400"/>
                <a:gd name="T23" fmla="*/ 6 h 340"/>
                <a:gd name="T24" fmla="*/ 0 w 400"/>
                <a:gd name="T25" fmla="*/ 6 h 340"/>
                <a:gd name="T26" fmla="*/ 0 w 400"/>
                <a:gd name="T27" fmla="*/ 6 h 340"/>
                <a:gd name="T28" fmla="*/ 0 w 400"/>
                <a:gd name="T29" fmla="*/ 6 h 340"/>
                <a:gd name="T30" fmla="*/ 0 w 400"/>
                <a:gd name="T31" fmla="*/ 6 h 340"/>
                <a:gd name="T32" fmla="*/ 1 w 400"/>
                <a:gd name="T33" fmla="*/ 6 h 340"/>
                <a:gd name="T34" fmla="*/ 1 w 400"/>
                <a:gd name="T35" fmla="*/ 6 h 340"/>
                <a:gd name="T36" fmla="*/ 1 w 400"/>
                <a:gd name="T37" fmla="*/ 6 h 340"/>
                <a:gd name="T38" fmla="*/ 1 w 400"/>
                <a:gd name="T39" fmla="*/ 5 h 340"/>
                <a:gd name="T40" fmla="*/ 1 w 400"/>
                <a:gd name="T41" fmla="*/ 5 h 340"/>
                <a:gd name="T42" fmla="*/ 0 w 400"/>
                <a:gd name="T43" fmla="*/ 5 h 340"/>
                <a:gd name="T44" fmla="*/ 0 w 400"/>
                <a:gd name="T45" fmla="*/ 5 h 340"/>
                <a:gd name="T46" fmla="*/ 0 w 400"/>
                <a:gd name="T47" fmla="*/ 5 h 340"/>
                <a:gd name="T48" fmla="*/ 0 w 400"/>
                <a:gd name="T49" fmla="*/ 5 h 340"/>
                <a:gd name="T50" fmla="*/ 0 w 400"/>
                <a:gd name="T51" fmla="*/ 5 h 340"/>
                <a:gd name="T52" fmla="*/ 0 w 400"/>
                <a:gd name="T53" fmla="*/ 5 h 340"/>
                <a:gd name="T54" fmla="*/ 0 w 400"/>
                <a:gd name="T55" fmla="*/ 5 h 340"/>
                <a:gd name="T56" fmla="*/ 0 w 400"/>
                <a:gd name="T57" fmla="*/ 5 h 340"/>
                <a:gd name="T58" fmla="*/ 0 w 400"/>
                <a:gd name="T59" fmla="*/ 4 h 340"/>
                <a:gd name="T60" fmla="*/ 0 w 400"/>
                <a:gd name="T61" fmla="*/ 4 h 340"/>
                <a:gd name="T62" fmla="*/ 0 w 400"/>
                <a:gd name="T63" fmla="*/ 3 h 340"/>
                <a:gd name="T64" fmla="*/ 0 w 400"/>
                <a:gd name="T65" fmla="*/ 3 h 340"/>
                <a:gd name="T66" fmla="*/ 0 w 400"/>
                <a:gd name="T67" fmla="*/ 2 h 340"/>
                <a:gd name="T68" fmla="*/ 0 w 400"/>
                <a:gd name="T69" fmla="*/ 2 h 340"/>
                <a:gd name="T70" fmla="*/ 0 w 400"/>
                <a:gd name="T71" fmla="*/ 2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6" name="Freeform 133"/>
            <p:cNvSpPr>
              <a:spLocks/>
            </p:cNvSpPr>
            <p:nvPr/>
          </p:nvSpPr>
          <p:spPr bwMode="auto">
            <a:xfrm>
              <a:off x="4984" y="279"/>
              <a:ext cx="117" cy="114"/>
            </a:xfrm>
            <a:custGeom>
              <a:avLst/>
              <a:gdLst>
                <a:gd name="T0" fmla="*/ 0 w 349"/>
                <a:gd name="T1" fmla="*/ 2 h 227"/>
                <a:gd name="T2" fmla="*/ 0 w 349"/>
                <a:gd name="T3" fmla="*/ 2 h 227"/>
                <a:gd name="T4" fmla="*/ 0 w 349"/>
                <a:gd name="T5" fmla="*/ 2 h 227"/>
                <a:gd name="T6" fmla="*/ 0 w 349"/>
                <a:gd name="T7" fmla="*/ 2 h 227"/>
                <a:gd name="T8" fmla="*/ 0 w 349"/>
                <a:gd name="T9" fmla="*/ 3 h 227"/>
                <a:gd name="T10" fmla="*/ 0 w 349"/>
                <a:gd name="T11" fmla="*/ 3 h 227"/>
                <a:gd name="T12" fmla="*/ 0 w 349"/>
                <a:gd name="T13" fmla="*/ 3 h 227"/>
                <a:gd name="T14" fmla="*/ 0 w 349"/>
                <a:gd name="T15" fmla="*/ 3 h 227"/>
                <a:gd name="T16" fmla="*/ 0 w 349"/>
                <a:gd name="T17" fmla="*/ 3 h 227"/>
                <a:gd name="T18" fmla="*/ 0 w 349"/>
                <a:gd name="T19" fmla="*/ 3 h 227"/>
                <a:gd name="T20" fmla="*/ 0 w 349"/>
                <a:gd name="T21" fmla="*/ 4 h 227"/>
                <a:gd name="T22" fmla="*/ 0 w 349"/>
                <a:gd name="T23" fmla="*/ 4 h 227"/>
                <a:gd name="T24" fmla="*/ 0 w 349"/>
                <a:gd name="T25" fmla="*/ 4 h 227"/>
                <a:gd name="T26" fmla="*/ 0 w 349"/>
                <a:gd name="T27" fmla="*/ 4 h 227"/>
                <a:gd name="T28" fmla="*/ 0 w 349"/>
                <a:gd name="T29" fmla="*/ 4 h 227"/>
                <a:gd name="T30" fmla="*/ 0 w 349"/>
                <a:gd name="T31" fmla="*/ 4 h 227"/>
                <a:gd name="T32" fmla="*/ 0 w 349"/>
                <a:gd name="T33" fmla="*/ 4 h 227"/>
                <a:gd name="T34" fmla="*/ 0 w 349"/>
                <a:gd name="T35" fmla="*/ 4 h 227"/>
                <a:gd name="T36" fmla="*/ 0 w 349"/>
                <a:gd name="T37" fmla="*/ 4 h 227"/>
                <a:gd name="T38" fmla="*/ 0 w 349"/>
                <a:gd name="T39" fmla="*/ 4 h 227"/>
                <a:gd name="T40" fmla="*/ 0 w 349"/>
                <a:gd name="T41" fmla="*/ 4 h 227"/>
                <a:gd name="T42" fmla="*/ 0 w 349"/>
                <a:gd name="T43" fmla="*/ 4 h 227"/>
                <a:gd name="T44" fmla="*/ 0 w 349"/>
                <a:gd name="T45" fmla="*/ 4 h 227"/>
                <a:gd name="T46" fmla="*/ 0 w 349"/>
                <a:gd name="T47" fmla="*/ 3 h 227"/>
                <a:gd name="T48" fmla="*/ 0 w 349"/>
                <a:gd name="T49" fmla="*/ 3 h 227"/>
                <a:gd name="T50" fmla="*/ 0 w 349"/>
                <a:gd name="T51" fmla="*/ 2 h 227"/>
                <a:gd name="T52" fmla="*/ 0 w 349"/>
                <a:gd name="T53" fmla="*/ 2 h 227"/>
                <a:gd name="T54" fmla="*/ 0 w 349"/>
                <a:gd name="T55" fmla="*/ 2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2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7" name="Freeform 134"/>
            <p:cNvSpPr>
              <a:spLocks/>
            </p:cNvSpPr>
            <p:nvPr/>
          </p:nvSpPr>
          <p:spPr bwMode="auto">
            <a:xfrm>
              <a:off x="4750" y="340"/>
              <a:ext cx="48" cy="107"/>
            </a:xfrm>
            <a:custGeom>
              <a:avLst/>
              <a:gdLst>
                <a:gd name="T0" fmla="*/ 0 w 143"/>
                <a:gd name="T1" fmla="*/ 2 h 212"/>
                <a:gd name="T2" fmla="*/ 0 w 143"/>
                <a:gd name="T3" fmla="*/ 3 h 212"/>
                <a:gd name="T4" fmla="*/ 0 w 143"/>
                <a:gd name="T5" fmla="*/ 3 h 212"/>
                <a:gd name="T6" fmla="*/ 0 w 143"/>
                <a:gd name="T7" fmla="*/ 3 h 212"/>
                <a:gd name="T8" fmla="*/ 0 w 143"/>
                <a:gd name="T9" fmla="*/ 3 h 212"/>
                <a:gd name="T10" fmla="*/ 0 w 143"/>
                <a:gd name="T11" fmla="*/ 3 h 212"/>
                <a:gd name="T12" fmla="*/ 0 w 143"/>
                <a:gd name="T13" fmla="*/ 4 h 212"/>
                <a:gd name="T14" fmla="*/ 0 w 143"/>
                <a:gd name="T15" fmla="*/ 4 h 212"/>
                <a:gd name="T16" fmla="*/ 0 w 143"/>
                <a:gd name="T17" fmla="*/ 4 h 212"/>
                <a:gd name="T18" fmla="*/ 0 w 143"/>
                <a:gd name="T19" fmla="*/ 4 h 212"/>
                <a:gd name="T20" fmla="*/ 0 w 143"/>
                <a:gd name="T21" fmla="*/ 4 h 212"/>
                <a:gd name="T22" fmla="*/ 0 w 143"/>
                <a:gd name="T23" fmla="*/ 4 h 212"/>
                <a:gd name="T24" fmla="*/ 0 w 143"/>
                <a:gd name="T25" fmla="*/ 4 h 212"/>
                <a:gd name="T26" fmla="*/ 0 w 143"/>
                <a:gd name="T27" fmla="*/ 4 h 212"/>
                <a:gd name="T28" fmla="*/ 0 w 143"/>
                <a:gd name="T29" fmla="*/ 4 h 212"/>
                <a:gd name="T30" fmla="*/ 0 w 143"/>
                <a:gd name="T31" fmla="*/ 3 h 212"/>
                <a:gd name="T32" fmla="*/ 0 w 143"/>
                <a:gd name="T33" fmla="*/ 3 h 212"/>
                <a:gd name="T34" fmla="*/ 0 w 143"/>
                <a:gd name="T35" fmla="*/ 3 h 212"/>
                <a:gd name="T36" fmla="*/ 0 w 143"/>
                <a:gd name="T37" fmla="*/ 3 h 212"/>
                <a:gd name="T38" fmla="*/ 0 w 143"/>
                <a:gd name="T39" fmla="*/ 3 h 212"/>
                <a:gd name="T40" fmla="*/ 0 w 143"/>
                <a:gd name="T41" fmla="*/ 3 h 212"/>
                <a:gd name="T42" fmla="*/ 0 w 143"/>
                <a:gd name="T43" fmla="*/ 3 h 212"/>
                <a:gd name="T44" fmla="*/ 0 w 143"/>
                <a:gd name="T45" fmla="*/ 2 h 212"/>
                <a:gd name="T46" fmla="*/ 0 w 143"/>
                <a:gd name="T47" fmla="*/ 2 h 212"/>
                <a:gd name="T48" fmla="*/ 0 w 143"/>
                <a:gd name="T49" fmla="*/ 2 h 212"/>
                <a:gd name="T50" fmla="*/ 0 w 143"/>
                <a:gd name="T51" fmla="*/ 2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2 h 212"/>
                <a:gd name="T78" fmla="*/ 0 w 143"/>
                <a:gd name="T79" fmla="*/ 2 h 212"/>
                <a:gd name="T80" fmla="*/ 0 w 143"/>
                <a:gd name="T81" fmla="*/ 2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8" name="Freeform 135"/>
            <p:cNvSpPr>
              <a:spLocks/>
            </p:cNvSpPr>
            <p:nvPr/>
          </p:nvSpPr>
          <p:spPr bwMode="auto">
            <a:xfrm>
              <a:off x="5081" y="272"/>
              <a:ext cx="101" cy="139"/>
            </a:xfrm>
            <a:custGeom>
              <a:avLst/>
              <a:gdLst>
                <a:gd name="T0" fmla="*/ 0 w 304"/>
                <a:gd name="T1" fmla="*/ 2 h 278"/>
                <a:gd name="T2" fmla="*/ 0 w 304"/>
                <a:gd name="T3" fmla="*/ 3 h 278"/>
                <a:gd name="T4" fmla="*/ 0 w 304"/>
                <a:gd name="T5" fmla="*/ 3 h 278"/>
                <a:gd name="T6" fmla="*/ 0 w 304"/>
                <a:gd name="T7" fmla="*/ 3 h 278"/>
                <a:gd name="T8" fmla="*/ 0 w 304"/>
                <a:gd name="T9" fmla="*/ 3 h 278"/>
                <a:gd name="T10" fmla="*/ 0 w 304"/>
                <a:gd name="T11" fmla="*/ 4 h 278"/>
                <a:gd name="T12" fmla="*/ 0 w 304"/>
                <a:gd name="T13" fmla="*/ 4 h 278"/>
                <a:gd name="T14" fmla="*/ 0 w 304"/>
                <a:gd name="T15" fmla="*/ 4 h 278"/>
                <a:gd name="T16" fmla="*/ 0 w 304"/>
                <a:gd name="T17" fmla="*/ 4 h 278"/>
                <a:gd name="T18" fmla="*/ 0 w 304"/>
                <a:gd name="T19" fmla="*/ 5 h 278"/>
                <a:gd name="T20" fmla="*/ 0 w 304"/>
                <a:gd name="T21" fmla="*/ 5 h 278"/>
                <a:gd name="T22" fmla="*/ 0 w 304"/>
                <a:gd name="T23" fmla="*/ 5 h 278"/>
                <a:gd name="T24" fmla="*/ 0 w 304"/>
                <a:gd name="T25" fmla="*/ 5 h 278"/>
                <a:gd name="T26" fmla="*/ 0 w 304"/>
                <a:gd name="T27" fmla="*/ 5 h 278"/>
                <a:gd name="T28" fmla="*/ 0 w 304"/>
                <a:gd name="T29" fmla="*/ 5 h 278"/>
                <a:gd name="T30" fmla="*/ 0 w 304"/>
                <a:gd name="T31" fmla="*/ 4 h 278"/>
                <a:gd name="T32" fmla="*/ 0 w 304"/>
                <a:gd name="T33" fmla="*/ 4 h 278"/>
                <a:gd name="T34" fmla="*/ 0 w 304"/>
                <a:gd name="T35" fmla="*/ 4 h 278"/>
                <a:gd name="T36" fmla="*/ 0 w 304"/>
                <a:gd name="T37" fmla="*/ 3 h 278"/>
                <a:gd name="T38" fmla="*/ 0 w 304"/>
                <a:gd name="T39" fmla="*/ 3 h 278"/>
                <a:gd name="T40" fmla="*/ 0 w 304"/>
                <a:gd name="T41" fmla="*/ 2 h 278"/>
                <a:gd name="T42" fmla="*/ 0 w 304"/>
                <a:gd name="T43" fmla="*/ 2 h 278"/>
                <a:gd name="T44" fmla="*/ 0 w 304"/>
                <a:gd name="T45" fmla="*/ 2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2 h 278"/>
                <a:gd name="T74" fmla="*/ 0 w 304"/>
                <a:gd name="T75" fmla="*/ 2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7691" name="Group 6"/>
          <p:cNvGrpSpPr>
            <a:grpSpLocks/>
          </p:cNvGrpSpPr>
          <p:nvPr/>
        </p:nvGrpSpPr>
        <p:grpSpPr bwMode="auto">
          <a:xfrm>
            <a:off x="3038475" y="2319719"/>
            <a:ext cx="2362200" cy="1762125"/>
            <a:chOff x="3839" y="1737"/>
            <a:chExt cx="1488" cy="1110"/>
          </a:xfrm>
        </p:grpSpPr>
        <p:sp>
          <p:nvSpPr>
            <p:cNvPr id="27692" name="Freeform 7"/>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4" name="Text Box 8"/>
            <p:cNvSpPr txBox="1">
              <a:spLocks noChangeArrowheads="1"/>
            </p:cNvSpPr>
            <p:nvPr/>
          </p:nvSpPr>
          <p:spPr bwMode="auto">
            <a:xfrm>
              <a:off x="4146" y="2030"/>
              <a:ext cx="965"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eaLnBrk="1" hangingPunct="1">
                <a:defRPr/>
              </a:pPr>
              <a:r>
                <a:rPr lang="en-US" dirty="0">
                  <a:latin typeface="Arial" charset="0"/>
                  <a:cs typeface="Arial" charset="0"/>
                </a:rPr>
                <a:t>network </a:t>
              </a:r>
            </a:p>
            <a:p>
              <a:pPr algn="ctr" eaLnBrk="1" hangingPunct="1">
                <a:defRPr/>
              </a:pPr>
              <a:r>
                <a:rPr lang="en-US" dirty="0">
                  <a:latin typeface="Arial" charset="0"/>
                  <a:cs typeface="Arial" charset="0"/>
                </a:rPr>
                <a:t>infrastructure</a:t>
              </a:r>
            </a:p>
          </p:txBody>
        </p:sp>
      </p:grpSp>
      <p:sp>
        <p:nvSpPr>
          <p:cNvPr id="2" name="标题 1"/>
          <p:cNvSpPr>
            <a:spLocks noGrp="1"/>
          </p:cNvSpPr>
          <p:nvPr>
            <p:ph type="title"/>
          </p:nvPr>
        </p:nvSpPr>
        <p:spPr/>
        <p:txBody>
          <a:bodyPr/>
          <a:lstStyle/>
          <a:p>
            <a:r>
              <a:rPr lang="zh-CN" altLang="en-US" dirty="0"/>
              <a:t>无线网络的元素</a:t>
            </a:r>
            <a:endParaRPr lang="zh-CN" altLang="en-US" dirty="0"/>
          </a:p>
        </p:txBody>
      </p:sp>
    </p:spTree>
    <p:extLst>
      <p:ext uri="{BB962C8B-B14F-4D97-AF65-F5344CB8AC3E}">
        <p14:creationId xmlns:p14="http://schemas.microsoft.com/office/powerpoint/2010/main" val="3146405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01650" y="2709937"/>
            <a:ext cx="5310188" cy="3455988"/>
            <a:chOff x="316" y="1934"/>
            <a:chExt cx="3345" cy="2177"/>
          </a:xfrm>
        </p:grpSpPr>
        <p:sp>
          <p:nvSpPr>
            <p:cNvPr id="47180" name="Oval 11"/>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p:spPr>
          <p:txBody>
            <a:bodyPr wrap="none" anchor="ctr"/>
            <a:lstStyle/>
            <a:p>
              <a:endParaRPr lang="zh-CN" altLang="en-US"/>
            </a:p>
          </p:txBody>
        </p:sp>
        <p:sp>
          <p:nvSpPr>
            <p:cNvPr id="47181" name="Text Box 12"/>
            <p:cNvSpPr txBox="1">
              <a:spLocks noChangeArrowheads="1"/>
            </p:cNvSpPr>
            <p:nvPr/>
          </p:nvSpPr>
          <p:spPr bwMode="auto">
            <a:xfrm>
              <a:off x="316" y="1934"/>
              <a:ext cx="1068" cy="252"/>
            </a:xfrm>
            <a:prstGeom prst="rect">
              <a:avLst/>
            </a:prstGeom>
            <a:noFill/>
            <a:ln w="9525">
              <a:noFill/>
              <a:miter lim="800000"/>
              <a:headEnd/>
              <a:tailEnd/>
            </a:ln>
          </p:spPr>
          <p:txBody>
            <a:bodyPr wrap="none">
              <a:spAutoFit/>
            </a:bodyPr>
            <a:lstStyle/>
            <a:p>
              <a:r>
                <a:rPr kumimoji="1" lang="en-US" altLang="zh-CN" dirty="0">
                  <a:solidFill>
                    <a:srgbClr val="333399"/>
                  </a:solidFill>
                  <a:latin typeface="Arial" pitchFamily="34" charset="0"/>
                  <a:ea typeface="黑体" pitchFamily="49" charset="-122"/>
                </a:rPr>
                <a:t>A </a:t>
              </a:r>
              <a:r>
                <a:rPr kumimoji="1" lang="zh-CN" altLang="zh-CN" dirty="0">
                  <a:solidFill>
                    <a:srgbClr val="333399"/>
                  </a:solidFill>
                  <a:latin typeface="Arial" pitchFamily="34" charset="0"/>
                  <a:ea typeface="黑体" pitchFamily="49" charset="-122"/>
                </a:rPr>
                <a:t>的</a:t>
              </a:r>
              <a:r>
                <a:rPr kumimoji="1" lang="zh-CN" altLang="en-US" dirty="0">
                  <a:solidFill>
                    <a:srgbClr val="333399"/>
                  </a:solidFill>
                  <a:latin typeface="Arial" pitchFamily="34" charset="0"/>
                  <a:ea typeface="黑体" pitchFamily="49" charset="-122"/>
                </a:rPr>
                <a:t>作用</a:t>
              </a:r>
              <a:r>
                <a:rPr kumimoji="1" lang="zh-CN" altLang="zh-CN" dirty="0">
                  <a:solidFill>
                    <a:srgbClr val="333399"/>
                  </a:solidFill>
                  <a:latin typeface="Arial" pitchFamily="34" charset="0"/>
                  <a:ea typeface="黑体" pitchFamily="49" charset="-122"/>
                </a:rPr>
                <a:t>范围</a:t>
              </a:r>
              <a:endParaRPr kumimoji="1" lang="zh-CN" altLang="en-US" dirty="0">
                <a:solidFill>
                  <a:srgbClr val="333399"/>
                </a:solidFill>
                <a:latin typeface="Arial" pitchFamily="34" charset="0"/>
                <a:ea typeface="黑体" pitchFamily="49" charset="-122"/>
              </a:endParaRPr>
            </a:p>
          </p:txBody>
        </p:sp>
        <p:sp>
          <p:nvSpPr>
            <p:cNvPr id="47182" name="Line 21"/>
            <p:cNvSpPr>
              <a:spLocks noChangeShapeType="1"/>
            </p:cNvSpPr>
            <p:nvPr/>
          </p:nvSpPr>
          <p:spPr bwMode="auto">
            <a:xfrm>
              <a:off x="1314" y="2115"/>
              <a:ext cx="474" cy="197"/>
            </a:xfrm>
            <a:prstGeom prst="line">
              <a:avLst/>
            </a:prstGeom>
            <a:noFill/>
            <a:ln w="28575">
              <a:solidFill>
                <a:srgbClr val="333399"/>
              </a:solidFill>
              <a:round/>
              <a:headEnd/>
              <a:tailEnd type="triangle" w="sm" len="lg"/>
            </a:ln>
          </p:spPr>
          <p:txBody>
            <a:bodyPr wrap="none" anchor="ctr"/>
            <a:lstStyle/>
            <a:p>
              <a:endParaRPr lang="zh-CN" altLang="en-US"/>
            </a:p>
          </p:txBody>
        </p:sp>
      </p:grpSp>
      <p:grpSp>
        <p:nvGrpSpPr>
          <p:cNvPr id="3" name="Group 75"/>
          <p:cNvGrpSpPr>
            <a:grpSpLocks/>
          </p:cNvGrpSpPr>
          <p:nvPr/>
        </p:nvGrpSpPr>
        <p:grpSpPr bwMode="auto">
          <a:xfrm>
            <a:off x="3719513" y="2636912"/>
            <a:ext cx="5189537" cy="3529013"/>
            <a:chOff x="2343" y="1888"/>
            <a:chExt cx="3269" cy="2223"/>
          </a:xfrm>
        </p:grpSpPr>
        <p:sp>
          <p:nvSpPr>
            <p:cNvPr id="47177" name="Line 22"/>
            <p:cNvSpPr>
              <a:spLocks noChangeShapeType="1"/>
            </p:cNvSpPr>
            <p:nvPr/>
          </p:nvSpPr>
          <p:spPr bwMode="auto">
            <a:xfrm flipH="1">
              <a:off x="4180" y="2115"/>
              <a:ext cx="355" cy="197"/>
            </a:xfrm>
            <a:prstGeom prst="line">
              <a:avLst/>
            </a:prstGeom>
            <a:noFill/>
            <a:ln w="28575">
              <a:solidFill>
                <a:srgbClr val="333399"/>
              </a:solidFill>
              <a:round/>
              <a:headEnd/>
              <a:tailEnd type="triangle" w="sm" len="lg"/>
            </a:ln>
          </p:spPr>
          <p:txBody>
            <a:bodyPr wrap="none" anchor="ctr"/>
            <a:lstStyle/>
            <a:p>
              <a:endParaRPr lang="zh-CN" altLang="en-US"/>
            </a:p>
          </p:txBody>
        </p:sp>
        <p:sp>
          <p:nvSpPr>
            <p:cNvPr id="47178" name="Text Box 23"/>
            <p:cNvSpPr txBox="1">
              <a:spLocks noChangeArrowheads="1"/>
            </p:cNvSpPr>
            <p:nvPr/>
          </p:nvSpPr>
          <p:spPr bwMode="auto">
            <a:xfrm>
              <a:off x="4535" y="1888"/>
              <a:ext cx="1077" cy="252"/>
            </a:xfrm>
            <a:prstGeom prst="rect">
              <a:avLst/>
            </a:prstGeom>
            <a:noFill/>
            <a:ln w="9525">
              <a:noFill/>
              <a:miter lim="800000"/>
              <a:headEnd/>
              <a:tailEnd/>
            </a:ln>
          </p:spPr>
          <p:txBody>
            <a:bodyPr wrap="none">
              <a:spAutoFit/>
            </a:bodyPr>
            <a:lstStyle/>
            <a:p>
              <a:r>
                <a:rPr kumimoji="1" lang="en-US" altLang="zh-CN" dirty="0">
                  <a:solidFill>
                    <a:srgbClr val="333399"/>
                  </a:solidFill>
                  <a:latin typeface="Arial" pitchFamily="34" charset="0"/>
                  <a:ea typeface="黑体" pitchFamily="49" charset="-122"/>
                </a:rPr>
                <a:t>B </a:t>
              </a:r>
              <a:r>
                <a:rPr kumimoji="1" lang="zh-CN" altLang="zh-CN" dirty="0">
                  <a:solidFill>
                    <a:srgbClr val="333399"/>
                  </a:solidFill>
                  <a:latin typeface="Arial" pitchFamily="34" charset="0"/>
                  <a:ea typeface="黑体" pitchFamily="49" charset="-122"/>
                </a:rPr>
                <a:t>的</a:t>
              </a:r>
              <a:r>
                <a:rPr kumimoji="1" lang="zh-CN" altLang="en-US" dirty="0">
                  <a:solidFill>
                    <a:srgbClr val="333399"/>
                  </a:solidFill>
                  <a:latin typeface="Arial" pitchFamily="34" charset="0"/>
                  <a:ea typeface="黑体" pitchFamily="49" charset="-122"/>
                </a:rPr>
                <a:t>作用</a:t>
              </a:r>
              <a:r>
                <a:rPr kumimoji="1" lang="zh-CN" altLang="zh-CN" dirty="0">
                  <a:solidFill>
                    <a:srgbClr val="333399"/>
                  </a:solidFill>
                  <a:latin typeface="Arial" pitchFamily="34" charset="0"/>
                  <a:ea typeface="黑体" pitchFamily="49" charset="-122"/>
                </a:rPr>
                <a:t>范围</a:t>
              </a:r>
              <a:endParaRPr kumimoji="1" lang="zh-CN" altLang="en-US" dirty="0">
                <a:solidFill>
                  <a:srgbClr val="333399"/>
                </a:solidFill>
                <a:latin typeface="Arial" pitchFamily="34" charset="0"/>
                <a:ea typeface="黑体" pitchFamily="49" charset="-122"/>
              </a:endParaRPr>
            </a:p>
          </p:txBody>
        </p:sp>
        <p:sp>
          <p:nvSpPr>
            <p:cNvPr id="47179" name="Oval 15"/>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p:spPr>
          <p:txBody>
            <a:bodyPr wrap="none" anchor="ctr"/>
            <a:lstStyle/>
            <a:p>
              <a:endParaRPr lang="zh-CN" altLang="en-US"/>
            </a:p>
          </p:txBody>
        </p:sp>
      </p:grpSp>
      <p:sp>
        <p:nvSpPr>
          <p:cNvPr id="47108" name="Rectangle 6"/>
          <p:cNvSpPr>
            <a:spLocks noGrp="1" noChangeArrowheads="1"/>
          </p:cNvSpPr>
          <p:nvPr>
            <p:ph type="title"/>
          </p:nvPr>
        </p:nvSpPr>
        <p:spPr/>
        <p:txBody>
          <a:bodyPr/>
          <a:lstStyle/>
          <a:p>
            <a:pPr eaLnBrk="1" hangingPunct="1"/>
            <a:r>
              <a:rPr lang="zh-CN" altLang="en-US" dirty="0" smtClean="0"/>
              <a:t>对</a:t>
            </a:r>
            <a:r>
              <a:rPr lang="zh-CN" altLang="en-US" dirty="0" smtClean="0"/>
              <a:t>信道进行预约 </a:t>
            </a:r>
          </a:p>
        </p:txBody>
      </p:sp>
      <p:sp>
        <p:nvSpPr>
          <p:cNvPr id="47109" name="Rectangle 9"/>
          <p:cNvSpPr>
            <a:spLocks noGrp="1" noChangeArrowheads="1"/>
          </p:cNvSpPr>
          <p:nvPr>
            <p:ph idx="1"/>
          </p:nvPr>
        </p:nvSpPr>
        <p:spPr/>
        <p:txBody>
          <a:bodyPr/>
          <a:lstStyle/>
          <a:p>
            <a:pPr eaLnBrk="1" hangingPunct="1"/>
            <a:r>
              <a:rPr lang="en-US" altLang="zh-CN" dirty="0" smtClean="0"/>
              <a:t>802.11 </a:t>
            </a:r>
            <a:r>
              <a:rPr lang="zh-CN" altLang="en-US" dirty="0" smtClean="0"/>
              <a:t>允许要发送数据的站对信道进行预约。 </a:t>
            </a:r>
          </a:p>
        </p:txBody>
      </p:sp>
      <p:sp>
        <p:nvSpPr>
          <p:cNvPr id="47110" name="Text Box 31"/>
          <p:cNvSpPr txBox="1">
            <a:spLocks noChangeArrowheads="1"/>
          </p:cNvSpPr>
          <p:nvPr/>
        </p:nvSpPr>
        <p:spPr bwMode="auto">
          <a:xfrm>
            <a:off x="3763963" y="4616525"/>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A</a:t>
            </a:r>
          </a:p>
        </p:txBody>
      </p:sp>
      <p:sp>
        <p:nvSpPr>
          <p:cNvPr id="47111" name="Text Box 32"/>
          <p:cNvSpPr txBox="1">
            <a:spLocks noChangeArrowheads="1"/>
          </p:cNvSpPr>
          <p:nvPr/>
        </p:nvSpPr>
        <p:spPr bwMode="auto">
          <a:xfrm>
            <a:off x="2352675" y="4616525"/>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C</a:t>
            </a:r>
          </a:p>
        </p:txBody>
      </p:sp>
      <p:sp>
        <p:nvSpPr>
          <p:cNvPr id="47112" name="Text Box 42"/>
          <p:cNvSpPr txBox="1">
            <a:spLocks noChangeArrowheads="1"/>
          </p:cNvSpPr>
          <p:nvPr/>
        </p:nvSpPr>
        <p:spPr bwMode="auto">
          <a:xfrm>
            <a:off x="5410200" y="4616525"/>
            <a:ext cx="354013"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B</a:t>
            </a:r>
          </a:p>
        </p:txBody>
      </p:sp>
      <p:sp>
        <p:nvSpPr>
          <p:cNvPr id="47113" name="Text Box 43"/>
          <p:cNvSpPr txBox="1">
            <a:spLocks noChangeArrowheads="1"/>
          </p:cNvSpPr>
          <p:nvPr/>
        </p:nvSpPr>
        <p:spPr bwMode="auto">
          <a:xfrm>
            <a:off x="6796088" y="4616525"/>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D</a:t>
            </a:r>
          </a:p>
        </p:txBody>
      </p:sp>
      <p:sp>
        <p:nvSpPr>
          <p:cNvPr id="47114" name="Text Box 50"/>
          <p:cNvSpPr txBox="1">
            <a:spLocks noChangeArrowheads="1"/>
          </p:cNvSpPr>
          <p:nvPr/>
        </p:nvSpPr>
        <p:spPr bwMode="auto">
          <a:xfrm>
            <a:off x="4865688" y="5408687"/>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E</a:t>
            </a:r>
          </a:p>
        </p:txBody>
      </p:sp>
      <p:grpSp>
        <p:nvGrpSpPr>
          <p:cNvPr id="4" name="Group 133"/>
          <p:cNvGrpSpPr>
            <a:grpSpLocks/>
          </p:cNvGrpSpPr>
          <p:nvPr/>
        </p:nvGrpSpPr>
        <p:grpSpPr bwMode="auto">
          <a:xfrm>
            <a:off x="4211638" y="3930725"/>
            <a:ext cx="1081087" cy="506412"/>
            <a:chOff x="2653" y="2703"/>
            <a:chExt cx="681" cy="319"/>
          </a:xfrm>
        </p:grpSpPr>
        <p:sp>
          <p:nvSpPr>
            <p:cNvPr id="47175" name="Line 17"/>
            <p:cNvSpPr>
              <a:spLocks noChangeShapeType="1"/>
            </p:cNvSpPr>
            <p:nvPr/>
          </p:nvSpPr>
          <p:spPr bwMode="auto">
            <a:xfrm>
              <a:off x="2653" y="3022"/>
              <a:ext cx="681" cy="0"/>
            </a:xfrm>
            <a:prstGeom prst="line">
              <a:avLst/>
            </a:prstGeom>
            <a:noFill/>
            <a:ln w="76200">
              <a:solidFill>
                <a:schemeClr val="hlink"/>
              </a:solidFill>
              <a:round/>
              <a:headEnd/>
              <a:tailEnd type="triangle" w="med" len="lg"/>
            </a:ln>
          </p:spPr>
          <p:txBody>
            <a:bodyPr wrap="none" anchor="ctr"/>
            <a:lstStyle/>
            <a:p>
              <a:endParaRPr lang="zh-CN" altLang="en-US"/>
            </a:p>
          </p:txBody>
        </p:sp>
        <p:sp>
          <p:nvSpPr>
            <p:cNvPr id="334867" name="Rectangle 19"/>
            <p:cNvSpPr>
              <a:spLocks noChangeArrowheads="1"/>
            </p:cNvSpPr>
            <p:nvPr/>
          </p:nvSpPr>
          <p:spPr bwMode="auto">
            <a:xfrm>
              <a:off x="2763" y="2703"/>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p>
              <a:pPr algn="ctr">
                <a:defRPr/>
              </a:pPr>
              <a:r>
                <a:rPr kumimoji="1" lang="en-US" altLang="zh-CN">
                  <a:solidFill>
                    <a:srgbClr val="333399"/>
                  </a:solidFill>
                  <a:latin typeface="Arial" charset="0"/>
                  <a:ea typeface="黑体" pitchFamily="49" charset="-122"/>
                </a:rPr>
                <a:t>RTS</a:t>
              </a:r>
            </a:p>
          </p:txBody>
        </p:sp>
      </p:grpSp>
      <p:grpSp>
        <p:nvGrpSpPr>
          <p:cNvPr id="5" name="Group 132"/>
          <p:cNvGrpSpPr>
            <a:grpSpLocks/>
          </p:cNvGrpSpPr>
          <p:nvPr/>
        </p:nvGrpSpPr>
        <p:grpSpPr bwMode="auto">
          <a:xfrm>
            <a:off x="2700338" y="3930725"/>
            <a:ext cx="1008062" cy="506412"/>
            <a:chOff x="1701" y="2703"/>
            <a:chExt cx="635" cy="319"/>
          </a:xfrm>
        </p:grpSpPr>
        <p:sp>
          <p:nvSpPr>
            <p:cNvPr id="334918" name="Rectangle 70"/>
            <p:cNvSpPr>
              <a:spLocks noChangeArrowheads="1"/>
            </p:cNvSpPr>
            <p:nvPr/>
          </p:nvSpPr>
          <p:spPr bwMode="auto">
            <a:xfrm>
              <a:off x="1788" y="2703"/>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p>
              <a:pPr algn="ctr">
                <a:defRPr/>
              </a:pPr>
              <a:r>
                <a:rPr kumimoji="1" lang="en-US" altLang="zh-CN">
                  <a:solidFill>
                    <a:srgbClr val="333399"/>
                  </a:solidFill>
                  <a:latin typeface="Arial" charset="0"/>
                  <a:ea typeface="黑体" pitchFamily="49" charset="-122"/>
                </a:rPr>
                <a:t>RTS</a:t>
              </a:r>
            </a:p>
          </p:txBody>
        </p:sp>
        <p:sp>
          <p:nvSpPr>
            <p:cNvPr id="47174" name="Line 71"/>
            <p:cNvSpPr>
              <a:spLocks noChangeShapeType="1"/>
            </p:cNvSpPr>
            <p:nvPr/>
          </p:nvSpPr>
          <p:spPr bwMode="auto">
            <a:xfrm flipH="1" flipV="1">
              <a:off x="1701" y="3022"/>
              <a:ext cx="635" cy="0"/>
            </a:xfrm>
            <a:prstGeom prst="line">
              <a:avLst/>
            </a:prstGeom>
            <a:noFill/>
            <a:ln w="76200">
              <a:solidFill>
                <a:schemeClr val="hlink"/>
              </a:solidFill>
              <a:round/>
              <a:headEnd/>
              <a:tailEnd type="triangle" w="med" len="lg"/>
            </a:ln>
          </p:spPr>
          <p:txBody>
            <a:bodyPr wrap="none" anchor="ctr"/>
            <a:lstStyle/>
            <a:p>
              <a:endParaRPr lang="zh-CN" altLang="en-US"/>
            </a:p>
          </p:txBody>
        </p:sp>
      </p:grpSp>
      <p:sp>
        <p:nvSpPr>
          <p:cNvPr id="334921" name="Text Box 73"/>
          <p:cNvSpPr txBox="1">
            <a:spLocks noChangeArrowheads="1"/>
          </p:cNvSpPr>
          <p:nvPr/>
        </p:nvSpPr>
        <p:spPr bwMode="auto">
          <a:xfrm>
            <a:off x="357158" y="1000108"/>
            <a:ext cx="8501122" cy="1200329"/>
          </a:xfrm>
          <a:prstGeom prst="rect">
            <a:avLst/>
          </a:prstGeom>
          <a:solidFill>
            <a:srgbClr val="FFFF99"/>
          </a:solidFill>
          <a:ln w="9525">
            <a:solidFill>
              <a:srgbClr val="333399"/>
            </a:solidFill>
            <a:miter lim="800000"/>
            <a:headEnd/>
            <a:tailEnd/>
          </a:ln>
        </p:spPr>
        <p:txBody>
          <a:bodyPr wrap="square">
            <a:spAutoFit/>
          </a:bodyPr>
          <a:lstStyle/>
          <a:p>
            <a:r>
              <a:rPr lang="zh-CN" altLang="en-US" sz="2400" dirty="0">
                <a:solidFill>
                  <a:srgbClr val="333399"/>
                </a:solidFill>
                <a:latin typeface="Arial" pitchFamily="34" charset="0"/>
                <a:ea typeface="黑体" pitchFamily="49" charset="-122"/>
              </a:rPr>
              <a:t>源站 </a:t>
            </a:r>
            <a:r>
              <a:rPr lang="en-US" altLang="zh-CN" sz="2400" dirty="0">
                <a:solidFill>
                  <a:srgbClr val="333399"/>
                </a:solidFill>
                <a:latin typeface="Arial" pitchFamily="34" charset="0"/>
                <a:ea typeface="黑体" pitchFamily="49" charset="-122"/>
              </a:rPr>
              <a:t>A </a:t>
            </a:r>
            <a:r>
              <a:rPr lang="zh-CN" altLang="en-US" sz="2400" dirty="0">
                <a:solidFill>
                  <a:srgbClr val="333399"/>
                </a:solidFill>
                <a:latin typeface="Arial" pitchFamily="34" charset="0"/>
                <a:ea typeface="黑体" pitchFamily="49" charset="-122"/>
              </a:rPr>
              <a:t>在发送数据帧之前先发送一个短的控制帧</a:t>
            </a:r>
            <a:r>
              <a:rPr lang="zh-CN" altLang="en-US" sz="2400" dirty="0" smtClean="0">
                <a:solidFill>
                  <a:srgbClr val="333399"/>
                </a:solidFill>
                <a:latin typeface="Arial" pitchFamily="34" charset="0"/>
                <a:ea typeface="黑体" pitchFamily="49" charset="-122"/>
              </a:rPr>
              <a:t>，叫做</a:t>
            </a:r>
            <a:r>
              <a:rPr lang="zh-CN" altLang="en-US" sz="2400" dirty="0">
                <a:solidFill>
                  <a:schemeClr val="hlink"/>
                </a:solidFill>
                <a:latin typeface="Arial" pitchFamily="34" charset="0"/>
                <a:ea typeface="黑体" pitchFamily="49" charset="-122"/>
              </a:rPr>
              <a:t>请求发送</a:t>
            </a:r>
            <a:r>
              <a:rPr lang="zh-CN" altLang="en-US" sz="2400" dirty="0">
                <a:solidFill>
                  <a:srgbClr val="333399"/>
                </a:solidFill>
                <a:latin typeface="Arial" pitchFamily="34" charset="0"/>
                <a:ea typeface="黑体" pitchFamily="49" charset="-122"/>
              </a:rPr>
              <a:t> </a:t>
            </a:r>
            <a:r>
              <a:rPr lang="en-US" altLang="zh-CN" sz="2400" dirty="0">
                <a:solidFill>
                  <a:srgbClr val="333399"/>
                </a:solidFill>
                <a:latin typeface="Arial" pitchFamily="34" charset="0"/>
                <a:ea typeface="黑体" pitchFamily="49" charset="-122"/>
              </a:rPr>
              <a:t>RTS </a:t>
            </a:r>
            <a:r>
              <a:rPr lang="en-US" altLang="zh-CN" sz="2400" dirty="0" smtClean="0">
                <a:solidFill>
                  <a:srgbClr val="333399"/>
                </a:solidFill>
                <a:latin typeface="Arial" pitchFamily="34" charset="0"/>
                <a:ea typeface="黑体" pitchFamily="49" charset="-122"/>
              </a:rPr>
              <a:t>(Request </a:t>
            </a:r>
            <a:r>
              <a:rPr lang="en-US" altLang="zh-CN" sz="2400" dirty="0">
                <a:solidFill>
                  <a:srgbClr val="333399"/>
                </a:solidFill>
                <a:latin typeface="Arial" pitchFamily="34" charset="0"/>
                <a:ea typeface="黑体" pitchFamily="49" charset="-122"/>
              </a:rPr>
              <a:t>To </a:t>
            </a:r>
            <a:r>
              <a:rPr lang="en-US" altLang="zh-CN" sz="2400" dirty="0" smtClean="0">
                <a:solidFill>
                  <a:srgbClr val="333399"/>
                </a:solidFill>
                <a:latin typeface="Arial" pitchFamily="34" charset="0"/>
                <a:ea typeface="黑体" pitchFamily="49" charset="-122"/>
              </a:rPr>
              <a:t>Send)</a:t>
            </a:r>
            <a:r>
              <a:rPr lang="zh-CN" altLang="en-US" sz="2400" dirty="0" smtClean="0">
                <a:solidFill>
                  <a:srgbClr val="333399"/>
                </a:solidFill>
                <a:latin typeface="Arial" pitchFamily="34" charset="0"/>
                <a:ea typeface="黑体" pitchFamily="49" charset="-122"/>
              </a:rPr>
              <a:t>，</a:t>
            </a:r>
            <a:r>
              <a:rPr lang="zh-CN" altLang="en-US" sz="2400" dirty="0">
                <a:solidFill>
                  <a:srgbClr val="333399"/>
                </a:solidFill>
                <a:latin typeface="Arial" pitchFamily="34" charset="0"/>
                <a:ea typeface="黑体" pitchFamily="49" charset="-122"/>
              </a:rPr>
              <a:t>它</a:t>
            </a:r>
            <a:r>
              <a:rPr lang="zh-CN" altLang="en-US" sz="2400" dirty="0" smtClean="0">
                <a:solidFill>
                  <a:srgbClr val="333399"/>
                </a:solidFill>
                <a:latin typeface="Arial" pitchFamily="34" charset="0"/>
                <a:ea typeface="黑体" pitchFamily="49" charset="-122"/>
              </a:rPr>
              <a:t>包括源地址</a:t>
            </a:r>
            <a:r>
              <a:rPr lang="zh-CN" altLang="en-US" sz="2400" dirty="0">
                <a:solidFill>
                  <a:srgbClr val="333399"/>
                </a:solidFill>
                <a:latin typeface="Arial" pitchFamily="34" charset="0"/>
                <a:ea typeface="黑体" pitchFamily="49" charset="-122"/>
              </a:rPr>
              <a:t>、目的地址和这次</a:t>
            </a:r>
            <a:r>
              <a:rPr lang="zh-CN" altLang="en-US" sz="2400" dirty="0" smtClean="0">
                <a:solidFill>
                  <a:srgbClr val="333399"/>
                </a:solidFill>
                <a:latin typeface="Arial" pitchFamily="34" charset="0"/>
                <a:ea typeface="黑体" pitchFamily="49" charset="-122"/>
              </a:rPr>
              <a:t>通信 </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包括</a:t>
            </a:r>
            <a:r>
              <a:rPr lang="zh-CN" altLang="en-US" sz="2400" dirty="0">
                <a:solidFill>
                  <a:srgbClr val="333399"/>
                </a:solidFill>
                <a:latin typeface="Arial" pitchFamily="34" charset="0"/>
                <a:ea typeface="黑体" pitchFamily="49" charset="-122"/>
              </a:rPr>
              <a:t>相应的确认</a:t>
            </a:r>
            <a:r>
              <a:rPr lang="zh-CN" altLang="en-US" sz="2400" dirty="0" smtClean="0">
                <a:solidFill>
                  <a:srgbClr val="333399"/>
                </a:solidFill>
                <a:latin typeface="Arial" pitchFamily="34" charset="0"/>
                <a:ea typeface="黑体" pitchFamily="49" charset="-122"/>
              </a:rPr>
              <a:t>帧</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所</a:t>
            </a:r>
            <a:r>
              <a:rPr lang="zh-CN" altLang="en-US" sz="2400" dirty="0">
                <a:solidFill>
                  <a:srgbClr val="333399"/>
                </a:solidFill>
                <a:latin typeface="Arial" pitchFamily="34" charset="0"/>
                <a:ea typeface="黑体" pitchFamily="49" charset="-122"/>
              </a:rPr>
              <a:t>需的持续时间。 </a:t>
            </a:r>
          </a:p>
        </p:txBody>
      </p:sp>
      <p:grpSp>
        <p:nvGrpSpPr>
          <p:cNvPr id="47118" name="Group 77"/>
          <p:cNvGrpSpPr>
            <a:grpSpLocks/>
          </p:cNvGrpSpPr>
          <p:nvPr/>
        </p:nvGrpSpPr>
        <p:grpSpPr bwMode="auto">
          <a:xfrm>
            <a:off x="4211638" y="5300737"/>
            <a:ext cx="936625" cy="720725"/>
            <a:chOff x="762" y="2391"/>
            <a:chExt cx="423" cy="312"/>
          </a:xfrm>
        </p:grpSpPr>
        <p:grpSp>
          <p:nvGrpSpPr>
            <p:cNvPr id="47163" name="Group 78"/>
            <p:cNvGrpSpPr>
              <a:grpSpLocks/>
            </p:cNvGrpSpPr>
            <p:nvPr/>
          </p:nvGrpSpPr>
          <p:grpSpPr bwMode="auto">
            <a:xfrm>
              <a:off x="867" y="2432"/>
              <a:ext cx="318" cy="271"/>
              <a:chOff x="657" y="1570"/>
              <a:chExt cx="318" cy="311"/>
            </a:xfrm>
          </p:grpSpPr>
          <p:sp>
            <p:nvSpPr>
              <p:cNvPr id="47171" name="Line 7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72" name="Picture 80"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64" name="Group 81"/>
            <p:cNvGrpSpPr>
              <a:grpSpLocks/>
            </p:cNvGrpSpPr>
            <p:nvPr/>
          </p:nvGrpSpPr>
          <p:grpSpPr bwMode="auto">
            <a:xfrm>
              <a:off x="762" y="2391"/>
              <a:ext cx="306" cy="90"/>
              <a:chOff x="748" y="2251"/>
              <a:chExt cx="306" cy="90"/>
            </a:xfrm>
          </p:grpSpPr>
          <p:sp>
            <p:nvSpPr>
              <p:cNvPr id="47165" name="AutoShape 8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66" name="AutoShape 8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67" name="AutoShape 8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68" name="AutoShape 8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69" name="AutoShape 8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70" name="AutoShape 8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19" name="Group 88"/>
          <p:cNvGrpSpPr>
            <a:grpSpLocks/>
          </p:cNvGrpSpPr>
          <p:nvPr/>
        </p:nvGrpSpPr>
        <p:grpSpPr bwMode="auto">
          <a:xfrm>
            <a:off x="1906588" y="3932312"/>
            <a:ext cx="936625" cy="720725"/>
            <a:chOff x="762" y="2391"/>
            <a:chExt cx="423" cy="312"/>
          </a:xfrm>
        </p:grpSpPr>
        <p:grpSp>
          <p:nvGrpSpPr>
            <p:cNvPr id="47153" name="Group 89"/>
            <p:cNvGrpSpPr>
              <a:grpSpLocks/>
            </p:cNvGrpSpPr>
            <p:nvPr/>
          </p:nvGrpSpPr>
          <p:grpSpPr bwMode="auto">
            <a:xfrm>
              <a:off x="867" y="2432"/>
              <a:ext cx="318" cy="271"/>
              <a:chOff x="657" y="1570"/>
              <a:chExt cx="318" cy="311"/>
            </a:xfrm>
          </p:grpSpPr>
          <p:sp>
            <p:nvSpPr>
              <p:cNvPr id="47161" name="Line 90"/>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62" name="Picture 91"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54" name="Group 92"/>
            <p:cNvGrpSpPr>
              <a:grpSpLocks/>
            </p:cNvGrpSpPr>
            <p:nvPr/>
          </p:nvGrpSpPr>
          <p:grpSpPr bwMode="auto">
            <a:xfrm>
              <a:off x="762" y="2391"/>
              <a:ext cx="306" cy="90"/>
              <a:chOff x="748" y="2251"/>
              <a:chExt cx="306" cy="90"/>
            </a:xfrm>
          </p:grpSpPr>
          <p:sp>
            <p:nvSpPr>
              <p:cNvPr id="47155" name="AutoShape 93"/>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56" name="AutoShape 94"/>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57" name="AutoShape 95"/>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58" name="AutoShape 96"/>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59" name="AutoShape 97"/>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60" name="AutoShape 98"/>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20" name="Group 99"/>
          <p:cNvGrpSpPr>
            <a:grpSpLocks/>
          </p:cNvGrpSpPr>
          <p:nvPr/>
        </p:nvGrpSpPr>
        <p:grpSpPr bwMode="auto">
          <a:xfrm>
            <a:off x="3419475" y="3932312"/>
            <a:ext cx="936625" cy="720725"/>
            <a:chOff x="762" y="2391"/>
            <a:chExt cx="423" cy="312"/>
          </a:xfrm>
        </p:grpSpPr>
        <p:grpSp>
          <p:nvGrpSpPr>
            <p:cNvPr id="47143" name="Group 100"/>
            <p:cNvGrpSpPr>
              <a:grpSpLocks/>
            </p:cNvGrpSpPr>
            <p:nvPr/>
          </p:nvGrpSpPr>
          <p:grpSpPr bwMode="auto">
            <a:xfrm>
              <a:off x="867" y="2432"/>
              <a:ext cx="318" cy="271"/>
              <a:chOff x="657" y="1570"/>
              <a:chExt cx="318" cy="311"/>
            </a:xfrm>
          </p:grpSpPr>
          <p:sp>
            <p:nvSpPr>
              <p:cNvPr id="47151" name="Line 101"/>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52" name="Picture 102"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44" name="Group 103"/>
            <p:cNvGrpSpPr>
              <a:grpSpLocks/>
            </p:cNvGrpSpPr>
            <p:nvPr/>
          </p:nvGrpSpPr>
          <p:grpSpPr bwMode="auto">
            <a:xfrm>
              <a:off x="762" y="2391"/>
              <a:ext cx="306" cy="90"/>
              <a:chOff x="748" y="2251"/>
              <a:chExt cx="306" cy="90"/>
            </a:xfrm>
          </p:grpSpPr>
          <p:sp>
            <p:nvSpPr>
              <p:cNvPr id="47145" name="AutoShape 104"/>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46" name="AutoShape 105"/>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47" name="AutoShape 106"/>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48" name="AutoShape 107"/>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49" name="AutoShape 108"/>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50" name="AutoShape 109"/>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21" name="Group 110"/>
          <p:cNvGrpSpPr>
            <a:grpSpLocks/>
          </p:cNvGrpSpPr>
          <p:nvPr/>
        </p:nvGrpSpPr>
        <p:grpSpPr bwMode="auto">
          <a:xfrm>
            <a:off x="5075238" y="3932312"/>
            <a:ext cx="936625" cy="720725"/>
            <a:chOff x="762" y="2391"/>
            <a:chExt cx="423" cy="312"/>
          </a:xfrm>
        </p:grpSpPr>
        <p:grpSp>
          <p:nvGrpSpPr>
            <p:cNvPr id="47133" name="Group 111"/>
            <p:cNvGrpSpPr>
              <a:grpSpLocks/>
            </p:cNvGrpSpPr>
            <p:nvPr/>
          </p:nvGrpSpPr>
          <p:grpSpPr bwMode="auto">
            <a:xfrm>
              <a:off x="867" y="2432"/>
              <a:ext cx="318" cy="271"/>
              <a:chOff x="657" y="1570"/>
              <a:chExt cx="318" cy="311"/>
            </a:xfrm>
          </p:grpSpPr>
          <p:sp>
            <p:nvSpPr>
              <p:cNvPr id="47141" name="Line 112"/>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42" name="Picture 113"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34" name="Group 114"/>
            <p:cNvGrpSpPr>
              <a:grpSpLocks/>
            </p:cNvGrpSpPr>
            <p:nvPr/>
          </p:nvGrpSpPr>
          <p:grpSpPr bwMode="auto">
            <a:xfrm>
              <a:off x="762" y="2391"/>
              <a:ext cx="306" cy="90"/>
              <a:chOff x="748" y="2251"/>
              <a:chExt cx="306" cy="90"/>
            </a:xfrm>
          </p:grpSpPr>
          <p:sp>
            <p:nvSpPr>
              <p:cNvPr id="47135" name="AutoShape 115"/>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36" name="AutoShape 116"/>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37" name="AutoShape 117"/>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38" name="AutoShape 118"/>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39" name="AutoShape 119"/>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40" name="AutoShape 120"/>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22" name="Group 121"/>
          <p:cNvGrpSpPr>
            <a:grpSpLocks/>
          </p:cNvGrpSpPr>
          <p:nvPr/>
        </p:nvGrpSpPr>
        <p:grpSpPr bwMode="auto">
          <a:xfrm>
            <a:off x="6443663" y="3932312"/>
            <a:ext cx="936625" cy="720725"/>
            <a:chOff x="762" y="2391"/>
            <a:chExt cx="423" cy="312"/>
          </a:xfrm>
        </p:grpSpPr>
        <p:grpSp>
          <p:nvGrpSpPr>
            <p:cNvPr id="47123" name="Group 122"/>
            <p:cNvGrpSpPr>
              <a:grpSpLocks/>
            </p:cNvGrpSpPr>
            <p:nvPr/>
          </p:nvGrpSpPr>
          <p:grpSpPr bwMode="auto">
            <a:xfrm>
              <a:off x="867" y="2432"/>
              <a:ext cx="318" cy="271"/>
              <a:chOff x="657" y="1570"/>
              <a:chExt cx="318" cy="311"/>
            </a:xfrm>
          </p:grpSpPr>
          <p:sp>
            <p:nvSpPr>
              <p:cNvPr id="47131" name="Line 123"/>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32" name="Picture 124"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24" name="Group 125"/>
            <p:cNvGrpSpPr>
              <a:grpSpLocks/>
            </p:cNvGrpSpPr>
            <p:nvPr/>
          </p:nvGrpSpPr>
          <p:grpSpPr bwMode="auto">
            <a:xfrm>
              <a:off x="762" y="2391"/>
              <a:ext cx="306" cy="90"/>
              <a:chOff x="748" y="2251"/>
              <a:chExt cx="306" cy="90"/>
            </a:xfrm>
          </p:grpSpPr>
          <p:sp>
            <p:nvSpPr>
              <p:cNvPr id="47125" name="AutoShape 126"/>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26" name="AutoShape 127"/>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27" name="AutoShape 128"/>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28" name="AutoShape 129"/>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29" name="AutoShape 130"/>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30" name="AutoShape 131"/>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Tree>
    <p:extLst>
      <p:ext uri="{BB962C8B-B14F-4D97-AF65-F5344CB8AC3E}">
        <p14:creationId xmlns:p14="http://schemas.microsoft.com/office/powerpoint/2010/main" val="152192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9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10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9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501650" y="2709937"/>
            <a:ext cx="5310188" cy="3455988"/>
            <a:chOff x="316" y="1934"/>
            <a:chExt cx="3345" cy="2177"/>
          </a:xfrm>
        </p:grpSpPr>
        <p:sp>
          <p:nvSpPr>
            <p:cNvPr id="48205" name="Oval 10"/>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p:spPr>
          <p:txBody>
            <a:bodyPr wrap="none" anchor="ctr"/>
            <a:lstStyle/>
            <a:p>
              <a:endParaRPr lang="zh-CN" altLang="en-US"/>
            </a:p>
          </p:txBody>
        </p:sp>
        <p:sp>
          <p:nvSpPr>
            <p:cNvPr id="48206" name="Text Box 11"/>
            <p:cNvSpPr txBox="1">
              <a:spLocks noChangeArrowheads="1"/>
            </p:cNvSpPr>
            <p:nvPr/>
          </p:nvSpPr>
          <p:spPr bwMode="auto">
            <a:xfrm>
              <a:off x="316" y="1934"/>
              <a:ext cx="1067" cy="250"/>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A </a:t>
              </a:r>
              <a:r>
                <a:rPr kumimoji="1" lang="zh-CN" altLang="zh-CN">
                  <a:latin typeface="Arial" pitchFamily="34" charset="0"/>
                  <a:ea typeface="黑体" pitchFamily="49" charset="-122"/>
                </a:rPr>
                <a:t>的</a:t>
              </a:r>
              <a:r>
                <a:rPr kumimoji="1" lang="zh-CN" altLang="en-US">
                  <a:latin typeface="Arial" pitchFamily="34" charset="0"/>
                  <a:ea typeface="黑体" pitchFamily="49" charset="-122"/>
                </a:rPr>
                <a:t>作用</a:t>
              </a:r>
              <a:r>
                <a:rPr kumimoji="1" lang="zh-CN" altLang="zh-CN">
                  <a:latin typeface="Arial" pitchFamily="34" charset="0"/>
                  <a:ea typeface="黑体" pitchFamily="49" charset="-122"/>
                </a:rPr>
                <a:t>范围</a:t>
              </a:r>
              <a:endParaRPr kumimoji="1" lang="zh-CN" altLang="en-US">
                <a:latin typeface="Arial" pitchFamily="34" charset="0"/>
                <a:ea typeface="黑体" pitchFamily="49" charset="-122"/>
              </a:endParaRPr>
            </a:p>
          </p:txBody>
        </p:sp>
        <p:sp>
          <p:nvSpPr>
            <p:cNvPr id="48207" name="Line 15"/>
            <p:cNvSpPr>
              <a:spLocks noChangeShapeType="1"/>
            </p:cNvSpPr>
            <p:nvPr/>
          </p:nvSpPr>
          <p:spPr bwMode="auto">
            <a:xfrm>
              <a:off x="1314" y="2115"/>
              <a:ext cx="474" cy="197"/>
            </a:xfrm>
            <a:prstGeom prst="line">
              <a:avLst/>
            </a:prstGeom>
            <a:noFill/>
            <a:ln w="28575">
              <a:solidFill>
                <a:srgbClr val="333399"/>
              </a:solidFill>
              <a:round/>
              <a:headEnd/>
              <a:tailEnd type="triangle" w="sm" len="lg"/>
            </a:ln>
          </p:spPr>
          <p:txBody>
            <a:bodyPr wrap="none" anchor="ctr"/>
            <a:lstStyle/>
            <a:p>
              <a:endParaRPr lang="zh-CN" altLang="en-US"/>
            </a:p>
          </p:txBody>
        </p:sp>
      </p:grpSp>
      <p:grpSp>
        <p:nvGrpSpPr>
          <p:cNvPr id="3" name="Group 42"/>
          <p:cNvGrpSpPr>
            <a:grpSpLocks/>
          </p:cNvGrpSpPr>
          <p:nvPr/>
        </p:nvGrpSpPr>
        <p:grpSpPr bwMode="auto">
          <a:xfrm>
            <a:off x="3719513" y="2636912"/>
            <a:ext cx="5173662" cy="3529013"/>
            <a:chOff x="2343" y="1888"/>
            <a:chExt cx="3259" cy="2223"/>
          </a:xfrm>
        </p:grpSpPr>
        <p:sp>
          <p:nvSpPr>
            <p:cNvPr id="48202" name="Oval 12"/>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p:spPr>
          <p:txBody>
            <a:bodyPr wrap="none" anchor="ctr"/>
            <a:lstStyle/>
            <a:p>
              <a:endParaRPr lang="zh-CN" altLang="en-US"/>
            </a:p>
          </p:txBody>
        </p:sp>
        <p:sp>
          <p:nvSpPr>
            <p:cNvPr id="48203" name="Line 16"/>
            <p:cNvSpPr>
              <a:spLocks noChangeShapeType="1"/>
            </p:cNvSpPr>
            <p:nvPr/>
          </p:nvSpPr>
          <p:spPr bwMode="auto">
            <a:xfrm flipH="1">
              <a:off x="4180" y="2115"/>
              <a:ext cx="355" cy="197"/>
            </a:xfrm>
            <a:prstGeom prst="line">
              <a:avLst/>
            </a:prstGeom>
            <a:noFill/>
            <a:ln w="28575">
              <a:solidFill>
                <a:srgbClr val="333399"/>
              </a:solidFill>
              <a:round/>
              <a:headEnd/>
              <a:tailEnd type="triangle" w="sm" len="lg"/>
            </a:ln>
          </p:spPr>
          <p:txBody>
            <a:bodyPr wrap="none" anchor="ctr"/>
            <a:lstStyle/>
            <a:p>
              <a:endParaRPr lang="zh-CN" altLang="en-US"/>
            </a:p>
          </p:txBody>
        </p:sp>
        <p:sp>
          <p:nvSpPr>
            <p:cNvPr id="48204" name="Text Box 17"/>
            <p:cNvSpPr txBox="1">
              <a:spLocks noChangeArrowheads="1"/>
            </p:cNvSpPr>
            <p:nvPr/>
          </p:nvSpPr>
          <p:spPr bwMode="auto">
            <a:xfrm>
              <a:off x="4535" y="1888"/>
              <a:ext cx="1067" cy="250"/>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B </a:t>
              </a:r>
              <a:r>
                <a:rPr kumimoji="1" lang="zh-CN" altLang="zh-CN">
                  <a:latin typeface="Arial" pitchFamily="34" charset="0"/>
                  <a:ea typeface="黑体" pitchFamily="49" charset="-122"/>
                </a:rPr>
                <a:t>的</a:t>
              </a:r>
              <a:r>
                <a:rPr kumimoji="1" lang="zh-CN" altLang="en-US">
                  <a:latin typeface="Arial" pitchFamily="34" charset="0"/>
                  <a:ea typeface="黑体" pitchFamily="49" charset="-122"/>
                </a:rPr>
                <a:t>作用</a:t>
              </a:r>
              <a:r>
                <a:rPr kumimoji="1" lang="zh-CN" altLang="zh-CN">
                  <a:latin typeface="Arial" pitchFamily="34" charset="0"/>
                  <a:ea typeface="黑体" pitchFamily="49" charset="-122"/>
                </a:rPr>
                <a:t>范围</a:t>
              </a:r>
              <a:endParaRPr kumimoji="1" lang="zh-CN" altLang="en-US">
                <a:latin typeface="Arial" pitchFamily="34" charset="0"/>
                <a:ea typeface="黑体" pitchFamily="49" charset="-122"/>
              </a:endParaRPr>
            </a:p>
          </p:txBody>
        </p:sp>
      </p:grpSp>
      <p:sp>
        <p:nvSpPr>
          <p:cNvPr id="48132" name="Rectangle 6"/>
          <p:cNvSpPr>
            <a:spLocks noGrp="1" noChangeArrowheads="1"/>
          </p:cNvSpPr>
          <p:nvPr>
            <p:ph type="title"/>
          </p:nvPr>
        </p:nvSpPr>
        <p:spPr/>
        <p:txBody>
          <a:bodyPr/>
          <a:lstStyle/>
          <a:p>
            <a:pPr eaLnBrk="1" hangingPunct="1"/>
            <a:r>
              <a:rPr lang="zh-CN" altLang="en-US" dirty="0" smtClean="0"/>
              <a:t>对</a:t>
            </a:r>
            <a:r>
              <a:rPr lang="zh-CN" altLang="en-US" dirty="0" smtClean="0"/>
              <a:t>信道进行预约 </a:t>
            </a:r>
          </a:p>
        </p:txBody>
      </p:sp>
      <p:sp>
        <p:nvSpPr>
          <p:cNvPr id="48133" name="Rectangle 9"/>
          <p:cNvSpPr>
            <a:spLocks noGrp="1" noChangeArrowheads="1"/>
          </p:cNvSpPr>
          <p:nvPr>
            <p:ph idx="1"/>
          </p:nvPr>
        </p:nvSpPr>
        <p:spPr>
          <a:xfrm>
            <a:off x="358573" y="1025675"/>
            <a:ext cx="8483600" cy="5143500"/>
          </a:xfrm>
        </p:spPr>
        <p:txBody>
          <a:bodyPr/>
          <a:lstStyle/>
          <a:p>
            <a:pPr marL="342000" indent="-342000" eaLnBrk="1" hangingPunct="1">
              <a:spcBef>
                <a:spcPts val="600"/>
              </a:spcBef>
            </a:pPr>
            <a:r>
              <a:rPr lang="en-US" altLang="zh-CN" dirty="0" smtClean="0"/>
              <a:t>802.11 </a:t>
            </a:r>
            <a:r>
              <a:rPr lang="zh-CN" altLang="en-US" dirty="0" smtClean="0"/>
              <a:t>允许要发送数据的站对信道进行预约。 </a:t>
            </a:r>
          </a:p>
        </p:txBody>
      </p:sp>
      <p:grpSp>
        <p:nvGrpSpPr>
          <p:cNvPr id="4" name="Group 155"/>
          <p:cNvGrpSpPr>
            <a:grpSpLocks/>
          </p:cNvGrpSpPr>
          <p:nvPr/>
        </p:nvGrpSpPr>
        <p:grpSpPr bwMode="auto">
          <a:xfrm>
            <a:off x="5651500" y="3930725"/>
            <a:ext cx="1081088" cy="506412"/>
            <a:chOff x="3560" y="2703"/>
            <a:chExt cx="681" cy="319"/>
          </a:xfrm>
        </p:grpSpPr>
        <p:sp>
          <p:nvSpPr>
            <p:cNvPr id="48200" name="Line 13"/>
            <p:cNvSpPr>
              <a:spLocks noChangeShapeType="1"/>
            </p:cNvSpPr>
            <p:nvPr/>
          </p:nvSpPr>
          <p:spPr bwMode="auto">
            <a:xfrm>
              <a:off x="3560" y="3022"/>
              <a:ext cx="681" cy="0"/>
            </a:xfrm>
            <a:prstGeom prst="line">
              <a:avLst/>
            </a:prstGeom>
            <a:noFill/>
            <a:ln w="76200">
              <a:solidFill>
                <a:schemeClr val="hlink"/>
              </a:solidFill>
              <a:round/>
              <a:headEnd/>
              <a:tailEnd type="triangle" w="med" len="lg"/>
            </a:ln>
          </p:spPr>
          <p:txBody>
            <a:bodyPr wrap="none" anchor="ctr"/>
            <a:lstStyle/>
            <a:p>
              <a:endParaRPr lang="zh-CN" altLang="en-US"/>
            </a:p>
          </p:txBody>
        </p:sp>
        <p:sp>
          <p:nvSpPr>
            <p:cNvPr id="335886" name="Rectangle 14"/>
            <p:cNvSpPr>
              <a:spLocks noChangeArrowheads="1"/>
            </p:cNvSpPr>
            <p:nvPr/>
          </p:nvSpPr>
          <p:spPr bwMode="auto">
            <a:xfrm>
              <a:off x="3730" y="2703"/>
              <a:ext cx="465"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p>
              <a:pPr algn="ctr">
                <a:defRPr/>
              </a:pPr>
              <a:r>
                <a:rPr kumimoji="1" lang="en-US" altLang="zh-CN">
                  <a:latin typeface="Arial" charset="0"/>
                  <a:ea typeface="黑体" pitchFamily="49" charset="-122"/>
                </a:rPr>
                <a:t>CTS</a:t>
              </a:r>
            </a:p>
          </p:txBody>
        </p:sp>
      </p:grpSp>
      <p:sp>
        <p:nvSpPr>
          <p:cNvPr id="48135" name="Text Box 21"/>
          <p:cNvSpPr txBox="1">
            <a:spLocks noChangeArrowheads="1"/>
          </p:cNvSpPr>
          <p:nvPr/>
        </p:nvSpPr>
        <p:spPr bwMode="auto">
          <a:xfrm>
            <a:off x="3763963" y="4616525"/>
            <a:ext cx="354012"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A</a:t>
            </a:r>
          </a:p>
        </p:txBody>
      </p:sp>
      <p:sp>
        <p:nvSpPr>
          <p:cNvPr id="48136" name="Text Box 22"/>
          <p:cNvSpPr txBox="1">
            <a:spLocks noChangeArrowheads="1"/>
          </p:cNvSpPr>
          <p:nvPr/>
        </p:nvSpPr>
        <p:spPr bwMode="auto">
          <a:xfrm>
            <a:off x="2352675" y="4616525"/>
            <a:ext cx="368300"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C</a:t>
            </a:r>
          </a:p>
        </p:txBody>
      </p:sp>
      <p:sp>
        <p:nvSpPr>
          <p:cNvPr id="48137" name="Text Box 32"/>
          <p:cNvSpPr txBox="1">
            <a:spLocks noChangeArrowheads="1"/>
          </p:cNvSpPr>
          <p:nvPr/>
        </p:nvSpPr>
        <p:spPr bwMode="auto">
          <a:xfrm>
            <a:off x="5410200" y="4616525"/>
            <a:ext cx="354013"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B</a:t>
            </a:r>
          </a:p>
        </p:txBody>
      </p:sp>
      <p:sp>
        <p:nvSpPr>
          <p:cNvPr id="48138" name="Text Box 33"/>
          <p:cNvSpPr txBox="1">
            <a:spLocks noChangeArrowheads="1"/>
          </p:cNvSpPr>
          <p:nvPr/>
        </p:nvSpPr>
        <p:spPr bwMode="auto">
          <a:xfrm>
            <a:off x="6796088" y="4616525"/>
            <a:ext cx="368300"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D</a:t>
            </a:r>
          </a:p>
        </p:txBody>
      </p:sp>
      <p:sp>
        <p:nvSpPr>
          <p:cNvPr id="48139" name="Text Box 37"/>
          <p:cNvSpPr txBox="1">
            <a:spLocks noChangeArrowheads="1"/>
          </p:cNvSpPr>
          <p:nvPr/>
        </p:nvSpPr>
        <p:spPr bwMode="auto">
          <a:xfrm>
            <a:off x="4859338" y="5551562"/>
            <a:ext cx="354012"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E</a:t>
            </a:r>
          </a:p>
        </p:txBody>
      </p:sp>
      <p:grpSp>
        <p:nvGrpSpPr>
          <p:cNvPr id="5" name="Group 154"/>
          <p:cNvGrpSpPr>
            <a:grpSpLocks/>
          </p:cNvGrpSpPr>
          <p:nvPr/>
        </p:nvGrpSpPr>
        <p:grpSpPr bwMode="auto">
          <a:xfrm>
            <a:off x="4211638" y="3930725"/>
            <a:ext cx="1008062" cy="506412"/>
            <a:chOff x="2653" y="2703"/>
            <a:chExt cx="635" cy="319"/>
          </a:xfrm>
        </p:grpSpPr>
        <p:sp>
          <p:nvSpPr>
            <p:cNvPr id="335910" name="Rectangle 38"/>
            <p:cNvSpPr>
              <a:spLocks noChangeArrowheads="1"/>
            </p:cNvSpPr>
            <p:nvPr/>
          </p:nvSpPr>
          <p:spPr bwMode="auto">
            <a:xfrm>
              <a:off x="2822" y="2703"/>
              <a:ext cx="466"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p>
              <a:pPr algn="ctr">
                <a:defRPr/>
              </a:pPr>
              <a:r>
                <a:rPr kumimoji="1" lang="en-US" altLang="zh-CN">
                  <a:latin typeface="Arial" charset="0"/>
                  <a:ea typeface="黑体" pitchFamily="49" charset="-122"/>
                </a:rPr>
                <a:t>CTS</a:t>
              </a:r>
            </a:p>
          </p:txBody>
        </p:sp>
        <p:sp>
          <p:nvSpPr>
            <p:cNvPr id="48199" name="Line 39"/>
            <p:cNvSpPr>
              <a:spLocks noChangeShapeType="1"/>
            </p:cNvSpPr>
            <p:nvPr/>
          </p:nvSpPr>
          <p:spPr bwMode="auto">
            <a:xfrm flipH="1" flipV="1">
              <a:off x="2653" y="3022"/>
              <a:ext cx="635" cy="0"/>
            </a:xfrm>
            <a:prstGeom prst="line">
              <a:avLst/>
            </a:prstGeom>
            <a:noFill/>
            <a:ln w="76200">
              <a:solidFill>
                <a:schemeClr val="hlink"/>
              </a:solidFill>
              <a:round/>
              <a:headEnd/>
              <a:tailEnd type="triangle" w="med" len="lg"/>
            </a:ln>
          </p:spPr>
          <p:txBody>
            <a:bodyPr wrap="none" anchor="ctr"/>
            <a:lstStyle/>
            <a:p>
              <a:endParaRPr lang="zh-CN" altLang="en-US"/>
            </a:p>
          </p:txBody>
        </p:sp>
      </p:grpSp>
      <p:sp>
        <p:nvSpPr>
          <p:cNvPr id="335912" name="Text Box 40"/>
          <p:cNvSpPr txBox="1">
            <a:spLocks noChangeArrowheads="1"/>
          </p:cNvSpPr>
          <p:nvPr/>
        </p:nvSpPr>
        <p:spPr bwMode="auto">
          <a:xfrm>
            <a:off x="357158" y="1000108"/>
            <a:ext cx="8572560" cy="1200329"/>
          </a:xfrm>
          <a:prstGeom prst="rect">
            <a:avLst/>
          </a:prstGeom>
          <a:solidFill>
            <a:srgbClr val="FFFF99"/>
          </a:solidFill>
          <a:ln w="9525">
            <a:solidFill>
              <a:srgbClr val="333399"/>
            </a:solidFill>
            <a:miter lim="800000"/>
            <a:headEnd/>
            <a:tailEnd/>
          </a:ln>
        </p:spPr>
        <p:txBody>
          <a:bodyPr wrap="square">
            <a:spAutoFit/>
          </a:bodyPr>
          <a:lstStyle/>
          <a:p>
            <a:r>
              <a:rPr lang="zh-CN" altLang="en-US" sz="2400" dirty="0">
                <a:solidFill>
                  <a:srgbClr val="333399"/>
                </a:solidFill>
                <a:latin typeface="Arial" pitchFamily="34" charset="0"/>
                <a:ea typeface="黑体" pitchFamily="49" charset="-122"/>
              </a:rPr>
              <a:t>若媒体空闲，则目的站 </a:t>
            </a:r>
            <a:r>
              <a:rPr lang="en-US" altLang="zh-CN" sz="2400" dirty="0">
                <a:solidFill>
                  <a:srgbClr val="333399"/>
                </a:solidFill>
                <a:latin typeface="Arial" pitchFamily="34" charset="0"/>
                <a:ea typeface="黑体" pitchFamily="49" charset="-122"/>
              </a:rPr>
              <a:t>B </a:t>
            </a:r>
            <a:r>
              <a:rPr lang="zh-CN" altLang="en-US" sz="2400" dirty="0">
                <a:solidFill>
                  <a:srgbClr val="333399"/>
                </a:solidFill>
                <a:latin typeface="Arial" pitchFamily="34" charset="0"/>
                <a:ea typeface="黑体" pitchFamily="49" charset="-122"/>
              </a:rPr>
              <a:t>就发送一个响应控制帧</a:t>
            </a:r>
            <a:r>
              <a:rPr lang="zh-CN" altLang="en-US" sz="2400" dirty="0" smtClean="0">
                <a:solidFill>
                  <a:srgbClr val="333399"/>
                </a:solidFill>
                <a:latin typeface="Arial" pitchFamily="34" charset="0"/>
                <a:ea typeface="黑体" pitchFamily="49" charset="-122"/>
              </a:rPr>
              <a:t>，叫做</a:t>
            </a:r>
            <a:r>
              <a:rPr lang="zh-CN" altLang="en-US" sz="2400" dirty="0">
                <a:solidFill>
                  <a:schemeClr val="hlink"/>
                </a:solidFill>
                <a:latin typeface="Arial" pitchFamily="34" charset="0"/>
                <a:ea typeface="黑体" pitchFamily="49" charset="-122"/>
              </a:rPr>
              <a:t>允许发送</a:t>
            </a:r>
            <a:r>
              <a:rPr lang="zh-CN" altLang="en-US" sz="2400" dirty="0">
                <a:solidFill>
                  <a:srgbClr val="333399"/>
                </a:solidFill>
                <a:latin typeface="Arial" pitchFamily="34" charset="0"/>
                <a:ea typeface="黑体" pitchFamily="49" charset="-122"/>
              </a:rPr>
              <a:t> </a:t>
            </a:r>
            <a:r>
              <a:rPr lang="en-US" altLang="zh-CN" sz="2400" dirty="0">
                <a:solidFill>
                  <a:srgbClr val="333399"/>
                </a:solidFill>
                <a:latin typeface="Arial" pitchFamily="34" charset="0"/>
                <a:ea typeface="黑体" pitchFamily="49" charset="-122"/>
              </a:rPr>
              <a:t>CTS </a:t>
            </a:r>
            <a:r>
              <a:rPr lang="en-US" altLang="zh-CN" sz="2400" dirty="0" smtClean="0">
                <a:solidFill>
                  <a:srgbClr val="333399"/>
                </a:solidFill>
                <a:latin typeface="Arial" pitchFamily="34" charset="0"/>
                <a:ea typeface="黑体" pitchFamily="49" charset="-122"/>
              </a:rPr>
              <a:t>(Clear </a:t>
            </a:r>
            <a:r>
              <a:rPr lang="en-US" altLang="zh-CN" sz="2400" dirty="0">
                <a:solidFill>
                  <a:srgbClr val="333399"/>
                </a:solidFill>
                <a:latin typeface="Arial" pitchFamily="34" charset="0"/>
                <a:ea typeface="黑体" pitchFamily="49" charset="-122"/>
              </a:rPr>
              <a:t>To </a:t>
            </a:r>
            <a:r>
              <a:rPr lang="en-US" altLang="zh-CN" sz="2400" dirty="0" smtClean="0">
                <a:solidFill>
                  <a:srgbClr val="333399"/>
                </a:solidFill>
                <a:latin typeface="Arial" pitchFamily="34" charset="0"/>
                <a:ea typeface="黑体" pitchFamily="49" charset="-122"/>
              </a:rPr>
              <a:t>Send)</a:t>
            </a:r>
            <a:r>
              <a:rPr lang="zh-CN" altLang="en-US" sz="2400" dirty="0" smtClean="0">
                <a:solidFill>
                  <a:srgbClr val="333399"/>
                </a:solidFill>
                <a:latin typeface="Arial" pitchFamily="34" charset="0"/>
                <a:ea typeface="黑体" pitchFamily="49" charset="-122"/>
              </a:rPr>
              <a:t>，</a:t>
            </a:r>
            <a:r>
              <a:rPr lang="zh-CN" altLang="en-US" sz="2400" dirty="0">
                <a:solidFill>
                  <a:srgbClr val="333399"/>
                </a:solidFill>
                <a:latin typeface="Arial" pitchFamily="34" charset="0"/>
                <a:ea typeface="黑体" pitchFamily="49" charset="-122"/>
              </a:rPr>
              <a:t>它包括这</a:t>
            </a:r>
            <a:r>
              <a:rPr lang="zh-CN" altLang="en-US" sz="2400" dirty="0" smtClean="0">
                <a:solidFill>
                  <a:srgbClr val="333399"/>
                </a:solidFill>
                <a:latin typeface="Arial" pitchFamily="34" charset="0"/>
                <a:ea typeface="黑体" pitchFamily="49" charset="-122"/>
              </a:rPr>
              <a:t>次通信</a:t>
            </a:r>
            <a:r>
              <a:rPr lang="zh-CN" altLang="en-US" sz="2400" dirty="0">
                <a:solidFill>
                  <a:srgbClr val="333399"/>
                </a:solidFill>
                <a:latin typeface="Arial" pitchFamily="34" charset="0"/>
                <a:ea typeface="黑体" pitchFamily="49" charset="-122"/>
              </a:rPr>
              <a:t>所需的</a:t>
            </a:r>
            <a:r>
              <a:rPr lang="zh-CN" altLang="en-US" sz="2400" dirty="0" smtClean="0">
                <a:solidFill>
                  <a:srgbClr val="333399"/>
                </a:solidFill>
                <a:latin typeface="Arial" pitchFamily="34" charset="0"/>
                <a:ea typeface="黑体" pitchFamily="49" charset="-122"/>
              </a:rPr>
              <a:t>持续时间 </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从 </a:t>
            </a:r>
            <a:r>
              <a:rPr lang="en-US" altLang="zh-CN" sz="2400" dirty="0">
                <a:solidFill>
                  <a:srgbClr val="333399"/>
                </a:solidFill>
                <a:latin typeface="Arial" pitchFamily="34" charset="0"/>
                <a:ea typeface="黑体" pitchFamily="49" charset="-122"/>
              </a:rPr>
              <a:t>RTS </a:t>
            </a:r>
            <a:r>
              <a:rPr lang="zh-CN" altLang="en-US" sz="2400" dirty="0">
                <a:solidFill>
                  <a:srgbClr val="333399"/>
                </a:solidFill>
                <a:latin typeface="Arial" pitchFamily="34" charset="0"/>
                <a:ea typeface="黑体" pitchFamily="49" charset="-122"/>
              </a:rPr>
              <a:t>帧中将此</a:t>
            </a:r>
            <a:r>
              <a:rPr lang="zh-CN" altLang="en-US" sz="2400" dirty="0" smtClean="0">
                <a:solidFill>
                  <a:srgbClr val="333399"/>
                </a:solidFill>
                <a:latin typeface="Arial" pitchFamily="34" charset="0"/>
                <a:ea typeface="黑体" pitchFamily="49" charset="-122"/>
              </a:rPr>
              <a:t>持续时间复制</a:t>
            </a:r>
            <a:r>
              <a:rPr lang="zh-CN" altLang="en-US" sz="2400" dirty="0">
                <a:solidFill>
                  <a:srgbClr val="333399"/>
                </a:solidFill>
                <a:latin typeface="Arial" pitchFamily="34" charset="0"/>
                <a:ea typeface="黑体" pitchFamily="49" charset="-122"/>
              </a:rPr>
              <a:t>到 </a:t>
            </a:r>
            <a:r>
              <a:rPr lang="en-US" altLang="zh-CN" sz="2400" dirty="0">
                <a:solidFill>
                  <a:srgbClr val="333399"/>
                </a:solidFill>
                <a:latin typeface="Arial" pitchFamily="34" charset="0"/>
                <a:ea typeface="黑体" pitchFamily="49" charset="-122"/>
              </a:rPr>
              <a:t>CTS </a:t>
            </a:r>
            <a:r>
              <a:rPr lang="zh-CN" altLang="en-US" sz="2400" dirty="0">
                <a:solidFill>
                  <a:srgbClr val="333399"/>
                </a:solidFill>
                <a:latin typeface="Arial" pitchFamily="34" charset="0"/>
                <a:ea typeface="黑体" pitchFamily="49" charset="-122"/>
              </a:rPr>
              <a:t>帧</a:t>
            </a:r>
            <a:r>
              <a:rPr lang="zh-CN" altLang="en-US" sz="2400" dirty="0" smtClean="0">
                <a:solidFill>
                  <a:srgbClr val="333399"/>
                </a:solidFill>
                <a:latin typeface="Arial" pitchFamily="34" charset="0"/>
                <a:ea typeface="黑体" pitchFamily="49" charset="-122"/>
              </a:rPr>
              <a:t>中</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 </a:t>
            </a:r>
            <a:endParaRPr lang="zh-CN" altLang="en-US" sz="2400" dirty="0">
              <a:solidFill>
                <a:srgbClr val="333399"/>
              </a:solidFill>
              <a:latin typeface="Arial" pitchFamily="34" charset="0"/>
              <a:ea typeface="黑体" pitchFamily="49" charset="-122"/>
            </a:endParaRPr>
          </a:p>
        </p:txBody>
      </p:sp>
      <p:sp>
        <p:nvSpPr>
          <p:cNvPr id="335915" name="Text Box 43"/>
          <p:cNvSpPr txBox="1">
            <a:spLocks noChangeArrowheads="1"/>
          </p:cNvSpPr>
          <p:nvPr/>
        </p:nvSpPr>
        <p:spPr bwMode="auto">
          <a:xfrm>
            <a:off x="357158" y="2181517"/>
            <a:ext cx="8572560" cy="461665"/>
          </a:xfrm>
          <a:prstGeom prst="rect">
            <a:avLst/>
          </a:prstGeom>
          <a:solidFill>
            <a:srgbClr val="CCECFF"/>
          </a:solidFill>
          <a:ln w="9525">
            <a:solidFill>
              <a:srgbClr val="333399"/>
            </a:solidFill>
            <a:miter lim="800000"/>
            <a:headEnd/>
            <a:tailEnd/>
          </a:ln>
        </p:spPr>
        <p:txBody>
          <a:bodyPr wrap="square">
            <a:spAutoFit/>
          </a:bodyPr>
          <a:lstStyle/>
          <a:p>
            <a:pPr algn="ctr"/>
            <a:r>
              <a:rPr lang="en-US" altLang="zh-CN" sz="2400" dirty="0">
                <a:latin typeface="Arial" pitchFamily="34" charset="0"/>
                <a:ea typeface="黑体" pitchFamily="49" charset="-122"/>
              </a:rPr>
              <a:t>A </a:t>
            </a:r>
            <a:r>
              <a:rPr lang="zh-CN" altLang="en-US" sz="2400" dirty="0">
                <a:latin typeface="Arial" pitchFamily="34" charset="0"/>
                <a:ea typeface="黑体" pitchFamily="49" charset="-122"/>
              </a:rPr>
              <a:t>收到 </a:t>
            </a:r>
            <a:r>
              <a:rPr lang="en-US" altLang="zh-CN" sz="2400" dirty="0">
                <a:latin typeface="Arial" pitchFamily="34" charset="0"/>
                <a:ea typeface="黑体" pitchFamily="49" charset="-122"/>
              </a:rPr>
              <a:t>CTS </a:t>
            </a:r>
            <a:r>
              <a:rPr lang="zh-CN" altLang="en-US" sz="2400" dirty="0">
                <a:latin typeface="Arial" pitchFamily="34" charset="0"/>
                <a:ea typeface="黑体" pitchFamily="49" charset="-122"/>
              </a:rPr>
              <a:t>帧后就可发送其数据帧</a:t>
            </a:r>
            <a:r>
              <a:rPr lang="zh-CN" altLang="en-US" sz="2400" dirty="0" smtClean="0">
                <a:latin typeface="Arial" pitchFamily="34" charset="0"/>
                <a:ea typeface="黑体" pitchFamily="49" charset="-122"/>
              </a:rPr>
              <a:t>。</a:t>
            </a:r>
            <a:endParaRPr lang="zh-CN" altLang="en-US" sz="2400" dirty="0">
              <a:latin typeface="Arial" pitchFamily="34" charset="0"/>
              <a:ea typeface="黑体" pitchFamily="49" charset="-122"/>
            </a:endParaRPr>
          </a:p>
        </p:txBody>
      </p:sp>
      <p:grpSp>
        <p:nvGrpSpPr>
          <p:cNvPr id="48143" name="Group 44"/>
          <p:cNvGrpSpPr>
            <a:grpSpLocks/>
          </p:cNvGrpSpPr>
          <p:nvPr/>
        </p:nvGrpSpPr>
        <p:grpSpPr bwMode="auto">
          <a:xfrm>
            <a:off x="4356100" y="5445200"/>
            <a:ext cx="717550" cy="585787"/>
            <a:chOff x="762" y="2391"/>
            <a:chExt cx="423" cy="312"/>
          </a:xfrm>
        </p:grpSpPr>
        <p:grpSp>
          <p:nvGrpSpPr>
            <p:cNvPr id="48188" name="Group 45"/>
            <p:cNvGrpSpPr>
              <a:grpSpLocks/>
            </p:cNvGrpSpPr>
            <p:nvPr/>
          </p:nvGrpSpPr>
          <p:grpSpPr bwMode="auto">
            <a:xfrm>
              <a:off x="867" y="2432"/>
              <a:ext cx="318" cy="271"/>
              <a:chOff x="657" y="1570"/>
              <a:chExt cx="318" cy="311"/>
            </a:xfrm>
          </p:grpSpPr>
          <p:sp>
            <p:nvSpPr>
              <p:cNvPr id="48196" name="Line 4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97" name="Picture 47"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89" name="Group 48"/>
            <p:cNvGrpSpPr>
              <a:grpSpLocks/>
            </p:cNvGrpSpPr>
            <p:nvPr/>
          </p:nvGrpSpPr>
          <p:grpSpPr bwMode="auto">
            <a:xfrm>
              <a:off x="762" y="2391"/>
              <a:ext cx="306" cy="90"/>
              <a:chOff x="748" y="2251"/>
              <a:chExt cx="306" cy="90"/>
            </a:xfrm>
          </p:grpSpPr>
          <p:sp>
            <p:nvSpPr>
              <p:cNvPr id="48190" name="AutoShape 4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91" name="AutoShape 5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92" name="AutoShape 5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93" name="AutoShape 5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94" name="AutoShape 5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95" name="AutoShape 5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4" name="Group 110"/>
          <p:cNvGrpSpPr>
            <a:grpSpLocks/>
          </p:cNvGrpSpPr>
          <p:nvPr/>
        </p:nvGrpSpPr>
        <p:grpSpPr bwMode="auto">
          <a:xfrm>
            <a:off x="6588125" y="4005337"/>
            <a:ext cx="717550" cy="585788"/>
            <a:chOff x="762" y="2391"/>
            <a:chExt cx="423" cy="312"/>
          </a:xfrm>
        </p:grpSpPr>
        <p:grpSp>
          <p:nvGrpSpPr>
            <p:cNvPr id="48178" name="Group 111"/>
            <p:cNvGrpSpPr>
              <a:grpSpLocks/>
            </p:cNvGrpSpPr>
            <p:nvPr/>
          </p:nvGrpSpPr>
          <p:grpSpPr bwMode="auto">
            <a:xfrm>
              <a:off x="867" y="2432"/>
              <a:ext cx="318" cy="271"/>
              <a:chOff x="657" y="1570"/>
              <a:chExt cx="318" cy="311"/>
            </a:xfrm>
          </p:grpSpPr>
          <p:sp>
            <p:nvSpPr>
              <p:cNvPr id="48186" name="Line 112"/>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87" name="Picture 113"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79" name="Group 114"/>
            <p:cNvGrpSpPr>
              <a:grpSpLocks/>
            </p:cNvGrpSpPr>
            <p:nvPr/>
          </p:nvGrpSpPr>
          <p:grpSpPr bwMode="auto">
            <a:xfrm>
              <a:off x="762" y="2391"/>
              <a:ext cx="306" cy="90"/>
              <a:chOff x="748" y="2251"/>
              <a:chExt cx="306" cy="90"/>
            </a:xfrm>
          </p:grpSpPr>
          <p:sp>
            <p:nvSpPr>
              <p:cNvPr id="48180" name="AutoShape 115"/>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81" name="AutoShape 116"/>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82" name="AutoShape 117"/>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83" name="AutoShape 118"/>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84" name="AutoShape 119"/>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85" name="AutoShape 120"/>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5" name="Group 121"/>
          <p:cNvGrpSpPr>
            <a:grpSpLocks/>
          </p:cNvGrpSpPr>
          <p:nvPr/>
        </p:nvGrpSpPr>
        <p:grpSpPr bwMode="auto">
          <a:xfrm>
            <a:off x="5078413" y="4005337"/>
            <a:ext cx="717550" cy="585788"/>
            <a:chOff x="762" y="2391"/>
            <a:chExt cx="423" cy="312"/>
          </a:xfrm>
        </p:grpSpPr>
        <p:grpSp>
          <p:nvGrpSpPr>
            <p:cNvPr id="48168" name="Group 122"/>
            <p:cNvGrpSpPr>
              <a:grpSpLocks/>
            </p:cNvGrpSpPr>
            <p:nvPr/>
          </p:nvGrpSpPr>
          <p:grpSpPr bwMode="auto">
            <a:xfrm>
              <a:off x="867" y="2432"/>
              <a:ext cx="318" cy="271"/>
              <a:chOff x="657" y="1570"/>
              <a:chExt cx="318" cy="311"/>
            </a:xfrm>
          </p:grpSpPr>
          <p:sp>
            <p:nvSpPr>
              <p:cNvPr id="48176" name="Line 123"/>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77" name="Picture 124"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69" name="Group 125"/>
            <p:cNvGrpSpPr>
              <a:grpSpLocks/>
            </p:cNvGrpSpPr>
            <p:nvPr/>
          </p:nvGrpSpPr>
          <p:grpSpPr bwMode="auto">
            <a:xfrm>
              <a:off x="762" y="2391"/>
              <a:ext cx="306" cy="90"/>
              <a:chOff x="748" y="2251"/>
              <a:chExt cx="306" cy="90"/>
            </a:xfrm>
          </p:grpSpPr>
          <p:sp>
            <p:nvSpPr>
              <p:cNvPr id="48170" name="AutoShape 126"/>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71" name="AutoShape 127"/>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72" name="AutoShape 128"/>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73" name="AutoShape 129"/>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74" name="AutoShape 130"/>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75" name="AutoShape 131"/>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6" name="Group 132"/>
          <p:cNvGrpSpPr>
            <a:grpSpLocks/>
          </p:cNvGrpSpPr>
          <p:nvPr/>
        </p:nvGrpSpPr>
        <p:grpSpPr bwMode="auto">
          <a:xfrm>
            <a:off x="3492500" y="4005337"/>
            <a:ext cx="717550" cy="585788"/>
            <a:chOff x="762" y="2391"/>
            <a:chExt cx="423" cy="312"/>
          </a:xfrm>
        </p:grpSpPr>
        <p:grpSp>
          <p:nvGrpSpPr>
            <p:cNvPr id="48158" name="Group 133"/>
            <p:cNvGrpSpPr>
              <a:grpSpLocks/>
            </p:cNvGrpSpPr>
            <p:nvPr/>
          </p:nvGrpSpPr>
          <p:grpSpPr bwMode="auto">
            <a:xfrm>
              <a:off x="867" y="2432"/>
              <a:ext cx="318" cy="271"/>
              <a:chOff x="657" y="1570"/>
              <a:chExt cx="318" cy="311"/>
            </a:xfrm>
          </p:grpSpPr>
          <p:sp>
            <p:nvSpPr>
              <p:cNvPr id="48166" name="Line 134"/>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67" name="Picture 135"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59" name="Group 136"/>
            <p:cNvGrpSpPr>
              <a:grpSpLocks/>
            </p:cNvGrpSpPr>
            <p:nvPr/>
          </p:nvGrpSpPr>
          <p:grpSpPr bwMode="auto">
            <a:xfrm>
              <a:off x="762" y="2391"/>
              <a:ext cx="306" cy="90"/>
              <a:chOff x="748" y="2251"/>
              <a:chExt cx="306" cy="90"/>
            </a:xfrm>
          </p:grpSpPr>
          <p:sp>
            <p:nvSpPr>
              <p:cNvPr id="48160" name="AutoShape 137"/>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61" name="AutoShape 138"/>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62" name="AutoShape 139"/>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63" name="AutoShape 140"/>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64" name="AutoShape 141"/>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65" name="AutoShape 142"/>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7" name="Group 143"/>
          <p:cNvGrpSpPr>
            <a:grpSpLocks/>
          </p:cNvGrpSpPr>
          <p:nvPr/>
        </p:nvGrpSpPr>
        <p:grpSpPr bwMode="auto">
          <a:xfrm>
            <a:off x="2051050" y="4005337"/>
            <a:ext cx="717550" cy="585788"/>
            <a:chOff x="762" y="2391"/>
            <a:chExt cx="423" cy="312"/>
          </a:xfrm>
        </p:grpSpPr>
        <p:grpSp>
          <p:nvGrpSpPr>
            <p:cNvPr id="48148" name="Group 144"/>
            <p:cNvGrpSpPr>
              <a:grpSpLocks/>
            </p:cNvGrpSpPr>
            <p:nvPr/>
          </p:nvGrpSpPr>
          <p:grpSpPr bwMode="auto">
            <a:xfrm>
              <a:off x="867" y="2432"/>
              <a:ext cx="318" cy="271"/>
              <a:chOff x="657" y="1570"/>
              <a:chExt cx="318" cy="311"/>
            </a:xfrm>
          </p:grpSpPr>
          <p:sp>
            <p:nvSpPr>
              <p:cNvPr id="48156" name="Line 145"/>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57" name="Picture 146"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49" name="Group 147"/>
            <p:cNvGrpSpPr>
              <a:grpSpLocks/>
            </p:cNvGrpSpPr>
            <p:nvPr/>
          </p:nvGrpSpPr>
          <p:grpSpPr bwMode="auto">
            <a:xfrm>
              <a:off x="762" y="2391"/>
              <a:ext cx="306" cy="90"/>
              <a:chOff x="748" y="2251"/>
              <a:chExt cx="306" cy="90"/>
            </a:xfrm>
          </p:grpSpPr>
          <p:sp>
            <p:nvSpPr>
              <p:cNvPr id="48150" name="AutoShape 148"/>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51" name="AutoShape 149"/>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52" name="AutoShape 150"/>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53" name="AutoShape 151"/>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54" name="AutoShape 152"/>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55" name="AutoShape 153"/>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Tree>
    <p:extLst>
      <p:ext uri="{BB962C8B-B14F-4D97-AF65-F5344CB8AC3E}">
        <p14:creationId xmlns:p14="http://schemas.microsoft.com/office/powerpoint/2010/main" val="275654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9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10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5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912" grpId="0" animBg="1"/>
      <p:bldP spid="3359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7"/>
          <p:cNvSpPr>
            <a:spLocks noChangeArrowheads="1"/>
          </p:cNvSpPr>
          <p:nvPr/>
        </p:nvSpPr>
        <p:spPr bwMode="auto">
          <a:xfrm>
            <a:off x="457200" y="241299"/>
            <a:ext cx="8305800" cy="658813"/>
          </a:xfrm>
          <a:prstGeom prst="rect">
            <a:avLst/>
          </a:prstGeom>
          <a:noFill/>
          <a:ln w="9525">
            <a:noFill/>
            <a:miter lim="800000"/>
            <a:headEnd/>
            <a:tailEnd/>
          </a:ln>
        </p:spPr>
        <p:txBody>
          <a:bodyPr anchor="b"/>
          <a:lstStyle/>
          <a:p>
            <a:pPr algn="ctr" eaLnBrk="1" hangingPunct="1"/>
            <a:endParaRPr lang="en-US" altLang="zh-CN" sz="2800">
              <a:latin typeface="+mn-lt"/>
            </a:endParaRPr>
          </a:p>
        </p:txBody>
      </p:sp>
      <p:sp>
        <p:nvSpPr>
          <p:cNvPr id="96260" name="Rectangle 8"/>
          <p:cNvSpPr>
            <a:spLocks noGrp="1" noChangeArrowheads="1"/>
          </p:cNvSpPr>
          <p:nvPr>
            <p:ph type="title"/>
          </p:nvPr>
        </p:nvSpPr>
        <p:spPr>
          <a:xfrm>
            <a:off x="355600" y="241299"/>
            <a:ext cx="8450262" cy="633413"/>
          </a:xfrm>
        </p:spPr>
        <p:txBody>
          <a:bodyPr/>
          <a:lstStyle/>
          <a:p>
            <a:pPr eaLnBrk="1" hangingPunct="1"/>
            <a:r>
              <a:rPr lang="en-US" altLang="zh-CN" dirty="0" smtClean="0">
                <a:latin typeface="+mn-lt"/>
              </a:rPr>
              <a:t>RTS </a:t>
            </a:r>
            <a:r>
              <a:rPr lang="en-US" altLang="zh-CN" dirty="0" smtClean="0">
                <a:latin typeface="+mn-lt"/>
              </a:rPr>
              <a:t>(</a:t>
            </a:r>
            <a:r>
              <a:rPr lang="en-US" altLang="zh-CN" dirty="0" smtClean="0">
                <a:solidFill>
                  <a:srgbClr val="FF0000"/>
                </a:solidFill>
                <a:latin typeface="+mn-lt"/>
              </a:rPr>
              <a:t>20 bytes</a:t>
            </a:r>
            <a:r>
              <a:rPr lang="en-US" altLang="zh-CN" dirty="0" smtClean="0">
                <a:latin typeface="+mn-lt"/>
              </a:rPr>
              <a:t>) </a:t>
            </a:r>
            <a:r>
              <a:rPr lang="en-US" altLang="zh-CN" dirty="0" smtClean="0">
                <a:latin typeface="+mn-lt"/>
              </a:rPr>
              <a:t>and C</a:t>
            </a:r>
            <a:r>
              <a:rPr lang="en-US" altLang="zh-CN" dirty="0" smtClean="0"/>
              <a:t>TS </a:t>
            </a:r>
            <a:r>
              <a:rPr lang="en-US" altLang="zh-CN" dirty="0" smtClean="0"/>
              <a:t>(14 bytes)</a:t>
            </a:r>
            <a:endParaRPr lang="zh-CN" altLang="en-US" dirty="0" smtClean="0">
              <a:latin typeface="+mn-lt"/>
            </a:endParaRPr>
          </a:p>
        </p:txBody>
      </p:sp>
      <p:pic>
        <p:nvPicPr>
          <p:cNvPr id="96262" name="Picture 5"/>
          <p:cNvPicPr>
            <a:picLocks noChangeAspect="1" noChangeArrowheads="1"/>
          </p:cNvPicPr>
          <p:nvPr/>
        </p:nvPicPr>
        <p:blipFill>
          <a:blip r:embed="rId3" cstate="print"/>
          <a:srcRect r="1617"/>
          <a:stretch>
            <a:fillRect/>
          </a:stretch>
        </p:blipFill>
        <p:spPr bwMode="auto">
          <a:xfrm>
            <a:off x="1000100" y="3429000"/>
            <a:ext cx="7062787" cy="1846262"/>
          </a:xfrm>
          <a:prstGeom prst="rect">
            <a:avLst/>
          </a:prstGeom>
          <a:noFill/>
          <a:ln w="9525">
            <a:noFill/>
            <a:miter lim="800000"/>
            <a:headEnd/>
            <a:tailEnd/>
          </a:ln>
        </p:spPr>
      </p:pic>
      <p:grpSp>
        <p:nvGrpSpPr>
          <p:cNvPr id="8" name="组合 7"/>
          <p:cNvGrpSpPr/>
          <p:nvPr/>
        </p:nvGrpSpPr>
        <p:grpSpPr>
          <a:xfrm>
            <a:off x="500034" y="1643050"/>
            <a:ext cx="8328025" cy="1457206"/>
            <a:chOff x="392113" y="2467094"/>
            <a:chExt cx="8328025" cy="1457206"/>
          </a:xfrm>
        </p:grpSpPr>
        <p:pic>
          <p:nvPicPr>
            <p:cNvPr id="96258" name="Picture 3"/>
            <p:cNvPicPr>
              <a:picLocks noChangeAspect="1" noChangeArrowheads="1"/>
            </p:cNvPicPr>
            <p:nvPr/>
          </p:nvPicPr>
          <p:blipFill>
            <a:blip r:embed="rId4" cstate="print"/>
            <a:srcRect/>
            <a:stretch>
              <a:fillRect/>
            </a:stretch>
          </p:blipFill>
          <p:spPr bwMode="auto">
            <a:xfrm>
              <a:off x="392113" y="2919413"/>
              <a:ext cx="8328025" cy="1004887"/>
            </a:xfrm>
            <a:prstGeom prst="rect">
              <a:avLst/>
            </a:prstGeom>
            <a:noFill/>
            <a:ln w="9525">
              <a:noFill/>
              <a:miter lim="800000"/>
              <a:headEnd/>
              <a:tailEnd/>
            </a:ln>
          </p:spPr>
        </p:pic>
        <p:sp>
          <p:nvSpPr>
            <p:cNvPr id="7" name="矩形 6"/>
            <p:cNvSpPr/>
            <p:nvPr/>
          </p:nvSpPr>
          <p:spPr>
            <a:xfrm>
              <a:off x="5760046" y="2467094"/>
              <a:ext cx="2386166" cy="338554"/>
            </a:xfrm>
            <a:prstGeom prst="rect">
              <a:avLst/>
            </a:prstGeom>
          </p:spPr>
          <p:txBody>
            <a:bodyPr wrap="none">
              <a:spAutoFit/>
            </a:bodyPr>
            <a:lstStyle/>
            <a:p>
              <a:r>
                <a:rPr lang="en-US" altLang="zh-CN" sz="1600" dirty="0" smtClean="0">
                  <a:solidFill>
                    <a:srgbClr val="FF0000"/>
                  </a:solidFill>
                  <a:latin typeface="+mn-lt"/>
                </a:rPr>
                <a:t>Broadcast MAC Address </a:t>
              </a:r>
              <a:endParaRPr lang="zh-CN" altLang="en-US" sz="1600" dirty="0" smtClean="0">
                <a:solidFill>
                  <a:srgbClr val="FF0000"/>
                </a:solidFill>
                <a:latin typeface="+mn-lt"/>
              </a:endParaRPr>
            </a:p>
          </p:txBody>
        </p:sp>
      </p:grpSp>
      <p:sp>
        <p:nvSpPr>
          <p:cNvPr id="9" name="矩形 8"/>
          <p:cNvSpPr/>
          <p:nvPr/>
        </p:nvSpPr>
        <p:spPr>
          <a:xfrm>
            <a:off x="1142976" y="1571612"/>
            <a:ext cx="1119665" cy="400110"/>
          </a:xfrm>
          <a:prstGeom prst="rect">
            <a:avLst/>
          </a:prstGeom>
        </p:spPr>
        <p:txBody>
          <a:bodyPr wrap="none">
            <a:spAutoFit/>
          </a:bodyPr>
          <a:lstStyle/>
          <a:p>
            <a:r>
              <a:rPr lang="en-US" altLang="zh-CN" dirty="0" smtClean="0">
                <a:solidFill>
                  <a:srgbClr val="FF0000"/>
                </a:solidFill>
              </a:rPr>
              <a:t>duration</a:t>
            </a:r>
            <a:endParaRPr lang="zh-CN" altLang="en-US" dirty="0">
              <a:solidFill>
                <a:srgbClr val="FF0000"/>
              </a:solidFill>
            </a:endParaRPr>
          </a:p>
        </p:txBody>
      </p:sp>
    </p:spTree>
    <p:extLst>
      <p:ext uri="{BB962C8B-B14F-4D97-AF65-F5344CB8AC3E}">
        <p14:creationId xmlns:p14="http://schemas.microsoft.com/office/powerpoint/2010/main" val="16405576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4"/>
          <p:cNvSpPr txBox="1">
            <a:spLocks noChangeArrowheads="1"/>
          </p:cNvSpPr>
          <p:nvPr/>
        </p:nvSpPr>
        <p:spPr bwMode="auto">
          <a:xfrm>
            <a:off x="3246438" y="746125"/>
            <a:ext cx="18415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3200">
              <a:latin typeface="Times New Roman" panose="02020603050405020304" pitchFamily="18" charset="0"/>
            </a:endParaRPr>
          </a:p>
        </p:txBody>
      </p:sp>
      <p:sp>
        <p:nvSpPr>
          <p:cNvPr id="27654" name="Text Box 15"/>
          <p:cNvSpPr txBox="1">
            <a:spLocks noChangeArrowheads="1"/>
          </p:cNvSpPr>
          <p:nvPr/>
        </p:nvSpPr>
        <p:spPr bwMode="auto">
          <a:xfrm>
            <a:off x="4767263" y="1393825"/>
            <a:ext cx="492125"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a:latin typeface="Arial" charset="0"/>
                <a:cs typeface="Arial" charset="0"/>
              </a:rPr>
              <a:t>AP</a:t>
            </a:r>
          </a:p>
        </p:txBody>
      </p:sp>
      <p:sp>
        <p:nvSpPr>
          <p:cNvPr id="27655" name="Text Box 41"/>
          <p:cNvSpPr txBox="1">
            <a:spLocks noChangeArrowheads="1"/>
          </p:cNvSpPr>
          <p:nvPr/>
        </p:nvSpPr>
        <p:spPr bwMode="auto">
          <a:xfrm>
            <a:off x="2073275" y="1243013"/>
            <a:ext cx="35083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A</a:t>
            </a:r>
          </a:p>
        </p:txBody>
      </p:sp>
      <p:sp>
        <p:nvSpPr>
          <p:cNvPr id="27656" name="Text Box 42"/>
          <p:cNvSpPr txBox="1">
            <a:spLocks noChangeArrowheads="1"/>
          </p:cNvSpPr>
          <p:nvPr/>
        </p:nvSpPr>
        <p:spPr bwMode="auto">
          <a:xfrm>
            <a:off x="7670800" y="1241425"/>
            <a:ext cx="338138"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B</a:t>
            </a:r>
          </a:p>
        </p:txBody>
      </p:sp>
      <p:sp>
        <p:nvSpPr>
          <p:cNvPr id="27657" name="Line 45"/>
          <p:cNvSpPr>
            <a:spLocks noChangeShapeType="1"/>
          </p:cNvSpPr>
          <p:nvPr/>
        </p:nvSpPr>
        <p:spPr bwMode="auto">
          <a:xfrm>
            <a:off x="758825" y="1743075"/>
            <a:ext cx="41275" cy="3938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27658" name="Text Box 46"/>
          <p:cNvSpPr txBox="1">
            <a:spLocks noChangeArrowheads="1"/>
          </p:cNvSpPr>
          <p:nvPr/>
        </p:nvSpPr>
        <p:spPr bwMode="auto">
          <a:xfrm>
            <a:off x="188913" y="5378450"/>
            <a:ext cx="620712"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time</a:t>
            </a:r>
          </a:p>
        </p:txBody>
      </p:sp>
      <p:sp>
        <p:nvSpPr>
          <p:cNvPr id="27659" name="Line 44"/>
          <p:cNvSpPr>
            <a:spLocks noChangeShapeType="1"/>
          </p:cNvSpPr>
          <p:nvPr/>
        </p:nvSpPr>
        <p:spPr bwMode="auto">
          <a:xfrm>
            <a:off x="744538" y="1728788"/>
            <a:ext cx="7835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356422" name="Group 70"/>
          <p:cNvGrpSpPr>
            <a:grpSpLocks/>
          </p:cNvGrpSpPr>
          <p:nvPr/>
        </p:nvGrpSpPr>
        <p:grpSpPr bwMode="auto">
          <a:xfrm>
            <a:off x="1801813" y="1857375"/>
            <a:ext cx="6611937" cy="855663"/>
            <a:chOff x="1135" y="1170"/>
            <a:chExt cx="4165" cy="539"/>
          </a:xfrm>
        </p:grpSpPr>
        <p:grpSp>
          <p:nvGrpSpPr>
            <p:cNvPr id="68650" name="Group 9"/>
            <p:cNvGrpSpPr>
              <a:grpSpLocks/>
            </p:cNvGrpSpPr>
            <p:nvPr/>
          </p:nvGrpSpPr>
          <p:grpSpPr bwMode="auto">
            <a:xfrm>
              <a:off x="1135" y="1194"/>
              <a:ext cx="4163" cy="515"/>
              <a:chOff x="594" y="1184"/>
              <a:chExt cx="4163" cy="515"/>
            </a:xfrm>
          </p:grpSpPr>
          <p:sp>
            <p:nvSpPr>
              <p:cNvPr id="68653" name="Freeform 7"/>
              <p:cNvSpPr>
                <a:spLocks/>
              </p:cNvSpPr>
              <p:nvPr/>
            </p:nvSpPr>
            <p:spPr bwMode="auto">
              <a:xfrm>
                <a:off x="594" y="1238"/>
                <a:ext cx="3642" cy="461"/>
              </a:xfrm>
              <a:custGeom>
                <a:avLst/>
                <a:gdLst>
                  <a:gd name="T0" fmla="*/ 1 w 2996"/>
                  <a:gd name="T1" fmla="*/ 0 h 461"/>
                  <a:gd name="T2" fmla="*/ 9668 w 2996"/>
                  <a:gd name="T3" fmla="*/ 298 h 461"/>
                  <a:gd name="T4" fmla="*/ 96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654" name="Freeform 8"/>
              <p:cNvSpPr>
                <a:spLocks/>
              </p:cNvSpPr>
              <p:nvPr/>
            </p:nvSpPr>
            <p:spPr bwMode="auto">
              <a:xfrm flipH="1">
                <a:off x="1115" y="1184"/>
                <a:ext cx="3642" cy="461"/>
              </a:xfrm>
              <a:custGeom>
                <a:avLst/>
                <a:gdLst>
                  <a:gd name="T0" fmla="*/ 1 w 2996"/>
                  <a:gd name="T1" fmla="*/ 0 h 461"/>
                  <a:gd name="T2" fmla="*/ 9668 w 2996"/>
                  <a:gd name="T3" fmla="*/ 298 h 461"/>
                  <a:gd name="T4" fmla="*/ 96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691" name="Text Box 51"/>
            <p:cNvSpPr txBox="1">
              <a:spLocks noChangeArrowheads="1"/>
            </p:cNvSpPr>
            <p:nvPr/>
          </p:nvSpPr>
          <p:spPr bwMode="auto">
            <a:xfrm rot="356404">
              <a:off x="1544" y="1279"/>
              <a:ext cx="615"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RTS(A)</a:t>
              </a:r>
              <a:endParaRPr lang="en-US" dirty="0">
                <a:latin typeface="Arial" charset="0"/>
                <a:cs typeface="Arial" charset="0"/>
              </a:endParaRPr>
            </a:p>
          </p:txBody>
        </p:sp>
        <p:sp>
          <p:nvSpPr>
            <p:cNvPr id="27692" name="Text Box 52"/>
            <p:cNvSpPr txBox="1">
              <a:spLocks noChangeArrowheads="1"/>
            </p:cNvSpPr>
            <p:nvPr/>
          </p:nvSpPr>
          <p:spPr bwMode="auto">
            <a:xfrm rot="-354180">
              <a:off x="4699" y="1170"/>
              <a:ext cx="60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RTS(B)</a:t>
              </a:r>
              <a:endParaRPr lang="en-US" dirty="0">
                <a:latin typeface="Arial" charset="0"/>
                <a:cs typeface="Arial" charset="0"/>
              </a:endParaRPr>
            </a:p>
          </p:txBody>
        </p:sp>
      </p:grpSp>
      <p:grpSp>
        <p:nvGrpSpPr>
          <p:cNvPr id="356420" name="Group 68"/>
          <p:cNvGrpSpPr>
            <a:grpSpLocks/>
          </p:cNvGrpSpPr>
          <p:nvPr/>
        </p:nvGrpSpPr>
        <p:grpSpPr bwMode="auto">
          <a:xfrm>
            <a:off x="1800225" y="2693988"/>
            <a:ext cx="6472238" cy="1174750"/>
            <a:chOff x="1134" y="1697"/>
            <a:chExt cx="4077" cy="740"/>
          </a:xfrm>
        </p:grpSpPr>
        <p:sp>
          <p:nvSpPr>
            <p:cNvPr id="68644" name="Freeform 48"/>
            <p:cNvSpPr>
              <a:spLocks/>
            </p:cNvSpPr>
            <p:nvPr/>
          </p:nvSpPr>
          <p:spPr bwMode="auto">
            <a:xfrm>
              <a:off x="1134" y="1697"/>
              <a:ext cx="3642" cy="461"/>
            </a:xfrm>
            <a:custGeom>
              <a:avLst/>
              <a:gdLst>
                <a:gd name="T0" fmla="*/ 1 w 2996"/>
                <a:gd name="T1" fmla="*/ 0 h 461"/>
                <a:gd name="T2" fmla="*/ 9668 w 2996"/>
                <a:gd name="T3" fmla="*/ 298 h 461"/>
                <a:gd name="T4" fmla="*/ 96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85" name="Text Box 54"/>
            <p:cNvSpPr txBox="1">
              <a:spLocks noChangeArrowheads="1"/>
            </p:cNvSpPr>
            <p:nvPr/>
          </p:nvSpPr>
          <p:spPr bwMode="auto">
            <a:xfrm rot="356404">
              <a:off x="1551" y="1738"/>
              <a:ext cx="615"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RTS(A)</a:t>
              </a:r>
              <a:endParaRPr lang="en-US" dirty="0">
                <a:latin typeface="Arial" charset="0"/>
                <a:cs typeface="Arial" charset="0"/>
              </a:endParaRPr>
            </a:p>
          </p:txBody>
        </p:sp>
        <p:sp>
          <p:nvSpPr>
            <p:cNvPr id="68646" name="Freeform 56"/>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0" h="355">
                  <a:moveTo>
                    <a:pt x="0" y="0"/>
                  </a:moveTo>
                  <a:lnTo>
                    <a:pt x="2260" y="186"/>
                  </a:lnTo>
                  <a:lnTo>
                    <a:pt x="2260" y="355"/>
                  </a:lnTo>
                  <a:lnTo>
                    <a:pt x="0" y="151"/>
                  </a:lnTo>
                  <a:lnTo>
                    <a:pt x="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647" name="Freeform 57"/>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 h="347">
                  <a:moveTo>
                    <a:pt x="1860" y="0"/>
                  </a:moveTo>
                  <a:lnTo>
                    <a:pt x="0" y="179"/>
                  </a:lnTo>
                  <a:lnTo>
                    <a:pt x="0" y="347"/>
                  </a:lnTo>
                  <a:lnTo>
                    <a:pt x="1860" y="151"/>
                  </a:lnTo>
                  <a:lnTo>
                    <a:pt x="186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88" name="Text Box 58"/>
            <p:cNvSpPr txBox="1">
              <a:spLocks noChangeArrowheads="1"/>
            </p:cNvSpPr>
            <p:nvPr/>
          </p:nvSpPr>
          <p:spPr bwMode="auto">
            <a:xfrm rot="-379204">
              <a:off x="1584" y="2157"/>
              <a:ext cx="612"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CTS(A)</a:t>
              </a:r>
              <a:endParaRPr lang="en-US" dirty="0">
                <a:latin typeface="Arial" charset="0"/>
                <a:cs typeface="Arial" charset="0"/>
              </a:endParaRPr>
            </a:p>
          </p:txBody>
        </p:sp>
        <p:sp>
          <p:nvSpPr>
            <p:cNvPr id="27689" name="Text Box 59"/>
            <p:cNvSpPr txBox="1">
              <a:spLocks noChangeArrowheads="1"/>
            </p:cNvSpPr>
            <p:nvPr/>
          </p:nvSpPr>
          <p:spPr bwMode="auto">
            <a:xfrm rot="276164">
              <a:off x="3816" y="2147"/>
              <a:ext cx="612"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CTS(A)</a:t>
              </a:r>
              <a:endParaRPr lang="en-US" dirty="0">
                <a:latin typeface="Arial" charset="0"/>
                <a:cs typeface="Arial" charset="0"/>
              </a:endParaRPr>
            </a:p>
          </p:txBody>
        </p:sp>
      </p:grpSp>
      <p:grpSp>
        <p:nvGrpSpPr>
          <p:cNvPr id="356421" name="Group 69"/>
          <p:cNvGrpSpPr>
            <a:grpSpLocks/>
          </p:cNvGrpSpPr>
          <p:nvPr/>
        </p:nvGrpSpPr>
        <p:grpSpPr bwMode="auto">
          <a:xfrm>
            <a:off x="1825625" y="3956050"/>
            <a:ext cx="6472238" cy="2174875"/>
            <a:chOff x="1150" y="2492"/>
            <a:chExt cx="4077" cy="1370"/>
          </a:xfrm>
        </p:grpSpPr>
        <p:sp>
          <p:nvSpPr>
            <p:cNvPr id="68638" name="Freeform 60"/>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9" name="Text Box 61"/>
            <p:cNvSpPr txBox="1">
              <a:spLocks noChangeArrowheads="1"/>
            </p:cNvSpPr>
            <p:nvPr/>
          </p:nvSpPr>
          <p:spPr bwMode="auto">
            <a:xfrm>
              <a:off x="1594" y="2814"/>
              <a:ext cx="113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spcBef>
                  <a:spcPct val="50000"/>
                </a:spcBef>
                <a:defRPr/>
              </a:pPr>
              <a:r>
                <a:rPr lang="en-US" dirty="0">
                  <a:latin typeface="Arial" charset="0"/>
                  <a:cs typeface="Arial" charset="0"/>
                </a:rPr>
                <a:t>DATA </a:t>
              </a:r>
              <a:r>
                <a:rPr lang="en-US" dirty="0" smtClean="0">
                  <a:latin typeface="Arial" charset="0"/>
                  <a:cs typeface="Arial" charset="0"/>
                </a:rPr>
                <a:t>(A)</a:t>
              </a:r>
              <a:endParaRPr lang="en-US" dirty="0">
                <a:latin typeface="Arial" charset="0"/>
                <a:cs typeface="Arial" charset="0"/>
              </a:endParaRPr>
            </a:p>
          </p:txBody>
        </p:sp>
        <p:sp>
          <p:nvSpPr>
            <p:cNvPr id="68640" name="Freeform 62"/>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0" h="355">
                  <a:moveTo>
                    <a:pt x="0" y="0"/>
                  </a:moveTo>
                  <a:lnTo>
                    <a:pt x="2260" y="186"/>
                  </a:lnTo>
                  <a:lnTo>
                    <a:pt x="2260" y="355"/>
                  </a:lnTo>
                  <a:lnTo>
                    <a:pt x="0" y="151"/>
                  </a:lnTo>
                  <a:lnTo>
                    <a:pt x="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641" name="Freeform 63"/>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 h="347">
                  <a:moveTo>
                    <a:pt x="1860" y="0"/>
                  </a:moveTo>
                  <a:lnTo>
                    <a:pt x="0" y="179"/>
                  </a:lnTo>
                  <a:lnTo>
                    <a:pt x="0" y="347"/>
                  </a:lnTo>
                  <a:lnTo>
                    <a:pt x="1860" y="151"/>
                  </a:lnTo>
                  <a:lnTo>
                    <a:pt x="186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82" name="Text Box 64"/>
            <p:cNvSpPr txBox="1">
              <a:spLocks noChangeArrowheads="1"/>
            </p:cNvSpPr>
            <p:nvPr/>
          </p:nvSpPr>
          <p:spPr bwMode="auto">
            <a:xfrm rot="-379204">
              <a:off x="1600" y="3582"/>
              <a:ext cx="607"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ACK(A)</a:t>
              </a:r>
              <a:endParaRPr lang="en-US" dirty="0">
                <a:latin typeface="Arial" charset="0"/>
                <a:cs typeface="Arial" charset="0"/>
              </a:endParaRPr>
            </a:p>
          </p:txBody>
        </p:sp>
        <p:sp>
          <p:nvSpPr>
            <p:cNvPr id="27683" name="Text Box 65"/>
            <p:cNvSpPr txBox="1">
              <a:spLocks noChangeArrowheads="1"/>
            </p:cNvSpPr>
            <p:nvPr/>
          </p:nvSpPr>
          <p:spPr bwMode="auto">
            <a:xfrm rot="276164">
              <a:off x="3832" y="3572"/>
              <a:ext cx="607"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ACK(A)</a:t>
              </a:r>
              <a:endParaRPr lang="en-US" dirty="0">
                <a:latin typeface="Arial" charset="0"/>
                <a:cs typeface="Arial" charset="0"/>
              </a:endParaRPr>
            </a:p>
          </p:txBody>
        </p:sp>
      </p:grpSp>
      <p:grpSp>
        <p:nvGrpSpPr>
          <p:cNvPr id="356418" name="Group 66"/>
          <p:cNvGrpSpPr>
            <a:grpSpLocks/>
          </p:cNvGrpSpPr>
          <p:nvPr/>
        </p:nvGrpSpPr>
        <p:grpSpPr bwMode="auto">
          <a:xfrm>
            <a:off x="4418013" y="2046288"/>
            <a:ext cx="3109912" cy="715962"/>
            <a:chOff x="2596" y="1330"/>
            <a:chExt cx="1959" cy="451"/>
          </a:xfrm>
        </p:grpSpPr>
        <p:sp>
          <p:nvSpPr>
            <p:cNvPr id="27676" name="AutoShape 10"/>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panose="020B0604020202020204" pitchFamily="34" charset="0"/>
                <a:cs typeface="Arial" panose="020B0604020202020204" pitchFamily="34" charset="0"/>
              </a:endParaRPr>
            </a:p>
          </p:txBody>
        </p:sp>
        <p:sp>
          <p:nvSpPr>
            <p:cNvPr id="27677" name="Text Box 11"/>
            <p:cNvSpPr txBox="1">
              <a:spLocks noChangeArrowheads="1"/>
            </p:cNvSpPr>
            <p:nvPr/>
          </p:nvSpPr>
          <p:spPr bwMode="auto">
            <a:xfrm>
              <a:off x="2778" y="1550"/>
              <a:ext cx="177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reservation collision</a:t>
              </a:r>
            </a:p>
          </p:txBody>
        </p:sp>
      </p:grpSp>
      <p:grpSp>
        <p:nvGrpSpPr>
          <p:cNvPr id="2" name="Group 1"/>
          <p:cNvGrpSpPr>
            <a:grpSpLocks/>
          </p:cNvGrpSpPr>
          <p:nvPr/>
        </p:nvGrpSpPr>
        <p:grpSpPr bwMode="auto">
          <a:xfrm>
            <a:off x="8015288" y="3671888"/>
            <a:ext cx="711200" cy="2424112"/>
            <a:chOff x="8015288" y="3671888"/>
            <a:chExt cx="711200" cy="2424112"/>
          </a:xfrm>
        </p:grpSpPr>
        <p:sp>
          <p:nvSpPr>
            <p:cNvPr id="27664" name="Line 71"/>
            <p:cNvSpPr>
              <a:spLocks noChangeShapeType="1"/>
            </p:cNvSpPr>
            <p:nvPr/>
          </p:nvSpPr>
          <p:spPr bwMode="auto">
            <a:xfrm>
              <a:off x="8428038" y="3671888"/>
              <a:ext cx="0" cy="242411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27665" name="Text Box 72"/>
            <p:cNvSpPr txBox="1">
              <a:spLocks noChangeArrowheads="1"/>
            </p:cNvSpPr>
            <p:nvPr/>
          </p:nvSpPr>
          <p:spPr bwMode="auto">
            <a:xfrm>
              <a:off x="8015288" y="4689475"/>
              <a:ext cx="711200" cy="3698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atin typeface="Arial" charset="0"/>
                  <a:cs typeface="Arial" charset="0"/>
                </a:rPr>
                <a:t>defer</a:t>
              </a:r>
            </a:p>
          </p:txBody>
        </p:sp>
      </p:grpSp>
      <p:grpSp>
        <p:nvGrpSpPr>
          <p:cNvPr id="68624" name="Group 361"/>
          <p:cNvGrpSpPr>
            <a:grpSpLocks/>
          </p:cNvGrpSpPr>
          <p:nvPr/>
        </p:nvGrpSpPr>
        <p:grpSpPr bwMode="auto">
          <a:xfrm>
            <a:off x="4327525" y="1117600"/>
            <a:ext cx="650875" cy="561975"/>
            <a:chOff x="2967" y="478"/>
            <a:chExt cx="788" cy="625"/>
          </a:xfrm>
        </p:grpSpPr>
        <p:pic>
          <p:nvPicPr>
            <p:cNvPr id="68632"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3"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625" name="Group 356"/>
          <p:cNvGrpSpPr>
            <a:grpSpLocks/>
          </p:cNvGrpSpPr>
          <p:nvPr/>
        </p:nvGrpSpPr>
        <p:grpSpPr bwMode="auto">
          <a:xfrm>
            <a:off x="1514475" y="1057275"/>
            <a:ext cx="609600" cy="598488"/>
            <a:chOff x="313" y="1497"/>
            <a:chExt cx="1152" cy="1014"/>
          </a:xfrm>
        </p:grpSpPr>
        <p:pic>
          <p:nvPicPr>
            <p:cNvPr id="68630" name="Picture 354" descr="laptop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1"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626" name="Group 356"/>
          <p:cNvGrpSpPr>
            <a:grpSpLocks/>
          </p:cNvGrpSpPr>
          <p:nvPr/>
        </p:nvGrpSpPr>
        <p:grpSpPr bwMode="auto">
          <a:xfrm>
            <a:off x="7966075" y="1087438"/>
            <a:ext cx="609600" cy="598487"/>
            <a:chOff x="313" y="1497"/>
            <a:chExt cx="1152" cy="1014"/>
          </a:xfrm>
        </p:grpSpPr>
        <p:pic>
          <p:nvPicPr>
            <p:cNvPr id="68628" name="Picture 354" descr="laptop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9" name="Picture 355"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p:cNvSpPr>
            <a:spLocks noGrp="1"/>
          </p:cNvSpPr>
          <p:nvPr>
            <p:ph type="title"/>
          </p:nvPr>
        </p:nvSpPr>
        <p:spPr/>
        <p:txBody>
          <a:bodyPr/>
          <a:lstStyle/>
          <a:p>
            <a:r>
              <a:rPr lang="en-US" altLang="zh-CN" dirty="0">
                <a:latin typeface="Gill Sans MT" charset="0"/>
                <a:ea typeface="ＭＳ Ｐゴシック" charset="0"/>
              </a:rPr>
              <a:t>Collision Avoidance: RTS-CTS exchange</a:t>
            </a:r>
            <a:endParaRPr lang="zh-CN" altLang="en-US" dirty="0"/>
          </a:p>
        </p:txBody>
      </p:sp>
    </p:spTree>
    <p:extLst>
      <p:ext uri="{BB962C8B-B14F-4D97-AF65-F5344CB8AC3E}">
        <p14:creationId xmlns:p14="http://schemas.microsoft.com/office/powerpoint/2010/main" val="80557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6422"/>
                                        </p:tgtEl>
                                        <p:attrNameLst>
                                          <p:attrName>style.visibility</p:attrName>
                                        </p:attrNameLst>
                                      </p:cBhvr>
                                      <p:to>
                                        <p:strVal val="visible"/>
                                      </p:to>
                                    </p:set>
                                    <p:animEffect transition="in" filter="wipe(up)">
                                      <p:cBhvr>
                                        <p:cTn id="7" dur="1000"/>
                                        <p:tgtEl>
                                          <p:spTgt spid="356422"/>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356418"/>
                                        </p:tgtEl>
                                        <p:attrNameLst>
                                          <p:attrName>style.visibility</p:attrName>
                                        </p:attrNameLst>
                                      </p:cBhvr>
                                      <p:to>
                                        <p:strVal val="visible"/>
                                      </p:to>
                                    </p:set>
                                    <p:animEffect transition="in" filter="dissolve">
                                      <p:cBhvr>
                                        <p:cTn id="11" dur="500"/>
                                        <p:tgtEl>
                                          <p:spTgt spid="3564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356420"/>
                                        </p:tgtEl>
                                        <p:attrNameLst>
                                          <p:attrName>style.visibility</p:attrName>
                                        </p:attrNameLst>
                                      </p:cBhvr>
                                      <p:to>
                                        <p:strVal val="visible"/>
                                      </p:to>
                                    </p:set>
                                    <p:animEffect transition="in" filter="wipe(up)">
                                      <p:cBhvr>
                                        <p:cTn id="16" dur="1000"/>
                                        <p:tgtEl>
                                          <p:spTgt spid="3564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356421"/>
                                        </p:tgtEl>
                                        <p:attrNameLst>
                                          <p:attrName>style.visibility</p:attrName>
                                        </p:attrNameLst>
                                      </p:cBhvr>
                                      <p:to>
                                        <p:strVal val="visible"/>
                                      </p:to>
                                    </p:set>
                                    <p:animEffect transition="in" filter="wipe(up)">
                                      <p:cBhvr>
                                        <p:cTn id="21" dur="1000"/>
                                        <p:tgtEl>
                                          <p:spTgt spid="356421"/>
                                        </p:tgtEl>
                                      </p:cBhvr>
                                    </p:animEffect>
                                  </p:childTnLst>
                                </p:cTn>
                              </p:par>
                            </p:childTnLst>
                          </p:cTn>
                        </p:par>
                        <p:par>
                          <p:cTn id="22" fill="hold" nodeType="afterGroup">
                            <p:stCondLst>
                              <p:cond delay="1000"/>
                            </p:stCondLst>
                            <p:childTnLst>
                              <p:par>
                                <p:cTn id="23" presetID="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dirty="0">
                <a:latin typeface="+mn-lt"/>
              </a:rPr>
              <a:t>Avoiding collisions </a:t>
            </a:r>
            <a:r>
              <a:rPr lang="en-US" altLang="zh-CN" dirty="0" smtClean="0">
                <a:latin typeface="+mn-lt"/>
              </a:rPr>
              <a:t>(more)</a:t>
            </a:r>
            <a:endParaRPr lang="en-US" altLang="zh-CN" dirty="0">
              <a:latin typeface="+mn-lt"/>
            </a:endParaRPr>
          </a:p>
        </p:txBody>
      </p:sp>
      <p:sp>
        <p:nvSpPr>
          <p:cNvPr id="74755" name="Rectangle 3"/>
          <p:cNvSpPr>
            <a:spLocks noGrp="1" noChangeArrowheads="1"/>
          </p:cNvSpPr>
          <p:nvPr>
            <p:ph idx="1"/>
          </p:nvPr>
        </p:nvSpPr>
        <p:spPr>
          <a:xfrm>
            <a:off x="304799" y="1017588"/>
            <a:ext cx="8526463" cy="5143500"/>
          </a:xfrm>
        </p:spPr>
        <p:txBody>
          <a:bodyPr/>
          <a:lstStyle/>
          <a:p>
            <a:pPr marL="0" indent="0" eaLnBrk="1" hangingPunct="1">
              <a:spcBef>
                <a:spcPts val="600"/>
              </a:spcBef>
              <a:buFontTx/>
              <a:buNone/>
            </a:pPr>
            <a:r>
              <a:rPr lang="en-US" altLang="zh-CN" sz="2200" dirty="0">
                <a:solidFill>
                  <a:srgbClr val="FF0000"/>
                </a:solidFill>
              </a:rPr>
              <a:t>idea:</a:t>
            </a:r>
            <a:r>
              <a:rPr lang="en-US" altLang="zh-CN" sz="2200" dirty="0"/>
              <a:t> allow sender to "reserve" access to the channel </a:t>
            </a:r>
            <a:r>
              <a:rPr lang="en-US" altLang="zh-CN" sz="2200" dirty="0">
                <a:solidFill>
                  <a:srgbClr val="FF0000"/>
                </a:solidFill>
              </a:rPr>
              <a:t>rather than</a:t>
            </a:r>
            <a:r>
              <a:rPr lang="en-US" altLang="zh-CN" sz="2200" dirty="0"/>
              <a:t> random access of data frames: avoid collisions of long data frames</a:t>
            </a:r>
          </a:p>
          <a:p>
            <a:pPr eaLnBrk="1" hangingPunct="1">
              <a:lnSpc>
                <a:spcPct val="90000"/>
              </a:lnSpc>
            </a:pPr>
            <a:endParaRPr lang="en-US" altLang="zh-CN" sz="2200" dirty="0"/>
          </a:p>
          <a:p>
            <a:pPr eaLnBrk="1" hangingPunct="1">
              <a:lnSpc>
                <a:spcPct val="90000"/>
              </a:lnSpc>
            </a:pPr>
            <a:r>
              <a:rPr lang="en-US" altLang="zh-CN" sz="2200" dirty="0"/>
              <a:t>sender first transmits </a:t>
            </a:r>
            <a:r>
              <a:rPr lang="en-US" altLang="zh-CN" sz="2200" dirty="0">
                <a:solidFill>
                  <a:srgbClr val="FF0000"/>
                </a:solidFill>
              </a:rPr>
              <a:t>small</a:t>
            </a:r>
            <a:r>
              <a:rPr lang="en-US" altLang="zh-CN" sz="2200" dirty="0"/>
              <a:t> request-to-send </a:t>
            </a:r>
            <a:r>
              <a:rPr lang="en-US" altLang="zh-CN" sz="2200" dirty="0" smtClean="0"/>
              <a:t>(RTS) </a:t>
            </a:r>
            <a:r>
              <a:rPr lang="en-US" altLang="zh-CN" sz="2200" dirty="0"/>
              <a:t>packets to BS using CSMA</a:t>
            </a:r>
          </a:p>
          <a:p>
            <a:pPr lvl="1" eaLnBrk="1" hangingPunct="1">
              <a:lnSpc>
                <a:spcPct val="90000"/>
              </a:lnSpc>
            </a:pPr>
            <a:r>
              <a:rPr lang="en-US" altLang="zh-CN" sz="2200" dirty="0"/>
              <a:t>RTSs may still collide with each other </a:t>
            </a:r>
            <a:r>
              <a:rPr lang="en-US" altLang="zh-CN" sz="2200" dirty="0" smtClean="0"/>
              <a:t>(but </a:t>
            </a:r>
            <a:r>
              <a:rPr lang="en-US" altLang="zh-CN" sz="2200" dirty="0"/>
              <a:t>they're </a:t>
            </a:r>
            <a:r>
              <a:rPr lang="en-US" altLang="zh-CN" sz="2200" dirty="0" smtClean="0"/>
              <a:t>short)</a:t>
            </a:r>
            <a:endParaRPr lang="en-US" altLang="zh-CN" sz="2200" dirty="0"/>
          </a:p>
          <a:p>
            <a:pPr eaLnBrk="1" hangingPunct="1">
              <a:lnSpc>
                <a:spcPct val="90000"/>
              </a:lnSpc>
            </a:pPr>
            <a:r>
              <a:rPr lang="en-US" altLang="zh-CN" sz="2200" dirty="0"/>
              <a:t>BS broadcasts clear-to-send CTS in response to RTS</a:t>
            </a:r>
          </a:p>
          <a:p>
            <a:pPr eaLnBrk="1" hangingPunct="1">
              <a:lnSpc>
                <a:spcPct val="90000"/>
              </a:lnSpc>
            </a:pPr>
            <a:endParaRPr lang="en-US" altLang="zh-CN" sz="2200" dirty="0"/>
          </a:p>
          <a:p>
            <a:pPr eaLnBrk="1" hangingPunct="1">
              <a:lnSpc>
                <a:spcPct val="90000"/>
              </a:lnSpc>
            </a:pPr>
            <a:r>
              <a:rPr lang="en-US" altLang="zh-CN" sz="2200" dirty="0"/>
              <a:t>CTS heard by all nodes</a:t>
            </a:r>
          </a:p>
          <a:p>
            <a:pPr lvl="1" eaLnBrk="1" hangingPunct="1">
              <a:lnSpc>
                <a:spcPct val="90000"/>
              </a:lnSpc>
            </a:pPr>
            <a:r>
              <a:rPr lang="en-US" altLang="zh-CN" sz="2200" dirty="0"/>
              <a:t>sender transmits data frame</a:t>
            </a:r>
          </a:p>
          <a:p>
            <a:pPr lvl="1" eaLnBrk="1" hangingPunct="1">
              <a:lnSpc>
                <a:spcPct val="90000"/>
              </a:lnSpc>
            </a:pPr>
            <a:r>
              <a:rPr lang="en-US" altLang="zh-CN" sz="2200" dirty="0"/>
              <a:t>other stations defer transmissions </a:t>
            </a:r>
          </a:p>
        </p:txBody>
      </p:sp>
      <p:sp>
        <p:nvSpPr>
          <p:cNvPr id="74756" name="Text Box 4"/>
          <p:cNvSpPr txBox="1">
            <a:spLocks noChangeArrowheads="1"/>
          </p:cNvSpPr>
          <p:nvPr/>
        </p:nvSpPr>
        <p:spPr bwMode="auto">
          <a:xfrm>
            <a:off x="1541828" y="5217687"/>
            <a:ext cx="5553239" cy="830997"/>
          </a:xfrm>
          <a:prstGeom prst="rect">
            <a:avLst/>
          </a:prstGeom>
          <a:solidFill>
            <a:srgbClr val="92D050"/>
          </a:solidFill>
          <a:ln w="3175">
            <a:solidFill>
              <a:schemeClr val="tx1"/>
            </a:solidFill>
            <a:miter lim="800000"/>
            <a:headEnd/>
            <a:tailEnd/>
          </a:ln>
        </p:spPr>
        <p:txBody>
          <a:bodyPr wrap="square">
            <a:spAutoFit/>
          </a:bodyPr>
          <a:lstStyle/>
          <a:p>
            <a:pPr algn="ctr"/>
            <a:r>
              <a:rPr lang="en-US" altLang="zh-CN" sz="2400" dirty="0">
                <a:latin typeface="+mn-lt"/>
              </a:rPr>
              <a:t>avoid data frame collisions completely using small reservation packets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64899" y="492944"/>
            <a:ext cx="4804117" cy="53372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cstate="print"/>
          <a:srcRect/>
          <a:stretch>
            <a:fillRect/>
          </a:stretch>
        </p:blipFill>
        <p:spPr bwMode="auto">
          <a:xfrm>
            <a:off x="4312920" y="0"/>
            <a:ext cx="4540250" cy="6129338"/>
          </a:xfrm>
          <a:prstGeom prst="rect">
            <a:avLst/>
          </a:prstGeom>
          <a:noFill/>
          <a:ln w="9525">
            <a:noFill/>
            <a:miter lim="800000"/>
            <a:headEnd/>
            <a:tailEnd/>
          </a:ln>
        </p:spPr>
      </p:pic>
      <p:sp>
        <p:nvSpPr>
          <p:cNvPr id="79875" name="Rectangle 3"/>
          <p:cNvSpPr>
            <a:spLocks noGrp="1" noChangeArrowheads="1"/>
          </p:cNvSpPr>
          <p:nvPr>
            <p:ph type="title"/>
          </p:nvPr>
        </p:nvSpPr>
        <p:spPr/>
        <p:txBody>
          <a:bodyPr/>
          <a:lstStyle/>
          <a:p>
            <a:pPr algn="l" eaLnBrk="1" hangingPunct="1"/>
            <a:r>
              <a:rPr lang="en-US" altLang="zh-CN" dirty="0"/>
              <a:t>CSMA/CA with optional RTS/CTS</a:t>
            </a:r>
            <a:endParaRPr lang="zh-CN" altLang="en-US" dirty="0"/>
          </a:p>
        </p:txBody>
      </p:sp>
      <p:pic>
        <p:nvPicPr>
          <p:cNvPr id="4" name="Picture 7"/>
          <p:cNvPicPr>
            <a:picLocks noChangeAspect="1" noChangeArrowheads="1"/>
          </p:cNvPicPr>
          <p:nvPr/>
        </p:nvPicPr>
        <p:blipFill>
          <a:blip r:embed="rId4" cstate="print"/>
          <a:srcRect/>
          <a:stretch>
            <a:fillRect/>
          </a:stretch>
        </p:blipFill>
        <p:spPr bwMode="auto">
          <a:xfrm>
            <a:off x="304800" y="1600200"/>
            <a:ext cx="3947160" cy="416052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08786" y="75619"/>
            <a:ext cx="8513763" cy="639763"/>
          </a:xfrm>
        </p:spPr>
        <p:txBody>
          <a:bodyPr/>
          <a:lstStyle/>
          <a:p>
            <a:pPr algn="ctr"/>
            <a:r>
              <a:rPr lang="en-US" altLang="zh-CN" dirty="0" smtClean="0"/>
              <a:t>CSMA/CA with optional RTS/CTS</a:t>
            </a:r>
            <a:endParaRPr lang="zh-CN" altLang="en-US" dirty="0"/>
          </a:p>
        </p:txBody>
      </p:sp>
      <p:grpSp>
        <p:nvGrpSpPr>
          <p:cNvPr id="3" name="组合 65"/>
          <p:cNvGrpSpPr/>
          <p:nvPr/>
        </p:nvGrpSpPr>
        <p:grpSpPr>
          <a:xfrm>
            <a:off x="701447" y="715382"/>
            <a:ext cx="7928440" cy="5590346"/>
            <a:chOff x="468313" y="404813"/>
            <a:chExt cx="8240712" cy="6358857"/>
          </a:xfrm>
        </p:grpSpPr>
        <p:sp>
          <p:nvSpPr>
            <p:cNvPr id="5" name="AutoShape 6"/>
            <p:cNvSpPr>
              <a:spLocks noChangeArrowheads="1"/>
            </p:cNvSpPr>
            <p:nvPr/>
          </p:nvSpPr>
          <p:spPr bwMode="auto">
            <a:xfrm>
              <a:off x="6010275" y="908050"/>
              <a:ext cx="576263" cy="215900"/>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 </a:t>
              </a:r>
              <a:r>
                <a:rPr lang="en-US" altLang="zh-CN" sz="1600" b="1">
                  <a:latin typeface="Times New Roman" pitchFamily="18" charset="0"/>
                </a:rPr>
                <a:t>=</a:t>
              </a:r>
              <a:r>
                <a:rPr lang="en-US" altLang="zh-CN" sz="1600" b="1" i="1">
                  <a:latin typeface="Times New Roman" pitchFamily="18" charset="0"/>
                </a:rPr>
                <a:t> </a:t>
              </a:r>
              <a:r>
                <a:rPr lang="en-US" altLang="zh-CN" sz="1600" b="1">
                  <a:latin typeface="Times New Roman" pitchFamily="18" charset="0"/>
                </a:rPr>
                <a:t>0</a:t>
              </a:r>
            </a:p>
          </p:txBody>
        </p:sp>
        <p:sp>
          <p:nvSpPr>
            <p:cNvPr id="6" name="AutoShape 8"/>
            <p:cNvSpPr>
              <a:spLocks noChangeArrowheads="1"/>
            </p:cNvSpPr>
            <p:nvPr/>
          </p:nvSpPr>
          <p:spPr bwMode="auto">
            <a:xfrm>
              <a:off x="6192838" y="1693863"/>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7" name="AutoShape 10"/>
            <p:cNvCxnSpPr>
              <a:cxnSpLocks noChangeShapeType="1"/>
              <a:stCxn id="5" idx="2"/>
              <a:endCxn id="6" idx="0"/>
            </p:cNvCxnSpPr>
            <p:nvPr/>
          </p:nvCxnSpPr>
          <p:spPr bwMode="auto">
            <a:xfrm>
              <a:off x="6299200" y="1123950"/>
              <a:ext cx="1588" cy="5699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3"/>
            <p:cNvCxnSpPr>
              <a:cxnSpLocks noChangeShapeType="1"/>
              <a:stCxn id="6" idx="1"/>
            </p:cNvCxnSpPr>
            <p:nvPr/>
          </p:nvCxnSpPr>
          <p:spPr bwMode="auto">
            <a:xfrm rot="10800000" flipH="1">
              <a:off x="6192838" y="1412875"/>
              <a:ext cx="106362" cy="388938"/>
            </a:xfrm>
            <a:prstGeom prst="bentConnector4">
              <a:avLst>
                <a:gd name="adj1" fmla="val -632838"/>
                <a:gd name="adj2" fmla="val 9999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utoShape 14"/>
            <p:cNvSpPr>
              <a:spLocks noChangeArrowheads="1"/>
            </p:cNvSpPr>
            <p:nvPr/>
          </p:nvSpPr>
          <p:spPr bwMode="auto">
            <a:xfrm>
              <a:off x="7307263" y="1412875"/>
              <a:ext cx="1081087" cy="4318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信道空闲</a:t>
              </a:r>
              <a:r>
                <a:rPr lang="en-US" altLang="zh-CN" sz="1600" b="1">
                  <a:latin typeface="Times New Roman" pitchFamily="18" charset="0"/>
                </a:rPr>
                <a:t>?</a:t>
              </a:r>
            </a:p>
          </p:txBody>
        </p:sp>
        <p:cxnSp>
          <p:nvCxnSpPr>
            <p:cNvPr id="10" name="AutoShape 16"/>
            <p:cNvCxnSpPr>
              <a:cxnSpLocks noChangeShapeType="1"/>
              <a:stCxn id="6" idx="2"/>
            </p:cNvCxnSpPr>
            <p:nvPr/>
          </p:nvCxnSpPr>
          <p:spPr bwMode="auto">
            <a:xfrm flipH="1">
              <a:off x="6299200" y="1909763"/>
              <a:ext cx="1588" cy="1508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AutoShape 17"/>
            <p:cNvSpPr>
              <a:spLocks noChangeArrowheads="1"/>
            </p:cNvSpPr>
            <p:nvPr/>
          </p:nvSpPr>
          <p:spPr bwMode="auto">
            <a:xfrm>
              <a:off x="5724525" y="2060575"/>
              <a:ext cx="1150938"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等待 </a:t>
              </a:r>
              <a:r>
                <a:rPr lang="en-US" altLang="zh-CN" sz="1600" b="1">
                  <a:latin typeface="Times New Roman" pitchFamily="18" charset="0"/>
                </a:rPr>
                <a:t>DIFS</a:t>
              </a:r>
            </a:p>
          </p:txBody>
        </p:sp>
        <p:sp>
          <p:nvSpPr>
            <p:cNvPr id="12" name="AutoShape 18"/>
            <p:cNvSpPr>
              <a:spLocks noChangeArrowheads="1"/>
            </p:cNvSpPr>
            <p:nvPr/>
          </p:nvSpPr>
          <p:spPr bwMode="auto">
            <a:xfrm>
              <a:off x="5722938" y="2636838"/>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发送 </a:t>
              </a:r>
              <a:r>
                <a:rPr lang="en-US" altLang="zh-CN" sz="1600" b="1">
                  <a:latin typeface="Times New Roman" pitchFamily="18" charset="0"/>
                </a:rPr>
                <a:t>RTS</a:t>
              </a:r>
            </a:p>
          </p:txBody>
        </p:sp>
        <p:cxnSp>
          <p:nvCxnSpPr>
            <p:cNvPr id="13" name="AutoShape 19"/>
            <p:cNvCxnSpPr>
              <a:cxnSpLocks noChangeShapeType="1"/>
              <a:endCxn id="12" idx="0"/>
            </p:cNvCxnSpPr>
            <p:nvPr/>
          </p:nvCxnSpPr>
          <p:spPr bwMode="auto">
            <a:xfrm flipH="1">
              <a:off x="6299200" y="24145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AutoShape 20"/>
            <p:cNvSpPr>
              <a:spLocks noChangeArrowheads="1"/>
            </p:cNvSpPr>
            <p:nvPr/>
          </p:nvSpPr>
          <p:spPr bwMode="auto">
            <a:xfrm>
              <a:off x="5722938" y="3213100"/>
              <a:ext cx="1150937"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计时器置位</a:t>
              </a:r>
            </a:p>
          </p:txBody>
        </p:sp>
        <p:cxnSp>
          <p:nvCxnSpPr>
            <p:cNvPr id="15" name="AutoShape 21"/>
            <p:cNvCxnSpPr>
              <a:cxnSpLocks noChangeShapeType="1"/>
            </p:cNvCxnSpPr>
            <p:nvPr/>
          </p:nvCxnSpPr>
          <p:spPr bwMode="auto">
            <a:xfrm flipH="1">
              <a:off x="6299200" y="2990850"/>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AutoShape 22"/>
            <p:cNvSpPr>
              <a:spLocks noChangeArrowheads="1"/>
            </p:cNvSpPr>
            <p:nvPr/>
          </p:nvSpPr>
          <p:spPr bwMode="auto">
            <a:xfrm>
              <a:off x="6188075" y="3794125"/>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17" name="AutoShape 23"/>
            <p:cNvCxnSpPr>
              <a:cxnSpLocks noChangeShapeType="1"/>
            </p:cNvCxnSpPr>
            <p:nvPr/>
          </p:nvCxnSpPr>
          <p:spPr bwMode="auto">
            <a:xfrm flipH="1">
              <a:off x="6299200" y="3567113"/>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4"/>
            <p:cNvCxnSpPr>
              <a:cxnSpLocks noChangeShapeType="1"/>
            </p:cNvCxnSpPr>
            <p:nvPr/>
          </p:nvCxnSpPr>
          <p:spPr bwMode="auto">
            <a:xfrm flipH="1">
              <a:off x="6292850" y="4011613"/>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25"/>
            <p:cNvSpPr>
              <a:spLocks noChangeArrowheads="1"/>
            </p:cNvSpPr>
            <p:nvPr/>
          </p:nvSpPr>
          <p:spPr bwMode="auto">
            <a:xfrm>
              <a:off x="5722938" y="4221163"/>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等待 </a:t>
              </a:r>
              <a:r>
                <a:rPr lang="en-US" altLang="zh-CN" sz="1600" b="1">
                  <a:latin typeface="Times New Roman" pitchFamily="18" charset="0"/>
                </a:rPr>
                <a:t>SIFS</a:t>
              </a:r>
            </a:p>
          </p:txBody>
        </p:sp>
        <p:cxnSp>
          <p:nvCxnSpPr>
            <p:cNvPr id="20" name="AutoShape 26"/>
            <p:cNvCxnSpPr>
              <a:cxnSpLocks noChangeShapeType="1"/>
            </p:cNvCxnSpPr>
            <p:nvPr/>
          </p:nvCxnSpPr>
          <p:spPr bwMode="auto">
            <a:xfrm flipH="1">
              <a:off x="6299200" y="4575175"/>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AutoShape 27"/>
            <p:cNvSpPr>
              <a:spLocks noChangeArrowheads="1"/>
            </p:cNvSpPr>
            <p:nvPr/>
          </p:nvSpPr>
          <p:spPr bwMode="auto">
            <a:xfrm>
              <a:off x="5722938" y="4797425"/>
              <a:ext cx="1150937" cy="360363"/>
            </a:xfrm>
            <a:prstGeom prst="flowChartProcess">
              <a:avLst/>
            </a:prstGeom>
            <a:solidFill>
              <a:srgbClr val="F8F8F8"/>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发送数据帧</a:t>
              </a:r>
            </a:p>
          </p:txBody>
        </p:sp>
        <p:cxnSp>
          <p:nvCxnSpPr>
            <p:cNvPr id="22" name="AutoShape 28"/>
            <p:cNvCxnSpPr>
              <a:cxnSpLocks noChangeShapeType="1"/>
            </p:cNvCxnSpPr>
            <p:nvPr/>
          </p:nvCxnSpPr>
          <p:spPr bwMode="auto">
            <a:xfrm flipH="1">
              <a:off x="6299200" y="515143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29"/>
            <p:cNvSpPr>
              <a:spLocks noChangeArrowheads="1"/>
            </p:cNvSpPr>
            <p:nvPr/>
          </p:nvSpPr>
          <p:spPr bwMode="auto">
            <a:xfrm>
              <a:off x="5722938" y="5373688"/>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计时器置位</a:t>
              </a:r>
            </a:p>
          </p:txBody>
        </p:sp>
        <p:sp>
          <p:nvSpPr>
            <p:cNvPr id="24" name="AutoShape 30"/>
            <p:cNvSpPr>
              <a:spLocks noChangeArrowheads="1"/>
            </p:cNvSpPr>
            <p:nvPr/>
          </p:nvSpPr>
          <p:spPr bwMode="auto">
            <a:xfrm>
              <a:off x="6181725" y="5969000"/>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25" name="AutoShape 31"/>
            <p:cNvCxnSpPr>
              <a:cxnSpLocks noChangeShapeType="1"/>
            </p:cNvCxnSpPr>
            <p:nvPr/>
          </p:nvCxnSpPr>
          <p:spPr bwMode="auto">
            <a:xfrm flipH="1">
              <a:off x="6292850" y="57419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32"/>
            <p:cNvCxnSpPr>
              <a:cxnSpLocks noChangeShapeType="1"/>
            </p:cNvCxnSpPr>
            <p:nvPr/>
          </p:nvCxnSpPr>
          <p:spPr bwMode="auto">
            <a:xfrm flipH="1">
              <a:off x="6286500" y="61864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Oval 33"/>
            <p:cNvSpPr>
              <a:spLocks noChangeArrowheads="1"/>
            </p:cNvSpPr>
            <p:nvPr/>
          </p:nvSpPr>
          <p:spPr bwMode="auto">
            <a:xfrm>
              <a:off x="6135688" y="6410325"/>
              <a:ext cx="287337" cy="287338"/>
            </a:xfrm>
            <a:prstGeom prst="ellipse">
              <a:avLst/>
            </a:prstGeom>
            <a:solidFill>
              <a:srgbClr val="5F5F5F"/>
            </a:solidFill>
            <a:ln w="57150" cmpd="thinThick">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8" name="AutoShape 34"/>
            <p:cNvSpPr>
              <a:spLocks noChangeArrowheads="1"/>
            </p:cNvSpPr>
            <p:nvPr/>
          </p:nvSpPr>
          <p:spPr bwMode="auto">
            <a:xfrm>
              <a:off x="3405188" y="5908675"/>
              <a:ext cx="1150937"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 </a:t>
              </a:r>
              <a:r>
                <a:rPr lang="en-US" altLang="zh-CN" sz="1600" b="1">
                  <a:latin typeface="Times New Roman" pitchFamily="18" charset="0"/>
                </a:rPr>
                <a:t>= </a:t>
              </a:r>
              <a:r>
                <a:rPr lang="en-US" altLang="zh-CN" sz="1600" b="1" i="1">
                  <a:latin typeface="Times New Roman" pitchFamily="18" charset="0"/>
                </a:rPr>
                <a:t>i</a:t>
              </a:r>
              <a:r>
                <a:rPr lang="en-US" altLang="zh-CN" sz="1600" b="1">
                  <a:latin typeface="Times New Roman" pitchFamily="18" charset="0"/>
                </a:rPr>
                <a:t> + 1</a:t>
              </a:r>
            </a:p>
          </p:txBody>
        </p:sp>
        <p:sp>
          <p:nvSpPr>
            <p:cNvPr id="29" name="AutoShape 35"/>
            <p:cNvSpPr>
              <a:spLocks noChangeArrowheads="1"/>
            </p:cNvSpPr>
            <p:nvPr/>
          </p:nvSpPr>
          <p:spPr bwMode="auto">
            <a:xfrm>
              <a:off x="7307263" y="3357563"/>
              <a:ext cx="1081087" cy="6477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超时之前</a:t>
              </a:r>
            </a:p>
            <a:p>
              <a:pPr algn="ctr"/>
              <a:r>
                <a:rPr lang="zh-CN" altLang="en-US" sz="1600" b="1"/>
                <a:t>收到 </a:t>
              </a:r>
              <a:r>
                <a:rPr lang="en-US" altLang="zh-CN" sz="1600" b="1">
                  <a:latin typeface="Times New Roman" pitchFamily="18" charset="0"/>
                </a:rPr>
                <a:t>CTS?</a:t>
              </a:r>
            </a:p>
          </p:txBody>
        </p:sp>
        <p:sp>
          <p:nvSpPr>
            <p:cNvPr id="30" name="AutoShape 36"/>
            <p:cNvSpPr>
              <a:spLocks noChangeArrowheads="1"/>
            </p:cNvSpPr>
            <p:nvPr/>
          </p:nvSpPr>
          <p:spPr bwMode="auto">
            <a:xfrm>
              <a:off x="7307263" y="5589588"/>
              <a:ext cx="1081087" cy="6477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超时之前</a:t>
              </a:r>
            </a:p>
            <a:p>
              <a:pPr algn="ctr"/>
              <a:r>
                <a:rPr lang="zh-CN" altLang="en-US" sz="1600" b="1"/>
                <a:t>收到 </a:t>
              </a:r>
              <a:r>
                <a:rPr lang="en-US" altLang="zh-CN" sz="1600" b="1">
                  <a:latin typeface="Times New Roman" pitchFamily="18" charset="0"/>
                </a:rPr>
                <a:t>ACK?</a:t>
              </a:r>
            </a:p>
          </p:txBody>
        </p:sp>
        <p:cxnSp>
          <p:nvCxnSpPr>
            <p:cNvPr id="31" name="AutoShape 37"/>
            <p:cNvCxnSpPr>
              <a:cxnSpLocks noChangeShapeType="1"/>
              <a:stCxn id="24" idx="1"/>
            </p:cNvCxnSpPr>
            <p:nvPr/>
          </p:nvCxnSpPr>
          <p:spPr bwMode="auto">
            <a:xfrm flipH="1">
              <a:off x="4564063" y="6076950"/>
              <a:ext cx="1617662" cy="31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40"/>
            <p:cNvCxnSpPr>
              <a:cxnSpLocks noChangeShapeType="1"/>
              <a:stCxn id="16" idx="1"/>
            </p:cNvCxnSpPr>
            <p:nvPr/>
          </p:nvCxnSpPr>
          <p:spPr bwMode="auto">
            <a:xfrm rot="10800000" flipV="1">
              <a:off x="5075238" y="3902075"/>
              <a:ext cx="1112837" cy="219075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AutoShape 41"/>
            <p:cNvSpPr>
              <a:spLocks noChangeArrowheads="1"/>
            </p:cNvSpPr>
            <p:nvPr/>
          </p:nvSpPr>
          <p:spPr bwMode="auto">
            <a:xfrm>
              <a:off x="2574925" y="5973763"/>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34" name="AutoShape 43"/>
            <p:cNvCxnSpPr>
              <a:cxnSpLocks noChangeShapeType="1"/>
            </p:cNvCxnSpPr>
            <p:nvPr/>
          </p:nvCxnSpPr>
          <p:spPr bwMode="auto">
            <a:xfrm flipH="1">
              <a:off x="2679700" y="6191250"/>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Oval 44"/>
            <p:cNvSpPr>
              <a:spLocks noChangeArrowheads="1"/>
            </p:cNvSpPr>
            <p:nvPr/>
          </p:nvSpPr>
          <p:spPr bwMode="auto">
            <a:xfrm>
              <a:off x="2528888" y="6415088"/>
              <a:ext cx="287337" cy="287337"/>
            </a:xfrm>
            <a:prstGeom prst="ellipse">
              <a:avLst/>
            </a:prstGeom>
            <a:solidFill>
              <a:srgbClr val="5F5F5F"/>
            </a:solidFill>
            <a:ln w="57150" cmpd="thinThick">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6" name="AutoShape 45"/>
            <p:cNvSpPr>
              <a:spLocks noChangeArrowheads="1"/>
            </p:cNvSpPr>
            <p:nvPr/>
          </p:nvSpPr>
          <p:spPr bwMode="auto">
            <a:xfrm>
              <a:off x="2047875" y="2781300"/>
              <a:ext cx="1296988" cy="67151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计算退避时间</a:t>
              </a:r>
            </a:p>
            <a:p>
              <a:pPr algn="ctr"/>
              <a:r>
                <a:rPr lang="zh-CN" altLang="en-US" sz="1600" b="1">
                  <a:latin typeface="Times New Roman" pitchFamily="18" charset="0"/>
                </a:rPr>
                <a:t>并等待</a:t>
              </a:r>
            </a:p>
          </p:txBody>
        </p:sp>
        <p:sp>
          <p:nvSpPr>
            <p:cNvPr id="37" name="AutoShape 46"/>
            <p:cNvSpPr>
              <a:spLocks noChangeArrowheads="1"/>
            </p:cNvSpPr>
            <p:nvPr/>
          </p:nvSpPr>
          <p:spPr bwMode="auto">
            <a:xfrm>
              <a:off x="468313" y="5589588"/>
              <a:ext cx="1081087" cy="4318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a:t>
              </a:r>
              <a:r>
                <a:rPr lang="en-US" altLang="zh-CN" sz="1600" b="1"/>
                <a:t> &lt; </a:t>
              </a:r>
              <a:r>
                <a:rPr lang="zh-CN" altLang="en-US" sz="1600" b="1"/>
                <a:t>上限</a:t>
              </a:r>
              <a:r>
                <a:rPr lang="en-US" altLang="zh-CN" sz="1600" b="1">
                  <a:latin typeface="Times New Roman" pitchFamily="18" charset="0"/>
                </a:rPr>
                <a:t>?</a:t>
              </a:r>
            </a:p>
          </p:txBody>
        </p:sp>
        <p:cxnSp>
          <p:nvCxnSpPr>
            <p:cNvPr id="38" name="AutoShape 47"/>
            <p:cNvCxnSpPr>
              <a:cxnSpLocks noChangeShapeType="1"/>
              <a:stCxn id="28" idx="1"/>
            </p:cNvCxnSpPr>
            <p:nvPr/>
          </p:nvCxnSpPr>
          <p:spPr bwMode="auto">
            <a:xfrm flipH="1" flipV="1">
              <a:off x="2778125" y="6073775"/>
              <a:ext cx="627063" cy="158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48"/>
            <p:cNvCxnSpPr>
              <a:cxnSpLocks noChangeShapeType="1"/>
              <a:stCxn id="33" idx="0"/>
              <a:endCxn id="36" idx="2"/>
            </p:cNvCxnSpPr>
            <p:nvPr/>
          </p:nvCxnSpPr>
          <p:spPr bwMode="auto">
            <a:xfrm flipV="1">
              <a:off x="2682875" y="3452813"/>
              <a:ext cx="14288" cy="25209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49"/>
            <p:cNvCxnSpPr>
              <a:cxnSpLocks noChangeShapeType="1"/>
              <a:stCxn id="36" idx="0"/>
            </p:cNvCxnSpPr>
            <p:nvPr/>
          </p:nvCxnSpPr>
          <p:spPr bwMode="auto">
            <a:xfrm rot="16200000">
              <a:off x="3732213" y="217488"/>
              <a:ext cx="1528762" cy="35988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50"/>
            <p:cNvCxnSpPr>
              <a:cxnSpLocks noChangeShapeType="1"/>
              <a:endCxn id="5" idx="0"/>
            </p:cNvCxnSpPr>
            <p:nvPr/>
          </p:nvCxnSpPr>
          <p:spPr bwMode="auto">
            <a:xfrm flipH="1">
              <a:off x="6299200" y="692150"/>
              <a:ext cx="1588" cy="215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51"/>
            <p:cNvSpPr>
              <a:spLocks noChangeArrowheads="1"/>
            </p:cNvSpPr>
            <p:nvPr/>
          </p:nvSpPr>
          <p:spPr bwMode="auto">
            <a:xfrm>
              <a:off x="6181725" y="482600"/>
              <a:ext cx="223838" cy="223838"/>
            </a:xfrm>
            <a:prstGeom prst="ellipse">
              <a:avLst/>
            </a:prstGeom>
            <a:solidFill>
              <a:srgbClr val="5F5F5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43" name="Line 52"/>
            <p:cNvSpPr>
              <a:spLocks noChangeShapeType="1"/>
            </p:cNvSpPr>
            <p:nvPr/>
          </p:nvSpPr>
          <p:spPr bwMode="auto">
            <a:xfrm>
              <a:off x="1547813" y="5805488"/>
              <a:ext cx="1144587" cy="2841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4" name="Line 53"/>
            <p:cNvSpPr>
              <a:spLocks noChangeShapeType="1"/>
            </p:cNvSpPr>
            <p:nvPr/>
          </p:nvSpPr>
          <p:spPr bwMode="auto">
            <a:xfrm flipV="1">
              <a:off x="6297613" y="160972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5" name="Line 54"/>
            <p:cNvSpPr>
              <a:spLocks noChangeShapeType="1"/>
            </p:cNvSpPr>
            <p:nvPr/>
          </p:nvSpPr>
          <p:spPr bwMode="auto">
            <a:xfrm flipV="1">
              <a:off x="6319838" y="367347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6" name="Line 55"/>
            <p:cNvSpPr>
              <a:spLocks noChangeShapeType="1"/>
            </p:cNvSpPr>
            <p:nvPr/>
          </p:nvSpPr>
          <p:spPr bwMode="auto">
            <a:xfrm flipV="1">
              <a:off x="6297613" y="587692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7" name="Text Box 56"/>
            <p:cNvSpPr txBox="1">
              <a:spLocks noChangeArrowheads="1"/>
            </p:cNvSpPr>
            <p:nvPr/>
          </p:nvSpPr>
          <p:spPr bwMode="auto">
            <a:xfrm>
              <a:off x="6300788" y="1757363"/>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48" name="Text Box 57"/>
            <p:cNvSpPr txBox="1">
              <a:spLocks noChangeArrowheads="1"/>
            </p:cNvSpPr>
            <p:nvPr/>
          </p:nvSpPr>
          <p:spPr bwMode="auto">
            <a:xfrm>
              <a:off x="6269038" y="6097589"/>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49" name="Text Box 58"/>
            <p:cNvSpPr txBox="1">
              <a:spLocks noChangeArrowheads="1"/>
            </p:cNvSpPr>
            <p:nvPr/>
          </p:nvSpPr>
          <p:spPr bwMode="auto">
            <a:xfrm>
              <a:off x="6275388" y="3913188"/>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50" name="Text Box 59"/>
            <p:cNvSpPr txBox="1">
              <a:spLocks noChangeArrowheads="1"/>
            </p:cNvSpPr>
            <p:nvPr/>
          </p:nvSpPr>
          <p:spPr bwMode="auto">
            <a:xfrm>
              <a:off x="2614614" y="5710238"/>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51" name="Text Box 60"/>
            <p:cNvSpPr txBox="1">
              <a:spLocks noChangeArrowheads="1"/>
            </p:cNvSpPr>
            <p:nvPr/>
          </p:nvSpPr>
          <p:spPr bwMode="auto">
            <a:xfrm>
              <a:off x="5915025" y="1493838"/>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2" name="Text Box 61"/>
            <p:cNvSpPr txBox="1">
              <a:spLocks noChangeArrowheads="1"/>
            </p:cNvSpPr>
            <p:nvPr/>
          </p:nvSpPr>
          <p:spPr bwMode="auto">
            <a:xfrm>
              <a:off x="5867400" y="3573463"/>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3" name="Text Box 62"/>
            <p:cNvSpPr txBox="1">
              <a:spLocks noChangeArrowheads="1"/>
            </p:cNvSpPr>
            <p:nvPr/>
          </p:nvSpPr>
          <p:spPr bwMode="auto">
            <a:xfrm>
              <a:off x="5867400" y="5734050"/>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4" name="Text Box 63"/>
            <p:cNvSpPr txBox="1">
              <a:spLocks noChangeArrowheads="1"/>
            </p:cNvSpPr>
            <p:nvPr/>
          </p:nvSpPr>
          <p:spPr bwMode="auto">
            <a:xfrm>
              <a:off x="2627313" y="6092825"/>
              <a:ext cx="387350"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5" name="Text Box 64"/>
            <p:cNvSpPr txBox="1">
              <a:spLocks noChangeArrowheads="1"/>
            </p:cNvSpPr>
            <p:nvPr/>
          </p:nvSpPr>
          <p:spPr bwMode="auto">
            <a:xfrm>
              <a:off x="3534617" y="486072"/>
              <a:ext cx="1975474"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a:t>退避变量 </a:t>
              </a:r>
              <a:r>
                <a:rPr lang="en-US" altLang="zh-CN" sz="1600" b="1" i="1" dirty="0" err="1">
                  <a:latin typeface="Times New Roman" pitchFamily="18" charset="0"/>
                </a:rPr>
                <a:t>i</a:t>
              </a:r>
              <a:r>
                <a:rPr lang="en-US" altLang="zh-CN" sz="1600" b="1" dirty="0"/>
                <a:t> </a:t>
              </a:r>
              <a:r>
                <a:rPr lang="zh-CN" altLang="en-US" sz="1600" b="1" dirty="0"/>
                <a:t>初始化</a:t>
              </a:r>
            </a:p>
          </p:txBody>
        </p:sp>
        <p:sp>
          <p:nvSpPr>
            <p:cNvPr id="56" name="Line 65"/>
            <p:cNvSpPr>
              <a:spLocks noChangeShapeType="1"/>
            </p:cNvSpPr>
            <p:nvPr/>
          </p:nvSpPr>
          <p:spPr bwMode="auto">
            <a:xfrm>
              <a:off x="5292725" y="815975"/>
              <a:ext cx="704850"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7" name="Text Box 66"/>
            <p:cNvSpPr txBox="1">
              <a:spLocks noChangeArrowheads="1"/>
            </p:cNvSpPr>
            <p:nvPr/>
          </p:nvSpPr>
          <p:spPr bwMode="auto">
            <a:xfrm>
              <a:off x="6443663" y="404813"/>
              <a:ext cx="1728787"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有数据帧要发送</a:t>
              </a:r>
            </a:p>
          </p:txBody>
        </p:sp>
        <p:sp>
          <p:nvSpPr>
            <p:cNvPr id="58" name="Text Box 67"/>
            <p:cNvSpPr txBox="1">
              <a:spLocks noChangeArrowheads="1"/>
            </p:cNvSpPr>
            <p:nvPr/>
          </p:nvSpPr>
          <p:spPr bwMode="auto">
            <a:xfrm>
              <a:off x="6481763" y="6378575"/>
              <a:ext cx="720725"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成功</a:t>
              </a:r>
            </a:p>
          </p:txBody>
        </p:sp>
        <p:sp>
          <p:nvSpPr>
            <p:cNvPr id="59" name="Text Box 68"/>
            <p:cNvSpPr txBox="1">
              <a:spLocks noChangeArrowheads="1"/>
            </p:cNvSpPr>
            <p:nvPr/>
          </p:nvSpPr>
          <p:spPr bwMode="auto">
            <a:xfrm>
              <a:off x="1935163" y="6372225"/>
              <a:ext cx="720725"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放弃</a:t>
              </a:r>
            </a:p>
          </p:txBody>
        </p:sp>
        <p:sp>
          <p:nvSpPr>
            <p:cNvPr id="60" name="Text Box 69"/>
            <p:cNvSpPr txBox="1">
              <a:spLocks noChangeArrowheads="1"/>
            </p:cNvSpPr>
            <p:nvPr/>
          </p:nvSpPr>
          <p:spPr bwMode="auto">
            <a:xfrm>
              <a:off x="7340600" y="1052513"/>
              <a:ext cx="1368425"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载波监听</a:t>
              </a:r>
            </a:p>
          </p:txBody>
        </p:sp>
        <p:sp>
          <p:nvSpPr>
            <p:cNvPr id="61" name="Text Box 70"/>
            <p:cNvSpPr txBox="1">
              <a:spLocks noChangeArrowheads="1"/>
            </p:cNvSpPr>
            <p:nvPr/>
          </p:nvSpPr>
          <p:spPr bwMode="auto">
            <a:xfrm>
              <a:off x="7308850" y="2420938"/>
              <a:ext cx="1368425"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预约信道</a:t>
              </a:r>
            </a:p>
          </p:txBody>
        </p:sp>
        <p:sp>
          <p:nvSpPr>
            <p:cNvPr id="62" name="Line 71"/>
            <p:cNvSpPr>
              <a:spLocks noChangeShapeType="1"/>
            </p:cNvSpPr>
            <p:nvPr/>
          </p:nvSpPr>
          <p:spPr bwMode="auto">
            <a:xfrm flipV="1">
              <a:off x="6865938" y="2651125"/>
              <a:ext cx="492125" cy="141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63" name="Text Box 72"/>
            <p:cNvSpPr txBox="1">
              <a:spLocks noChangeArrowheads="1"/>
            </p:cNvSpPr>
            <p:nvPr/>
          </p:nvSpPr>
          <p:spPr bwMode="auto">
            <a:xfrm>
              <a:off x="7332663" y="4614863"/>
              <a:ext cx="1368425" cy="38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发送数据</a:t>
              </a:r>
            </a:p>
          </p:txBody>
        </p:sp>
        <p:sp>
          <p:nvSpPr>
            <p:cNvPr id="64" name="Line 73"/>
            <p:cNvSpPr>
              <a:spLocks noChangeShapeType="1"/>
            </p:cNvSpPr>
            <p:nvPr/>
          </p:nvSpPr>
          <p:spPr bwMode="auto">
            <a:xfrm flipV="1">
              <a:off x="6910388" y="4829175"/>
              <a:ext cx="492125" cy="141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65" name="Text Box 74"/>
            <p:cNvSpPr txBox="1">
              <a:spLocks noChangeArrowheads="1"/>
            </p:cNvSpPr>
            <p:nvPr/>
          </p:nvSpPr>
          <p:spPr bwMode="auto">
            <a:xfrm>
              <a:off x="1010060" y="692150"/>
              <a:ext cx="2409415" cy="66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600" b="1" dirty="0"/>
                <a:t>等待一个退避时间后</a:t>
              </a:r>
            </a:p>
            <a:p>
              <a:pPr algn="ctr"/>
              <a:r>
                <a:rPr lang="zh-CN" altLang="en-US" sz="1600" b="1" dirty="0"/>
                <a:t>才继续监听信道</a:t>
              </a:r>
            </a:p>
          </p:txBody>
        </p:sp>
      </p:grpSp>
    </p:spTree>
    <p:extLst>
      <p:ext uri="{BB962C8B-B14F-4D97-AF65-F5344CB8AC3E}">
        <p14:creationId xmlns:p14="http://schemas.microsoft.com/office/powerpoint/2010/main" val="20737858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317500" y="215900"/>
            <a:ext cx="8488363" cy="647700"/>
          </a:xfrm>
        </p:spPr>
        <p:txBody>
          <a:bodyPr/>
          <a:lstStyle/>
          <a:p>
            <a:pPr eaLnBrk="1" hangingPunct="1"/>
            <a:r>
              <a:rPr lang="en-US" altLang="zh-CN" dirty="0"/>
              <a:t>2. </a:t>
            </a:r>
            <a:r>
              <a:rPr lang="zh-CN" altLang="en-US" dirty="0"/>
              <a:t>使用</a:t>
            </a:r>
            <a:r>
              <a:rPr lang="en-US" altLang="zh-CN" dirty="0"/>
              <a:t>802.11</a:t>
            </a:r>
            <a:r>
              <a:rPr lang="zh-CN" altLang="en-US" dirty="0" smtClean="0"/>
              <a:t>作为</a:t>
            </a:r>
            <a:r>
              <a:rPr lang="zh-CN" altLang="en-US" dirty="0"/>
              <a:t>一个</a:t>
            </a:r>
            <a:r>
              <a:rPr lang="zh-CN" altLang="en-US" dirty="0" smtClean="0"/>
              <a:t>点对点链路</a:t>
            </a:r>
            <a:endParaRPr lang="en-US" altLang="zh-CN" dirty="0">
              <a:latin typeface="Gill Sans MT" panose="020B0502020104020203" pitchFamily="34" charset="0"/>
            </a:endParaRPr>
          </a:p>
        </p:txBody>
      </p:sp>
      <p:sp>
        <p:nvSpPr>
          <p:cNvPr id="81923" name="Rectangle 3"/>
          <p:cNvSpPr>
            <a:spLocks noGrp="1" noChangeArrowheads="1"/>
          </p:cNvSpPr>
          <p:nvPr>
            <p:ph type="body" idx="4294967295"/>
          </p:nvPr>
        </p:nvSpPr>
        <p:spPr>
          <a:xfrm>
            <a:off x="342899" y="1077913"/>
            <a:ext cx="8501297" cy="5053064"/>
          </a:xfrm>
        </p:spPr>
        <p:txBody>
          <a:bodyPr/>
          <a:lstStyle/>
          <a:p>
            <a:pPr>
              <a:spcBef>
                <a:spcPts val="600"/>
              </a:spcBef>
            </a:pPr>
            <a:r>
              <a:rPr lang="zh-CN" altLang="en-US" dirty="0"/>
              <a:t>我们应该提到，如果两个节点都有一个定向天线，它们可以</a:t>
            </a:r>
          </a:p>
          <a:p>
            <a:pPr>
              <a:spcBef>
                <a:spcPts val="600"/>
              </a:spcBef>
              <a:buFont typeface="Wingdings" panose="05000000000000000000" pitchFamily="2" charset="2"/>
              <a:buChar char="Ø"/>
            </a:pPr>
            <a:r>
              <a:rPr lang="zh-CN" altLang="en-US" dirty="0" smtClean="0"/>
              <a:t>将</a:t>
            </a:r>
            <a:r>
              <a:rPr lang="zh-CN" altLang="en-US" dirty="0"/>
              <a:t>它们的定向天线对准对方</a:t>
            </a:r>
          </a:p>
          <a:p>
            <a:pPr>
              <a:spcBef>
                <a:spcPts val="600"/>
              </a:spcBef>
              <a:buFont typeface="Wingdings" panose="05000000000000000000" pitchFamily="2" charset="2"/>
              <a:buChar char="Ø"/>
            </a:pPr>
            <a:endParaRPr lang="en-US" altLang="zh-CN" dirty="0" smtClean="0"/>
          </a:p>
          <a:p>
            <a:pPr>
              <a:spcBef>
                <a:spcPts val="600"/>
              </a:spcBef>
              <a:buFont typeface="Wingdings" panose="05000000000000000000" pitchFamily="2" charset="2"/>
              <a:buChar char="Ø"/>
            </a:pPr>
            <a:r>
              <a:rPr lang="zh-CN" altLang="en-US" dirty="0" smtClean="0"/>
              <a:t>在</a:t>
            </a:r>
            <a:r>
              <a:rPr lang="zh-CN" altLang="en-US" dirty="0"/>
              <a:t>本质上是点对点链路</a:t>
            </a:r>
            <a:r>
              <a:rPr lang="zh-CN" altLang="en-US" dirty="0" smtClean="0"/>
              <a:t>的链路上</a:t>
            </a:r>
            <a:r>
              <a:rPr lang="zh-CN" altLang="en-US" dirty="0">
                <a:solidFill>
                  <a:srgbClr val="FF0000"/>
                </a:solidFill>
              </a:rPr>
              <a:t>运行</a:t>
            </a:r>
            <a:r>
              <a:rPr lang="en-US" altLang="zh-CN" dirty="0"/>
              <a:t>802.11</a:t>
            </a:r>
            <a:r>
              <a:rPr lang="zh-CN" altLang="en-US" dirty="0"/>
              <a:t>协议。</a:t>
            </a:r>
          </a:p>
          <a:p>
            <a:pPr>
              <a:spcBef>
                <a:spcPts val="600"/>
              </a:spcBef>
            </a:pPr>
            <a:endParaRPr lang="en-US" altLang="zh-CN" dirty="0" smtClean="0"/>
          </a:p>
          <a:p>
            <a:pPr>
              <a:spcBef>
                <a:spcPts val="600"/>
              </a:spcBef>
            </a:pPr>
            <a:r>
              <a:rPr lang="zh-CN" altLang="en-US" dirty="0" smtClean="0"/>
              <a:t>那么使用</a:t>
            </a:r>
            <a:r>
              <a:rPr lang="zh-CN" altLang="en-US" dirty="0"/>
              <a:t>定向天线和增加的传输功率</a:t>
            </a:r>
            <a:r>
              <a:rPr lang="zh-CN" altLang="en-US" dirty="0">
                <a:solidFill>
                  <a:srgbClr val="FF0000"/>
                </a:solidFill>
              </a:rPr>
              <a:t>使</a:t>
            </a:r>
            <a:r>
              <a:rPr lang="en-US" altLang="zh-CN" dirty="0" smtClean="0"/>
              <a:t>802.11</a:t>
            </a:r>
            <a:r>
              <a:rPr lang="zh-CN" altLang="en-US" dirty="0" smtClean="0"/>
              <a:t>成为一个在数</a:t>
            </a:r>
            <a:r>
              <a:rPr lang="zh-CN" altLang="en-US" dirty="0"/>
              <a:t>十公里</a:t>
            </a:r>
            <a:r>
              <a:rPr lang="zh-CN" altLang="en-US" dirty="0" smtClean="0"/>
              <a:t>距离中</a:t>
            </a:r>
            <a:r>
              <a:rPr lang="zh-CN" altLang="en-US" dirty="0" smtClean="0">
                <a:solidFill>
                  <a:srgbClr val="FF0000"/>
                </a:solidFill>
              </a:rPr>
              <a:t>提供</a:t>
            </a:r>
            <a:r>
              <a:rPr lang="zh-CN" altLang="en-US" dirty="0" smtClean="0"/>
              <a:t>无线点对点连接</a:t>
            </a:r>
            <a:r>
              <a:rPr lang="zh-CN" altLang="en-US" dirty="0"/>
              <a:t>的廉价手段。</a:t>
            </a:r>
          </a:p>
          <a:p>
            <a:pPr eaLnBrk="1" hangingPunct="1">
              <a:buSzPct val="80000"/>
              <a:buNone/>
            </a:pPr>
            <a:endParaRPr lang="en-US" altLang="zh-CN" dirty="0">
              <a:latin typeface="Gill Sans MT" panose="020B0502020104020203"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a:xfrm>
            <a:off x="323850" y="188913"/>
            <a:ext cx="8510588" cy="647700"/>
          </a:xfrm>
        </p:spPr>
        <p:txBody>
          <a:bodyPr/>
          <a:lstStyle/>
          <a:p>
            <a:pPr eaLnBrk="1" hangingPunct="1"/>
            <a:r>
              <a:rPr lang="en-US" altLang="zh-CN" dirty="0" smtClean="0"/>
              <a:t>802.16</a:t>
            </a:r>
            <a:r>
              <a:rPr lang="zh-CN" altLang="en-US" dirty="0" smtClean="0"/>
              <a:t>无线城域网服务范围的示意图 </a:t>
            </a:r>
          </a:p>
        </p:txBody>
      </p:sp>
      <p:grpSp>
        <p:nvGrpSpPr>
          <p:cNvPr id="1028" name="Group 222"/>
          <p:cNvGrpSpPr>
            <a:grpSpLocks/>
          </p:cNvGrpSpPr>
          <p:nvPr/>
        </p:nvGrpSpPr>
        <p:grpSpPr bwMode="auto">
          <a:xfrm>
            <a:off x="250825" y="1772816"/>
            <a:ext cx="8687155" cy="3917950"/>
            <a:chOff x="591" y="317"/>
            <a:chExt cx="5034" cy="2196"/>
          </a:xfrm>
        </p:grpSpPr>
        <p:sp>
          <p:nvSpPr>
            <p:cNvPr id="1029" name="Line 5"/>
            <p:cNvSpPr>
              <a:spLocks noChangeShapeType="1"/>
            </p:cNvSpPr>
            <p:nvPr/>
          </p:nvSpPr>
          <p:spPr bwMode="auto">
            <a:xfrm>
              <a:off x="4377" y="2228"/>
              <a:ext cx="635" cy="0"/>
            </a:xfrm>
            <a:prstGeom prst="line">
              <a:avLst/>
            </a:prstGeom>
            <a:noFill/>
            <a:ln w="28575">
              <a:solidFill>
                <a:schemeClr val="folHlink"/>
              </a:solidFill>
              <a:round/>
              <a:headEnd/>
              <a:tailEnd/>
            </a:ln>
          </p:spPr>
          <p:txBody>
            <a:bodyPr/>
            <a:lstStyle/>
            <a:p>
              <a:endParaRPr lang="zh-CN" altLang="en-US"/>
            </a:p>
          </p:txBody>
        </p:sp>
        <p:sp>
          <p:nvSpPr>
            <p:cNvPr id="1030" name="Rectangle 6"/>
            <p:cNvSpPr>
              <a:spLocks noChangeArrowheads="1"/>
            </p:cNvSpPr>
            <p:nvPr/>
          </p:nvSpPr>
          <p:spPr bwMode="auto">
            <a:xfrm>
              <a:off x="4740" y="2115"/>
              <a:ext cx="453" cy="226"/>
            </a:xfrm>
            <a:prstGeom prst="rect">
              <a:avLst/>
            </a:prstGeom>
            <a:solidFill>
              <a:srgbClr val="FFFF99"/>
            </a:solidFill>
            <a:ln w="9525">
              <a:solidFill>
                <a:schemeClr val="folHlink"/>
              </a:solidFill>
              <a:miter lim="800000"/>
              <a:headEnd/>
              <a:tailEnd/>
            </a:ln>
          </p:spPr>
          <p:txBody>
            <a:bodyPr wrap="none" anchor="ctr"/>
            <a:lstStyle/>
            <a:p>
              <a:pPr algn="ctr"/>
              <a:r>
                <a:rPr lang="en-US" altLang="zh-CN" sz="1800">
                  <a:latin typeface="Arial" pitchFamily="34" charset="0"/>
                  <a:ea typeface="黑体" pitchFamily="49" charset="-122"/>
                </a:rPr>
                <a:t>ISP</a:t>
              </a:r>
            </a:p>
          </p:txBody>
        </p:sp>
        <p:sp>
          <p:nvSpPr>
            <p:cNvPr id="1031" name="Line 7"/>
            <p:cNvSpPr>
              <a:spLocks noChangeShapeType="1"/>
            </p:cNvSpPr>
            <p:nvPr/>
          </p:nvSpPr>
          <p:spPr bwMode="auto">
            <a:xfrm>
              <a:off x="3061" y="2024"/>
              <a:ext cx="817" cy="181"/>
            </a:xfrm>
            <a:prstGeom prst="line">
              <a:avLst/>
            </a:prstGeom>
            <a:noFill/>
            <a:ln w="28575">
              <a:solidFill>
                <a:schemeClr val="folHlink"/>
              </a:solidFill>
              <a:round/>
              <a:headEnd/>
              <a:tailEnd/>
            </a:ln>
          </p:spPr>
          <p:txBody>
            <a:bodyPr/>
            <a:lstStyle/>
            <a:p>
              <a:endParaRPr lang="zh-CN" altLang="en-US"/>
            </a:p>
          </p:txBody>
        </p:sp>
        <p:grpSp>
          <p:nvGrpSpPr>
            <p:cNvPr id="1032" name="Group 8"/>
            <p:cNvGrpSpPr>
              <a:grpSpLocks/>
            </p:cNvGrpSpPr>
            <p:nvPr/>
          </p:nvGrpSpPr>
          <p:grpSpPr bwMode="auto">
            <a:xfrm>
              <a:off x="2654" y="754"/>
              <a:ext cx="496" cy="1349"/>
              <a:chOff x="2654" y="800"/>
              <a:chExt cx="496" cy="1349"/>
            </a:xfrm>
          </p:grpSpPr>
          <p:sp>
            <p:nvSpPr>
              <p:cNvPr id="1188" name="AutoShape 9"/>
              <p:cNvSpPr>
                <a:spLocks noChangeAspect="1" noChangeArrowheads="1" noTextEdit="1"/>
              </p:cNvSpPr>
              <p:nvPr/>
            </p:nvSpPr>
            <p:spPr bwMode="auto">
              <a:xfrm>
                <a:off x="2654" y="800"/>
                <a:ext cx="496" cy="1349"/>
              </a:xfrm>
              <a:prstGeom prst="rect">
                <a:avLst/>
              </a:prstGeom>
              <a:noFill/>
              <a:ln w="9525">
                <a:noFill/>
                <a:miter lim="800000"/>
                <a:headEnd/>
                <a:tailEnd/>
              </a:ln>
            </p:spPr>
            <p:txBody>
              <a:bodyPr/>
              <a:lstStyle/>
              <a:p>
                <a:endParaRPr lang="zh-CN" altLang="en-US"/>
              </a:p>
            </p:txBody>
          </p:sp>
          <p:sp>
            <p:nvSpPr>
              <p:cNvPr id="1189" name="Line 10"/>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90" name="Line 11"/>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91" name="Line 12"/>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92" name="Line 13"/>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93" name="Line 14"/>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94" name="Line 15"/>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95" name="Line 16"/>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96" name="Line 17"/>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97" name="Line 18"/>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98" name="Line 19"/>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99" name="Rectangle 20"/>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00" name="Rectangle 21"/>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01" name="Rectangle 22"/>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02" name="Rectangle 23"/>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03" name="Line 24"/>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204" name="Line 25"/>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205" name="Line 26"/>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206" name="Line 27"/>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207" name="Line 28"/>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208" name="Line 29"/>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209" name="Line 30"/>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210" name="Line 31"/>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211" name="Line 32"/>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212" name="Line 33"/>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213" name="Rectangle 34"/>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14" name="Rectangle 35"/>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15" name="Rectangle 36"/>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16" name="Rectangle 37"/>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17" name="Line 38"/>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218" name="Line 39"/>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219" name="Line 40"/>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220" name="Line 41"/>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221" name="Line 42"/>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222" name="Line 43"/>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223" name="Line 44"/>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224" name="Line 45"/>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225" name="Line 46"/>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226" name="Line 47"/>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227" name="Line 48"/>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228" name="Line 49"/>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229" name="Line 50"/>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230" name="Line 51"/>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sp>
            <p:nvSpPr>
              <p:cNvPr id="1231" name="Line 52"/>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232" name="Line 53"/>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233" name="Line 54"/>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234" name="Line 55"/>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235" name="Line 56"/>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236" name="Line 57"/>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237" name="Line 58"/>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238" name="Line 59"/>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239" name="Line 60"/>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240" name="Line 61"/>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241" name="Line 62"/>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242" name="Line 63"/>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243" name="Line 64"/>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244" name="Line 65"/>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grpSp>
        <p:grpSp>
          <p:nvGrpSpPr>
            <p:cNvPr id="1033" name="Group 66"/>
            <p:cNvGrpSpPr>
              <a:grpSpLocks/>
            </p:cNvGrpSpPr>
            <p:nvPr/>
          </p:nvGrpSpPr>
          <p:grpSpPr bwMode="auto">
            <a:xfrm>
              <a:off x="702" y="1706"/>
              <a:ext cx="772" cy="456"/>
              <a:chOff x="4286" y="1568"/>
              <a:chExt cx="953" cy="547"/>
            </a:xfrm>
          </p:grpSpPr>
          <p:pic>
            <p:nvPicPr>
              <p:cNvPr id="1184" name="Picture 67"/>
              <p:cNvPicPr>
                <a:picLocks noChangeArrowheads="1"/>
              </p:cNvPicPr>
              <p:nvPr/>
            </p:nvPicPr>
            <p:blipFill>
              <a:blip r:embed="rId4" cstate="print"/>
              <a:srcRect/>
              <a:stretch>
                <a:fillRect/>
              </a:stretch>
            </p:blipFill>
            <p:spPr bwMode="auto">
              <a:xfrm>
                <a:off x="4332" y="1568"/>
                <a:ext cx="461" cy="320"/>
              </a:xfrm>
              <a:prstGeom prst="rect">
                <a:avLst/>
              </a:prstGeom>
              <a:noFill/>
              <a:ln w="12699">
                <a:noFill/>
                <a:miter lim="800000"/>
                <a:headEnd/>
                <a:tailEnd/>
              </a:ln>
            </p:spPr>
          </p:pic>
          <p:pic>
            <p:nvPicPr>
              <p:cNvPr id="1185" name="Picture 68"/>
              <p:cNvPicPr>
                <a:picLocks noChangeArrowheads="1"/>
              </p:cNvPicPr>
              <p:nvPr/>
            </p:nvPicPr>
            <p:blipFill>
              <a:blip r:embed="rId4" cstate="print"/>
              <a:srcRect/>
              <a:stretch>
                <a:fillRect/>
              </a:stretch>
            </p:blipFill>
            <p:spPr bwMode="auto">
              <a:xfrm>
                <a:off x="4286" y="1795"/>
                <a:ext cx="461" cy="320"/>
              </a:xfrm>
              <a:prstGeom prst="rect">
                <a:avLst/>
              </a:prstGeom>
              <a:noFill/>
              <a:ln w="12699">
                <a:noFill/>
                <a:miter lim="800000"/>
                <a:headEnd/>
                <a:tailEnd/>
              </a:ln>
            </p:spPr>
          </p:pic>
          <p:pic>
            <p:nvPicPr>
              <p:cNvPr id="1186" name="Picture 69"/>
              <p:cNvPicPr>
                <a:picLocks noChangeArrowheads="1"/>
              </p:cNvPicPr>
              <p:nvPr/>
            </p:nvPicPr>
            <p:blipFill>
              <a:blip r:embed="rId4" cstate="print"/>
              <a:srcRect/>
              <a:stretch>
                <a:fillRect/>
              </a:stretch>
            </p:blipFill>
            <p:spPr bwMode="auto">
              <a:xfrm>
                <a:off x="4778" y="1568"/>
                <a:ext cx="461" cy="320"/>
              </a:xfrm>
              <a:prstGeom prst="rect">
                <a:avLst/>
              </a:prstGeom>
              <a:noFill/>
              <a:ln w="12699">
                <a:noFill/>
                <a:miter lim="800000"/>
                <a:headEnd/>
                <a:tailEnd/>
              </a:ln>
            </p:spPr>
          </p:pic>
          <p:pic>
            <p:nvPicPr>
              <p:cNvPr id="1187" name="Picture 70"/>
              <p:cNvPicPr>
                <a:picLocks noChangeArrowheads="1"/>
              </p:cNvPicPr>
              <p:nvPr/>
            </p:nvPicPr>
            <p:blipFill>
              <a:blip r:embed="rId4" cstate="print"/>
              <a:srcRect/>
              <a:stretch>
                <a:fillRect/>
              </a:stretch>
            </p:blipFill>
            <p:spPr bwMode="auto">
              <a:xfrm>
                <a:off x="4740" y="1795"/>
                <a:ext cx="461" cy="320"/>
              </a:xfrm>
              <a:prstGeom prst="rect">
                <a:avLst/>
              </a:prstGeom>
              <a:noFill/>
              <a:ln w="12699">
                <a:noFill/>
                <a:miter lim="800000"/>
                <a:headEnd/>
                <a:tailEnd/>
              </a:ln>
            </p:spPr>
          </p:pic>
        </p:grpSp>
        <p:pic>
          <p:nvPicPr>
            <p:cNvPr id="1034" name="Picture 71" descr="j0297185"/>
            <p:cNvPicPr>
              <a:picLocks noChangeAspect="1" noChangeArrowheads="1"/>
            </p:cNvPicPr>
            <p:nvPr/>
          </p:nvPicPr>
          <p:blipFill>
            <a:blip r:embed="rId5" cstate="print"/>
            <a:srcRect/>
            <a:stretch>
              <a:fillRect/>
            </a:stretch>
          </p:blipFill>
          <p:spPr bwMode="auto">
            <a:xfrm>
              <a:off x="703" y="890"/>
              <a:ext cx="726" cy="579"/>
            </a:xfrm>
            <a:prstGeom prst="rect">
              <a:avLst/>
            </a:prstGeom>
            <a:noFill/>
            <a:ln w="9525">
              <a:noFill/>
              <a:miter lim="800000"/>
              <a:headEnd/>
              <a:tailEnd/>
            </a:ln>
          </p:spPr>
        </p:pic>
        <p:pic>
          <p:nvPicPr>
            <p:cNvPr id="1035" name="Picture 72"/>
            <p:cNvPicPr>
              <a:picLocks noChangeArrowheads="1"/>
            </p:cNvPicPr>
            <p:nvPr/>
          </p:nvPicPr>
          <p:blipFill>
            <a:blip r:embed="rId6" cstate="print"/>
            <a:srcRect/>
            <a:stretch>
              <a:fillRect/>
            </a:stretch>
          </p:blipFill>
          <p:spPr bwMode="auto">
            <a:xfrm>
              <a:off x="702" y="436"/>
              <a:ext cx="681" cy="272"/>
            </a:xfrm>
            <a:prstGeom prst="rect">
              <a:avLst/>
            </a:prstGeom>
            <a:noFill/>
            <a:ln w="12699">
              <a:noFill/>
              <a:miter lim="800000"/>
              <a:headEnd/>
              <a:tailEnd/>
            </a:ln>
          </p:spPr>
        </p:pic>
        <p:sp>
          <p:nvSpPr>
            <p:cNvPr id="1036" name="Freeform 73"/>
            <p:cNvSpPr>
              <a:spLocks/>
            </p:cNvSpPr>
            <p:nvPr/>
          </p:nvSpPr>
          <p:spPr bwMode="auto">
            <a:xfrm rot="4366179" flipH="1">
              <a:off x="2018" y="391"/>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7" name="Freeform 74"/>
            <p:cNvSpPr>
              <a:spLocks/>
            </p:cNvSpPr>
            <p:nvPr/>
          </p:nvSpPr>
          <p:spPr bwMode="auto">
            <a:xfrm rot="4257513" flipV="1">
              <a:off x="3312" y="575"/>
              <a:ext cx="135" cy="717"/>
            </a:xfrm>
            <a:custGeom>
              <a:avLst/>
              <a:gdLst>
                <a:gd name="T0" fmla="*/ 135 w 336"/>
                <a:gd name="T1" fmla="*/ 717 h 358"/>
                <a:gd name="T2" fmla="*/ 21 w 336"/>
                <a:gd name="T3" fmla="*/ 252 h 358"/>
                <a:gd name="T4" fmla="*/ 58 w 336"/>
                <a:gd name="T5" fmla="*/ 278 h 358"/>
                <a:gd name="T6" fmla="*/ 0 w 336"/>
                <a:gd name="T7" fmla="*/ 0 h 358"/>
                <a:gd name="T8" fmla="*/ 114 w 336"/>
                <a:gd name="T9" fmla="*/ 385 h 358"/>
                <a:gd name="T10" fmla="*/ 66 w 336"/>
                <a:gd name="T11" fmla="*/ 344 h 358"/>
                <a:gd name="T12" fmla="*/ 135 w 336"/>
                <a:gd name="T13" fmla="*/ 71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8" name="Freeform 75"/>
            <p:cNvSpPr>
              <a:spLocks/>
            </p:cNvSpPr>
            <p:nvPr/>
          </p:nvSpPr>
          <p:spPr bwMode="auto">
            <a:xfrm rot="-3467149" flipH="1" flipV="1">
              <a:off x="2047" y="-1"/>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9" name="Text Box 76"/>
            <p:cNvSpPr txBox="1">
              <a:spLocks noChangeArrowheads="1"/>
            </p:cNvSpPr>
            <p:nvPr/>
          </p:nvSpPr>
          <p:spPr bwMode="auto">
            <a:xfrm>
              <a:off x="612" y="2146"/>
              <a:ext cx="93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WLAN</a:t>
              </a:r>
            </a:p>
          </p:txBody>
        </p:sp>
        <p:sp>
          <p:nvSpPr>
            <p:cNvPr id="1040" name="Text Box 77"/>
            <p:cNvSpPr txBox="1">
              <a:spLocks noChangeArrowheads="1"/>
            </p:cNvSpPr>
            <p:nvPr/>
          </p:nvSpPr>
          <p:spPr bwMode="auto">
            <a:xfrm>
              <a:off x="673" y="1419"/>
              <a:ext cx="813" cy="206"/>
            </a:xfrm>
            <a:prstGeom prst="rect">
              <a:avLst/>
            </a:prstGeom>
            <a:noFill/>
            <a:ln w="9525">
              <a:noFill/>
              <a:miter lim="800000"/>
              <a:headEnd/>
              <a:tailEnd/>
            </a:ln>
          </p:spPr>
          <p:txBody>
            <a:bodyPr wrap="none">
              <a:spAutoFit/>
            </a:bodyPr>
            <a:lstStyle/>
            <a:p>
              <a:r>
                <a:rPr lang="en-US" altLang="zh-CN" sz="1800" dirty="0">
                  <a:latin typeface="Arial" pitchFamily="34" charset="0"/>
                  <a:ea typeface="黑体" pitchFamily="49" charset="-122"/>
                </a:rPr>
                <a:t>802.11 </a:t>
              </a:r>
              <a:r>
                <a:rPr lang="zh-CN" altLang="en-US" sz="1800" dirty="0">
                  <a:latin typeface="Arial" pitchFamily="34" charset="0"/>
                  <a:ea typeface="黑体" pitchFamily="49" charset="-122"/>
                </a:rPr>
                <a:t>热点</a:t>
              </a:r>
            </a:p>
          </p:txBody>
        </p:sp>
        <p:sp>
          <p:nvSpPr>
            <p:cNvPr id="1041" name="Text Box 78"/>
            <p:cNvSpPr txBox="1">
              <a:spLocks noChangeArrowheads="1"/>
            </p:cNvSpPr>
            <p:nvPr/>
          </p:nvSpPr>
          <p:spPr bwMode="auto">
            <a:xfrm>
              <a:off x="591" y="695"/>
              <a:ext cx="931"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WLAN</a:t>
              </a:r>
            </a:p>
          </p:txBody>
        </p:sp>
        <p:sp>
          <p:nvSpPr>
            <p:cNvPr id="1042" name="Freeform 79"/>
            <p:cNvSpPr>
              <a:spLocks/>
            </p:cNvSpPr>
            <p:nvPr/>
          </p:nvSpPr>
          <p:spPr bwMode="auto">
            <a:xfrm rot="-5850374">
              <a:off x="4294" y="467"/>
              <a:ext cx="91" cy="634"/>
            </a:xfrm>
            <a:custGeom>
              <a:avLst/>
              <a:gdLst>
                <a:gd name="T0" fmla="*/ 91 w 336"/>
                <a:gd name="T1" fmla="*/ 634 h 358"/>
                <a:gd name="T2" fmla="*/ 14 w 336"/>
                <a:gd name="T3" fmla="*/ 223 h 358"/>
                <a:gd name="T4" fmla="*/ 39 w 336"/>
                <a:gd name="T5" fmla="*/ 246 h 358"/>
                <a:gd name="T6" fmla="*/ 0 w 336"/>
                <a:gd name="T7" fmla="*/ 0 h 358"/>
                <a:gd name="T8" fmla="*/ 77 w 336"/>
                <a:gd name="T9" fmla="*/ 340 h 358"/>
                <a:gd name="T10" fmla="*/ 44 w 336"/>
                <a:gd name="T11" fmla="*/ 305 h 358"/>
                <a:gd name="T12" fmla="*/ 91 w 336"/>
                <a:gd name="T13" fmla="*/ 634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43" name="Text Box 80"/>
            <p:cNvSpPr txBox="1">
              <a:spLocks noChangeArrowheads="1"/>
            </p:cNvSpPr>
            <p:nvPr/>
          </p:nvSpPr>
          <p:spPr bwMode="auto">
            <a:xfrm rot="1257352">
              <a:off x="1736" y="340"/>
              <a:ext cx="512" cy="206"/>
            </a:xfrm>
            <a:prstGeom prst="rect">
              <a:avLst/>
            </a:prstGeom>
            <a:noFill/>
            <a:ln w="9525">
              <a:noFill/>
              <a:miter lim="800000"/>
              <a:headEnd/>
              <a:tailEnd/>
            </a:ln>
          </p:spPr>
          <p:txBody>
            <a:bodyPr wrap="none">
              <a:spAutoFit/>
            </a:bodyPr>
            <a:lstStyle/>
            <a:p>
              <a:r>
                <a:rPr lang="en-US" altLang="zh-CN" sz="1800" dirty="0" smtClean="0">
                  <a:latin typeface="Arial" pitchFamily="34" charset="0"/>
                  <a:ea typeface="黑体" pitchFamily="49" charset="-122"/>
                </a:rPr>
                <a:t>802.16</a:t>
              </a:r>
              <a:endParaRPr lang="en-US" altLang="zh-CN" sz="1800" dirty="0">
                <a:latin typeface="Arial" pitchFamily="34" charset="0"/>
                <a:ea typeface="黑体" pitchFamily="49" charset="-122"/>
              </a:endParaRPr>
            </a:p>
          </p:txBody>
        </p:sp>
        <p:sp>
          <p:nvSpPr>
            <p:cNvPr id="1044" name="Text Box 81"/>
            <p:cNvSpPr txBox="1">
              <a:spLocks noChangeArrowheads="1"/>
            </p:cNvSpPr>
            <p:nvPr/>
          </p:nvSpPr>
          <p:spPr bwMode="auto">
            <a:xfrm rot="-537932">
              <a:off x="3103" y="692"/>
              <a:ext cx="512"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45" name="Text Box 82"/>
            <p:cNvSpPr txBox="1">
              <a:spLocks noChangeArrowheads="1"/>
            </p:cNvSpPr>
            <p:nvPr/>
          </p:nvSpPr>
          <p:spPr bwMode="auto">
            <a:xfrm>
              <a:off x="3536" y="1738"/>
              <a:ext cx="813"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 </a:t>
              </a:r>
              <a:r>
                <a:rPr lang="zh-CN" altLang="en-US" sz="1800">
                  <a:latin typeface="Arial" pitchFamily="34" charset="0"/>
                  <a:ea typeface="黑体" pitchFamily="49" charset="-122"/>
                </a:rPr>
                <a:t>基站</a:t>
              </a:r>
            </a:p>
          </p:txBody>
        </p:sp>
        <p:sp>
          <p:nvSpPr>
            <p:cNvPr id="1046" name="Text Box 83"/>
            <p:cNvSpPr txBox="1">
              <a:spLocks noChangeArrowheads="1"/>
            </p:cNvSpPr>
            <p:nvPr/>
          </p:nvSpPr>
          <p:spPr bwMode="auto">
            <a:xfrm>
              <a:off x="1596" y="876"/>
              <a:ext cx="511" cy="205"/>
            </a:xfrm>
            <a:prstGeom prst="rect">
              <a:avLst/>
            </a:prstGeom>
            <a:noFill/>
            <a:ln w="9525">
              <a:noFill/>
              <a:miter lim="800000"/>
              <a:headEnd/>
              <a:tailEnd/>
            </a:ln>
          </p:spPr>
          <p:txBody>
            <a:bodyPr wrap="none">
              <a:spAutoFit/>
            </a:bodyPr>
            <a:lstStyle/>
            <a:p>
              <a:r>
                <a:rPr lang="en-US" altLang="zh-CN" sz="1800" dirty="0" smtClean="0">
                  <a:latin typeface="Arial" pitchFamily="34" charset="0"/>
                  <a:ea typeface="黑体" pitchFamily="49" charset="-122"/>
                </a:rPr>
                <a:t>802.16</a:t>
              </a:r>
              <a:endParaRPr lang="en-US" altLang="zh-CN" sz="1800" dirty="0">
                <a:latin typeface="Arial" pitchFamily="34" charset="0"/>
                <a:ea typeface="黑体" pitchFamily="49" charset="-122"/>
              </a:endParaRPr>
            </a:p>
          </p:txBody>
        </p:sp>
        <p:graphicFrame>
          <p:nvGraphicFramePr>
            <p:cNvPr id="1026" name="Object 84"/>
            <p:cNvGraphicFramePr>
              <a:graphicFrameLocks noChangeAspect="1"/>
            </p:cNvGraphicFramePr>
            <p:nvPr/>
          </p:nvGraphicFramePr>
          <p:xfrm>
            <a:off x="4709" y="885"/>
            <a:ext cx="916" cy="625"/>
          </p:xfrm>
          <a:graphic>
            <a:graphicData uri="http://schemas.openxmlformats.org/presentationml/2006/ole">
              <mc:AlternateContent xmlns:mc="http://schemas.openxmlformats.org/markup-compatibility/2006">
                <mc:Choice xmlns:v="urn:schemas-microsoft-com:vml" Requires="v">
                  <p:oleObj spid="_x0000_s380933" name="VISIO" r:id="rId7" imgW="1687068" imgH="964692" progId="">
                    <p:embed/>
                  </p:oleObj>
                </mc:Choice>
                <mc:Fallback>
                  <p:oleObj name="VISIO" r:id="rId7" imgW="1687068" imgH="964692"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9" y="885"/>
                          <a:ext cx="916" cy="62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47" name="Text Box 85"/>
            <p:cNvSpPr txBox="1">
              <a:spLocks noChangeArrowheads="1"/>
            </p:cNvSpPr>
            <p:nvPr/>
          </p:nvSpPr>
          <p:spPr bwMode="auto">
            <a:xfrm>
              <a:off x="4875" y="1056"/>
              <a:ext cx="508" cy="207"/>
            </a:xfrm>
            <a:prstGeom prst="rect">
              <a:avLst/>
            </a:prstGeom>
            <a:noFill/>
            <a:ln w="9525">
              <a:noFill/>
              <a:miter lim="800000"/>
              <a:headEnd/>
              <a:tailEnd/>
            </a:ln>
          </p:spPr>
          <p:txBody>
            <a:bodyPr wrap="none">
              <a:spAutoFit/>
            </a:bodyPr>
            <a:lstStyle/>
            <a:p>
              <a:r>
                <a:rPr lang="zh-CN" altLang="en-US" sz="1800" dirty="0" smtClean="0">
                  <a:latin typeface="Arial" pitchFamily="34" charset="0"/>
                  <a:ea typeface="黑体" pitchFamily="49" charset="-122"/>
                </a:rPr>
                <a:t>互联网</a:t>
              </a:r>
              <a:endParaRPr lang="zh-CN" altLang="en-US" sz="1800" dirty="0">
                <a:latin typeface="Arial" pitchFamily="34" charset="0"/>
                <a:ea typeface="黑体" pitchFamily="49" charset="-122"/>
              </a:endParaRPr>
            </a:p>
          </p:txBody>
        </p:sp>
        <p:grpSp>
          <p:nvGrpSpPr>
            <p:cNvPr id="1048" name="Group 86"/>
            <p:cNvGrpSpPr>
              <a:grpSpLocks/>
            </p:cNvGrpSpPr>
            <p:nvPr/>
          </p:nvGrpSpPr>
          <p:grpSpPr bwMode="auto">
            <a:xfrm>
              <a:off x="3696" y="709"/>
              <a:ext cx="363" cy="1043"/>
              <a:chOff x="2654" y="800"/>
              <a:chExt cx="496" cy="1349"/>
            </a:xfrm>
          </p:grpSpPr>
          <p:sp>
            <p:nvSpPr>
              <p:cNvPr id="1127" name="AutoShape 87"/>
              <p:cNvSpPr>
                <a:spLocks noChangeAspect="1" noChangeArrowheads="1" noTextEdit="1"/>
              </p:cNvSpPr>
              <p:nvPr/>
            </p:nvSpPr>
            <p:spPr bwMode="auto">
              <a:xfrm>
                <a:off x="2654" y="800"/>
                <a:ext cx="496" cy="1349"/>
              </a:xfrm>
              <a:prstGeom prst="rect">
                <a:avLst/>
              </a:prstGeom>
              <a:noFill/>
              <a:ln w="9525">
                <a:noFill/>
                <a:miter lim="800000"/>
                <a:headEnd/>
                <a:tailEnd/>
              </a:ln>
            </p:spPr>
            <p:txBody>
              <a:bodyPr/>
              <a:lstStyle/>
              <a:p>
                <a:endParaRPr lang="zh-CN" altLang="en-US"/>
              </a:p>
            </p:txBody>
          </p:sp>
          <p:sp>
            <p:nvSpPr>
              <p:cNvPr id="1128" name="Line 88"/>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29" name="Line 89"/>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30" name="Line 90"/>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31" name="Line 91"/>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32" name="Line 92"/>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33" name="Line 93"/>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34" name="Line 94"/>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35" name="Line 95"/>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36" name="Line 96"/>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37" name="Line 97"/>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38" name="Rectangle 98"/>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39" name="Rectangle 99"/>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40" name="Rectangle 100"/>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41" name="Rectangle 101"/>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42" name="Line 102"/>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43" name="Line 103"/>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44" name="Line 104"/>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45" name="Line 105"/>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46" name="Line 106"/>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47" name="Line 107"/>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48" name="Line 108"/>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49" name="Line 109"/>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50" name="Line 110"/>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51" name="Line 111"/>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52" name="Rectangle 112"/>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53" name="Rectangle 113"/>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54" name="Rectangle 114"/>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55" name="Rectangle 115"/>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56" name="Line 116"/>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157" name="Line 117"/>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158" name="Line 118"/>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159" name="Line 119"/>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160" name="Line 120"/>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161" name="Line 121"/>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162" name="Line 122"/>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163" name="Line 123"/>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164" name="Line 124"/>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165" name="Line 125"/>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166" name="Line 126"/>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167" name="Line 127"/>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168" name="Line 128"/>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169" name="Line 129"/>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sp>
            <p:nvSpPr>
              <p:cNvPr id="1170" name="Line 130"/>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171" name="Line 131"/>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172" name="Line 132"/>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173" name="Line 133"/>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174" name="Line 134"/>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175" name="Line 135"/>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176" name="Line 136"/>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177" name="Line 137"/>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178" name="Line 138"/>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179" name="Line 139"/>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180" name="Line 140"/>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181" name="Line 141"/>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182" name="Line 142"/>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183" name="Line 143"/>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grpSp>
        <p:sp>
          <p:nvSpPr>
            <p:cNvPr id="1049" name="Text Box 144"/>
            <p:cNvSpPr txBox="1">
              <a:spLocks noChangeArrowheads="1"/>
            </p:cNvSpPr>
            <p:nvPr/>
          </p:nvSpPr>
          <p:spPr bwMode="auto">
            <a:xfrm>
              <a:off x="2517" y="2070"/>
              <a:ext cx="814"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 </a:t>
              </a:r>
              <a:r>
                <a:rPr lang="zh-CN" altLang="en-US" sz="1800">
                  <a:latin typeface="Arial" pitchFamily="34" charset="0"/>
                  <a:ea typeface="黑体" pitchFamily="49" charset="-122"/>
                </a:rPr>
                <a:t>基站</a:t>
              </a:r>
            </a:p>
          </p:txBody>
        </p:sp>
        <p:pic>
          <p:nvPicPr>
            <p:cNvPr id="1050" name="Picture 145"/>
            <p:cNvPicPr>
              <a:picLocks noChangeArrowheads="1"/>
            </p:cNvPicPr>
            <p:nvPr/>
          </p:nvPicPr>
          <p:blipFill>
            <a:blip r:embed="rId9" cstate="print"/>
            <a:srcRect/>
            <a:stretch>
              <a:fillRect/>
            </a:stretch>
          </p:blipFill>
          <p:spPr bwMode="auto">
            <a:xfrm>
              <a:off x="4586" y="764"/>
              <a:ext cx="290" cy="498"/>
            </a:xfrm>
            <a:prstGeom prst="rect">
              <a:avLst/>
            </a:prstGeom>
            <a:noFill/>
            <a:ln w="12699">
              <a:noFill/>
              <a:miter lim="800000"/>
              <a:headEnd/>
              <a:tailEnd/>
            </a:ln>
          </p:spPr>
        </p:pic>
        <p:sp>
          <p:nvSpPr>
            <p:cNvPr id="1051" name="Freeform 146"/>
            <p:cNvSpPr>
              <a:spLocks/>
            </p:cNvSpPr>
            <p:nvPr/>
          </p:nvSpPr>
          <p:spPr bwMode="auto">
            <a:xfrm rot="3011235" flipH="1">
              <a:off x="2050" y="714"/>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52" name="Text Box 147"/>
            <p:cNvSpPr txBox="1">
              <a:spLocks noChangeArrowheads="1"/>
            </p:cNvSpPr>
            <p:nvPr/>
          </p:nvSpPr>
          <p:spPr bwMode="auto">
            <a:xfrm rot="-991306">
              <a:off x="4039" y="567"/>
              <a:ext cx="511"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53" name="Text Box 148"/>
            <p:cNvSpPr txBox="1">
              <a:spLocks noChangeArrowheads="1"/>
            </p:cNvSpPr>
            <p:nvPr/>
          </p:nvSpPr>
          <p:spPr bwMode="auto">
            <a:xfrm rot="19795561">
              <a:off x="1583" y="1321"/>
              <a:ext cx="511" cy="205"/>
            </a:xfrm>
            <a:prstGeom prst="rect">
              <a:avLst/>
            </a:prstGeom>
            <a:noFill/>
            <a:ln w="9525">
              <a:noFill/>
              <a:miter lim="800000"/>
              <a:headEnd/>
              <a:tailEnd/>
            </a:ln>
          </p:spPr>
          <p:txBody>
            <a:bodyPr wrap="none">
              <a:spAutoFit/>
            </a:bodyPr>
            <a:lstStyle/>
            <a:p>
              <a:r>
                <a:rPr lang="en-US" altLang="zh-CN" sz="1800" dirty="0" smtClean="0">
                  <a:latin typeface="Arial" pitchFamily="34" charset="0"/>
                  <a:ea typeface="黑体" pitchFamily="49" charset="-122"/>
                </a:rPr>
                <a:t>802.16</a:t>
              </a:r>
              <a:endParaRPr lang="en-US" altLang="zh-CN" sz="1800" dirty="0">
                <a:latin typeface="Arial" pitchFamily="34" charset="0"/>
                <a:ea typeface="黑体" pitchFamily="49" charset="-122"/>
              </a:endParaRPr>
            </a:p>
          </p:txBody>
        </p:sp>
        <p:grpSp>
          <p:nvGrpSpPr>
            <p:cNvPr id="1054" name="Group 149"/>
            <p:cNvGrpSpPr>
              <a:grpSpLocks/>
            </p:cNvGrpSpPr>
            <p:nvPr/>
          </p:nvGrpSpPr>
          <p:grpSpPr bwMode="auto">
            <a:xfrm>
              <a:off x="3696" y="1933"/>
              <a:ext cx="801" cy="580"/>
              <a:chOff x="912" y="768"/>
              <a:chExt cx="2400" cy="1584"/>
            </a:xfrm>
          </p:grpSpPr>
          <p:sp>
            <p:nvSpPr>
              <p:cNvPr id="1108" name="Oval 150"/>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a:p>
            </p:txBody>
          </p:sp>
          <p:sp>
            <p:nvSpPr>
              <p:cNvPr id="1109" name="Oval 151"/>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a:p>
            </p:txBody>
          </p:sp>
          <p:sp>
            <p:nvSpPr>
              <p:cNvPr id="1110" name="Oval 152"/>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a:p>
            </p:txBody>
          </p:sp>
          <p:sp>
            <p:nvSpPr>
              <p:cNvPr id="1111" name="Oval 153"/>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a:p>
            </p:txBody>
          </p:sp>
          <p:sp>
            <p:nvSpPr>
              <p:cNvPr id="1112" name="Oval 154"/>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a:p>
            </p:txBody>
          </p:sp>
          <p:sp>
            <p:nvSpPr>
              <p:cNvPr id="1113" name="Oval 155"/>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a:p>
            </p:txBody>
          </p:sp>
          <p:sp>
            <p:nvSpPr>
              <p:cNvPr id="1114" name="Oval 156"/>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a:p>
            </p:txBody>
          </p:sp>
          <p:sp>
            <p:nvSpPr>
              <p:cNvPr id="1115" name="Oval 157"/>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a:p>
            </p:txBody>
          </p:sp>
          <p:sp>
            <p:nvSpPr>
              <p:cNvPr id="1116" name="Oval 158"/>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a:p>
            </p:txBody>
          </p:sp>
          <p:grpSp>
            <p:nvGrpSpPr>
              <p:cNvPr id="1117" name="Group 159"/>
              <p:cNvGrpSpPr>
                <a:grpSpLocks/>
              </p:cNvGrpSpPr>
              <p:nvPr/>
            </p:nvGrpSpPr>
            <p:grpSpPr bwMode="auto">
              <a:xfrm>
                <a:off x="912" y="768"/>
                <a:ext cx="2386" cy="1553"/>
                <a:chOff x="912" y="768"/>
                <a:chExt cx="2386" cy="1553"/>
              </a:xfrm>
            </p:grpSpPr>
            <p:sp>
              <p:nvSpPr>
                <p:cNvPr id="1118" name="Oval 160"/>
                <p:cNvSpPr>
                  <a:spLocks noChangeArrowheads="1"/>
                </p:cNvSpPr>
                <p:nvPr/>
              </p:nvSpPr>
              <p:spPr bwMode="auto">
                <a:xfrm>
                  <a:off x="1736" y="768"/>
                  <a:ext cx="1027" cy="627"/>
                </a:xfrm>
                <a:prstGeom prst="ellipse">
                  <a:avLst/>
                </a:prstGeom>
                <a:solidFill>
                  <a:srgbClr val="EAEAEA"/>
                </a:solidFill>
                <a:ln w="9525">
                  <a:noFill/>
                  <a:round/>
                  <a:headEnd/>
                  <a:tailEnd/>
                </a:ln>
              </p:spPr>
              <p:txBody>
                <a:bodyPr/>
                <a:lstStyle/>
                <a:p>
                  <a:endParaRPr lang="zh-CN" altLang="en-US"/>
                </a:p>
              </p:txBody>
            </p:sp>
            <p:sp>
              <p:nvSpPr>
                <p:cNvPr id="1119" name="Oval 161"/>
                <p:cNvSpPr>
                  <a:spLocks noChangeArrowheads="1"/>
                </p:cNvSpPr>
                <p:nvPr/>
              </p:nvSpPr>
              <p:spPr bwMode="auto">
                <a:xfrm>
                  <a:off x="1158" y="941"/>
                  <a:ext cx="781" cy="627"/>
                </a:xfrm>
                <a:prstGeom prst="ellipse">
                  <a:avLst/>
                </a:prstGeom>
                <a:solidFill>
                  <a:srgbClr val="EAEAEA"/>
                </a:solidFill>
                <a:ln w="9525">
                  <a:noFill/>
                  <a:round/>
                  <a:headEnd/>
                  <a:tailEnd/>
                </a:ln>
              </p:spPr>
              <p:txBody>
                <a:bodyPr/>
                <a:lstStyle/>
                <a:p>
                  <a:endParaRPr lang="zh-CN" altLang="en-US"/>
                </a:p>
              </p:txBody>
            </p:sp>
            <p:sp>
              <p:nvSpPr>
                <p:cNvPr id="1120" name="Oval 162"/>
                <p:cNvSpPr>
                  <a:spLocks noChangeArrowheads="1"/>
                </p:cNvSpPr>
                <p:nvPr/>
              </p:nvSpPr>
              <p:spPr bwMode="auto">
                <a:xfrm>
                  <a:off x="912" y="1333"/>
                  <a:ext cx="520" cy="501"/>
                </a:xfrm>
                <a:prstGeom prst="ellipse">
                  <a:avLst/>
                </a:prstGeom>
                <a:solidFill>
                  <a:srgbClr val="EAEAEA"/>
                </a:solidFill>
                <a:ln w="9525">
                  <a:noFill/>
                  <a:round/>
                  <a:headEnd/>
                  <a:tailEnd/>
                </a:ln>
              </p:spPr>
              <p:txBody>
                <a:bodyPr/>
                <a:lstStyle/>
                <a:p>
                  <a:endParaRPr lang="zh-CN" altLang="en-US"/>
                </a:p>
              </p:txBody>
            </p:sp>
            <p:sp>
              <p:nvSpPr>
                <p:cNvPr id="1121" name="Oval 163"/>
                <p:cNvSpPr>
                  <a:spLocks noChangeArrowheads="1"/>
                </p:cNvSpPr>
                <p:nvPr/>
              </p:nvSpPr>
              <p:spPr bwMode="auto">
                <a:xfrm>
                  <a:off x="1071" y="1568"/>
                  <a:ext cx="795" cy="549"/>
                </a:xfrm>
                <a:prstGeom prst="ellipse">
                  <a:avLst/>
                </a:prstGeom>
                <a:solidFill>
                  <a:srgbClr val="EAEAEA"/>
                </a:solidFill>
                <a:ln w="9525">
                  <a:noFill/>
                  <a:round/>
                  <a:headEnd/>
                  <a:tailEnd/>
                </a:ln>
              </p:spPr>
              <p:txBody>
                <a:bodyPr/>
                <a:lstStyle/>
                <a:p>
                  <a:endParaRPr lang="zh-CN" altLang="en-US"/>
                </a:p>
              </p:txBody>
            </p:sp>
            <p:sp>
              <p:nvSpPr>
                <p:cNvPr id="1122" name="Oval 164"/>
                <p:cNvSpPr>
                  <a:spLocks noChangeArrowheads="1"/>
                </p:cNvSpPr>
                <p:nvPr/>
              </p:nvSpPr>
              <p:spPr bwMode="auto">
                <a:xfrm>
                  <a:off x="1649" y="1662"/>
                  <a:ext cx="1200" cy="659"/>
                </a:xfrm>
                <a:prstGeom prst="ellipse">
                  <a:avLst/>
                </a:prstGeom>
                <a:solidFill>
                  <a:srgbClr val="EAEAEA"/>
                </a:solidFill>
                <a:ln w="9525">
                  <a:noFill/>
                  <a:round/>
                  <a:headEnd/>
                  <a:tailEnd/>
                </a:ln>
              </p:spPr>
              <p:txBody>
                <a:bodyPr/>
                <a:lstStyle/>
                <a:p>
                  <a:endParaRPr lang="zh-CN" altLang="en-US"/>
                </a:p>
              </p:txBody>
            </p:sp>
            <p:sp>
              <p:nvSpPr>
                <p:cNvPr id="1123" name="Oval 165"/>
                <p:cNvSpPr>
                  <a:spLocks noChangeArrowheads="1"/>
                </p:cNvSpPr>
                <p:nvPr/>
              </p:nvSpPr>
              <p:spPr bwMode="auto">
                <a:xfrm>
                  <a:off x="2430" y="956"/>
                  <a:ext cx="752" cy="486"/>
                </a:xfrm>
                <a:prstGeom prst="ellipse">
                  <a:avLst/>
                </a:prstGeom>
                <a:solidFill>
                  <a:srgbClr val="EAEAEA"/>
                </a:solidFill>
                <a:ln w="9525">
                  <a:noFill/>
                  <a:round/>
                  <a:headEnd/>
                  <a:tailEnd/>
                </a:ln>
              </p:spPr>
              <p:txBody>
                <a:bodyPr/>
                <a:lstStyle/>
                <a:p>
                  <a:endParaRPr lang="zh-CN" altLang="en-US"/>
                </a:p>
              </p:txBody>
            </p:sp>
            <p:sp>
              <p:nvSpPr>
                <p:cNvPr id="1124" name="Oval 166"/>
                <p:cNvSpPr>
                  <a:spLocks noChangeArrowheads="1"/>
                </p:cNvSpPr>
                <p:nvPr/>
              </p:nvSpPr>
              <p:spPr bwMode="auto">
                <a:xfrm>
                  <a:off x="2546" y="1286"/>
                  <a:ext cx="752" cy="486"/>
                </a:xfrm>
                <a:prstGeom prst="ellipse">
                  <a:avLst/>
                </a:prstGeom>
                <a:solidFill>
                  <a:srgbClr val="EAEAEA"/>
                </a:solidFill>
                <a:ln w="9525">
                  <a:noFill/>
                  <a:round/>
                  <a:headEnd/>
                  <a:tailEnd/>
                </a:ln>
              </p:spPr>
              <p:txBody>
                <a:bodyPr/>
                <a:lstStyle/>
                <a:p>
                  <a:endParaRPr lang="zh-CN" altLang="en-US"/>
                </a:p>
              </p:txBody>
            </p:sp>
            <p:sp>
              <p:nvSpPr>
                <p:cNvPr id="1125" name="Oval 167"/>
                <p:cNvSpPr>
                  <a:spLocks noChangeArrowheads="1"/>
                </p:cNvSpPr>
                <p:nvPr/>
              </p:nvSpPr>
              <p:spPr bwMode="auto">
                <a:xfrm>
                  <a:off x="2473" y="1395"/>
                  <a:ext cx="752" cy="816"/>
                </a:xfrm>
                <a:prstGeom prst="ellipse">
                  <a:avLst/>
                </a:prstGeom>
                <a:solidFill>
                  <a:srgbClr val="EAEAEA"/>
                </a:solidFill>
                <a:ln w="9525">
                  <a:noFill/>
                  <a:round/>
                  <a:headEnd/>
                  <a:tailEnd/>
                </a:ln>
              </p:spPr>
              <p:txBody>
                <a:bodyPr/>
                <a:lstStyle/>
                <a:p>
                  <a:endParaRPr lang="zh-CN" altLang="en-US"/>
                </a:p>
              </p:txBody>
            </p:sp>
            <p:sp>
              <p:nvSpPr>
                <p:cNvPr id="1126" name="Oval 168"/>
                <p:cNvSpPr>
                  <a:spLocks noChangeArrowheads="1"/>
                </p:cNvSpPr>
                <p:nvPr/>
              </p:nvSpPr>
              <p:spPr bwMode="auto">
                <a:xfrm>
                  <a:off x="1346" y="1144"/>
                  <a:ext cx="1547" cy="816"/>
                </a:xfrm>
                <a:prstGeom prst="ellipse">
                  <a:avLst/>
                </a:prstGeom>
                <a:solidFill>
                  <a:srgbClr val="EAEAEA"/>
                </a:solidFill>
                <a:ln w="9525">
                  <a:noFill/>
                  <a:round/>
                  <a:headEnd/>
                  <a:tailEnd/>
                </a:ln>
              </p:spPr>
              <p:txBody>
                <a:bodyPr/>
                <a:lstStyle/>
                <a:p>
                  <a:endParaRPr lang="zh-CN" altLang="en-US"/>
                </a:p>
              </p:txBody>
            </p:sp>
          </p:grpSp>
        </p:grpSp>
        <p:sp>
          <p:nvSpPr>
            <p:cNvPr id="1055" name="Text Box 169"/>
            <p:cNvSpPr txBox="1">
              <a:spLocks noChangeArrowheads="1"/>
            </p:cNvSpPr>
            <p:nvPr/>
          </p:nvSpPr>
          <p:spPr bwMode="auto">
            <a:xfrm>
              <a:off x="3833" y="2100"/>
              <a:ext cx="504" cy="206"/>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电信网</a:t>
              </a:r>
            </a:p>
          </p:txBody>
        </p:sp>
        <p:grpSp>
          <p:nvGrpSpPr>
            <p:cNvPr id="1056" name="Group 170"/>
            <p:cNvGrpSpPr>
              <a:grpSpLocks/>
            </p:cNvGrpSpPr>
            <p:nvPr/>
          </p:nvGrpSpPr>
          <p:grpSpPr bwMode="auto">
            <a:xfrm flipH="1">
              <a:off x="4683" y="618"/>
              <a:ext cx="102" cy="176"/>
              <a:chOff x="997" y="1971"/>
              <a:chExt cx="683" cy="972"/>
            </a:xfrm>
          </p:grpSpPr>
          <p:sp>
            <p:nvSpPr>
              <p:cNvPr id="1060" name="AutoShape 171"/>
              <p:cNvSpPr>
                <a:spLocks noChangeAspect="1" noChangeArrowheads="1" noTextEdit="1"/>
              </p:cNvSpPr>
              <p:nvPr/>
            </p:nvSpPr>
            <p:spPr bwMode="auto">
              <a:xfrm>
                <a:off x="997" y="1971"/>
                <a:ext cx="683" cy="972"/>
              </a:xfrm>
              <a:prstGeom prst="rect">
                <a:avLst/>
              </a:prstGeom>
              <a:noFill/>
              <a:ln w="9525">
                <a:noFill/>
                <a:miter lim="800000"/>
                <a:headEnd/>
                <a:tailEnd/>
              </a:ln>
            </p:spPr>
            <p:txBody>
              <a:bodyPr/>
              <a:lstStyle/>
              <a:p>
                <a:endParaRPr lang="zh-CN" altLang="en-US"/>
              </a:p>
            </p:txBody>
          </p:sp>
          <p:grpSp>
            <p:nvGrpSpPr>
              <p:cNvPr id="1061" name="Group 172"/>
              <p:cNvGrpSpPr>
                <a:grpSpLocks/>
              </p:cNvGrpSpPr>
              <p:nvPr/>
            </p:nvGrpSpPr>
            <p:grpSpPr bwMode="auto">
              <a:xfrm>
                <a:off x="1245" y="2559"/>
                <a:ext cx="21" cy="118"/>
                <a:chOff x="1245" y="2559"/>
                <a:chExt cx="21" cy="118"/>
              </a:xfrm>
            </p:grpSpPr>
            <p:sp>
              <p:nvSpPr>
                <p:cNvPr id="1106" name="Rectangle 173"/>
                <p:cNvSpPr>
                  <a:spLocks noChangeArrowheads="1"/>
                </p:cNvSpPr>
                <p:nvPr/>
              </p:nvSpPr>
              <p:spPr bwMode="auto">
                <a:xfrm>
                  <a:off x="1245" y="2561"/>
                  <a:ext cx="21" cy="116"/>
                </a:xfrm>
                <a:prstGeom prst="rect">
                  <a:avLst/>
                </a:prstGeom>
                <a:solidFill>
                  <a:srgbClr val="C0C0C0"/>
                </a:solidFill>
                <a:ln w="6350">
                  <a:solidFill>
                    <a:srgbClr val="000000"/>
                  </a:solidFill>
                  <a:miter lim="800000"/>
                  <a:headEnd/>
                  <a:tailEnd/>
                </a:ln>
              </p:spPr>
              <p:txBody>
                <a:bodyPr/>
                <a:lstStyle/>
                <a:p>
                  <a:endParaRPr lang="zh-CN" altLang="en-US"/>
                </a:p>
              </p:txBody>
            </p:sp>
            <p:sp>
              <p:nvSpPr>
                <p:cNvPr id="1107" name="Line 174"/>
                <p:cNvSpPr>
                  <a:spLocks noChangeShapeType="1"/>
                </p:cNvSpPr>
                <p:nvPr/>
              </p:nvSpPr>
              <p:spPr bwMode="auto">
                <a:xfrm>
                  <a:off x="1254" y="2559"/>
                  <a:ext cx="1" cy="108"/>
                </a:xfrm>
                <a:prstGeom prst="line">
                  <a:avLst/>
                </a:prstGeom>
                <a:noFill/>
                <a:ln w="6350">
                  <a:solidFill>
                    <a:srgbClr val="000000"/>
                  </a:solidFill>
                  <a:round/>
                  <a:headEnd/>
                  <a:tailEnd/>
                </a:ln>
              </p:spPr>
              <p:txBody>
                <a:bodyPr/>
                <a:lstStyle/>
                <a:p>
                  <a:endParaRPr lang="zh-CN" altLang="en-US"/>
                </a:p>
              </p:txBody>
            </p:sp>
          </p:grpSp>
          <p:sp>
            <p:nvSpPr>
              <p:cNvPr id="1062" name="Rectangle 175"/>
              <p:cNvSpPr>
                <a:spLocks noChangeArrowheads="1"/>
              </p:cNvSpPr>
              <p:nvPr/>
            </p:nvSpPr>
            <p:spPr bwMode="auto">
              <a:xfrm>
                <a:off x="1144" y="2485"/>
                <a:ext cx="72" cy="188"/>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63" name="Freeform 176"/>
              <p:cNvSpPr>
                <a:spLocks/>
              </p:cNvSpPr>
              <p:nvPr/>
            </p:nvSpPr>
            <p:spPr bwMode="auto">
              <a:xfrm>
                <a:off x="1414" y="2523"/>
                <a:ext cx="48" cy="40"/>
              </a:xfrm>
              <a:custGeom>
                <a:avLst/>
                <a:gdLst>
                  <a:gd name="T0" fmla="*/ 0 w 144"/>
                  <a:gd name="T1" fmla="*/ 0 h 120"/>
                  <a:gd name="T2" fmla="*/ 0 w 144"/>
                  <a:gd name="T3" fmla="*/ 40 h 120"/>
                  <a:gd name="T4" fmla="*/ 48 w 144"/>
                  <a:gd name="T5" fmla="*/ 40 h 120"/>
                  <a:gd name="T6" fmla="*/ 48 w 144"/>
                  <a:gd name="T7" fmla="*/ 8 h 120"/>
                  <a:gd name="T8" fmla="*/ 0 w 144"/>
                  <a:gd name="T9" fmla="*/ 0 h 120"/>
                  <a:gd name="T10" fmla="*/ 0 60000 65536"/>
                  <a:gd name="T11" fmla="*/ 0 60000 65536"/>
                  <a:gd name="T12" fmla="*/ 0 60000 65536"/>
                  <a:gd name="T13" fmla="*/ 0 60000 65536"/>
                  <a:gd name="T14" fmla="*/ 0 60000 65536"/>
                  <a:gd name="T15" fmla="*/ 0 w 144"/>
                  <a:gd name="T16" fmla="*/ 0 h 120"/>
                  <a:gd name="T17" fmla="*/ 144 w 144"/>
                  <a:gd name="T18" fmla="*/ 120 h 120"/>
                </a:gdLst>
                <a:ahLst/>
                <a:cxnLst>
                  <a:cxn ang="T10">
                    <a:pos x="T0" y="T1"/>
                  </a:cxn>
                  <a:cxn ang="T11">
                    <a:pos x="T2" y="T3"/>
                  </a:cxn>
                  <a:cxn ang="T12">
                    <a:pos x="T4" y="T5"/>
                  </a:cxn>
                  <a:cxn ang="T13">
                    <a:pos x="T6" y="T7"/>
                  </a:cxn>
                  <a:cxn ang="T14">
                    <a:pos x="T8" y="T9"/>
                  </a:cxn>
                </a:cxnLst>
                <a:rect l="T15" t="T16" r="T17" b="T18"/>
                <a:pathLst>
                  <a:path w="144" h="120">
                    <a:moveTo>
                      <a:pt x="0" y="0"/>
                    </a:moveTo>
                    <a:lnTo>
                      <a:pt x="0" y="120"/>
                    </a:lnTo>
                    <a:lnTo>
                      <a:pt x="144" y="120"/>
                    </a:lnTo>
                    <a:lnTo>
                      <a:pt x="144" y="24"/>
                    </a:lnTo>
                    <a:lnTo>
                      <a:pt x="0" y="0"/>
                    </a:lnTo>
                  </a:path>
                </a:pathLst>
              </a:custGeom>
              <a:noFill/>
              <a:ln w="6350">
                <a:solidFill>
                  <a:srgbClr val="000000"/>
                </a:solidFill>
                <a:prstDash val="solid"/>
                <a:round/>
                <a:headEnd/>
                <a:tailEnd/>
              </a:ln>
            </p:spPr>
            <p:txBody>
              <a:bodyPr/>
              <a:lstStyle/>
              <a:p>
                <a:endParaRPr lang="zh-CN" altLang="en-US"/>
              </a:p>
            </p:txBody>
          </p:sp>
          <p:sp>
            <p:nvSpPr>
              <p:cNvPr id="1064" name="Freeform 177"/>
              <p:cNvSpPr>
                <a:spLocks/>
              </p:cNvSpPr>
              <p:nvPr/>
            </p:nvSpPr>
            <p:spPr bwMode="auto">
              <a:xfrm>
                <a:off x="1315" y="2450"/>
                <a:ext cx="32" cy="36"/>
              </a:xfrm>
              <a:custGeom>
                <a:avLst/>
                <a:gdLst>
                  <a:gd name="T0" fmla="*/ 18 w 98"/>
                  <a:gd name="T1" fmla="*/ 0 h 108"/>
                  <a:gd name="T2" fmla="*/ 0 w 98"/>
                  <a:gd name="T3" fmla="*/ 36 h 108"/>
                  <a:gd name="T4" fmla="*/ 24 w 98"/>
                  <a:gd name="T5" fmla="*/ 33 h 108"/>
                  <a:gd name="T6" fmla="*/ 32 w 98"/>
                  <a:gd name="T7" fmla="*/ 9 h 108"/>
                  <a:gd name="T8" fmla="*/ 18 w 98"/>
                  <a:gd name="T9" fmla="*/ 0 h 108"/>
                  <a:gd name="T10" fmla="*/ 0 60000 65536"/>
                  <a:gd name="T11" fmla="*/ 0 60000 65536"/>
                  <a:gd name="T12" fmla="*/ 0 60000 65536"/>
                  <a:gd name="T13" fmla="*/ 0 60000 65536"/>
                  <a:gd name="T14" fmla="*/ 0 60000 65536"/>
                  <a:gd name="T15" fmla="*/ 0 w 98"/>
                  <a:gd name="T16" fmla="*/ 0 h 108"/>
                  <a:gd name="T17" fmla="*/ 98 w 98"/>
                  <a:gd name="T18" fmla="*/ 108 h 108"/>
                </a:gdLst>
                <a:ahLst/>
                <a:cxnLst>
                  <a:cxn ang="T10">
                    <a:pos x="T0" y="T1"/>
                  </a:cxn>
                  <a:cxn ang="T11">
                    <a:pos x="T2" y="T3"/>
                  </a:cxn>
                  <a:cxn ang="T12">
                    <a:pos x="T4" y="T5"/>
                  </a:cxn>
                  <a:cxn ang="T13">
                    <a:pos x="T6" y="T7"/>
                  </a:cxn>
                  <a:cxn ang="T14">
                    <a:pos x="T8" y="T9"/>
                  </a:cxn>
                </a:cxnLst>
                <a:rect l="T15" t="T16" r="T17" b="T18"/>
                <a:pathLst>
                  <a:path w="98" h="108">
                    <a:moveTo>
                      <a:pt x="54" y="0"/>
                    </a:moveTo>
                    <a:lnTo>
                      <a:pt x="0" y="108"/>
                    </a:lnTo>
                    <a:lnTo>
                      <a:pt x="72" y="99"/>
                    </a:lnTo>
                    <a:lnTo>
                      <a:pt x="98" y="27"/>
                    </a:lnTo>
                    <a:lnTo>
                      <a:pt x="54"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5" name="Freeform 178"/>
              <p:cNvSpPr>
                <a:spLocks/>
              </p:cNvSpPr>
              <p:nvPr/>
            </p:nvSpPr>
            <p:spPr bwMode="auto">
              <a:xfrm>
                <a:off x="1258" y="2690"/>
                <a:ext cx="152" cy="12"/>
              </a:xfrm>
              <a:custGeom>
                <a:avLst/>
                <a:gdLst>
                  <a:gd name="T0" fmla="*/ 0 w 457"/>
                  <a:gd name="T1" fmla="*/ 0 h 37"/>
                  <a:gd name="T2" fmla="*/ 152 w 457"/>
                  <a:gd name="T3" fmla="*/ 0 h 37"/>
                  <a:gd name="T4" fmla="*/ 152 w 457"/>
                  <a:gd name="T5" fmla="*/ 12 h 37"/>
                  <a:gd name="T6" fmla="*/ 2 w 457"/>
                  <a:gd name="T7" fmla="*/ 12 h 37"/>
                  <a:gd name="T8" fmla="*/ 0 w 457"/>
                  <a:gd name="T9" fmla="*/ 0 h 37"/>
                  <a:gd name="T10" fmla="*/ 0 60000 65536"/>
                  <a:gd name="T11" fmla="*/ 0 60000 65536"/>
                  <a:gd name="T12" fmla="*/ 0 60000 65536"/>
                  <a:gd name="T13" fmla="*/ 0 60000 65536"/>
                  <a:gd name="T14" fmla="*/ 0 60000 65536"/>
                  <a:gd name="T15" fmla="*/ 0 w 457"/>
                  <a:gd name="T16" fmla="*/ 0 h 37"/>
                  <a:gd name="T17" fmla="*/ 457 w 457"/>
                  <a:gd name="T18" fmla="*/ 37 h 37"/>
                </a:gdLst>
                <a:ahLst/>
                <a:cxnLst>
                  <a:cxn ang="T10">
                    <a:pos x="T0" y="T1"/>
                  </a:cxn>
                  <a:cxn ang="T11">
                    <a:pos x="T2" y="T3"/>
                  </a:cxn>
                  <a:cxn ang="T12">
                    <a:pos x="T4" y="T5"/>
                  </a:cxn>
                  <a:cxn ang="T13">
                    <a:pos x="T6" y="T7"/>
                  </a:cxn>
                  <a:cxn ang="T14">
                    <a:pos x="T8" y="T9"/>
                  </a:cxn>
                </a:cxnLst>
                <a:rect l="T15" t="T16" r="T17" b="T18"/>
                <a:pathLst>
                  <a:path w="457" h="37">
                    <a:moveTo>
                      <a:pt x="0" y="0"/>
                    </a:moveTo>
                    <a:lnTo>
                      <a:pt x="457" y="0"/>
                    </a:lnTo>
                    <a:lnTo>
                      <a:pt x="457" y="37"/>
                    </a:lnTo>
                    <a:lnTo>
                      <a:pt x="6" y="37"/>
                    </a:lnTo>
                    <a:lnTo>
                      <a:pt x="0"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066" name="Freeform 179"/>
              <p:cNvSpPr>
                <a:spLocks/>
              </p:cNvSpPr>
              <p:nvPr/>
            </p:nvSpPr>
            <p:spPr bwMode="auto">
              <a:xfrm>
                <a:off x="1142" y="2216"/>
                <a:ext cx="63" cy="77"/>
              </a:xfrm>
              <a:custGeom>
                <a:avLst/>
                <a:gdLst>
                  <a:gd name="T0" fmla="*/ 59 w 191"/>
                  <a:gd name="T1" fmla="*/ 0 h 232"/>
                  <a:gd name="T2" fmla="*/ 1 w 191"/>
                  <a:gd name="T3" fmla="*/ 55 h 232"/>
                  <a:gd name="T4" fmla="*/ 0 w 191"/>
                  <a:gd name="T5" fmla="*/ 77 h 232"/>
                  <a:gd name="T6" fmla="*/ 63 w 191"/>
                  <a:gd name="T7" fmla="*/ 25 h 232"/>
                  <a:gd name="T8" fmla="*/ 59 w 191"/>
                  <a:gd name="T9" fmla="*/ 0 h 232"/>
                  <a:gd name="T10" fmla="*/ 0 60000 65536"/>
                  <a:gd name="T11" fmla="*/ 0 60000 65536"/>
                  <a:gd name="T12" fmla="*/ 0 60000 65536"/>
                  <a:gd name="T13" fmla="*/ 0 60000 65536"/>
                  <a:gd name="T14" fmla="*/ 0 60000 65536"/>
                  <a:gd name="T15" fmla="*/ 0 w 191"/>
                  <a:gd name="T16" fmla="*/ 0 h 232"/>
                  <a:gd name="T17" fmla="*/ 191 w 191"/>
                  <a:gd name="T18" fmla="*/ 232 h 232"/>
                </a:gdLst>
                <a:ahLst/>
                <a:cxnLst>
                  <a:cxn ang="T10">
                    <a:pos x="T0" y="T1"/>
                  </a:cxn>
                  <a:cxn ang="T11">
                    <a:pos x="T2" y="T3"/>
                  </a:cxn>
                  <a:cxn ang="T12">
                    <a:pos x="T4" y="T5"/>
                  </a:cxn>
                  <a:cxn ang="T13">
                    <a:pos x="T6" y="T7"/>
                  </a:cxn>
                  <a:cxn ang="T14">
                    <a:pos x="T8" y="T9"/>
                  </a:cxn>
                </a:cxnLst>
                <a:rect l="T15" t="T16" r="T17" b="T18"/>
                <a:pathLst>
                  <a:path w="191" h="232">
                    <a:moveTo>
                      <a:pt x="180" y="0"/>
                    </a:moveTo>
                    <a:lnTo>
                      <a:pt x="2" y="166"/>
                    </a:lnTo>
                    <a:lnTo>
                      <a:pt x="0" y="232"/>
                    </a:lnTo>
                    <a:lnTo>
                      <a:pt x="191" y="76"/>
                    </a:lnTo>
                    <a:lnTo>
                      <a:pt x="180"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7" name="Freeform 180"/>
              <p:cNvSpPr>
                <a:spLocks/>
              </p:cNvSpPr>
              <p:nvPr/>
            </p:nvSpPr>
            <p:spPr bwMode="auto">
              <a:xfrm>
                <a:off x="1125" y="2011"/>
                <a:ext cx="97" cy="664"/>
              </a:xfrm>
              <a:custGeom>
                <a:avLst/>
                <a:gdLst>
                  <a:gd name="T0" fmla="*/ 97 w 289"/>
                  <a:gd name="T1" fmla="*/ 0 h 1991"/>
                  <a:gd name="T2" fmla="*/ 0 w 289"/>
                  <a:gd name="T3" fmla="*/ 39 h 1991"/>
                  <a:gd name="T4" fmla="*/ 0 w 289"/>
                  <a:gd name="T5" fmla="*/ 664 h 1991"/>
                  <a:gd name="T6" fmla="*/ 18 w 289"/>
                  <a:gd name="T7" fmla="*/ 664 h 1991"/>
                  <a:gd name="T8" fmla="*/ 18 w 289"/>
                  <a:gd name="T9" fmla="*/ 96 h 1991"/>
                  <a:gd name="T10" fmla="*/ 97 w 289"/>
                  <a:gd name="T11" fmla="*/ 63 h 1991"/>
                  <a:gd name="T12" fmla="*/ 97 w 289"/>
                  <a:gd name="T13" fmla="*/ 0 h 1991"/>
                  <a:gd name="T14" fmla="*/ 0 60000 65536"/>
                  <a:gd name="T15" fmla="*/ 0 60000 65536"/>
                  <a:gd name="T16" fmla="*/ 0 60000 65536"/>
                  <a:gd name="T17" fmla="*/ 0 60000 65536"/>
                  <a:gd name="T18" fmla="*/ 0 60000 65536"/>
                  <a:gd name="T19" fmla="*/ 0 60000 65536"/>
                  <a:gd name="T20" fmla="*/ 0 60000 65536"/>
                  <a:gd name="T21" fmla="*/ 0 w 289"/>
                  <a:gd name="T22" fmla="*/ 0 h 1991"/>
                  <a:gd name="T23" fmla="*/ 289 w 289"/>
                  <a:gd name="T24" fmla="*/ 1991 h 19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9" h="1991">
                    <a:moveTo>
                      <a:pt x="289" y="0"/>
                    </a:moveTo>
                    <a:lnTo>
                      <a:pt x="0" y="117"/>
                    </a:lnTo>
                    <a:lnTo>
                      <a:pt x="0" y="1991"/>
                    </a:lnTo>
                    <a:lnTo>
                      <a:pt x="54" y="1991"/>
                    </a:lnTo>
                    <a:lnTo>
                      <a:pt x="54" y="288"/>
                    </a:lnTo>
                    <a:lnTo>
                      <a:pt x="289" y="189"/>
                    </a:lnTo>
                    <a:lnTo>
                      <a:pt x="289" y="0"/>
                    </a:lnTo>
                    <a:close/>
                  </a:path>
                </a:pathLst>
              </a:custGeom>
              <a:solidFill>
                <a:srgbClr val="9F9F9F"/>
              </a:solidFill>
              <a:ln w="6350">
                <a:solidFill>
                  <a:srgbClr val="000000"/>
                </a:solidFill>
                <a:prstDash val="solid"/>
                <a:round/>
                <a:headEnd/>
                <a:tailEnd/>
              </a:ln>
            </p:spPr>
            <p:txBody>
              <a:bodyPr/>
              <a:lstStyle/>
              <a:p>
                <a:endParaRPr lang="zh-CN" altLang="en-US"/>
              </a:p>
            </p:txBody>
          </p:sp>
          <p:sp>
            <p:nvSpPr>
              <p:cNvPr id="1068" name="Freeform 181"/>
              <p:cNvSpPr>
                <a:spLocks/>
              </p:cNvSpPr>
              <p:nvPr/>
            </p:nvSpPr>
            <p:spPr bwMode="auto">
              <a:xfrm>
                <a:off x="1122" y="2675"/>
                <a:ext cx="553" cy="144"/>
              </a:xfrm>
              <a:custGeom>
                <a:avLst/>
                <a:gdLst>
                  <a:gd name="T0" fmla="*/ 0 w 1657"/>
                  <a:gd name="T1" fmla="*/ 144 h 433"/>
                  <a:gd name="T2" fmla="*/ 0 w 1657"/>
                  <a:gd name="T3" fmla="*/ 0 h 433"/>
                  <a:gd name="T4" fmla="*/ 120 w 1657"/>
                  <a:gd name="T5" fmla="*/ 0 h 433"/>
                  <a:gd name="T6" fmla="*/ 145 w 1657"/>
                  <a:gd name="T7" fmla="*/ 24 h 433"/>
                  <a:gd name="T8" fmla="*/ 217 w 1657"/>
                  <a:gd name="T9" fmla="*/ 24 h 433"/>
                  <a:gd name="T10" fmla="*/ 240 w 1657"/>
                  <a:gd name="T11" fmla="*/ 48 h 433"/>
                  <a:gd name="T12" fmla="*/ 481 w 1657"/>
                  <a:gd name="T13" fmla="*/ 48 h 433"/>
                  <a:gd name="T14" fmla="*/ 481 w 1657"/>
                  <a:gd name="T15" fmla="*/ 96 h 433"/>
                  <a:gd name="T16" fmla="*/ 553 w 1657"/>
                  <a:gd name="T17" fmla="*/ 96 h 433"/>
                  <a:gd name="T18" fmla="*/ 553 w 1657"/>
                  <a:gd name="T19" fmla="*/ 144 h 433"/>
                  <a:gd name="T20" fmla="*/ 0 w 1657"/>
                  <a:gd name="T21" fmla="*/ 144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57"/>
                  <a:gd name="T34" fmla="*/ 0 h 433"/>
                  <a:gd name="T35" fmla="*/ 1657 w 1657"/>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57" h="433">
                    <a:moveTo>
                      <a:pt x="0" y="433"/>
                    </a:moveTo>
                    <a:lnTo>
                      <a:pt x="0" y="0"/>
                    </a:lnTo>
                    <a:lnTo>
                      <a:pt x="361" y="0"/>
                    </a:lnTo>
                    <a:lnTo>
                      <a:pt x="433" y="72"/>
                    </a:lnTo>
                    <a:lnTo>
                      <a:pt x="649" y="72"/>
                    </a:lnTo>
                    <a:lnTo>
                      <a:pt x="720" y="145"/>
                    </a:lnTo>
                    <a:lnTo>
                      <a:pt x="1441" y="145"/>
                    </a:lnTo>
                    <a:lnTo>
                      <a:pt x="1441" y="289"/>
                    </a:lnTo>
                    <a:lnTo>
                      <a:pt x="1657" y="289"/>
                    </a:lnTo>
                    <a:lnTo>
                      <a:pt x="1657" y="433"/>
                    </a:lnTo>
                    <a:lnTo>
                      <a:pt x="0" y="433"/>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9" name="Rectangle 182"/>
              <p:cNvSpPr>
                <a:spLocks noChangeArrowheads="1"/>
              </p:cNvSpPr>
              <p:nvPr/>
            </p:nvSpPr>
            <p:spPr bwMode="auto">
              <a:xfrm>
                <a:off x="1124" y="2773"/>
                <a:ext cx="405" cy="44"/>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70" name="Line 183"/>
              <p:cNvSpPr>
                <a:spLocks noChangeShapeType="1"/>
              </p:cNvSpPr>
              <p:nvPr/>
            </p:nvSpPr>
            <p:spPr bwMode="auto">
              <a:xfrm>
                <a:off x="1104" y="2474"/>
                <a:ext cx="1" cy="84"/>
              </a:xfrm>
              <a:prstGeom prst="line">
                <a:avLst/>
              </a:prstGeom>
              <a:noFill/>
              <a:ln w="6350">
                <a:solidFill>
                  <a:srgbClr val="000000"/>
                </a:solidFill>
                <a:round/>
                <a:headEnd/>
                <a:tailEnd/>
              </a:ln>
            </p:spPr>
            <p:txBody>
              <a:bodyPr/>
              <a:lstStyle/>
              <a:p>
                <a:endParaRPr lang="zh-CN" altLang="en-US"/>
              </a:p>
            </p:txBody>
          </p:sp>
          <p:sp>
            <p:nvSpPr>
              <p:cNvPr id="1071" name="Freeform 184"/>
              <p:cNvSpPr>
                <a:spLocks/>
              </p:cNvSpPr>
              <p:nvPr/>
            </p:nvSpPr>
            <p:spPr bwMode="auto">
              <a:xfrm>
                <a:off x="1089" y="2558"/>
                <a:ext cx="36" cy="42"/>
              </a:xfrm>
              <a:custGeom>
                <a:avLst/>
                <a:gdLst>
                  <a:gd name="T0" fmla="*/ 0 w 108"/>
                  <a:gd name="T1" fmla="*/ 42 h 126"/>
                  <a:gd name="T2" fmla="*/ 0 w 108"/>
                  <a:gd name="T3" fmla="*/ 0 h 126"/>
                  <a:gd name="T4" fmla="*/ 36 w 108"/>
                  <a:gd name="T5" fmla="*/ 0 h 126"/>
                  <a:gd name="T6" fmla="*/ 36 w 108"/>
                  <a:gd name="T7" fmla="*/ 15 h 126"/>
                  <a:gd name="T8" fmla="*/ 12 w 108"/>
                  <a:gd name="T9" fmla="*/ 15 h 126"/>
                  <a:gd name="T10" fmla="*/ 12 w 108"/>
                  <a:gd name="T11" fmla="*/ 42 h 126"/>
                  <a:gd name="T12" fmla="*/ 0 w 108"/>
                  <a:gd name="T13" fmla="*/ 42 h 126"/>
                  <a:gd name="T14" fmla="*/ 0 60000 65536"/>
                  <a:gd name="T15" fmla="*/ 0 60000 65536"/>
                  <a:gd name="T16" fmla="*/ 0 60000 65536"/>
                  <a:gd name="T17" fmla="*/ 0 60000 65536"/>
                  <a:gd name="T18" fmla="*/ 0 60000 65536"/>
                  <a:gd name="T19" fmla="*/ 0 60000 65536"/>
                  <a:gd name="T20" fmla="*/ 0 60000 65536"/>
                  <a:gd name="T21" fmla="*/ 0 w 108"/>
                  <a:gd name="T22" fmla="*/ 0 h 126"/>
                  <a:gd name="T23" fmla="*/ 108 w 10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126">
                    <a:moveTo>
                      <a:pt x="0" y="126"/>
                    </a:moveTo>
                    <a:lnTo>
                      <a:pt x="0" y="0"/>
                    </a:lnTo>
                    <a:lnTo>
                      <a:pt x="108" y="0"/>
                    </a:lnTo>
                    <a:lnTo>
                      <a:pt x="108" y="45"/>
                    </a:lnTo>
                    <a:lnTo>
                      <a:pt x="36" y="45"/>
                    </a:lnTo>
                    <a:lnTo>
                      <a:pt x="36" y="126"/>
                    </a:lnTo>
                    <a:lnTo>
                      <a:pt x="0" y="126"/>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72" name="Freeform 185"/>
              <p:cNvSpPr>
                <a:spLocks/>
              </p:cNvSpPr>
              <p:nvPr/>
            </p:nvSpPr>
            <p:spPr bwMode="auto">
              <a:xfrm>
                <a:off x="1291" y="2528"/>
                <a:ext cx="122" cy="174"/>
              </a:xfrm>
              <a:custGeom>
                <a:avLst/>
                <a:gdLst>
                  <a:gd name="T0" fmla="*/ 0 w 368"/>
                  <a:gd name="T1" fmla="*/ 0 h 523"/>
                  <a:gd name="T2" fmla="*/ 122 w 368"/>
                  <a:gd name="T3" fmla="*/ 174 h 523"/>
                  <a:gd name="T4" fmla="*/ 104 w 368"/>
                  <a:gd name="T5" fmla="*/ 171 h 523"/>
                  <a:gd name="T6" fmla="*/ 0 w 368"/>
                  <a:gd name="T7" fmla="*/ 24 h 523"/>
                  <a:gd name="T8" fmla="*/ 0 w 368"/>
                  <a:gd name="T9" fmla="*/ 0 h 523"/>
                  <a:gd name="T10" fmla="*/ 0 60000 65536"/>
                  <a:gd name="T11" fmla="*/ 0 60000 65536"/>
                  <a:gd name="T12" fmla="*/ 0 60000 65536"/>
                  <a:gd name="T13" fmla="*/ 0 60000 65536"/>
                  <a:gd name="T14" fmla="*/ 0 60000 65536"/>
                  <a:gd name="T15" fmla="*/ 0 w 368"/>
                  <a:gd name="T16" fmla="*/ 0 h 523"/>
                  <a:gd name="T17" fmla="*/ 368 w 368"/>
                  <a:gd name="T18" fmla="*/ 523 h 523"/>
                </a:gdLst>
                <a:ahLst/>
                <a:cxnLst>
                  <a:cxn ang="T10">
                    <a:pos x="T0" y="T1"/>
                  </a:cxn>
                  <a:cxn ang="T11">
                    <a:pos x="T2" y="T3"/>
                  </a:cxn>
                  <a:cxn ang="T12">
                    <a:pos x="T4" y="T5"/>
                  </a:cxn>
                  <a:cxn ang="T13">
                    <a:pos x="T6" y="T7"/>
                  </a:cxn>
                  <a:cxn ang="T14">
                    <a:pos x="T8" y="T9"/>
                  </a:cxn>
                </a:cxnLst>
                <a:rect l="T15" t="T16" r="T17" b="T18"/>
                <a:pathLst>
                  <a:path w="368" h="523">
                    <a:moveTo>
                      <a:pt x="0" y="0"/>
                    </a:moveTo>
                    <a:lnTo>
                      <a:pt x="368" y="523"/>
                    </a:lnTo>
                    <a:lnTo>
                      <a:pt x="314" y="513"/>
                    </a:lnTo>
                    <a:lnTo>
                      <a:pt x="0" y="72"/>
                    </a:lnTo>
                    <a:lnTo>
                      <a:pt x="0" y="0"/>
                    </a:lnTo>
                    <a:close/>
                  </a:path>
                </a:pathLst>
              </a:custGeom>
              <a:solidFill>
                <a:srgbClr val="9F9F9F"/>
              </a:solidFill>
              <a:ln w="6350">
                <a:solidFill>
                  <a:srgbClr val="000000"/>
                </a:solidFill>
                <a:prstDash val="solid"/>
                <a:round/>
                <a:headEnd/>
                <a:tailEnd/>
              </a:ln>
            </p:spPr>
            <p:txBody>
              <a:bodyPr/>
              <a:lstStyle/>
              <a:p>
                <a:endParaRPr lang="zh-CN" altLang="en-US"/>
              </a:p>
            </p:txBody>
          </p:sp>
          <p:sp>
            <p:nvSpPr>
              <p:cNvPr id="1073" name="Freeform 186"/>
              <p:cNvSpPr>
                <a:spLocks/>
              </p:cNvSpPr>
              <p:nvPr/>
            </p:nvSpPr>
            <p:spPr bwMode="auto">
              <a:xfrm>
                <a:off x="1026" y="2627"/>
                <a:ext cx="96" cy="192"/>
              </a:xfrm>
              <a:custGeom>
                <a:avLst/>
                <a:gdLst>
                  <a:gd name="T0" fmla="*/ 72 w 288"/>
                  <a:gd name="T1" fmla="*/ 0 h 577"/>
                  <a:gd name="T2" fmla="*/ 0 w 288"/>
                  <a:gd name="T3" fmla="*/ 72 h 577"/>
                  <a:gd name="T4" fmla="*/ 0 w 288"/>
                  <a:gd name="T5" fmla="*/ 192 h 577"/>
                  <a:gd name="T6" fmla="*/ 96 w 288"/>
                  <a:gd name="T7" fmla="*/ 192 h 577"/>
                  <a:gd name="T8" fmla="*/ 96 w 288"/>
                  <a:gd name="T9" fmla="*/ 48 h 577"/>
                  <a:gd name="T10" fmla="*/ 72 w 288"/>
                  <a:gd name="T11" fmla="*/ 0 h 577"/>
                  <a:gd name="T12" fmla="*/ 0 60000 65536"/>
                  <a:gd name="T13" fmla="*/ 0 60000 65536"/>
                  <a:gd name="T14" fmla="*/ 0 60000 65536"/>
                  <a:gd name="T15" fmla="*/ 0 60000 65536"/>
                  <a:gd name="T16" fmla="*/ 0 60000 65536"/>
                  <a:gd name="T17" fmla="*/ 0 60000 65536"/>
                  <a:gd name="T18" fmla="*/ 0 w 288"/>
                  <a:gd name="T19" fmla="*/ 0 h 577"/>
                  <a:gd name="T20" fmla="*/ 288 w 288"/>
                  <a:gd name="T21" fmla="*/ 577 h 577"/>
                </a:gdLst>
                <a:ahLst/>
                <a:cxnLst>
                  <a:cxn ang="T12">
                    <a:pos x="T0" y="T1"/>
                  </a:cxn>
                  <a:cxn ang="T13">
                    <a:pos x="T2" y="T3"/>
                  </a:cxn>
                  <a:cxn ang="T14">
                    <a:pos x="T4" y="T5"/>
                  </a:cxn>
                  <a:cxn ang="T15">
                    <a:pos x="T6" y="T7"/>
                  </a:cxn>
                  <a:cxn ang="T16">
                    <a:pos x="T8" y="T9"/>
                  </a:cxn>
                  <a:cxn ang="T17">
                    <a:pos x="T10" y="T11"/>
                  </a:cxn>
                </a:cxnLst>
                <a:rect l="T18" t="T19" r="T20" b="T21"/>
                <a:pathLst>
                  <a:path w="288" h="577">
                    <a:moveTo>
                      <a:pt x="216" y="0"/>
                    </a:moveTo>
                    <a:lnTo>
                      <a:pt x="0" y="216"/>
                    </a:lnTo>
                    <a:lnTo>
                      <a:pt x="0" y="577"/>
                    </a:lnTo>
                    <a:lnTo>
                      <a:pt x="288" y="577"/>
                    </a:lnTo>
                    <a:lnTo>
                      <a:pt x="288" y="144"/>
                    </a:lnTo>
                    <a:lnTo>
                      <a:pt x="216"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74" name="Rectangle 187"/>
              <p:cNvSpPr>
                <a:spLocks noChangeArrowheads="1"/>
              </p:cNvSpPr>
              <p:nvPr/>
            </p:nvSpPr>
            <p:spPr bwMode="auto">
              <a:xfrm>
                <a:off x="1004" y="2913"/>
                <a:ext cx="668" cy="24"/>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5" name="Rectangle 188"/>
              <p:cNvSpPr>
                <a:spLocks noChangeArrowheads="1"/>
              </p:cNvSpPr>
              <p:nvPr/>
            </p:nvSpPr>
            <p:spPr bwMode="auto">
              <a:xfrm>
                <a:off x="1004" y="2869"/>
                <a:ext cx="668" cy="40"/>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6" name="Rectangle 189"/>
              <p:cNvSpPr>
                <a:spLocks noChangeArrowheads="1"/>
              </p:cNvSpPr>
              <p:nvPr/>
            </p:nvSpPr>
            <p:spPr bwMode="auto">
              <a:xfrm>
                <a:off x="1004" y="2821"/>
                <a:ext cx="668" cy="44"/>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7" name="Rectangle 190"/>
              <p:cNvSpPr>
                <a:spLocks noChangeArrowheads="1"/>
              </p:cNvSpPr>
              <p:nvPr/>
            </p:nvSpPr>
            <p:spPr bwMode="auto">
              <a:xfrm>
                <a:off x="1585" y="2785"/>
                <a:ext cx="68" cy="20"/>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8" name="Oval 191"/>
              <p:cNvSpPr>
                <a:spLocks noChangeArrowheads="1"/>
              </p:cNvSpPr>
              <p:nvPr/>
            </p:nvSpPr>
            <p:spPr bwMode="auto">
              <a:xfrm>
                <a:off x="1074" y="2603"/>
                <a:ext cx="48" cy="48"/>
              </a:xfrm>
              <a:prstGeom prst="ellipse">
                <a:avLst/>
              </a:prstGeom>
              <a:solidFill>
                <a:srgbClr val="9F9F9F"/>
              </a:solidFill>
              <a:ln w="6350">
                <a:solidFill>
                  <a:srgbClr val="000000"/>
                </a:solidFill>
                <a:round/>
                <a:headEnd/>
                <a:tailEnd/>
              </a:ln>
            </p:spPr>
            <p:txBody>
              <a:bodyPr/>
              <a:lstStyle/>
              <a:p>
                <a:endParaRPr lang="zh-CN" altLang="en-US"/>
              </a:p>
            </p:txBody>
          </p:sp>
          <p:sp>
            <p:nvSpPr>
              <p:cNvPr id="1079" name="Rectangle 192"/>
              <p:cNvSpPr>
                <a:spLocks noChangeArrowheads="1"/>
              </p:cNvSpPr>
              <p:nvPr/>
            </p:nvSpPr>
            <p:spPr bwMode="auto">
              <a:xfrm>
                <a:off x="1245" y="2509"/>
                <a:ext cx="44" cy="44"/>
              </a:xfrm>
              <a:prstGeom prst="rect">
                <a:avLst/>
              </a:prstGeom>
              <a:solidFill>
                <a:srgbClr val="808080"/>
              </a:solidFill>
              <a:ln w="6350">
                <a:solidFill>
                  <a:srgbClr val="000000"/>
                </a:solidFill>
                <a:miter lim="800000"/>
                <a:headEnd/>
                <a:tailEnd/>
              </a:ln>
            </p:spPr>
            <p:txBody>
              <a:bodyPr/>
              <a:lstStyle/>
              <a:p>
                <a:endParaRPr lang="zh-CN" altLang="en-US"/>
              </a:p>
            </p:txBody>
          </p:sp>
          <p:sp>
            <p:nvSpPr>
              <p:cNvPr id="1080" name="Freeform 193"/>
              <p:cNvSpPr>
                <a:spLocks/>
              </p:cNvSpPr>
              <p:nvPr/>
            </p:nvSpPr>
            <p:spPr bwMode="auto">
              <a:xfrm>
                <a:off x="1219" y="2483"/>
                <a:ext cx="191" cy="192"/>
              </a:xfrm>
              <a:custGeom>
                <a:avLst/>
                <a:gdLst>
                  <a:gd name="T0" fmla="*/ 24 w 575"/>
                  <a:gd name="T1" fmla="*/ 192 h 576"/>
                  <a:gd name="T2" fmla="*/ 24 w 575"/>
                  <a:gd name="T3" fmla="*/ 24 h 576"/>
                  <a:gd name="T4" fmla="*/ 191 w 575"/>
                  <a:gd name="T5" fmla="*/ 24 h 576"/>
                  <a:gd name="T6" fmla="*/ 191 w 575"/>
                  <a:gd name="T7" fmla="*/ 0 h 576"/>
                  <a:gd name="T8" fmla="*/ 0 w 575"/>
                  <a:gd name="T9" fmla="*/ 0 h 576"/>
                  <a:gd name="T10" fmla="*/ 0 w 575"/>
                  <a:gd name="T11" fmla="*/ 192 h 576"/>
                  <a:gd name="T12" fmla="*/ 24 w 575"/>
                  <a:gd name="T13" fmla="*/ 192 h 576"/>
                  <a:gd name="T14" fmla="*/ 0 60000 65536"/>
                  <a:gd name="T15" fmla="*/ 0 60000 65536"/>
                  <a:gd name="T16" fmla="*/ 0 60000 65536"/>
                  <a:gd name="T17" fmla="*/ 0 60000 65536"/>
                  <a:gd name="T18" fmla="*/ 0 60000 65536"/>
                  <a:gd name="T19" fmla="*/ 0 60000 65536"/>
                  <a:gd name="T20" fmla="*/ 0 60000 65536"/>
                  <a:gd name="T21" fmla="*/ 0 w 575"/>
                  <a:gd name="T22" fmla="*/ 0 h 576"/>
                  <a:gd name="T23" fmla="*/ 575 w 575"/>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576">
                    <a:moveTo>
                      <a:pt x="72" y="576"/>
                    </a:moveTo>
                    <a:lnTo>
                      <a:pt x="72" y="72"/>
                    </a:lnTo>
                    <a:lnTo>
                      <a:pt x="575" y="72"/>
                    </a:lnTo>
                    <a:lnTo>
                      <a:pt x="575" y="0"/>
                    </a:lnTo>
                    <a:lnTo>
                      <a:pt x="0" y="0"/>
                    </a:lnTo>
                    <a:lnTo>
                      <a:pt x="0" y="576"/>
                    </a:lnTo>
                    <a:lnTo>
                      <a:pt x="72" y="576"/>
                    </a:lnTo>
                    <a:close/>
                  </a:path>
                </a:pathLst>
              </a:custGeom>
              <a:solidFill>
                <a:srgbClr val="C0C0C0"/>
              </a:solidFill>
              <a:ln w="6350">
                <a:solidFill>
                  <a:srgbClr val="000000"/>
                </a:solidFill>
                <a:prstDash val="solid"/>
                <a:round/>
                <a:headEnd/>
                <a:tailEnd/>
              </a:ln>
            </p:spPr>
            <p:txBody>
              <a:bodyPr/>
              <a:lstStyle/>
              <a:p>
                <a:endParaRPr lang="zh-CN" altLang="en-US"/>
              </a:p>
            </p:txBody>
          </p:sp>
          <p:grpSp>
            <p:nvGrpSpPr>
              <p:cNvPr id="1081" name="Group 194"/>
              <p:cNvGrpSpPr>
                <a:grpSpLocks/>
              </p:cNvGrpSpPr>
              <p:nvPr/>
            </p:nvGrpSpPr>
            <p:grpSpPr bwMode="auto">
              <a:xfrm>
                <a:off x="1062" y="2302"/>
                <a:ext cx="214" cy="194"/>
                <a:chOff x="1062" y="2302"/>
                <a:chExt cx="214" cy="194"/>
              </a:xfrm>
            </p:grpSpPr>
            <p:sp>
              <p:nvSpPr>
                <p:cNvPr id="1104" name="Oval 195"/>
                <p:cNvSpPr>
                  <a:spLocks noChangeArrowheads="1"/>
                </p:cNvSpPr>
                <p:nvPr/>
              </p:nvSpPr>
              <p:spPr bwMode="auto">
                <a:xfrm>
                  <a:off x="1081" y="2302"/>
                  <a:ext cx="195" cy="194"/>
                </a:xfrm>
                <a:prstGeom prst="ellipse">
                  <a:avLst/>
                </a:prstGeom>
                <a:solidFill>
                  <a:srgbClr val="808080"/>
                </a:solidFill>
                <a:ln w="6350">
                  <a:solidFill>
                    <a:srgbClr val="000000"/>
                  </a:solidFill>
                  <a:round/>
                  <a:headEnd/>
                  <a:tailEnd/>
                </a:ln>
              </p:spPr>
              <p:txBody>
                <a:bodyPr/>
                <a:lstStyle/>
                <a:p>
                  <a:endParaRPr lang="zh-CN" altLang="en-US"/>
                </a:p>
              </p:txBody>
            </p:sp>
            <p:sp>
              <p:nvSpPr>
                <p:cNvPr id="1105" name="Oval 196"/>
                <p:cNvSpPr>
                  <a:spLocks noChangeArrowheads="1"/>
                </p:cNvSpPr>
                <p:nvPr/>
              </p:nvSpPr>
              <p:spPr bwMode="auto">
                <a:xfrm>
                  <a:off x="1062" y="2302"/>
                  <a:ext cx="195" cy="194"/>
                </a:xfrm>
                <a:prstGeom prst="ellipse">
                  <a:avLst/>
                </a:prstGeom>
                <a:solidFill>
                  <a:srgbClr val="C0C0C0"/>
                </a:solidFill>
                <a:ln w="6350">
                  <a:solidFill>
                    <a:srgbClr val="000000"/>
                  </a:solidFill>
                  <a:round/>
                  <a:headEnd/>
                  <a:tailEnd/>
                </a:ln>
              </p:spPr>
              <p:txBody>
                <a:bodyPr/>
                <a:lstStyle/>
                <a:p>
                  <a:endParaRPr lang="zh-CN" altLang="en-US"/>
                </a:p>
              </p:txBody>
            </p:sp>
          </p:grpSp>
          <p:grpSp>
            <p:nvGrpSpPr>
              <p:cNvPr id="1082" name="Group 197"/>
              <p:cNvGrpSpPr>
                <a:grpSpLocks/>
              </p:cNvGrpSpPr>
              <p:nvPr/>
            </p:nvGrpSpPr>
            <p:grpSpPr bwMode="auto">
              <a:xfrm>
                <a:off x="1146" y="2677"/>
                <a:ext cx="73" cy="188"/>
                <a:chOff x="1146" y="2677"/>
                <a:chExt cx="73" cy="188"/>
              </a:xfrm>
            </p:grpSpPr>
            <p:sp>
              <p:nvSpPr>
                <p:cNvPr id="1095" name="Rectangle 198"/>
                <p:cNvSpPr>
                  <a:spLocks noChangeArrowheads="1"/>
                </p:cNvSpPr>
                <p:nvPr/>
              </p:nvSpPr>
              <p:spPr bwMode="auto">
                <a:xfrm>
                  <a:off x="1148" y="2677"/>
                  <a:ext cx="69" cy="188"/>
                </a:xfrm>
                <a:prstGeom prst="rect">
                  <a:avLst/>
                </a:prstGeom>
                <a:solidFill>
                  <a:srgbClr val="C0C0C0"/>
                </a:solidFill>
                <a:ln w="6350">
                  <a:solidFill>
                    <a:srgbClr val="000000"/>
                  </a:solidFill>
                  <a:miter lim="800000"/>
                  <a:headEnd/>
                  <a:tailEnd/>
                </a:ln>
              </p:spPr>
              <p:txBody>
                <a:bodyPr/>
                <a:lstStyle/>
                <a:p>
                  <a:endParaRPr lang="zh-CN" altLang="en-US"/>
                </a:p>
              </p:txBody>
            </p:sp>
            <p:grpSp>
              <p:nvGrpSpPr>
                <p:cNvPr id="1096" name="Group 199"/>
                <p:cNvGrpSpPr>
                  <a:grpSpLocks/>
                </p:cNvGrpSpPr>
                <p:nvPr/>
              </p:nvGrpSpPr>
              <p:grpSpPr bwMode="auto">
                <a:xfrm>
                  <a:off x="1146" y="2699"/>
                  <a:ext cx="73" cy="145"/>
                  <a:chOff x="1146" y="2699"/>
                  <a:chExt cx="73" cy="145"/>
                </a:xfrm>
              </p:grpSpPr>
              <p:sp>
                <p:nvSpPr>
                  <p:cNvPr id="1097" name="Line 200"/>
                  <p:cNvSpPr>
                    <a:spLocks noChangeShapeType="1"/>
                  </p:cNvSpPr>
                  <p:nvPr/>
                </p:nvSpPr>
                <p:spPr bwMode="auto">
                  <a:xfrm>
                    <a:off x="1146" y="2723"/>
                    <a:ext cx="73" cy="1"/>
                  </a:xfrm>
                  <a:prstGeom prst="line">
                    <a:avLst/>
                  </a:prstGeom>
                  <a:noFill/>
                  <a:ln w="6350">
                    <a:solidFill>
                      <a:srgbClr val="000000"/>
                    </a:solidFill>
                    <a:round/>
                    <a:headEnd/>
                    <a:tailEnd/>
                  </a:ln>
                </p:spPr>
                <p:txBody>
                  <a:bodyPr/>
                  <a:lstStyle/>
                  <a:p>
                    <a:endParaRPr lang="zh-CN" altLang="en-US"/>
                  </a:p>
                </p:txBody>
              </p:sp>
              <p:sp>
                <p:nvSpPr>
                  <p:cNvPr id="1098" name="Line 201"/>
                  <p:cNvSpPr>
                    <a:spLocks noChangeShapeType="1"/>
                  </p:cNvSpPr>
                  <p:nvPr/>
                </p:nvSpPr>
                <p:spPr bwMode="auto">
                  <a:xfrm>
                    <a:off x="1146" y="2795"/>
                    <a:ext cx="73" cy="1"/>
                  </a:xfrm>
                  <a:prstGeom prst="line">
                    <a:avLst/>
                  </a:prstGeom>
                  <a:noFill/>
                  <a:ln w="6350">
                    <a:solidFill>
                      <a:srgbClr val="000000"/>
                    </a:solidFill>
                    <a:round/>
                    <a:headEnd/>
                    <a:tailEnd/>
                  </a:ln>
                </p:spPr>
                <p:txBody>
                  <a:bodyPr/>
                  <a:lstStyle/>
                  <a:p>
                    <a:endParaRPr lang="zh-CN" altLang="en-US"/>
                  </a:p>
                </p:txBody>
              </p:sp>
              <p:sp>
                <p:nvSpPr>
                  <p:cNvPr id="1099" name="Line 202"/>
                  <p:cNvSpPr>
                    <a:spLocks noChangeShapeType="1"/>
                  </p:cNvSpPr>
                  <p:nvPr/>
                </p:nvSpPr>
                <p:spPr bwMode="auto">
                  <a:xfrm>
                    <a:off x="1146" y="2771"/>
                    <a:ext cx="73" cy="1"/>
                  </a:xfrm>
                  <a:prstGeom prst="line">
                    <a:avLst/>
                  </a:prstGeom>
                  <a:noFill/>
                  <a:ln w="6350">
                    <a:solidFill>
                      <a:srgbClr val="000000"/>
                    </a:solidFill>
                    <a:round/>
                    <a:headEnd/>
                    <a:tailEnd/>
                  </a:ln>
                </p:spPr>
                <p:txBody>
                  <a:bodyPr/>
                  <a:lstStyle/>
                  <a:p>
                    <a:endParaRPr lang="zh-CN" altLang="en-US"/>
                  </a:p>
                </p:txBody>
              </p:sp>
              <p:sp>
                <p:nvSpPr>
                  <p:cNvPr id="1100" name="Line 203"/>
                  <p:cNvSpPr>
                    <a:spLocks noChangeShapeType="1"/>
                  </p:cNvSpPr>
                  <p:nvPr/>
                </p:nvSpPr>
                <p:spPr bwMode="auto">
                  <a:xfrm>
                    <a:off x="1146" y="2747"/>
                    <a:ext cx="73" cy="1"/>
                  </a:xfrm>
                  <a:prstGeom prst="line">
                    <a:avLst/>
                  </a:prstGeom>
                  <a:noFill/>
                  <a:ln w="6350">
                    <a:solidFill>
                      <a:srgbClr val="000000"/>
                    </a:solidFill>
                    <a:round/>
                    <a:headEnd/>
                    <a:tailEnd/>
                  </a:ln>
                </p:spPr>
                <p:txBody>
                  <a:bodyPr/>
                  <a:lstStyle/>
                  <a:p>
                    <a:endParaRPr lang="zh-CN" altLang="en-US"/>
                  </a:p>
                </p:txBody>
              </p:sp>
              <p:sp>
                <p:nvSpPr>
                  <p:cNvPr id="1101" name="Line 204"/>
                  <p:cNvSpPr>
                    <a:spLocks noChangeShapeType="1"/>
                  </p:cNvSpPr>
                  <p:nvPr/>
                </p:nvSpPr>
                <p:spPr bwMode="auto">
                  <a:xfrm>
                    <a:off x="1146" y="2699"/>
                    <a:ext cx="73" cy="1"/>
                  </a:xfrm>
                  <a:prstGeom prst="line">
                    <a:avLst/>
                  </a:prstGeom>
                  <a:noFill/>
                  <a:ln w="6350">
                    <a:solidFill>
                      <a:srgbClr val="000000"/>
                    </a:solidFill>
                    <a:round/>
                    <a:headEnd/>
                    <a:tailEnd/>
                  </a:ln>
                </p:spPr>
                <p:txBody>
                  <a:bodyPr/>
                  <a:lstStyle/>
                  <a:p>
                    <a:endParaRPr lang="zh-CN" altLang="en-US"/>
                  </a:p>
                </p:txBody>
              </p:sp>
              <p:sp>
                <p:nvSpPr>
                  <p:cNvPr id="1102" name="Line 205"/>
                  <p:cNvSpPr>
                    <a:spLocks noChangeShapeType="1"/>
                  </p:cNvSpPr>
                  <p:nvPr/>
                </p:nvSpPr>
                <p:spPr bwMode="auto">
                  <a:xfrm>
                    <a:off x="1146" y="2819"/>
                    <a:ext cx="73" cy="1"/>
                  </a:xfrm>
                  <a:prstGeom prst="line">
                    <a:avLst/>
                  </a:prstGeom>
                  <a:noFill/>
                  <a:ln w="6350">
                    <a:solidFill>
                      <a:srgbClr val="000000"/>
                    </a:solidFill>
                    <a:round/>
                    <a:headEnd/>
                    <a:tailEnd/>
                  </a:ln>
                </p:spPr>
                <p:txBody>
                  <a:bodyPr/>
                  <a:lstStyle/>
                  <a:p>
                    <a:endParaRPr lang="zh-CN" altLang="en-US"/>
                  </a:p>
                </p:txBody>
              </p:sp>
              <p:sp>
                <p:nvSpPr>
                  <p:cNvPr id="1103" name="Line 206"/>
                  <p:cNvSpPr>
                    <a:spLocks noChangeShapeType="1"/>
                  </p:cNvSpPr>
                  <p:nvPr/>
                </p:nvSpPr>
                <p:spPr bwMode="auto">
                  <a:xfrm>
                    <a:off x="1146" y="2843"/>
                    <a:ext cx="73" cy="1"/>
                  </a:xfrm>
                  <a:prstGeom prst="line">
                    <a:avLst/>
                  </a:prstGeom>
                  <a:noFill/>
                  <a:ln w="6350">
                    <a:solidFill>
                      <a:srgbClr val="000000"/>
                    </a:solidFill>
                    <a:round/>
                    <a:headEnd/>
                    <a:tailEnd/>
                  </a:ln>
                </p:spPr>
                <p:txBody>
                  <a:bodyPr/>
                  <a:lstStyle/>
                  <a:p>
                    <a:endParaRPr lang="zh-CN" altLang="en-US"/>
                  </a:p>
                </p:txBody>
              </p:sp>
            </p:grpSp>
          </p:grpSp>
          <p:sp>
            <p:nvSpPr>
              <p:cNvPr id="1083" name="Rectangle 207"/>
              <p:cNvSpPr>
                <a:spLocks noChangeArrowheads="1"/>
              </p:cNvSpPr>
              <p:nvPr/>
            </p:nvSpPr>
            <p:spPr bwMode="auto">
              <a:xfrm>
                <a:off x="1605" y="2725"/>
                <a:ext cx="20" cy="44"/>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84" name="Freeform 208"/>
              <p:cNvSpPr>
                <a:spLocks/>
              </p:cNvSpPr>
              <p:nvPr/>
            </p:nvSpPr>
            <p:spPr bwMode="auto">
              <a:xfrm>
                <a:off x="1470" y="2231"/>
                <a:ext cx="55" cy="93"/>
              </a:xfrm>
              <a:custGeom>
                <a:avLst/>
                <a:gdLst>
                  <a:gd name="T0" fmla="*/ 46 w 163"/>
                  <a:gd name="T1" fmla="*/ 0 h 279"/>
                  <a:gd name="T2" fmla="*/ 0 w 163"/>
                  <a:gd name="T3" fmla="*/ 78 h 279"/>
                  <a:gd name="T4" fmla="*/ 9 w 163"/>
                  <a:gd name="T5" fmla="*/ 93 h 279"/>
                  <a:gd name="T6" fmla="*/ 55 w 163"/>
                  <a:gd name="T7" fmla="*/ 3 h 279"/>
                  <a:gd name="T8" fmla="*/ 46 w 163"/>
                  <a:gd name="T9" fmla="*/ 0 h 279"/>
                  <a:gd name="T10" fmla="*/ 0 60000 65536"/>
                  <a:gd name="T11" fmla="*/ 0 60000 65536"/>
                  <a:gd name="T12" fmla="*/ 0 60000 65536"/>
                  <a:gd name="T13" fmla="*/ 0 60000 65536"/>
                  <a:gd name="T14" fmla="*/ 0 60000 65536"/>
                  <a:gd name="T15" fmla="*/ 0 w 163"/>
                  <a:gd name="T16" fmla="*/ 0 h 279"/>
                  <a:gd name="T17" fmla="*/ 163 w 163"/>
                  <a:gd name="T18" fmla="*/ 279 h 279"/>
                </a:gdLst>
                <a:ahLst/>
                <a:cxnLst>
                  <a:cxn ang="T10">
                    <a:pos x="T0" y="T1"/>
                  </a:cxn>
                  <a:cxn ang="T11">
                    <a:pos x="T2" y="T3"/>
                  </a:cxn>
                  <a:cxn ang="T12">
                    <a:pos x="T4" y="T5"/>
                  </a:cxn>
                  <a:cxn ang="T13">
                    <a:pos x="T6" y="T7"/>
                  </a:cxn>
                  <a:cxn ang="T14">
                    <a:pos x="T8" y="T9"/>
                  </a:cxn>
                </a:cxnLst>
                <a:rect l="T15" t="T16" r="T17" b="T18"/>
                <a:pathLst>
                  <a:path w="163" h="279">
                    <a:moveTo>
                      <a:pt x="136" y="0"/>
                    </a:moveTo>
                    <a:lnTo>
                      <a:pt x="0" y="234"/>
                    </a:lnTo>
                    <a:lnTo>
                      <a:pt x="27" y="279"/>
                    </a:lnTo>
                    <a:lnTo>
                      <a:pt x="163" y="9"/>
                    </a:lnTo>
                    <a:lnTo>
                      <a:pt x="136"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85" name="Freeform 209"/>
              <p:cNvSpPr>
                <a:spLocks/>
              </p:cNvSpPr>
              <p:nvPr/>
            </p:nvSpPr>
            <p:spPr bwMode="auto">
              <a:xfrm>
                <a:off x="1404" y="2191"/>
                <a:ext cx="106" cy="28"/>
              </a:xfrm>
              <a:custGeom>
                <a:avLst/>
                <a:gdLst>
                  <a:gd name="T0" fmla="*/ 103 w 316"/>
                  <a:gd name="T1" fmla="*/ 0 h 83"/>
                  <a:gd name="T2" fmla="*/ 0 w 316"/>
                  <a:gd name="T3" fmla="*/ 15 h 83"/>
                  <a:gd name="T4" fmla="*/ 15 w 316"/>
                  <a:gd name="T5" fmla="*/ 28 h 83"/>
                  <a:gd name="T6" fmla="*/ 106 w 316"/>
                  <a:gd name="T7" fmla="*/ 9 h 83"/>
                  <a:gd name="T8" fmla="*/ 103 w 316"/>
                  <a:gd name="T9" fmla="*/ 0 h 83"/>
                  <a:gd name="T10" fmla="*/ 0 60000 65536"/>
                  <a:gd name="T11" fmla="*/ 0 60000 65536"/>
                  <a:gd name="T12" fmla="*/ 0 60000 65536"/>
                  <a:gd name="T13" fmla="*/ 0 60000 65536"/>
                  <a:gd name="T14" fmla="*/ 0 60000 65536"/>
                  <a:gd name="T15" fmla="*/ 0 w 316"/>
                  <a:gd name="T16" fmla="*/ 0 h 83"/>
                  <a:gd name="T17" fmla="*/ 316 w 316"/>
                  <a:gd name="T18" fmla="*/ 83 h 83"/>
                </a:gdLst>
                <a:ahLst/>
                <a:cxnLst>
                  <a:cxn ang="T10">
                    <a:pos x="T0" y="T1"/>
                  </a:cxn>
                  <a:cxn ang="T11">
                    <a:pos x="T2" y="T3"/>
                  </a:cxn>
                  <a:cxn ang="T12">
                    <a:pos x="T4" y="T5"/>
                  </a:cxn>
                  <a:cxn ang="T13">
                    <a:pos x="T6" y="T7"/>
                  </a:cxn>
                  <a:cxn ang="T14">
                    <a:pos x="T8" y="T9"/>
                  </a:cxn>
                </a:cxnLst>
                <a:rect l="T15" t="T16" r="T17" b="T18"/>
                <a:pathLst>
                  <a:path w="316" h="83">
                    <a:moveTo>
                      <a:pt x="306" y="0"/>
                    </a:moveTo>
                    <a:lnTo>
                      <a:pt x="0" y="45"/>
                    </a:lnTo>
                    <a:lnTo>
                      <a:pt x="45" y="83"/>
                    </a:lnTo>
                    <a:lnTo>
                      <a:pt x="316" y="27"/>
                    </a:lnTo>
                    <a:lnTo>
                      <a:pt x="306"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86" name="Freeform 210"/>
              <p:cNvSpPr>
                <a:spLocks/>
              </p:cNvSpPr>
              <p:nvPr/>
            </p:nvSpPr>
            <p:spPr bwMode="auto">
              <a:xfrm>
                <a:off x="1166" y="1977"/>
                <a:ext cx="393" cy="618"/>
              </a:xfrm>
              <a:custGeom>
                <a:avLst/>
                <a:gdLst>
                  <a:gd name="T0" fmla="*/ 13 w 1181"/>
                  <a:gd name="T1" fmla="*/ 22 h 1855"/>
                  <a:gd name="T2" fmla="*/ 7 w 1181"/>
                  <a:gd name="T3" fmla="*/ 40 h 1855"/>
                  <a:gd name="T4" fmla="*/ 2 w 1181"/>
                  <a:gd name="T5" fmla="*/ 63 h 1855"/>
                  <a:gd name="T6" fmla="*/ 0 w 1181"/>
                  <a:gd name="T7" fmla="*/ 87 h 1855"/>
                  <a:gd name="T8" fmla="*/ 0 w 1181"/>
                  <a:gd name="T9" fmla="*/ 111 h 1855"/>
                  <a:gd name="T10" fmla="*/ 5 w 1181"/>
                  <a:gd name="T11" fmla="*/ 142 h 1855"/>
                  <a:gd name="T12" fmla="*/ 10 w 1181"/>
                  <a:gd name="T13" fmla="*/ 181 h 1855"/>
                  <a:gd name="T14" fmla="*/ 19 w 1181"/>
                  <a:gd name="T15" fmla="*/ 225 h 1855"/>
                  <a:gd name="T16" fmla="*/ 34 w 1181"/>
                  <a:gd name="T17" fmla="*/ 275 h 1855"/>
                  <a:gd name="T18" fmla="*/ 56 w 1181"/>
                  <a:gd name="T19" fmla="*/ 323 h 1855"/>
                  <a:gd name="T20" fmla="*/ 92 w 1181"/>
                  <a:gd name="T21" fmla="*/ 380 h 1855"/>
                  <a:gd name="T22" fmla="*/ 128 w 1181"/>
                  <a:gd name="T23" fmla="*/ 434 h 1855"/>
                  <a:gd name="T24" fmla="*/ 158 w 1181"/>
                  <a:gd name="T25" fmla="*/ 470 h 1855"/>
                  <a:gd name="T26" fmla="*/ 199 w 1181"/>
                  <a:gd name="T27" fmla="*/ 513 h 1855"/>
                  <a:gd name="T28" fmla="*/ 243 w 1181"/>
                  <a:gd name="T29" fmla="*/ 549 h 1855"/>
                  <a:gd name="T30" fmla="*/ 282 w 1181"/>
                  <a:gd name="T31" fmla="*/ 578 h 1855"/>
                  <a:gd name="T32" fmla="*/ 310 w 1181"/>
                  <a:gd name="T33" fmla="*/ 596 h 1855"/>
                  <a:gd name="T34" fmla="*/ 338 w 1181"/>
                  <a:gd name="T35" fmla="*/ 609 h 1855"/>
                  <a:gd name="T36" fmla="*/ 361 w 1181"/>
                  <a:gd name="T37" fmla="*/ 618 h 1855"/>
                  <a:gd name="T38" fmla="*/ 379 w 1181"/>
                  <a:gd name="T39" fmla="*/ 618 h 1855"/>
                  <a:gd name="T40" fmla="*/ 393 w 1181"/>
                  <a:gd name="T41" fmla="*/ 611 h 1855"/>
                  <a:gd name="T42" fmla="*/ 26 w 1181"/>
                  <a:gd name="T43" fmla="*/ 0 h 1855"/>
                  <a:gd name="T44" fmla="*/ 13 w 1181"/>
                  <a:gd name="T45" fmla="*/ 22 h 18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1"/>
                  <a:gd name="T70" fmla="*/ 0 h 1855"/>
                  <a:gd name="T71" fmla="*/ 1181 w 1181"/>
                  <a:gd name="T72" fmla="*/ 1855 h 18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1" h="1855">
                    <a:moveTo>
                      <a:pt x="38" y="67"/>
                    </a:moveTo>
                    <a:lnTo>
                      <a:pt x="20" y="121"/>
                    </a:lnTo>
                    <a:lnTo>
                      <a:pt x="5" y="189"/>
                    </a:lnTo>
                    <a:lnTo>
                      <a:pt x="0" y="261"/>
                    </a:lnTo>
                    <a:lnTo>
                      <a:pt x="0" y="333"/>
                    </a:lnTo>
                    <a:lnTo>
                      <a:pt x="15" y="427"/>
                    </a:lnTo>
                    <a:lnTo>
                      <a:pt x="29" y="544"/>
                    </a:lnTo>
                    <a:lnTo>
                      <a:pt x="56" y="675"/>
                    </a:lnTo>
                    <a:lnTo>
                      <a:pt x="101" y="825"/>
                    </a:lnTo>
                    <a:lnTo>
                      <a:pt x="168" y="969"/>
                    </a:lnTo>
                    <a:lnTo>
                      <a:pt x="276" y="1140"/>
                    </a:lnTo>
                    <a:lnTo>
                      <a:pt x="384" y="1302"/>
                    </a:lnTo>
                    <a:lnTo>
                      <a:pt x="474" y="1410"/>
                    </a:lnTo>
                    <a:lnTo>
                      <a:pt x="599" y="1540"/>
                    </a:lnTo>
                    <a:lnTo>
                      <a:pt x="730" y="1648"/>
                    </a:lnTo>
                    <a:lnTo>
                      <a:pt x="847" y="1734"/>
                    </a:lnTo>
                    <a:lnTo>
                      <a:pt x="932" y="1788"/>
                    </a:lnTo>
                    <a:lnTo>
                      <a:pt x="1017" y="1828"/>
                    </a:lnTo>
                    <a:lnTo>
                      <a:pt x="1086" y="1855"/>
                    </a:lnTo>
                    <a:lnTo>
                      <a:pt x="1140" y="1855"/>
                    </a:lnTo>
                    <a:lnTo>
                      <a:pt x="1181" y="1833"/>
                    </a:lnTo>
                    <a:lnTo>
                      <a:pt x="78" y="0"/>
                    </a:lnTo>
                    <a:lnTo>
                      <a:pt x="38" y="67"/>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087" name="Freeform 211"/>
              <p:cNvSpPr>
                <a:spLocks/>
              </p:cNvSpPr>
              <p:nvPr/>
            </p:nvSpPr>
            <p:spPr bwMode="auto">
              <a:xfrm>
                <a:off x="1189" y="1975"/>
                <a:ext cx="370" cy="613"/>
              </a:xfrm>
              <a:custGeom>
                <a:avLst/>
                <a:gdLst>
                  <a:gd name="T0" fmla="*/ 3 w 1112"/>
                  <a:gd name="T1" fmla="*/ 0 h 1838"/>
                  <a:gd name="T2" fmla="*/ 0 w 1112"/>
                  <a:gd name="T3" fmla="*/ 12 h 1838"/>
                  <a:gd name="T4" fmla="*/ 0 w 1112"/>
                  <a:gd name="T5" fmla="*/ 39 h 1838"/>
                  <a:gd name="T6" fmla="*/ 2 w 1112"/>
                  <a:gd name="T7" fmla="*/ 71 h 1838"/>
                  <a:gd name="T8" fmla="*/ 5 w 1112"/>
                  <a:gd name="T9" fmla="*/ 96 h 1838"/>
                  <a:gd name="T10" fmla="*/ 9 w 1112"/>
                  <a:gd name="T11" fmla="*/ 129 h 1838"/>
                  <a:gd name="T12" fmla="*/ 15 w 1112"/>
                  <a:gd name="T13" fmla="*/ 168 h 1838"/>
                  <a:gd name="T14" fmla="*/ 24 w 1112"/>
                  <a:gd name="T15" fmla="*/ 209 h 1838"/>
                  <a:gd name="T16" fmla="*/ 42 w 1112"/>
                  <a:gd name="T17" fmla="*/ 260 h 1838"/>
                  <a:gd name="T18" fmla="*/ 69 w 1112"/>
                  <a:gd name="T19" fmla="*/ 319 h 1838"/>
                  <a:gd name="T20" fmla="*/ 99 w 1112"/>
                  <a:gd name="T21" fmla="*/ 367 h 1838"/>
                  <a:gd name="T22" fmla="*/ 135 w 1112"/>
                  <a:gd name="T23" fmla="*/ 418 h 1838"/>
                  <a:gd name="T24" fmla="*/ 167 w 1112"/>
                  <a:gd name="T25" fmla="*/ 457 h 1838"/>
                  <a:gd name="T26" fmla="*/ 193 w 1112"/>
                  <a:gd name="T27" fmla="*/ 483 h 1838"/>
                  <a:gd name="T28" fmla="*/ 217 w 1112"/>
                  <a:gd name="T29" fmla="*/ 508 h 1838"/>
                  <a:gd name="T30" fmla="*/ 242 w 1112"/>
                  <a:gd name="T31" fmla="*/ 532 h 1838"/>
                  <a:gd name="T32" fmla="*/ 271 w 1112"/>
                  <a:gd name="T33" fmla="*/ 555 h 1838"/>
                  <a:gd name="T34" fmla="*/ 290 w 1112"/>
                  <a:gd name="T35" fmla="*/ 571 h 1838"/>
                  <a:gd name="T36" fmla="*/ 311 w 1112"/>
                  <a:gd name="T37" fmla="*/ 584 h 1838"/>
                  <a:gd name="T38" fmla="*/ 334 w 1112"/>
                  <a:gd name="T39" fmla="*/ 597 h 1838"/>
                  <a:gd name="T40" fmla="*/ 353 w 1112"/>
                  <a:gd name="T41" fmla="*/ 610 h 1838"/>
                  <a:gd name="T42" fmla="*/ 365 w 1112"/>
                  <a:gd name="T43" fmla="*/ 613 h 1838"/>
                  <a:gd name="T44" fmla="*/ 370 w 1112"/>
                  <a:gd name="T45" fmla="*/ 604 h 1838"/>
                  <a:gd name="T46" fmla="*/ 369 w 1112"/>
                  <a:gd name="T47" fmla="*/ 591 h 1838"/>
                  <a:gd name="T48" fmla="*/ 366 w 1112"/>
                  <a:gd name="T49" fmla="*/ 577 h 1838"/>
                  <a:gd name="T50" fmla="*/ 361 w 1112"/>
                  <a:gd name="T51" fmla="*/ 551 h 1838"/>
                  <a:gd name="T52" fmla="*/ 355 w 1112"/>
                  <a:gd name="T53" fmla="*/ 518 h 1838"/>
                  <a:gd name="T54" fmla="*/ 347 w 1112"/>
                  <a:gd name="T55" fmla="*/ 487 h 1838"/>
                  <a:gd name="T56" fmla="*/ 338 w 1112"/>
                  <a:gd name="T57" fmla="*/ 450 h 1838"/>
                  <a:gd name="T58" fmla="*/ 326 w 1112"/>
                  <a:gd name="T59" fmla="*/ 412 h 1838"/>
                  <a:gd name="T60" fmla="*/ 313 w 1112"/>
                  <a:gd name="T61" fmla="*/ 381 h 1838"/>
                  <a:gd name="T62" fmla="*/ 302 w 1112"/>
                  <a:gd name="T63" fmla="*/ 355 h 1838"/>
                  <a:gd name="T64" fmla="*/ 284 w 1112"/>
                  <a:gd name="T65" fmla="*/ 320 h 1838"/>
                  <a:gd name="T66" fmla="*/ 268 w 1112"/>
                  <a:gd name="T67" fmla="*/ 289 h 1838"/>
                  <a:gd name="T68" fmla="*/ 247 w 1112"/>
                  <a:gd name="T69" fmla="*/ 255 h 1838"/>
                  <a:gd name="T70" fmla="*/ 215 w 1112"/>
                  <a:gd name="T71" fmla="*/ 213 h 1838"/>
                  <a:gd name="T72" fmla="*/ 193 w 1112"/>
                  <a:gd name="T73" fmla="*/ 183 h 1838"/>
                  <a:gd name="T74" fmla="*/ 160 w 1112"/>
                  <a:gd name="T75" fmla="*/ 142 h 1838"/>
                  <a:gd name="T76" fmla="*/ 130 w 1112"/>
                  <a:gd name="T77" fmla="*/ 113 h 1838"/>
                  <a:gd name="T78" fmla="*/ 100 w 1112"/>
                  <a:gd name="T79" fmla="*/ 82 h 1838"/>
                  <a:gd name="T80" fmla="*/ 78 w 1112"/>
                  <a:gd name="T81" fmla="*/ 60 h 1838"/>
                  <a:gd name="T82" fmla="*/ 54 w 1112"/>
                  <a:gd name="T83" fmla="*/ 37 h 1838"/>
                  <a:gd name="T84" fmla="*/ 36 w 1112"/>
                  <a:gd name="T85" fmla="*/ 21 h 1838"/>
                  <a:gd name="T86" fmla="*/ 18 w 1112"/>
                  <a:gd name="T87" fmla="*/ 6 h 1838"/>
                  <a:gd name="T88" fmla="*/ 3 w 1112"/>
                  <a:gd name="T89" fmla="*/ 0 h 18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12"/>
                  <a:gd name="T136" fmla="*/ 0 h 1838"/>
                  <a:gd name="T137" fmla="*/ 1112 w 1112"/>
                  <a:gd name="T138" fmla="*/ 1838 h 18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12" h="1838">
                    <a:moveTo>
                      <a:pt x="9" y="0"/>
                    </a:moveTo>
                    <a:lnTo>
                      <a:pt x="0" y="36"/>
                    </a:lnTo>
                    <a:lnTo>
                      <a:pt x="0" y="117"/>
                    </a:lnTo>
                    <a:lnTo>
                      <a:pt x="5" y="212"/>
                    </a:lnTo>
                    <a:lnTo>
                      <a:pt x="14" y="288"/>
                    </a:lnTo>
                    <a:lnTo>
                      <a:pt x="27" y="387"/>
                    </a:lnTo>
                    <a:lnTo>
                      <a:pt x="45" y="504"/>
                    </a:lnTo>
                    <a:lnTo>
                      <a:pt x="72" y="626"/>
                    </a:lnTo>
                    <a:lnTo>
                      <a:pt x="126" y="780"/>
                    </a:lnTo>
                    <a:lnTo>
                      <a:pt x="207" y="956"/>
                    </a:lnTo>
                    <a:lnTo>
                      <a:pt x="297" y="1100"/>
                    </a:lnTo>
                    <a:lnTo>
                      <a:pt x="405" y="1253"/>
                    </a:lnTo>
                    <a:lnTo>
                      <a:pt x="503" y="1370"/>
                    </a:lnTo>
                    <a:lnTo>
                      <a:pt x="580" y="1449"/>
                    </a:lnTo>
                    <a:lnTo>
                      <a:pt x="652" y="1523"/>
                    </a:lnTo>
                    <a:lnTo>
                      <a:pt x="728" y="1595"/>
                    </a:lnTo>
                    <a:lnTo>
                      <a:pt x="813" y="1665"/>
                    </a:lnTo>
                    <a:lnTo>
                      <a:pt x="872" y="1712"/>
                    </a:lnTo>
                    <a:lnTo>
                      <a:pt x="935" y="1752"/>
                    </a:lnTo>
                    <a:lnTo>
                      <a:pt x="1004" y="1791"/>
                    </a:lnTo>
                    <a:lnTo>
                      <a:pt x="1062" y="1829"/>
                    </a:lnTo>
                    <a:lnTo>
                      <a:pt x="1098" y="1838"/>
                    </a:lnTo>
                    <a:lnTo>
                      <a:pt x="1112" y="1811"/>
                    </a:lnTo>
                    <a:lnTo>
                      <a:pt x="1109" y="1773"/>
                    </a:lnTo>
                    <a:lnTo>
                      <a:pt x="1100" y="1730"/>
                    </a:lnTo>
                    <a:lnTo>
                      <a:pt x="1085" y="1653"/>
                    </a:lnTo>
                    <a:lnTo>
                      <a:pt x="1067" y="1553"/>
                    </a:lnTo>
                    <a:lnTo>
                      <a:pt x="1044" y="1460"/>
                    </a:lnTo>
                    <a:lnTo>
                      <a:pt x="1017" y="1350"/>
                    </a:lnTo>
                    <a:lnTo>
                      <a:pt x="981" y="1235"/>
                    </a:lnTo>
                    <a:lnTo>
                      <a:pt x="941" y="1143"/>
                    </a:lnTo>
                    <a:lnTo>
                      <a:pt x="908" y="1064"/>
                    </a:lnTo>
                    <a:lnTo>
                      <a:pt x="855" y="959"/>
                    </a:lnTo>
                    <a:lnTo>
                      <a:pt x="804" y="866"/>
                    </a:lnTo>
                    <a:lnTo>
                      <a:pt x="743" y="765"/>
                    </a:lnTo>
                    <a:lnTo>
                      <a:pt x="647" y="639"/>
                    </a:lnTo>
                    <a:lnTo>
                      <a:pt x="580" y="549"/>
                    </a:lnTo>
                    <a:lnTo>
                      <a:pt x="482" y="426"/>
                    </a:lnTo>
                    <a:lnTo>
                      <a:pt x="391" y="338"/>
                    </a:lnTo>
                    <a:lnTo>
                      <a:pt x="301" y="246"/>
                    </a:lnTo>
                    <a:lnTo>
                      <a:pt x="234" y="180"/>
                    </a:lnTo>
                    <a:lnTo>
                      <a:pt x="162" y="111"/>
                    </a:lnTo>
                    <a:lnTo>
                      <a:pt x="108" y="63"/>
                    </a:lnTo>
                    <a:lnTo>
                      <a:pt x="54" y="18"/>
                    </a:lnTo>
                    <a:lnTo>
                      <a:pt x="9"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88" name="Freeform 212"/>
              <p:cNvSpPr>
                <a:spLocks/>
              </p:cNvSpPr>
              <p:nvPr/>
            </p:nvSpPr>
            <p:spPr bwMode="auto">
              <a:xfrm>
                <a:off x="1202" y="2131"/>
                <a:ext cx="365" cy="27"/>
              </a:xfrm>
              <a:custGeom>
                <a:avLst/>
                <a:gdLst>
                  <a:gd name="T0" fmla="*/ 0 w 1093"/>
                  <a:gd name="T1" fmla="*/ 0 h 81"/>
                  <a:gd name="T2" fmla="*/ 365 w 1093"/>
                  <a:gd name="T3" fmla="*/ 15 h 81"/>
                  <a:gd name="T4" fmla="*/ 362 w 1093"/>
                  <a:gd name="T5" fmla="*/ 27 h 81"/>
                  <a:gd name="T6" fmla="*/ 1 w 1093"/>
                  <a:gd name="T7" fmla="*/ 12 h 81"/>
                  <a:gd name="T8" fmla="*/ 0 w 1093"/>
                  <a:gd name="T9" fmla="*/ 0 h 81"/>
                  <a:gd name="T10" fmla="*/ 0 60000 65536"/>
                  <a:gd name="T11" fmla="*/ 0 60000 65536"/>
                  <a:gd name="T12" fmla="*/ 0 60000 65536"/>
                  <a:gd name="T13" fmla="*/ 0 60000 65536"/>
                  <a:gd name="T14" fmla="*/ 0 60000 65536"/>
                  <a:gd name="T15" fmla="*/ 0 w 1093"/>
                  <a:gd name="T16" fmla="*/ 0 h 81"/>
                  <a:gd name="T17" fmla="*/ 1093 w 1093"/>
                  <a:gd name="T18" fmla="*/ 81 h 81"/>
                </a:gdLst>
                <a:ahLst/>
                <a:cxnLst>
                  <a:cxn ang="T10">
                    <a:pos x="T0" y="T1"/>
                  </a:cxn>
                  <a:cxn ang="T11">
                    <a:pos x="T2" y="T3"/>
                  </a:cxn>
                  <a:cxn ang="T12">
                    <a:pos x="T4" y="T5"/>
                  </a:cxn>
                  <a:cxn ang="T13">
                    <a:pos x="T6" y="T7"/>
                  </a:cxn>
                  <a:cxn ang="T14">
                    <a:pos x="T8" y="T9"/>
                  </a:cxn>
                </a:cxnLst>
                <a:rect l="T15" t="T16" r="T17" b="T18"/>
                <a:pathLst>
                  <a:path w="1093" h="81">
                    <a:moveTo>
                      <a:pt x="0" y="0"/>
                    </a:moveTo>
                    <a:lnTo>
                      <a:pt x="1093" y="45"/>
                    </a:lnTo>
                    <a:lnTo>
                      <a:pt x="1084" y="81"/>
                    </a:lnTo>
                    <a:lnTo>
                      <a:pt x="4" y="36"/>
                    </a:lnTo>
                    <a:lnTo>
                      <a:pt x="0" y="0"/>
                    </a:lnTo>
                    <a:close/>
                  </a:path>
                </a:pathLst>
              </a:custGeom>
              <a:solidFill>
                <a:srgbClr val="DFDFFF"/>
              </a:solidFill>
              <a:ln w="6350">
                <a:solidFill>
                  <a:srgbClr val="000000"/>
                </a:solidFill>
                <a:prstDash val="solid"/>
                <a:round/>
                <a:headEnd/>
                <a:tailEnd/>
              </a:ln>
            </p:spPr>
            <p:txBody>
              <a:bodyPr/>
              <a:lstStyle/>
              <a:p>
                <a:endParaRPr lang="zh-CN" altLang="en-US"/>
              </a:p>
            </p:txBody>
          </p:sp>
          <p:sp>
            <p:nvSpPr>
              <p:cNvPr id="1089" name="Freeform 213"/>
              <p:cNvSpPr>
                <a:spLocks/>
              </p:cNvSpPr>
              <p:nvPr/>
            </p:nvSpPr>
            <p:spPr bwMode="auto">
              <a:xfrm>
                <a:off x="1452" y="2212"/>
                <a:ext cx="130" cy="320"/>
              </a:xfrm>
              <a:custGeom>
                <a:avLst/>
                <a:gdLst>
                  <a:gd name="T0" fmla="*/ 115 w 388"/>
                  <a:gd name="T1" fmla="*/ 7 h 960"/>
                  <a:gd name="T2" fmla="*/ 0 w 388"/>
                  <a:gd name="T3" fmla="*/ 313 h 960"/>
                  <a:gd name="T4" fmla="*/ 10 w 388"/>
                  <a:gd name="T5" fmla="*/ 320 h 960"/>
                  <a:gd name="T6" fmla="*/ 130 w 388"/>
                  <a:gd name="T7" fmla="*/ 0 h 960"/>
                  <a:gd name="T8" fmla="*/ 115 w 388"/>
                  <a:gd name="T9" fmla="*/ 7 h 960"/>
                  <a:gd name="T10" fmla="*/ 0 60000 65536"/>
                  <a:gd name="T11" fmla="*/ 0 60000 65536"/>
                  <a:gd name="T12" fmla="*/ 0 60000 65536"/>
                  <a:gd name="T13" fmla="*/ 0 60000 65536"/>
                  <a:gd name="T14" fmla="*/ 0 60000 65536"/>
                  <a:gd name="T15" fmla="*/ 0 w 388"/>
                  <a:gd name="T16" fmla="*/ 0 h 960"/>
                  <a:gd name="T17" fmla="*/ 388 w 388"/>
                  <a:gd name="T18" fmla="*/ 960 h 960"/>
                </a:gdLst>
                <a:ahLst/>
                <a:cxnLst>
                  <a:cxn ang="T10">
                    <a:pos x="T0" y="T1"/>
                  </a:cxn>
                  <a:cxn ang="T11">
                    <a:pos x="T2" y="T3"/>
                  </a:cxn>
                  <a:cxn ang="T12">
                    <a:pos x="T4" y="T5"/>
                  </a:cxn>
                  <a:cxn ang="T13">
                    <a:pos x="T6" y="T7"/>
                  </a:cxn>
                  <a:cxn ang="T14">
                    <a:pos x="T8" y="T9"/>
                  </a:cxn>
                </a:cxnLst>
                <a:rect l="T15" t="T16" r="T17" b="T18"/>
                <a:pathLst>
                  <a:path w="388" h="960">
                    <a:moveTo>
                      <a:pt x="343" y="20"/>
                    </a:moveTo>
                    <a:lnTo>
                      <a:pt x="0" y="938"/>
                    </a:lnTo>
                    <a:lnTo>
                      <a:pt x="31" y="960"/>
                    </a:lnTo>
                    <a:lnTo>
                      <a:pt x="388" y="0"/>
                    </a:lnTo>
                    <a:lnTo>
                      <a:pt x="343" y="20"/>
                    </a:lnTo>
                    <a:close/>
                  </a:path>
                </a:pathLst>
              </a:custGeom>
              <a:solidFill>
                <a:srgbClr val="DFDFFF"/>
              </a:solidFill>
              <a:ln w="6350">
                <a:solidFill>
                  <a:srgbClr val="000000"/>
                </a:solidFill>
                <a:prstDash val="solid"/>
                <a:round/>
                <a:headEnd/>
                <a:tailEnd/>
              </a:ln>
            </p:spPr>
            <p:txBody>
              <a:bodyPr/>
              <a:lstStyle/>
              <a:p>
                <a:endParaRPr lang="zh-CN" altLang="en-US"/>
              </a:p>
            </p:txBody>
          </p:sp>
          <p:sp>
            <p:nvSpPr>
              <p:cNvPr id="1090" name="Freeform 214"/>
              <p:cNvSpPr>
                <a:spLocks/>
              </p:cNvSpPr>
              <p:nvPr/>
            </p:nvSpPr>
            <p:spPr bwMode="auto">
              <a:xfrm>
                <a:off x="1497" y="2150"/>
                <a:ext cx="107" cy="88"/>
              </a:xfrm>
              <a:custGeom>
                <a:avLst/>
                <a:gdLst>
                  <a:gd name="T0" fmla="*/ 80 w 320"/>
                  <a:gd name="T1" fmla="*/ 0 h 263"/>
                  <a:gd name="T2" fmla="*/ 4 w 320"/>
                  <a:gd name="T3" fmla="*/ 27 h 263"/>
                  <a:gd name="T4" fmla="*/ 1 w 320"/>
                  <a:gd name="T5" fmla="*/ 32 h 263"/>
                  <a:gd name="T6" fmla="*/ 0 w 320"/>
                  <a:gd name="T7" fmla="*/ 41 h 263"/>
                  <a:gd name="T8" fmla="*/ 1 w 320"/>
                  <a:gd name="T9" fmla="*/ 53 h 263"/>
                  <a:gd name="T10" fmla="*/ 2 w 320"/>
                  <a:gd name="T11" fmla="*/ 61 h 263"/>
                  <a:gd name="T12" fmla="*/ 6 w 320"/>
                  <a:gd name="T13" fmla="*/ 72 h 263"/>
                  <a:gd name="T14" fmla="*/ 14 w 320"/>
                  <a:gd name="T15" fmla="*/ 80 h 263"/>
                  <a:gd name="T16" fmla="*/ 24 w 320"/>
                  <a:gd name="T17" fmla="*/ 86 h 263"/>
                  <a:gd name="T18" fmla="*/ 30 w 320"/>
                  <a:gd name="T19" fmla="*/ 88 h 263"/>
                  <a:gd name="T20" fmla="*/ 36 w 320"/>
                  <a:gd name="T21" fmla="*/ 88 h 263"/>
                  <a:gd name="T22" fmla="*/ 107 w 320"/>
                  <a:gd name="T23" fmla="*/ 54 h 263"/>
                  <a:gd name="T24" fmla="*/ 94 w 320"/>
                  <a:gd name="T25" fmla="*/ 44 h 263"/>
                  <a:gd name="T26" fmla="*/ 86 w 320"/>
                  <a:gd name="T27" fmla="*/ 33 h 263"/>
                  <a:gd name="T28" fmla="*/ 80 w 320"/>
                  <a:gd name="T29" fmla="*/ 0 h 2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0"/>
                  <a:gd name="T46" fmla="*/ 0 h 263"/>
                  <a:gd name="T47" fmla="*/ 320 w 320"/>
                  <a:gd name="T48" fmla="*/ 263 h 2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0" h="263">
                    <a:moveTo>
                      <a:pt x="239" y="0"/>
                    </a:moveTo>
                    <a:lnTo>
                      <a:pt x="13" y="81"/>
                    </a:lnTo>
                    <a:lnTo>
                      <a:pt x="4" y="95"/>
                    </a:lnTo>
                    <a:lnTo>
                      <a:pt x="0" y="122"/>
                    </a:lnTo>
                    <a:lnTo>
                      <a:pt x="3" y="159"/>
                    </a:lnTo>
                    <a:lnTo>
                      <a:pt x="6" y="182"/>
                    </a:lnTo>
                    <a:lnTo>
                      <a:pt x="19" y="215"/>
                    </a:lnTo>
                    <a:lnTo>
                      <a:pt x="42" y="240"/>
                    </a:lnTo>
                    <a:lnTo>
                      <a:pt x="73" y="258"/>
                    </a:lnTo>
                    <a:lnTo>
                      <a:pt x="91" y="263"/>
                    </a:lnTo>
                    <a:lnTo>
                      <a:pt x="109" y="263"/>
                    </a:lnTo>
                    <a:lnTo>
                      <a:pt x="320" y="162"/>
                    </a:lnTo>
                    <a:lnTo>
                      <a:pt x="280" y="131"/>
                    </a:lnTo>
                    <a:lnTo>
                      <a:pt x="257" y="99"/>
                    </a:lnTo>
                    <a:lnTo>
                      <a:pt x="239"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91" name="Freeform 215"/>
              <p:cNvSpPr>
                <a:spLocks/>
              </p:cNvSpPr>
              <p:nvPr/>
            </p:nvSpPr>
            <p:spPr bwMode="auto">
              <a:xfrm>
                <a:off x="1559" y="2139"/>
                <a:ext cx="60" cy="82"/>
              </a:xfrm>
              <a:custGeom>
                <a:avLst/>
                <a:gdLst>
                  <a:gd name="T0" fmla="*/ 35 w 178"/>
                  <a:gd name="T1" fmla="*/ 12 h 246"/>
                  <a:gd name="T2" fmla="*/ 32 w 178"/>
                  <a:gd name="T3" fmla="*/ 7 h 246"/>
                  <a:gd name="T4" fmla="*/ 26 w 178"/>
                  <a:gd name="T5" fmla="*/ 2 h 246"/>
                  <a:gd name="T6" fmla="*/ 16 w 178"/>
                  <a:gd name="T7" fmla="*/ 0 h 246"/>
                  <a:gd name="T8" fmla="*/ 9 w 178"/>
                  <a:gd name="T9" fmla="*/ 1 h 246"/>
                  <a:gd name="T10" fmla="*/ 5 w 178"/>
                  <a:gd name="T11" fmla="*/ 5 h 246"/>
                  <a:gd name="T12" fmla="*/ 2 w 178"/>
                  <a:gd name="T13" fmla="*/ 12 h 246"/>
                  <a:gd name="T14" fmla="*/ 0 w 178"/>
                  <a:gd name="T15" fmla="*/ 22 h 246"/>
                  <a:gd name="T16" fmla="*/ 0 w 178"/>
                  <a:gd name="T17" fmla="*/ 27 h 246"/>
                  <a:gd name="T18" fmla="*/ 1 w 178"/>
                  <a:gd name="T19" fmla="*/ 35 h 246"/>
                  <a:gd name="T20" fmla="*/ 4 w 178"/>
                  <a:gd name="T21" fmla="*/ 46 h 246"/>
                  <a:gd name="T22" fmla="*/ 8 w 178"/>
                  <a:gd name="T23" fmla="*/ 55 h 246"/>
                  <a:gd name="T24" fmla="*/ 13 w 178"/>
                  <a:gd name="T25" fmla="*/ 63 h 246"/>
                  <a:gd name="T26" fmla="*/ 19 w 178"/>
                  <a:gd name="T27" fmla="*/ 70 h 246"/>
                  <a:gd name="T28" fmla="*/ 25 w 178"/>
                  <a:gd name="T29" fmla="*/ 76 h 246"/>
                  <a:gd name="T30" fmla="*/ 33 w 178"/>
                  <a:gd name="T31" fmla="*/ 79 h 246"/>
                  <a:gd name="T32" fmla="*/ 42 w 178"/>
                  <a:gd name="T33" fmla="*/ 82 h 246"/>
                  <a:gd name="T34" fmla="*/ 49 w 178"/>
                  <a:gd name="T35" fmla="*/ 82 h 246"/>
                  <a:gd name="T36" fmla="*/ 56 w 178"/>
                  <a:gd name="T37" fmla="*/ 78 h 246"/>
                  <a:gd name="T38" fmla="*/ 59 w 178"/>
                  <a:gd name="T39" fmla="*/ 71 h 246"/>
                  <a:gd name="T40" fmla="*/ 60 w 178"/>
                  <a:gd name="T41" fmla="*/ 62 h 246"/>
                  <a:gd name="T42" fmla="*/ 58 w 178"/>
                  <a:gd name="T43" fmla="*/ 52 h 246"/>
                  <a:gd name="T44" fmla="*/ 53 w 178"/>
                  <a:gd name="T45" fmla="*/ 39 h 246"/>
                  <a:gd name="T46" fmla="*/ 43 w 178"/>
                  <a:gd name="T47" fmla="*/ 22 h 246"/>
                  <a:gd name="T48" fmla="*/ 35 w 178"/>
                  <a:gd name="T49" fmla="*/ 1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8"/>
                  <a:gd name="T76" fmla="*/ 0 h 246"/>
                  <a:gd name="T77" fmla="*/ 178 w 178"/>
                  <a:gd name="T78" fmla="*/ 246 h 2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8" h="246">
                    <a:moveTo>
                      <a:pt x="104" y="36"/>
                    </a:moveTo>
                    <a:lnTo>
                      <a:pt x="95" y="21"/>
                    </a:lnTo>
                    <a:lnTo>
                      <a:pt x="77" y="7"/>
                    </a:lnTo>
                    <a:lnTo>
                      <a:pt x="46" y="0"/>
                    </a:lnTo>
                    <a:lnTo>
                      <a:pt x="28" y="3"/>
                    </a:lnTo>
                    <a:lnTo>
                      <a:pt x="16" y="16"/>
                    </a:lnTo>
                    <a:lnTo>
                      <a:pt x="6" y="36"/>
                    </a:lnTo>
                    <a:lnTo>
                      <a:pt x="0" y="66"/>
                    </a:lnTo>
                    <a:lnTo>
                      <a:pt x="1" y="82"/>
                    </a:lnTo>
                    <a:lnTo>
                      <a:pt x="4" y="105"/>
                    </a:lnTo>
                    <a:lnTo>
                      <a:pt x="12" y="138"/>
                    </a:lnTo>
                    <a:lnTo>
                      <a:pt x="25" y="165"/>
                    </a:lnTo>
                    <a:lnTo>
                      <a:pt x="40" y="189"/>
                    </a:lnTo>
                    <a:lnTo>
                      <a:pt x="56" y="210"/>
                    </a:lnTo>
                    <a:lnTo>
                      <a:pt x="74" y="228"/>
                    </a:lnTo>
                    <a:lnTo>
                      <a:pt x="97" y="238"/>
                    </a:lnTo>
                    <a:lnTo>
                      <a:pt x="124" y="246"/>
                    </a:lnTo>
                    <a:lnTo>
                      <a:pt x="146" y="246"/>
                    </a:lnTo>
                    <a:lnTo>
                      <a:pt x="167" y="234"/>
                    </a:lnTo>
                    <a:lnTo>
                      <a:pt x="176" y="214"/>
                    </a:lnTo>
                    <a:lnTo>
                      <a:pt x="178" y="187"/>
                    </a:lnTo>
                    <a:lnTo>
                      <a:pt x="172" y="157"/>
                    </a:lnTo>
                    <a:lnTo>
                      <a:pt x="158" y="117"/>
                    </a:lnTo>
                    <a:lnTo>
                      <a:pt x="127" y="66"/>
                    </a:lnTo>
                    <a:lnTo>
                      <a:pt x="104" y="36"/>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92" name="Freeform 216"/>
              <p:cNvSpPr>
                <a:spLocks/>
              </p:cNvSpPr>
              <p:nvPr/>
            </p:nvSpPr>
            <p:spPr bwMode="auto">
              <a:xfrm>
                <a:off x="1576" y="2143"/>
                <a:ext cx="73" cy="59"/>
              </a:xfrm>
              <a:custGeom>
                <a:avLst/>
                <a:gdLst>
                  <a:gd name="T0" fmla="*/ 5 w 219"/>
                  <a:gd name="T1" fmla="*/ 13 h 176"/>
                  <a:gd name="T2" fmla="*/ 51 w 219"/>
                  <a:gd name="T3" fmla="*/ 2 h 176"/>
                  <a:gd name="T4" fmla="*/ 62 w 219"/>
                  <a:gd name="T5" fmla="*/ 0 h 176"/>
                  <a:gd name="T6" fmla="*/ 70 w 219"/>
                  <a:gd name="T7" fmla="*/ 2 h 176"/>
                  <a:gd name="T8" fmla="*/ 72 w 219"/>
                  <a:gd name="T9" fmla="*/ 5 h 176"/>
                  <a:gd name="T10" fmla="*/ 73 w 219"/>
                  <a:gd name="T11" fmla="*/ 11 h 176"/>
                  <a:gd name="T12" fmla="*/ 70 w 219"/>
                  <a:gd name="T13" fmla="*/ 20 h 176"/>
                  <a:gd name="T14" fmla="*/ 27 w 219"/>
                  <a:gd name="T15" fmla="*/ 59 h 176"/>
                  <a:gd name="T16" fmla="*/ 21 w 219"/>
                  <a:gd name="T17" fmla="*/ 58 h 176"/>
                  <a:gd name="T18" fmla="*/ 14 w 219"/>
                  <a:gd name="T19" fmla="*/ 56 h 176"/>
                  <a:gd name="T20" fmla="*/ 9 w 219"/>
                  <a:gd name="T21" fmla="*/ 51 h 176"/>
                  <a:gd name="T22" fmla="*/ 3 w 219"/>
                  <a:gd name="T23" fmla="*/ 43 h 176"/>
                  <a:gd name="T24" fmla="*/ 0 w 219"/>
                  <a:gd name="T25" fmla="*/ 36 h 176"/>
                  <a:gd name="T26" fmla="*/ 0 w 219"/>
                  <a:gd name="T27" fmla="*/ 27 h 176"/>
                  <a:gd name="T28" fmla="*/ 2 w 219"/>
                  <a:gd name="T29" fmla="*/ 19 h 176"/>
                  <a:gd name="T30" fmla="*/ 5 w 219"/>
                  <a:gd name="T31" fmla="*/ 13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9"/>
                  <a:gd name="T49" fmla="*/ 0 h 176"/>
                  <a:gd name="T50" fmla="*/ 219 w 219"/>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9" h="176">
                    <a:moveTo>
                      <a:pt x="16" y="39"/>
                    </a:moveTo>
                    <a:lnTo>
                      <a:pt x="154" y="5"/>
                    </a:lnTo>
                    <a:lnTo>
                      <a:pt x="187" y="0"/>
                    </a:lnTo>
                    <a:lnTo>
                      <a:pt x="210" y="5"/>
                    </a:lnTo>
                    <a:lnTo>
                      <a:pt x="217" y="14"/>
                    </a:lnTo>
                    <a:lnTo>
                      <a:pt x="219" y="32"/>
                    </a:lnTo>
                    <a:lnTo>
                      <a:pt x="210" y="59"/>
                    </a:lnTo>
                    <a:lnTo>
                      <a:pt x="82" y="176"/>
                    </a:lnTo>
                    <a:lnTo>
                      <a:pt x="64" y="174"/>
                    </a:lnTo>
                    <a:lnTo>
                      <a:pt x="43" y="167"/>
                    </a:lnTo>
                    <a:lnTo>
                      <a:pt x="28" y="152"/>
                    </a:lnTo>
                    <a:lnTo>
                      <a:pt x="10" y="129"/>
                    </a:lnTo>
                    <a:lnTo>
                      <a:pt x="1" y="107"/>
                    </a:lnTo>
                    <a:lnTo>
                      <a:pt x="0" y="81"/>
                    </a:lnTo>
                    <a:lnTo>
                      <a:pt x="6" y="57"/>
                    </a:lnTo>
                    <a:lnTo>
                      <a:pt x="16" y="39"/>
                    </a:lnTo>
                    <a:close/>
                  </a:path>
                </a:pathLst>
              </a:custGeom>
              <a:solidFill>
                <a:srgbClr val="9F9FBF"/>
              </a:solidFill>
              <a:ln w="6350">
                <a:solidFill>
                  <a:srgbClr val="000000"/>
                </a:solidFill>
                <a:prstDash val="solid"/>
                <a:round/>
                <a:headEnd/>
                <a:tailEnd/>
              </a:ln>
            </p:spPr>
            <p:txBody>
              <a:bodyPr/>
              <a:lstStyle/>
              <a:p>
                <a:endParaRPr lang="zh-CN" altLang="en-US"/>
              </a:p>
            </p:txBody>
          </p:sp>
          <p:sp>
            <p:nvSpPr>
              <p:cNvPr id="1093" name="Freeform 217"/>
              <p:cNvSpPr>
                <a:spLocks/>
              </p:cNvSpPr>
              <p:nvPr/>
            </p:nvSpPr>
            <p:spPr bwMode="auto">
              <a:xfrm>
                <a:off x="1520" y="2172"/>
                <a:ext cx="31" cy="59"/>
              </a:xfrm>
              <a:custGeom>
                <a:avLst/>
                <a:gdLst>
                  <a:gd name="T0" fmla="*/ 2 w 95"/>
                  <a:gd name="T1" fmla="*/ 0 h 177"/>
                  <a:gd name="T2" fmla="*/ 0 w 95"/>
                  <a:gd name="T3" fmla="*/ 9 h 177"/>
                  <a:gd name="T4" fmla="*/ 0 w 95"/>
                  <a:gd name="T5" fmla="*/ 18 h 177"/>
                  <a:gd name="T6" fmla="*/ 3 w 95"/>
                  <a:gd name="T7" fmla="*/ 28 h 177"/>
                  <a:gd name="T8" fmla="*/ 5 w 95"/>
                  <a:gd name="T9" fmla="*/ 37 h 177"/>
                  <a:gd name="T10" fmla="*/ 11 w 95"/>
                  <a:gd name="T11" fmla="*/ 46 h 177"/>
                  <a:gd name="T12" fmla="*/ 17 w 95"/>
                  <a:gd name="T13" fmla="*/ 51 h 177"/>
                  <a:gd name="T14" fmla="*/ 22 w 95"/>
                  <a:gd name="T15" fmla="*/ 54 h 177"/>
                  <a:gd name="T16" fmla="*/ 26 w 95"/>
                  <a:gd name="T17" fmla="*/ 56 h 177"/>
                  <a:gd name="T18" fmla="*/ 31 w 95"/>
                  <a:gd name="T19" fmla="*/ 59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
                  <a:gd name="T31" fmla="*/ 0 h 177"/>
                  <a:gd name="T32" fmla="*/ 95 w 95"/>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 h="177">
                    <a:moveTo>
                      <a:pt x="6" y="0"/>
                    </a:moveTo>
                    <a:lnTo>
                      <a:pt x="0" y="28"/>
                    </a:lnTo>
                    <a:lnTo>
                      <a:pt x="0" y="54"/>
                    </a:lnTo>
                    <a:lnTo>
                      <a:pt x="8" y="85"/>
                    </a:lnTo>
                    <a:lnTo>
                      <a:pt x="15" y="112"/>
                    </a:lnTo>
                    <a:lnTo>
                      <a:pt x="35" y="138"/>
                    </a:lnTo>
                    <a:lnTo>
                      <a:pt x="53" y="154"/>
                    </a:lnTo>
                    <a:lnTo>
                      <a:pt x="66" y="163"/>
                    </a:lnTo>
                    <a:lnTo>
                      <a:pt x="80" y="169"/>
                    </a:lnTo>
                    <a:lnTo>
                      <a:pt x="95" y="177"/>
                    </a:lnTo>
                  </a:path>
                </a:pathLst>
              </a:custGeom>
              <a:noFill/>
              <a:ln w="6350">
                <a:solidFill>
                  <a:srgbClr val="000000"/>
                </a:solidFill>
                <a:prstDash val="solid"/>
                <a:round/>
                <a:headEnd/>
                <a:tailEnd/>
              </a:ln>
            </p:spPr>
            <p:txBody>
              <a:bodyPr/>
              <a:lstStyle/>
              <a:p>
                <a:endParaRPr lang="zh-CN" altLang="en-US"/>
              </a:p>
            </p:txBody>
          </p:sp>
          <p:sp>
            <p:nvSpPr>
              <p:cNvPr id="1094" name="Freeform 218"/>
              <p:cNvSpPr>
                <a:spLocks/>
              </p:cNvSpPr>
              <p:nvPr/>
            </p:nvSpPr>
            <p:spPr bwMode="auto">
              <a:xfrm>
                <a:off x="1539" y="2164"/>
                <a:ext cx="32" cy="59"/>
              </a:xfrm>
              <a:custGeom>
                <a:avLst/>
                <a:gdLst>
                  <a:gd name="T0" fmla="*/ 2 w 94"/>
                  <a:gd name="T1" fmla="*/ 0 h 177"/>
                  <a:gd name="T2" fmla="*/ 0 w 94"/>
                  <a:gd name="T3" fmla="*/ 9 h 177"/>
                  <a:gd name="T4" fmla="*/ 0 w 94"/>
                  <a:gd name="T5" fmla="*/ 18 h 177"/>
                  <a:gd name="T6" fmla="*/ 2 w 94"/>
                  <a:gd name="T7" fmla="*/ 28 h 177"/>
                  <a:gd name="T8" fmla="*/ 5 w 94"/>
                  <a:gd name="T9" fmla="*/ 37 h 177"/>
                  <a:gd name="T10" fmla="*/ 12 w 94"/>
                  <a:gd name="T11" fmla="*/ 45 h 177"/>
                  <a:gd name="T12" fmla="*/ 18 w 94"/>
                  <a:gd name="T13" fmla="*/ 51 h 177"/>
                  <a:gd name="T14" fmla="*/ 22 w 94"/>
                  <a:gd name="T15" fmla="*/ 54 h 177"/>
                  <a:gd name="T16" fmla="*/ 27 w 94"/>
                  <a:gd name="T17" fmla="*/ 56 h 177"/>
                  <a:gd name="T18" fmla="*/ 32 w 94"/>
                  <a:gd name="T19" fmla="*/ 59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77"/>
                  <a:gd name="T32" fmla="*/ 94 w 94"/>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77">
                    <a:moveTo>
                      <a:pt x="6" y="0"/>
                    </a:moveTo>
                    <a:lnTo>
                      <a:pt x="0" y="28"/>
                    </a:lnTo>
                    <a:lnTo>
                      <a:pt x="0" y="54"/>
                    </a:lnTo>
                    <a:lnTo>
                      <a:pt x="7" y="85"/>
                    </a:lnTo>
                    <a:lnTo>
                      <a:pt x="15" y="112"/>
                    </a:lnTo>
                    <a:lnTo>
                      <a:pt x="34" y="136"/>
                    </a:lnTo>
                    <a:lnTo>
                      <a:pt x="52" y="154"/>
                    </a:lnTo>
                    <a:lnTo>
                      <a:pt x="66" y="163"/>
                    </a:lnTo>
                    <a:lnTo>
                      <a:pt x="79" y="169"/>
                    </a:lnTo>
                    <a:lnTo>
                      <a:pt x="94" y="177"/>
                    </a:lnTo>
                  </a:path>
                </a:pathLst>
              </a:custGeom>
              <a:noFill/>
              <a:ln w="6350">
                <a:solidFill>
                  <a:srgbClr val="000000"/>
                </a:solidFill>
                <a:prstDash val="solid"/>
                <a:round/>
                <a:headEnd/>
                <a:tailEnd/>
              </a:ln>
            </p:spPr>
            <p:txBody>
              <a:bodyPr/>
              <a:lstStyle/>
              <a:p>
                <a:endParaRPr lang="zh-CN" altLang="en-US"/>
              </a:p>
            </p:txBody>
          </p:sp>
        </p:grpSp>
        <p:pic>
          <p:nvPicPr>
            <p:cNvPr id="1057" name="Picture 219"/>
            <p:cNvPicPr>
              <a:picLocks noChangeArrowheads="1"/>
            </p:cNvPicPr>
            <p:nvPr/>
          </p:nvPicPr>
          <p:blipFill>
            <a:blip r:embed="rId10" cstate="print"/>
            <a:srcRect/>
            <a:stretch>
              <a:fillRect/>
            </a:stretch>
          </p:blipFill>
          <p:spPr bwMode="auto">
            <a:xfrm rot="2933253" flipH="1">
              <a:off x="1323" y="331"/>
              <a:ext cx="165" cy="137"/>
            </a:xfrm>
            <a:prstGeom prst="rect">
              <a:avLst/>
            </a:prstGeom>
            <a:noFill/>
            <a:ln w="12699">
              <a:noFill/>
              <a:miter lim="800000"/>
              <a:headEnd/>
              <a:tailEnd/>
            </a:ln>
          </p:spPr>
        </p:pic>
        <p:pic>
          <p:nvPicPr>
            <p:cNvPr id="1058" name="Picture 220"/>
            <p:cNvPicPr>
              <a:picLocks noChangeArrowheads="1"/>
            </p:cNvPicPr>
            <p:nvPr/>
          </p:nvPicPr>
          <p:blipFill>
            <a:blip r:embed="rId10" cstate="print"/>
            <a:srcRect/>
            <a:stretch>
              <a:fillRect/>
            </a:stretch>
          </p:blipFill>
          <p:spPr bwMode="auto">
            <a:xfrm rot="2933253" flipH="1">
              <a:off x="1278" y="1056"/>
              <a:ext cx="165" cy="137"/>
            </a:xfrm>
            <a:prstGeom prst="rect">
              <a:avLst/>
            </a:prstGeom>
            <a:noFill/>
            <a:ln w="12699">
              <a:noFill/>
              <a:miter lim="800000"/>
              <a:headEnd/>
              <a:tailEnd/>
            </a:ln>
          </p:spPr>
        </p:pic>
        <p:pic>
          <p:nvPicPr>
            <p:cNvPr id="1059" name="Picture 221"/>
            <p:cNvPicPr>
              <a:picLocks noChangeArrowheads="1"/>
            </p:cNvPicPr>
            <p:nvPr/>
          </p:nvPicPr>
          <p:blipFill>
            <a:blip r:embed="rId10" cstate="print"/>
            <a:srcRect/>
            <a:stretch>
              <a:fillRect/>
            </a:stretch>
          </p:blipFill>
          <p:spPr bwMode="auto">
            <a:xfrm rot="2933253" flipH="1">
              <a:off x="1368" y="1675"/>
              <a:ext cx="165" cy="137"/>
            </a:xfrm>
            <a:prstGeom prst="rect">
              <a:avLst/>
            </a:prstGeom>
            <a:noFill/>
            <a:ln w="12699">
              <a:noFill/>
              <a:miter lim="800000"/>
              <a:headEnd/>
              <a:tailEnd/>
            </a:ln>
          </p:spPr>
        </p:pic>
      </p:grpSp>
      <p:sp>
        <p:nvSpPr>
          <p:cNvPr id="221" name="矩形 220"/>
          <p:cNvSpPr/>
          <p:nvPr/>
        </p:nvSpPr>
        <p:spPr>
          <a:xfrm>
            <a:off x="3214678" y="2000240"/>
            <a:ext cx="1210588" cy="400110"/>
          </a:xfrm>
          <a:prstGeom prst="rect">
            <a:avLst/>
          </a:prstGeom>
        </p:spPr>
        <p:txBody>
          <a:bodyPr wrap="none">
            <a:spAutoFit/>
          </a:bodyPr>
          <a:lstStyle/>
          <a:p>
            <a:r>
              <a:rPr lang="zh-CN" altLang="en-US" dirty="0" smtClean="0"/>
              <a:t>定向天线</a:t>
            </a:r>
            <a:endParaRPr lang="zh-CN" altLang="en-US" dirty="0"/>
          </a:p>
        </p:txBody>
      </p:sp>
      <p:sp>
        <p:nvSpPr>
          <p:cNvPr id="222" name="矩形 221"/>
          <p:cNvSpPr/>
          <p:nvPr/>
        </p:nvSpPr>
        <p:spPr>
          <a:xfrm>
            <a:off x="4357686" y="3000372"/>
            <a:ext cx="1361270" cy="369332"/>
          </a:xfrm>
          <a:prstGeom prst="rect">
            <a:avLst/>
          </a:prstGeom>
        </p:spPr>
        <p:txBody>
          <a:bodyPr wrap="none">
            <a:spAutoFit/>
          </a:bodyPr>
          <a:lstStyle/>
          <a:p>
            <a:pPr algn="ctr"/>
            <a:r>
              <a:rPr lang="en-US" altLang="zh-CN" sz="1800" dirty="0" smtClean="0">
                <a:solidFill>
                  <a:srgbClr val="FF0000"/>
                </a:solidFill>
              </a:rPr>
              <a:t>2 ~ 66 GHz</a:t>
            </a:r>
            <a:endParaRPr lang="zh-CN" altLang="en-US" sz="1800" dirty="0">
              <a:solidFill>
                <a:srgbClr val="FF0000"/>
              </a:solidFill>
            </a:endParaRPr>
          </a:p>
        </p:txBody>
      </p:sp>
      <p:sp>
        <p:nvSpPr>
          <p:cNvPr id="223" name="矩形 222"/>
          <p:cNvSpPr/>
          <p:nvPr/>
        </p:nvSpPr>
        <p:spPr>
          <a:xfrm>
            <a:off x="2357422" y="3929066"/>
            <a:ext cx="1234632" cy="369332"/>
          </a:xfrm>
          <a:prstGeom prst="rect">
            <a:avLst/>
          </a:prstGeom>
          <a:scene3d>
            <a:camera prst="orthographicFront">
              <a:rot lat="0" lon="0" rev="1200000"/>
            </a:camera>
            <a:lightRig rig="threePt" dir="t"/>
          </a:scene3d>
        </p:spPr>
        <p:txBody>
          <a:bodyPr wrap="none">
            <a:spAutoFit/>
          </a:bodyPr>
          <a:lstStyle/>
          <a:p>
            <a:pPr algn="ctr"/>
            <a:r>
              <a:rPr lang="en-US" altLang="zh-CN" sz="1800" dirty="0" smtClean="0">
                <a:solidFill>
                  <a:srgbClr val="FF0000"/>
                </a:solidFill>
              </a:rPr>
              <a:t>2 ~ 6 GHz</a:t>
            </a:r>
            <a:endParaRPr lang="zh-CN" altLang="en-US" sz="1800" dirty="0">
              <a:solidFill>
                <a:srgbClr val="FF0000"/>
              </a:solidFill>
            </a:endParaRPr>
          </a:p>
        </p:txBody>
      </p:sp>
    </p:spTree>
    <p:extLst>
      <p:ext uri="{BB962C8B-B14F-4D97-AF65-F5344CB8AC3E}">
        <p14:creationId xmlns:p14="http://schemas.microsoft.com/office/powerpoint/2010/main" val="2228148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zh-CN" altLang="en-US" dirty="0"/>
              <a:t>无线链路</a:t>
            </a:r>
            <a:r>
              <a:rPr lang="zh-CN" altLang="en-US" dirty="0"/>
              <a:t>特性</a:t>
            </a:r>
          </a:p>
        </p:txBody>
      </p:sp>
      <p:sp>
        <p:nvSpPr>
          <p:cNvPr id="29" name="Rectangle 111"/>
          <p:cNvSpPr>
            <a:spLocks noChangeArrowheads="1"/>
          </p:cNvSpPr>
          <p:nvPr/>
        </p:nvSpPr>
        <p:spPr bwMode="auto">
          <a:xfrm>
            <a:off x="1620838" y="1598848"/>
            <a:ext cx="6567487" cy="3467100"/>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0" scaled="1"/>
            <a:tileRect/>
          </a:gradFill>
          <a:ln>
            <a:noFill/>
          </a:ln>
          <a:effectLst/>
        </p:spPr>
        <p:txBody>
          <a:bodyPr wrap="none" anchor="ctr"/>
          <a:lstStyle/>
          <a:p>
            <a:pPr>
              <a:defRPr/>
            </a:pPr>
            <a:endParaRPr lang="en-US">
              <a:ea typeface="+mn-ea"/>
              <a:cs typeface="Arial" panose="020B0604020202020204" pitchFamily="34" charset="0"/>
            </a:endParaRPr>
          </a:p>
        </p:txBody>
      </p:sp>
      <p:sp>
        <p:nvSpPr>
          <p:cNvPr id="14343" name="Line 112"/>
          <p:cNvSpPr>
            <a:spLocks noChangeShapeType="1"/>
          </p:cNvSpPr>
          <p:nvPr/>
        </p:nvSpPr>
        <p:spPr bwMode="auto">
          <a:xfrm>
            <a:off x="1620838" y="5065948"/>
            <a:ext cx="662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4" name="Text Box 113"/>
          <p:cNvSpPr txBox="1">
            <a:spLocks noChangeArrowheads="1"/>
          </p:cNvSpPr>
          <p:nvPr/>
        </p:nvSpPr>
        <p:spPr bwMode="auto">
          <a:xfrm>
            <a:off x="2019300" y="5056423"/>
            <a:ext cx="790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楷体" panose="02010609060101010101" pitchFamily="49" charset="-122"/>
                <a:cs typeface="Arial" panose="020B0604020202020204" pitchFamily="34" charset="0"/>
              </a:rPr>
              <a:t>室内</a:t>
            </a:r>
            <a:endParaRPr lang="en-US" altLang="zh-CN">
              <a:ea typeface="楷体" panose="02010609060101010101" pitchFamily="49" charset="-122"/>
              <a:cs typeface="Arial" panose="020B0604020202020204" pitchFamily="34" charset="0"/>
            </a:endParaRPr>
          </a:p>
          <a:p>
            <a:pPr algn="ctr" eaLnBrk="1" hangingPunct="1"/>
            <a:r>
              <a:rPr lang="en-US" altLang="zh-CN" sz="1400">
                <a:ea typeface="楷体" panose="02010609060101010101" pitchFamily="49" charset="-122"/>
                <a:cs typeface="Arial" panose="020B0604020202020204" pitchFamily="34" charset="0"/>
              </a:rPr>
              <a:t>10-30m</a:t>
            </a:r>
          </a:p>
        </p:txBody>
      </p:sp>
      <p:sp>
        <p:nvSpPr>
          <p:cNvPr id="14345" name="Text Box 114"/>
          <p:cNvSpPr txBox="1">
            <a:spLocks noChangeArrowheads="1"/>
          </p:cNvSpPr>
          <p:nvPr/>
        </p:nvSpPr>
        <p:spPr bwMode="auto">
          <a:xfrm>
            <a:off x="3571875" y="5059598"/>
            <a:ext cx="88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楷体" panose="02010609060101010101" pitchFamily="49" charset="-122"/>
                <a:cs typeface="Arial" panose="020B0604020202020204" pitchFamily="34" charset="0"/>
              </a:rPr>
              <a:t>室外</a:t>
            </a:r>
            <a:endParaRPr lang="en-US" altLang="zh-CN">
              <a:ea typeface="楷体" panose="02010609060101010101" pitchFamily="49" charset="-122"/>
              <a:cs typeface="Arial" panose="020B0604020202020204" pitchFamily="34" charset="0"/>
            </a:endParaRPr>
          </a:p>
          <a:p>
            <a:pPr algn="ctr" eaLnBrk="1" hangingPunct="1"/>
            <a:r>
              <a:rPr lang="en-US" altLang="zh-CN" sz="1400">
                <a:ea typeface="楷体" panose="02010609060101010101" pitchFamily="49" charset="-122"/>
                <a:cs typeface="Arial" panose="020B0604020202020204" pitchFamily="34" charset="0"/>
              </a:rPr>
              <a:t>50-200m</a:t>
            </a:r>
          </a:p>
        </p:txBody>
      </p:sp>
      <p:sp>
        <p:nvSpPr>
          <p:cNvPr id="14346" name="Text Box 115"/>
          <p:cNvSpPr txBox="1">
            <a:spLocks noChangeArrowheads="1"/>
          </p:cNvSpPr>
          <p:nvPr/>
        </p:nvSpPr>
        <p:spPr bwMode="auto">
          <a:xfrm>
            <a:off x="4938713" y="5064361"/>
            <a:ext cx="1339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楷体" panose="02010609060101010101" pitchFamily="49" charset="-122"/>
                <a:cs typeface="Arial" panose="020B0604020202020204" pitchFamily="34" charset="0"/>
              </a:rPr>
              <a:t>室外中距离</a:t>
            </a:r>
            <a:endParaRPr lang="en-US" altLang="zh-CN">
              <a:ea typeface="楷体" panose="02010609060101010101" pitchFamily="49" charset="-122"/>
              <a:cs typeface="Arial" panose="020B0604020202020204" pitchFamily="34" charset="0"/>
            </a:endParaRPr>
          </a:p>
          <a:p>
            <a:pPr algn="ctr" eaLnBrk="1" hangingPunct="1"/>
            <a:r>
              <a:rPr lang="en-US" altLang="zh-CN" sz="1400">
                <a:ea typeface="楷体" panose="02010609060101010101" pitchFamily="49" charset="-122"/>
                <a:cs typeface="Arial" panose="020B0604020202020204" pitchFamily="34" charset="0"/>
              </a:rPr>
              <a:t>200m – 4 Km</a:t>
            </a:r>
          </a:p>
        </p:txBody>
      </p:sp>
      <p:sp>
        <p:nvSpPr>
          <p:cNvPr id="14347" name="Text Box 116"/>
          <p:cNvSpPr txBox="1">
            <a:spLocks noChangeArrowheads="1"/>
          </p:cNvSpPr>
          <p:nvPr/>
        </p:nvSpPr>
        <p:spPr bwMode="auto">
          <a:xfrm>
            <a:off x="6500813" y="5064361"/>
            <a:ext cx="1339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楷体" panose="02010609060101010101" pitchFamily="49" charset="-122"/>
                <a:cs typeface="Arial" panose="020B0604020202020204" pitchFamily="34" charset="0"/>
              </a:rPr>
              <a:t>室外长距离</a:t>
            </a:r>
            <a:endParaRPr lang="en-US" altLang="zh-CN">
              <a:ea typeface="楷体" panose="02010609060101010101" pitchFamily="49" charset="-122"/>
              <a:cs typeface="Arial" panose="020B0604020202020204" pitchFamily="34" charset="0"/>
            </a:endParaRPr>
          </a:p>
          <a:p>
            <a:pPr algn="ctr" eaLnBrk="1" hangingPunct="1"/>
            <a:r>
              <a:rPr lang="en-US" altLang="zh-CN" sz="1400">
                <a:ea typeface="楷体" panose="02010609060101010101" pitchFamily="49" charset="-122"/>
                <a:cs typeface="Arial" panose="020B0604020202020204" pitchFamily="34" charset="0"/>
              </a:rPr>
              <a:t>5Km – 20 Km</a:t>
            </a:r>
          </a:p>
        </p:txBody>
      </p:sp>
      <p:sp>
        <p:nvSpPr>
          <p:cNvPr id="14348" name="Text Box 117"/>
          <p:cNvSpPr txBox="1">
            <a:spLocks noChangeArrowheads="1"/>
          </p:cNvSpPr>
          <p:nvPr/>
        </p:nvSpPr>
        <p:spPr bwMode="auto">
          <a:xfrm>
            <a:off x="973138" y="4443648"/>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.056</a:t>
            </a:r>
            <a:endParaRPr lang="en-US" altLang="zh-CN" sz="1400">
              <a:ea typeface="ＭＳ Ｐゴシック" panose="020B0600070205080204" pitchFamily="34" charset="-128"/>
              <a:cs typeface="Arial" panose="020B0604020202020204" pitchFamily="34" charset="0"/>
            </a:endParaRPr>
          </a:p>
        </p:txBody>
      </p:sp>
      <p:sp>
        <p:nvSpPr>
          <p:cNvPr id="14349" name="Text Box 118"/>
          <p:cNvSpPr txBox="1">
            <a:spLocks noChangeArrowheads="1"/>
          </p:cNvSpPr>
          <p:nvPr/>
        </p:nvSpPr>
        <p:spPr bwMode="auto">
          <a:xfrm>
            <a:off x="976313" y="4011848"/>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.384</a:t>
            </a:r>
            <a:endParaRPr lang="en-US" altLang="zh-CN" sz="1400">
              <a:ea typeface="ＭＳ Ｐゴシック" panose="020B0600070205080204" pitchFamily="34" charset="-128"/>
              <a:cs typeface="Arial" panose="020B0604020202020204" pitchFamily="34" charset="0"/>
            </a:endParaRPr>
          </a:p>
        </p:txBody>
      </p:sp>
      <p:sp>
        <p:nvSpPr>
          <p:cNvPr id="14350" name="Text Box 119"/>
          <p:cNvSpPr txBox="1">
            <a:spLocks noChangeArrowheads="1"/>
          </p:cNvSpPr>
          <p:nvPr/>
        </p:nvSpPr>
        <p:spPr bwMode="auto">
          <a:xfrm>
            <a:off x="1217613" y="332128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1</a:t>
            </a:r>
            <a:endParaRPr lang="en-US" altLang="zh-CN" sz="1400">
              <a:ea typeface="ＭＳ Ｐゴシック" panose="020B0600070205080204" pitchFamily="34" charset="-128"/>
              <a:cs typeface="Arial" panose="020B0604020202020204" pitchFamily="34" charset="0"/>
            </a:endParaRPr>
          </a:p>
        </p:txBody>
      </p:sp>
      <p:sp>
        <p:nvSpPr>
          <p:cNvPr id="14351" name="Text Box 120"/>
          <p:cNvSpPr txBox="1">
            <a:spLocks noChangeArrowheads="1"/>
          </p:cNvSpPr>
          <p:nvPr/>
        </p:nvSpPr>
        <p:spPr bwMode="auto">
          <a:xfrm>
            <a:off x="1216025" y="288948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4</a:t>
            </a:r>
            <a:endParaRPr lang="en-US" altLang="zh-CN" sz="1400">
              <a:ea typeface="ＭＳ Ｐゴシック" panose="020B0600070205080204" pitchFamily="34" charset="-128"/>
              <a:cs typeface="Arial" panose="020B0604020202020204" pitchFamily="34" charset="0"/>
            </a:endParaRPr>
          </a:p>
        </p:txBody>
      </p:sp>
      <p:sp>
        <p:nvSpPr>
          <p:cNvPr id="14352" name="Text Box 121"/>
          <p:cNvSpPr txBox="1">
            <a:spLocks noChangeArrowheads="1"/>
          </p:cNvSpPr>
          <p:nvPr/>
        </p:nvSpPr>
        <p:spPr bwMode="auto">
          <a:xfrm>
            <a:off x="919163" y="2494198"/>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5-11</a:t>
            </a:r>
            <a:endParaRPr lang="en-US" altLang="zh-CN" sz="1400">
              <a:ea typeface="ＭＳ Ｐゴシック" panose="020B0600070205080204" pitchFamily="34" charset="-128"/>
              <a:cs typeface="Arial" panose="020B0604020202020204" pitchFamily="34" charset="0"/>
            </a:endParaRPr>
          </a:p>
        </p:txBody>
      </p:sp>
      <p:sp>
        <p:nvSpPr>
          <p:cNvPr id="14353" name="Text Box 122"/>
          <p:cNvSpPr txBox="1">
            <a:spLocks noChangeArrowheads="1"/>
          </p:cNvSpPr>
          <p:nvPr/>
        </p:nvSpPr>
        <p:spPr bwMode="auto">
          <a:xfrm>
            <a:off x="1108075" y="2078273"/>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54</a:t>
            </a:r>
            <a:endParaRPr lang="en-US" altLang="zh-CN" sz="1400">
              <a:ea typeface="ＭＳ Ｐゴシック" panose="020B0600070205080204" pitchFamily="34" charset="-128"/>
              <a:cs typeface="Arial" panose="020B0604020202020204" pitchFamily="34" charset="0"/>
            </a:endParaRPr>
          </a:p>
        </p:txBody>
      </p:sp>
      <p:sp>
        <p:nvSpPr>
          <p:cNvPr id="14354" name="Rectangle 123"/>
          <p:cNvSpPr>
            <a:spLocks noChangeArrowheads="1"/>
          </p:cNvSpPr>
          <p:nvPr/>
        </p:nvSpPr>
        <p:spPr bwMode="auto">
          <a:xfrm>
            <a:off x="2955925" y="4496036"/>
            <a:ext cx="4676775" cy="284162"/>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55" name="Text Box 124"/>
          <p:cNvSpPr txBox="1">
            <a:spLocks noChangeArrowheads="1"/>
          </p:cNvSpPr>
          <p:nvPr/>
        </p:nvSpPr>
        <p:spPr bwMode="auto">
          <a:xfrm>
            <a:off x="4241800" y="4488098"/>
            <a:ext cx="2106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2G: IS-95, CDMA, GSM</a:t>
            </a:r>
          </a:p>
        </p:txBody>
      </p:sp>
      <p:sp>
        <p:nvSpPr>
          <p:cNvPr id="14356" name="Rectangle 126"/>
          <p:cNvSpPr>
            <a:spLocks noChangeArrowheads="1"/>
          </p:cNvSpPr>
          <p:nvPr/>
        </p:nvSpPr>
        <p:spPr bwMode="auto">
          <a:xfrm>
            <a:off x="2944813" y="4078523"/>
            <a:ext cx="4676775" cy="28416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57" name="Text Box 127"/>
          <p:cNvSpPr txBox="1">
            <a:spLocks noChangeArrowheads="1"/>
          </p:cNvSpPr>
          <p:nvPr/>
        </p:nvSpPr>
        <p:spPr bwMode="auto">
          <a:xfrm>
            <a:off x="3975100" y="4056298"/>
            <a:ext cx="2982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2.5G: UMTS/WCDMA, CDMA2000</a:t>
            </a:r>
          </a:p>
        </p:txBody>
      </p:sp>
      <p:sp>
        <p:nvSpPr>
          <p:cNvPr id="14358" name="Rectangle 129"/>
          <p:cNvSpPr>
            <a:spLocks noChangeArrowheads="1"/>
          </p:cNvSpPr>
          <p:nvPr/>
        </p:nvSpPr>
        <p:spPr bwMode="auto">
          <a:xfrm>
            <a:off x="1633538" y="3346686"/>
            <a:ext cx="928687" cy="284162"/>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59" name="Text Box 130"/>
          <p:cNvSpPr txBox="1">
            <a:spLocks noChangeArrowheads="1"/>
          </p:cNvSpPr>
          <p:nvPr/>
        </p:nvSpPr>
        <p:spPr bwMode="auto">
          <a:xfrm>
            <a:off x="1716088" y="3354623"/>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802.15</a:t>
            </a:r>
          </a:p>
        </p:txBody>
      </p:sp>
      <p:sp>
        <p:nvSpPr>
          <p:cNvPr id="14360" name="Rectangle 131"/>
          <p:cNvSpPr>
            <a:spLocks noChangeArrowheads="1"/>
          </p:cNvSpPr>
          <p:nvPr/>
        </p:nvSpPr>
        <p:spPr bwMode="auto">
          <a:xfrm>
            <a:off x="1647825" y="2508486"/>
            <a:ext cx="1724025" cy="315912"/>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61" name="Text Box 132"/>
          <p:cNvSpPr txBox="1">
            <a:spLocks noChangeArrowheads="1"/>
          </p:cNvSpPr>
          <p:nvPr/>
        </p:nvSpPr>
        <p:spPr bwMode="auto">
          <a:xfrm>
            <a:off x="2017713" y="2533886"/>
            <a:ext cx="833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802.11b</a:t>
            </a:r>
          </a:p>
        </p:txBody>
      </p:sp>
      <p:sp>
        <p:nvSpPr>
          <p:cNvPr id="14362" name="Rectangle 133"/>
          <p:cNvSpPr>
            <a:spLocks noChangeArrowheads="1"/>
          </p:cNvSpPr>
          <p:nvPr/>
        </p:nvSpPr>
        <p:spPr bwMode="auto">
          <a:xfrm>
            <a:off x="1651000" y="2075098"/>
            <a:ext cx="1724025" cy="315913"/>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63" name="Text Box 134"/>
          <p:cNvSpPr txBox="1">
            <a:spLocks noChangeArrowheads="1"/>
          </p:cNvSpPr>
          <p:nvPr/>
        </p:nvSpPr>
        <p:spPr bwMode="auto">
          <a:xfrm>
            <a:off x="2020888" y="2100498"/>
            <a:ext cx="981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802.11a,g</a:t>
            </a:r>
          </a:p>
        </p:txBody>
      </p:sp>
      <p:sp>
        <p:nvSpPr>
          <p:cNvPr id="14364" name="Line 135"/>
          <p:cNvSpPr>
            <a:spLocks noChangeShapeType="1"/>
          </p:cNvSpPr>
          <p:nvPr/>
        </p:nvSpPr>
        <p:spPr bwMode="auto">
          <a:xfrm flipV="1">
            <a:off x="1622425" y="2038586"/>
            <a:ext cx="0" cy="3027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5" name="Rectangle 136"/>
          <p:cNvSpPr>
            <a:spLocks noChangeArrowheads="1"/>
          </p:cNvSpPr>
          <p:nvPr/>
        </p:nvSpPr>
        <p:spPr bwMode="auto">
          <a:xfrm>
            <a:off x="3011488" y="2387836"/>
            <a:ext cx="5078412" cy="596900"/>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66" name="Rectangle 137"/>
          <p:cNvSpPr>
            <a:spLocks noChangeArrowheads="1"/>
          </p:cNvSpPr>
          <p:nvPr/>
        </p:nvSpPr>
        <p:spPr bwMode="auto">
          <a:xfrm>
            <a:off x="2947988" y="2940286"/>
            <a:ext cx="4676775" cy="284162"/>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67" name="Text Box 138"/>
          <p:cNvSpPr txBox="1">
            <a:spLocks noChangeArrowheads="1"/>
          </p:cNvSpPr>
          <p:nvPr/>
        </p:nvSpPr>
        <p:spPr bwMode="auto">
          <a:xfrm>
            <a:off x="3259138" y="2948223"/>
            <a:ext cx="4291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3G: UMTS/WCDMA-HSPDA, CDMA2000-1xEVDO</a:t>
            </a:r>
          </a:p>
        </p:txBody>
      </p:sp>
      <p:sp>
        <p:nvSpPr>
          <p:cNvPr id="14368" name="Text Box 140"/>
          <p:cNvSpPr txBox="1">
            <a:spLocks noChangeArrowheads="1"/>
          </p:cNvSpPr>
          <p:nvPr/>
        </p:nvSpPr>
        <p:spPr bwMode="auto">
          <a:xfrm>
            <a:off x="5307013" y="2565636"/>
            <a:ext cx="169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4G: LTWE WIMAX</a:t>
            </a:r>
          </a:p>
        </p:txBody>
      </p:sp>
      <p:sp>
        <p:nvSpPr>
          <p:cNvPr id="14369" name="Rectangle 141"/>
          <p:cNvSpPr>
            <a:spLocks noChangeArrowheads="1"/>
          </p:cNvSpPr>
          <p:nvPr/>
        </p:nvSpPr>
        <p:spPr bwMode="auto">
          <a:xfrm>
            <a:off x="3427413" y="2179873"/>
            <a:ext cx="4062412" cy="284163"/>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70" name="Text Box 142"/>
          <p:cNvSpPr txBox="1">
            <a:spLocks noChangeArrowheads="1"/>
          </p:cNvSpPr>
          <p:nvPr/>
        </p:nvSpPr>
        <p:spPr bwMode="auto">
          <a:xfrm>
            <a:off x="4457700" y="2157648"/>
            <a:ext cx="2178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802.11a,g point-to-point</a:t>
            </a:r>
          </a:p>
        </p:txBody>
      </p:sp>
      <p:sp>
        <p:nvSpPr>
          <p:cNvPr id="14371" name="Line 143"/>
          <p:cNvSpPr>
            <a:spLocks noChangeShapeType="1"/>
          </p:cNvSpPr>
          <p:nvPr/>
        </p:nvSpPr>
        <p:spPr bwMode="auto">
          <a:xfrm flipH="1">
            <a:off x="8194675" y="2343386"/>
            <a:ext cx="25400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2" name="Text Box 144"/>
          <p:cNvSpPr txBox="1">
            <a:spLocks noChangeArrowheads="1"/>
          </p:cNvSpPr>
          <p:nvPr/>
        </p:nvSpPr>
        <p:spPr bwMode="auto">
          <a:xfrm>
            <a:off x="1008063" y="1665523"/>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ＭＳ Ｐゴシック" panose="020B0600070205080204" pitchFamily="34" charset="-128"/>
                <a:cs typeface="Arial" panose="020B0604020202020204" pitchFamily="34" charset="0"/>
              </a:rPr>
              <a:t>200</a:t>
            </a:r>
            <a:endParaRPr lang="en-US" altLang="zh-CN" sz="1400">
              <a:ea typeface="ＭＳ Ｐゴシック" panose="020B0600070205080204" pitchFamily="34" charset="-128"/>
              <a:cs typeface="Arial" panose="020B0604020202020204" pitchFamily="34" charset="0"/>
            </a:endParaRPr>
          </a:p>
        </p:txBody>
      </p:sp>
      <p:sp>
        <p:nvSpPr>
          <p:cNvPr id="14373" name="Rectangle 145"/>
          <p:cNvSpPr>
            <a:spLocks noChangeArrowheads="1"/>
          </p:cNvSpPr>
          <p:nvPr/>
        </p:nvSpPr>
        <p:spPr bwMode="auto">
          <a:xfrm>
            <a:off x="1638300" y="1679811"/>
            <a:ext cx="1522413" cy="315912"/>
          </a:xfrm>
          <a:prstGeom prst="rect">
            <a:avLst/>
          </a:prstGeom>
          <a:solidFill>
            <a:srgbClr val="3333CC"/>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ea typeface="ＭＳ Ｐゴシック" panose="020B0600070205080204" pitchFamily="34" charset="-128"/>
              <a:cs typeface="Arial" panose="020B0604020202020204" pitchFamily="34" charset="0"/>
            </a:endParaRPr>
          </a:p>
        </p:txBody>
      </p:sp>
      <p:sp>
        <p:nvSpPr>
          <p:cNvPr id="14374" name="Text Box 146"/>
          <p:cNvSpPr txBox="1">
            <a:spLocks noChangeArrowheads="1"/>
          </p:cNvSpPr>
          <p:nvPr/>
        </p:nvSpPr>
        <p:spPr bwMode="auto">
          <a:xfrm>
            <a:off x="2008188" y="1679811"/>
            <a:ext cx="833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ea typeface="ＭＳ Ｐゴシック" panose="020B0600070205080204" pitchFamily="34" charset="-128"/>
                <a:cs typeface="Arial" panose="020B0604020202020204" pitchFamily="34" charset="0"/>
              </a:rPr>
              <a:t>802.11n</a:t>
            </a:r>
          </a:p>
        </p:txBody>
      </p:sp>
      <p:sp>
        <p:nvSpPr>
          <p:cNvPr id="14375" name="Text Box 147"/>
          <p:cNvSpPr txBox="1">
            <a:spLocks noChangeArrowheads="1"/>
          </p:cNvSpPr>
          <p:nvPr/>
        </p:nvSpPr>
        <p:spPr bwMode="auto">
          <a:xfrm rot="-5400000">
            <a:off x="-543718" y="3253817"/>
            <a:ext cx="26812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 panose="02010609060101010101" pitchFamily="49" charset="-122"/>
                <a:cs typeface="Arial" panose="020B0604020202020204" pitchFamily="34" charset="0"/>
              </a:rPr>
              <a:t>数据</a:t>
            </a:r>
            <a:r>
              <a:rPr lang="zh-CN" altLang="en-US" dirty="0" smtClean="0">
                <a:ea typeface="楷体" panose="02010609060101010101" pitchFamily="49" charset="-122"/>
                <a:cs typeface="Arial" panose="020B0604020202020204" pitchFamily="34" charset="0"/>
              </a:rPr>
              <a:t>传输速率</a:t>
            </a:r>
            <a:r>
              <a:rPr lang="en-US" altLang="zh-CN" dirty="0" smtClean="0">
                <a:ea typeface="楷体" panose="02010609060101010101" pitchFamily="49" charset="-122"/>
                <a:cs typeface="Arial" panose="020B0604020202020204" pitchFamily="34" charset="0"/>
              </a:rPr>
              <a:t>(Mbps)</a:t>
            </a:r>
            <a:endParaRPr lang="en-US" altLang="zh-CN"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759274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solidFill>
                  <a:srgbClr val="FF0000"/>
                </a:solidFill>
              </a:rPr>
              <a:t>IEEE 802.11</a:t>
            </a:r>
            <a:r>
              <a:rPr lang="zh-CN" altLang="en-US" sz="1800" dirty="0" smtClean="0">
                <a:solidFill>
                  <a:srgbClr val="FF0000"/>
                </a:solidFill>
              </a:rPr>
              <a:t>帧</a:t>
            </a:r>
            <a:endParaRPr lang="en-US" altLang="zh-CN" sz="1800" dirty="0">
              <a:solidFill>
                <a:srgbClr val="FF0000"/>
              </a:solidFill>
            </a:endParaRPr>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143500"/>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193899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quarter" idx="4294967295"/>
          </p:nvPr>
        </p:nvSpPr>
        <p:spPr>
          <a:xfrm>
            <a:off x="457200" y="6243638"/>
            <a:ext cx="2133600" cy="457200"/>
          </a:xfrm>
          <a:prstGeom prst="rect">
            <a:avLst/>
          </a:prstGeom>
        </p:spPr>
        <p:txBody>
          <a:bodyPr/>
          <a:lstStyle/>
          <a:p>
            <a:pPr>
              <a:defRPr/>
            </a:pPr>
            <a:fld id="{BB7C9AAC-0A43-479F-8040-5CB9ED59CD6A}" type="datetime2">
              <a:rPr lang="zh-CN" altLang="en-US"/>
              <a:pPr>
                <a:defRPr/>
              </a:pPr>
              <a:t>2020年11月18日</a:t>
            </a:fld>
            <a:endParaRPr lang="zh-CN" altLang="zh-CN"/>
          </a:p>
        </p:txBody>
      </p:sp>
      <p:sp>
        <p:nvSpPr>
          <p:cNvPr id="53251"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5F6EAFF-ADE4-4DDC-9838-8D618BBE0371}" type="slidenum">
              <a:rPr lang="en-US" altLang="zh-CN" sz="1600" smtClean="0">
                <a:latin typeface="Garamond" panose="02020404030301010803" pitchFamily="18" charset="0"/>
              </a:rPr>
              <a:pPr>
                <a:spcBef>
                  <a:spcPct val="0"/>
                </a:spcBef>
                <a:buClrTx/>
                <a:buSzTx/>
                <a:buFontTx/>
                <a:buNone/>
              </a:pPr>
              <a:t>71</a:t>
            </a:fld>
            <a:endParaRPr lang="en-US" altLang="zh-CN" sz="1600" smtClean="0">
              <a:latin typeface="Garamond" panose="02020404030301010803" pitchFamily="18" charset="0"/>
            </a:endParaRPr>
          </a:p>
        </p:txBody>
      </p:sp>
      <p:sp>
        <p:nvSpPr>
          <p:cNvPr id="53252" name="Rectangle 2"/>
          <p:cNvSpPr>
            <a:spLocks noGrp="1" noChangeArrowheads="1"/>
          </p:cNvSpPr>
          <p:nvPr>
            <p:ph type="title"/>
          </p:nvPr>
        </p:nvSpPr>
        <p:spPr/>
        <p:txBody>
          <a:bodyPr/>
          <a:lstStyle/>
          <a:p>
            <a:pPr eaLnBrk="1" hangingPunct="1"/>
            <a:r>
              <a:rPr lang="en-US" altLang="zh-CN" dirty="0">
                <a:latin typeface="+mn-lt"/>
              </a:rPr>
              <a:t>7.3.3 IEEE 802.11</a:t>
            </a:r>
            <a:r>
              <a:rPr lang="zh-CN" altLang="en-US" dirty="0">
                <a:latin typeface="+mn-lt"/>
              </a:rPr>
              <a:t>帧</a:t>
            </a:r>
            <a:r>
              <a:rPr lang="en-US" altLang="zh-CN" dirty="0">
                <a:latin typeface="+mn-lt"/>
              </a:rPr>
              <a:t> </a:t>
            </a:r>
            <a:endParaRPr lang="en-US" altLang="zh-CN" dirty="0" smtClean="0">
              <a:latin typeface="+mn-lt"/>
            </a:endParaRPr>
          </a:p>
        </p:txBody>
      </p:sp>
      <p:sp>
        <p:nvSpPr>
          <p:cNvPr id="53253" name="Rectangle 3"/>
          <p:cNvSpPr>
            <a:spLocks noGrp="1" noChangeArrowheads="1"/>
          </p:cNvSpPr>
          <p:nvPr>
            <p:ph type="body" idx="1"/>
          </p:nvPr>
        </p:nvSpPr>
        <p:spPr/>
        <p:txBody>
          <a:bodyPr/>
          <a:lstStyle/>
          <a:p>
            <a:pPr eaLnBrk="1" hangingPunct="1"/>
            <a:r>
              <a:rPr lang="en-US" altLang="zh-CN" dirty="0" smtClean="0">
                <a:ea typeface="楷体" panose="02010609060101010101" pitchFamily="49" charset="-122"/>
                <a:cs typeface="Arial" panose="020B0604020202020204" pitchFamily="34" charset="0"/>
              </a:rPr>
              <a:t>802.11MAC</a:t>
            </a:r>
            <a:r>
              <a:rPr lang="zh-CN" altLang="en-US" dirty="0" smtClean="0">
                <a:ea typeface="楷体" panose="02010609060101010101" pitchFamily="49" charset="-122"/>
                <a:cs typeface="Arial" panose="020B0604020202020204" pitchFamily="34" charset="0"/>
              </a:rPr>
              <a:t>帧格式</a:t>
            </a:r>
          </a:p>
        </p:txBody>
      </p:sp>
      <p:sp>
        <p:nvSpPr>
          <p:cNvPr id="53254" name="Text Box 4"/>
          <p:cNvSpPr txBox="1">
            <a:spLocks noChangeArrowheads="1"/>
          </p:cNvSpPr>
          <p:nvPr/>
        </p:nvSpPr>
        <p:spPr bwMode="auto">
          <a:xfrm>
            <a:off x="1411288" y="5019675"/>
            <a:ext cx="2779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ea typeface="楷体" panose="02010609060101010101" pitchFamily="49" charset="-122"/>
                <a:cs typeface="Arial" panose="020B0604020202020204" pitchFamily="34" charset="0"/>
              </a:rPr>
              <a:t>地址</a:t>
            </a:r>
            <a:r>
              <a:rPr lang="en-US" altLang="zh-CN" sz="1800">
                <a:solidFill>
                  <a:srgbClr val="FF0000"/>
                </a:solidFill>
                <a:ea typeface="楷体" panose="02010609060101010101" pitchFamily="49" charset="-122"/>
                <a:cs typeface="Arial" panose="020B0604020202020204" pitchFamily="34" charset="0"/>
              </a:rPr>
              <a:t>2:</a:t>
            </a:r>
            <a:r>
              <a:rPr lang="zh-CN" altLang="en-US" sz="1800">
                <a:ea typeface="楷体" panose="02010609060101010101" pitchFamily="49" charset="-122"/>
                <a:cs typeface="Arial" panose="020B0604020202020204" pitchFamily="34" charset="0"/>
              </a:rPr>
              <a:t>无线主机或 </a:t>
            </a:r>
            <a:r>
              <a:rPr lang="en-US" altLang="zh-CN" sz="1800">
                <a:ea typeface="楷体" panose="02010609060101010101" pitchFamily="49" charset="-122"/>
                <a:cs typeface="Arial" panose="020B0604020202020204" pitchFamily="34" charset="0"/>
              </a:rPr>
              <a:t>AP </a:t>
            </a:r>
            <a:r>
              <a:rPr lang="zh-CN" altLang="en-US" sz="1800">
                <a:ea typeface="楷体" panose="02010609060101010101" pitchFamily="49" charset="-122"/>
                <a:cs typeface="Arial" panose="020B0604020202020204" pitchFamily="34" charset="0"/>
              </a:rPr>
              <a:t>发送该帧的</a:t>
            </a:r>
            <a:r>
              <a:rPr lang="en-US" altLang="zh-CN" sz="1800">
                <a:ea typeface="楷体" panose="02010609060101010101" pitchFamily="49" charset="-122"/>
                <a:cs typeface="Arial" panose="020B0604020202020204" pitchFamily="34" charset="0"/>
              </a:rPr>
              <a:t>MAC</a:t>
            </a:r>
            <a:r>
              <a:rPr lang="zh-CN" altLang="en-US" sz="1800">
                <a:ea typeface="楷体" panose="02010609060101010101" pitchFamily="49" charset="-122"/>
                <a:cs typeface="Arial" panose="020B0604020202020204" pitchFamily="34" charset="0"/>
              </a:rPr>
              <a:t>地址</a:t>
            </a:r>
          </a:p>
        </p:txBody>
      </p:sp>
      <p:sp>
        <p:nvSpPr>
          <p:cNvPr id="53255" name="Line 5"/>
          <p:cNvSpPr>
            <a:spLocks noChangeShapeType="1"/>
          </p:cNvSpPr>
          <p:nvPr/>
        </p:nvSpPr>
        <p:spPr bwMode="auto">
          <a:xfrm flipV="1">
            <a:off x="1204913" y="3103563"/>
            <a:ext cx="1235075" cy="730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56" name="Line 6"/>
          <p:cNvSpPr>
            <a:spLocks noChangeShapeType="1"/>
          </p:cNvSpPr>
          <p:nvPr/>
        </p:nvSpPr>
        <p:spPr bwMode="auto">
          <a:xfrm flipH="1" flipV="1">
            <a:off x="3416300" y="3117850"/>
            <a:ext cx="44450" cy="1873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57" name="Text Box 7"/>
          <p:cNvSpPr txBox="1">
            <a:spLocks noChangeArrowheads="1"/>
          </p:cNvSpPr>
          <p:nvPr/>
        </p:nvSpPr>
        <p:spPr bwMode="auto">
          <a:xfrm>
            <a:off x="504825" y="3754438"/>
            <a:ext cx="2755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ea typeface="楷体" panose="02010609060101010101" pitchFamily="49" charset="-122"/>
                <a:cs typeface="Arial" panose="020B0604020202020204" pitchFamily="34" charset="0"/>
              </a:rPr>
              <a:t>地址</a:t>
            </a:r>
            <a:r>
              <a:rPr lang="en-US" altLang="zh-CN" sz="1800">
                <a:solidFill>
                  <a:srgbClr val="FF0000"/>
                </a:solidFill>
                <a:ea typeface="楷体" panose="02010609060101010101" pitchFamily="49" charset="-122"/>
                <a:cs typeface="Arial" panose="020B0604020202020204" pitchFamily="34" charset="0"/>
              </a:rPr>
              <a:t>1:</a:t>
            </a:r>
            <a:r>
              <a:rPr lang="en-US" altLang="zh-CN" sz="1800">
                <a:ea typeface="楷体" panose="02010609060101010101" pitchFamily="49" charset="-122"/>
                <a:cs typeface="Arial" panose="020B0604020202020204" pitchFamily="34" charset="0"/>
              </a:rPr>
              <a:t> </a:t>
            </a:r>
            <a:r>
              <a:rPr lang="zh-CN" altLang="en-US" sz="1800">
                <a:ea typeface="楷体" panose="02010609060101010101" pitchFamily="49" charset="-122"/>
                <a:cs typeface="Arial" panose="020B0604020202020204" pitchFamily="34" charset="0"/>
              </a:rPr>
              <a:t>无线主机或 </a:t>
            </a:r>
            <a:r>
              <a:rPr lang="en-US" altLang="zh-CN" sz="1800">
                <a:ea typeface="楷体" panose="02010609060101010101" pitchFamily="49" charset="-122"/>
                <a:cs typeface="Arial" panose="020B0604020202020204" pitchFamily="34" charset="0"/>
              </a:rPr>
              <a:t>AP </a:t>
            </a:r>
            <a:r>
              <a:rPr lang="zh-CN" altLang="en-US" sz="1800">
                <a:ea typeface="楷体" panose="02010609060101010101" pitchFamily="49" charset="-122"/>
                <a:cs typeface="Arial" panose="020B0604020202020204" pitchFamily="34" charset="0"/>
              </a:rPr>
              <a:t>接收该帧的</a:t>
            </a:r>
            <a:r>
              <a:rPr lang="en-US" altLang="zh-CN" sz="1800">
                <a:ea typeface="楷体" panose="02010609060101010101" pitchFamily="49" charset="-122"/>
                <a:cs typeface="Arial" panose="020B0604020202020204" pitchFamily="34" charset="0"/>
              </a:rPr>
              <a:t>MAC</a:t>
            </a:r>
            <a:r>
              <a:rPr lang="zh-CN" altLang="en-US" sz="1800">
                <a:ea typeface="楷体" panose="02010609060101010101" pitchFamily="49" charset="-122"/>
                <a:cs typeface="Arial" panose="020B0604020202020204" pitchFamily="34" charset="0"/>
              </a:rPr>
              <a:t>地址</a:t>
            </a:r>
          </a:p>
        </p:txBody>
      </p:sp>
      <p:sp>
        <p:nvSpPr>
          <p:cNvPr id="53258" name="Line 8"/>
          <p:cNvSpPr>
            <a:spLocks noChangeShapeType="1"/>
          </p:cNvSpPr>
          <p:nvPr/>
        </p:nvSpPr>
        <p:spPr bwMode="auto">
          <a:xfrm flipH="1" flipV="1">
            <a:off x="4208463" y="3148013"/>
            <a:ext cx="609600" cy="8366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59" name="Text Box 9"/>
          <p:cNvSpPr txBox="1">
            <a:spLocks noChangeArrowheads="1"/>
          </p:cNvSpPr>
          <p:nvPr/>
        </p:nvSpPr>
        <p:spPr bwMode="auto">
          <a:xfrm>
            <a:off x="3829050" y="4119563"/>
            <a:ext cx="304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ea typeface="楷体" panose="02010609060101010101" pitchFamily="49" charset="-122"/>
                <a:cs typeface="Arial" panose="020B0604020202020204" pitchFamily="34" charset="0"/>
              </a:rPr>
              <a:t>地址</a:t>
            </a:r>
            <a:r>
              <a:rPr lang="en-US" altLang="zh-CN" sz="1800">
                <a:solidFill>
                  <a:srgbClr val="FF0000"/>
                </a:solidFill>
                <a:ea typeface="楷体" panose="02010609060101010101" pitchFamily="49" charset="-122"/>
                <a:cs typeface="Arial" panose="020B0604020202020204" pitchFamily="34" charset="0"/>
              </a:rPr>
              <a:t>3: </a:t>
            </a:r>
            <a:r>
              <a:rPr lang="zh-CN" altLang="en-US" sz="1800">
                <a:solidFill>
                  <a:srgbClr val="FF0000"/>
                </a:solidFill>
                <a:ea typeface="楷体" panose="02010609060101010101" pitchFamily="49" charset="-122"/>
                <a:cs typeface="Arial" panose="020B0604020202020204" pitchFamily="34" charset="0"/>
              </a:rPr>
              <a:t>与</a:t>
            </a:r>
            <a:r>
              <a:rPr lang="en-US" altLang="zh-CN" sz="1800">
                <a:ea typeface="楷体" panose="02010609060101010101" pitchFamily="49" charset="-122"/>
                <a:cs typeface="Arial" panose="020B0604020202020204" pitchFamily="34" charset="0"/>
              </a:rPr>
              <a:t>AP</a:t>
            </a:r>
            <a:r>
              <a:rPr lang="zh-CN" altLang="en-US" sz="1800">
                <a:ea typeface="楷体" panose="02010609060101010101" pitchFamily="49" charset="-122"/>
                <a:cs typeface="Arial" panose="020B0604020202020204" pitchFamily="34" charset="0"/>
              </a:rPr>
              <a:t>连接的路由器接口的</a:t>
            </a:r>
            <a:r>
              <a:rPr lang="en-US" altLang="zh-CN" sz="1800">
                <a:ea typeface="楷体" panose="02010609060101010101" pitchFamily="49" charset="-122"/>
                <a:cs typeface="Arial" panose="020B0604020202020204" pitchFamily="34" charset="0"/>
              </a:rPr>
              <a:t>MAC</a:t>
            </a:r>
            <a:r>
              <a:rPr lang="zh-CN" altLang="en-US" sz="1800">
                <a:ea typeface="楷体" panose="02010609060101010101" pitchFamily="49" charset="-122"/>
                <a:cs typeface="Arial" panose="020B0604020202020204" pitchFamily="34" charset="0"/>
              </a:rPr>
              <a:t>地址</a:t>
            </a:r>
          </a:p>
        </p:txBody>
      </p:sp>
      <p:sp>
        <p:nvSpPr>
          <p:cNvPr id="53260" name="Text Box 10"/>
          <p:cNvSpPr txBox="1">
            <a:spLocks noChangeArrowheads="1"/>
          </p:cNvSpPr>
          <p:nvPr/>
        </p:nvSpPr>
        <p:spPr bwMode="auto">
          <a:xfrm>
            <a:off x="6069013" y="3340100"/>
            <a:ext cx="2606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ea typeface="楷体" panose="02010609060101010101" pitchFamily="49" charset="-122"/>
                <a:cs typeface="Arial" panose="020B0604020202020204" pitchFamily="34" charset="0"/>
              </a:rPr>
              <a:t>地址</a:t>
            </a:r>
            <a:r>
              <a:rPr lang="en-US" altLang="zh-CN" sz="1800">
                <a:solidFill>
                  <a:srgbClr val="FF0000"/>
                </a:solidFill>
                <a:ea typeface="楷体" panose="02010609060101010101" pitchFamily="49" charset="-122"/>
                <a:cs typeface="Arial" panose="020B0604020202020204" pitchFamily="34" charset="0"/>
              </a:rPr>
              <a:t>4:</a:t>
            </a:r>
            <a:r>
              <a:rPr lang="en-US" altLang="zh-CN" sz="1800">
                <a:ea typeface="楷体" panose="02010609060101010101" pitchFamily="49" charset="-122"/>
                <a:cs typeface="Arial" panose="020B0604020202020204" pitchFamily="34" charset="0"/>
              </a:rPr>
              <a:t> </a:t>
            </a:r>
            <a:r>
              <a:rPr lang="zh-CN" altLang="en-US" sz="1800">
                <a:ea typeface="楷体" panose="02010609060101010101" pitchFamily="49" charset="-122"/>
                <a:cs typeface="Arial" panose="020B0604020202020204" pitchFamily="34" charset="0"/>
              </a:rPr>
              <a:t>仅仅在 </a:t>
            </a:r>
            <a:r>
              <a:rPr lang="en-US" altLang="zh-CN" sz="1800">
                <a:ea typeface="楷体" panose="02010609060101010101" pitchFamily="49" charset="-122"/>
                <a:cs typeface="Arial" panose="020B0604020202020204" pitchFamily="34" charset="0"/>
              </a:rPr>
              <a:t>ad hoc</a:t>
            </a:r>
            <a:r>
              <a:rPr lang="zh-CN" altLang="en-US" sz="1800">
                <a:ea typeface="楷体" panose="02010609060101010101" pitchFamily="49" charset="-122"/>
                <a:cs typeface="Arial" panose="020B0604020202020204" pitchFamily="34" charset="0"/>
              </a:rPr>
              <a:t>模式中使用</a:t>
            </a:r>
          </a:p>
        </p:txBody>
      </p:sp>
      <p:sp>
        <p:nvSpPr>
          <p:cNvPr id="53261" name="Line 11"/>
          <p:cNvSpPr>
            <a:spLocks noChangeShapeType="1"/>
          </p:cNvSpPr>
          <p:nvPr/>
        </p:nvSpPr>
        <p:spPr bwMode="auto">
          <a:xfrm flipH="1" flipV="1">
            <a:off x="5824538" y="3101975"/>
            <a:ext cx="290512" cy="3794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3262" name="Group 12"/>
          <p:cNvGrpSpPr>
            <a:grpSpLocks/>
          </p:cNvGrpSpPr>
          <p:nvPr/>
        </p:nvGrpSpPr>
        <p:grpSpPr bwMode="auto">
          <a:xfrm>
            <a:off x="425450" y="2138363"/>
            <a:ext cx="8077200" cy="974725"/>
            <a:chOff x="240" y="887"/>
            <a:chExt cx="5088" cy="614"/>
          </a:xfrm>
        </p:grpSpPr>
        <p:sp>
          <p:nvSpPr>
            <p:cNvPr id="53263" name="Rectangle 1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帧控制</a:t>
              </a:r>
            </a:p>
          </p:txBody>
        </p:sp>
        <p:sp>
          <p:nvSpPr>
            <p:cNvPr id="53264" name="Rectangle 1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持续期</a:t>
              </a:r>
            </a:p>
          </p:txBody>
        </p:sp>
        <p:sp>
          <p:nvSpPr>
            <p:cNvPr id="53265" name="Rectangle 1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ea typeface="楷体" panose="02010609060101010101" pitchFamily="49" charset="-122"/>
                  <a:cs typeface="Arial" panose="020B0604020202020204" pitchFamily="34" charset="0"/>
                </a:rPr>
                <a:t>1</a:t>
              </a:r>
            </a:p>
          </p:txBody>
        </p:sp>
        <p:sp>
          <p:nvSpPr>
            <p:cNvPr id="53266" name="Rectangle 1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ea typeface="楷体" panose="02010609060101010101" pitchFamily="49" charset="-122"/>
                  <a:cs typeface="Arial" panose="020B0604020202020204" pitchFamily="34" charset="0"/>
                </a:rPr>
                <a:t>2</a:t>
              </a:r>
            </a:p>
          </p:txBody>
        </p:sp>
        <p:sp>
          <p:nvSpPr>
            <p:cNvPr id="53267" name="Rectangle 17"/>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ea typeface="楷体" panose="02010609060101010101" pitchFamily="49" charset="-122"/>
                  <a:cs typeface="Arial" panose="020B0604020202020204" pitchFamily="34" charset="0"/>
                </a:rPr>
                <a:t>4</a:t>
              </a:r>
            </a:p>
          </p:txBody>
        </p:sp>
        <p:sp>
          <p:nvSpPr>
            <p:cNvPr id="53268" name="Rectangle 1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ea typeface="楷体" panose="02010609060101010101" pitchFamily="49" charset="-122"/>
                  <a:cs typeface="Arial" panose="020B0604020202020204" pitchFamily="34" charset="0"/>
                </a:rPr>
                <a:t>3</a:t>
              </a:r>
            </a:p>
          </p:txBody>
        </p:sp>
        <p:sp>
          <p:nvSpPr>
            <p:cNvPr id="53269" name="Rectangle 1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ea typeface="楷体" panose="02010609060101010101" pitchFamily="49" charset="-122"/>
                <a:cs typeface="Arial" panose="020B0604020202020204" pitchFamily="34" charset="0"/>
              </a:endParaRPr>
            </a:p>
          </p:txBody>
        </p:sp>
        <p:sp>
          <p:nvSpPr>
            <p:cNvPr id="53270" name="Rectangle 2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有效载荷</a:t>
              </a:r>
            </a:p>
          </p:txBody>
        </p:sp>
        <p:sp>
          <p:nvSpPr>
            <p:cNvPr id="53271" name="Rectangle 21"/>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ea typeface="楷体" panose="02010609060101010101" pitchFamily="49" charset="-122"/>
                  <a:cs typeface="Arial" panose="020B0604020202020204" pitchFamily="34" charset="0"/>
                </a:rPr>
                <a:t>CRC</a:t>
              </a:r>
            </a:p>
          </p:txBody>
        </p:sp>
        <p:sp>
          <p:nvSpPr>
            <p:cNvPr id="53272" name="Text Box 22"/>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2</a:t>
              </a:r>
            </a:p>
          </p:txBody>
        </p:sp>
        <p:sp>
          <p:nvSpPr>
            <p:cNvPr id="53273" name="Text Box 23"/>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2</a:t>
              </a:r>
            </a:p>
          </p:txBody>
        </p:sp>
        <p:sp>
          <p:nvSpPr>
            <p:cNvPr id="53274" name="Text Box 24"/>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6</a:t>
              </a:r>
            </a:p>
          </p:txBody>
        </p:sp>
        <p:sp>
          <p:nvSpPr>
            <p:cNvPr id="53275" name="Text Box 25"/>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6</a:t>
              </a:r>
            </a:p>
          </p:txBody>
        </p:sp>
        <p:sp>
          <p:nvSpPr>
            <p:cNvPr id="53276" name="Text Box 26"/>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6</a:t>
              </a:r>
            </a:p>
          </p:txBody>
        </p:sp>
        <p:sp>
          <p:nvSpPr>
            <p:cNvPr id="53277" name="Text Box 27"/>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2</a:t>
              </a:r>
            </a:p>
          </p:txBody>
        </p:sp>
        <p:sp>
          <p:nvSpPr>
            <p:cNvPr id="53278" name="Text Box 28"/>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6</a:t>
              </a:r>
            </a:p>
          </p:txBody>
        </p:sp>
        <p:sp>
          <p:nvSpPr>
            <p:cNvPr id="53279" name="Text Box 29"/>
            <p:cNvSpPr txBox="1">
              <a:spLocks noChangeArrowheads="1"/>
            </p:cNvSpPr>
            <p:nvPr/>
          </p:nvSpPr>
          <p:spPr bwMode="auto">
            <a:xfrm>
              <a:off x="4032" y="912"/>
              <a:ext cx="6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0 - 2312</a:t>
              </a:r>
            </a:p>
          </p:txBody>
        </p:sp>
        <p:sp>
          <p:nvSpPr>
            <p:cNvPr id="53280" name="Text Box 30"/>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ea typeface="楷体" panose="02010609060101010101" pitchFamily="49" charset="-122"/>
                  <a:cs typeface="Arial" panose="020B0604020202020204" pitchFamily="34" charset="0"/>
                </a:rPr>
                <a:t>4</a:t>
              </a:r>
            </a:p>
          </p:txBody>
        </p:sp>
        <p:sp>
          <p:nvSpPr>
            <p:cNvPr id="53281" name="Text Box 31"/>
            <p:cNvSpPr txBox="1">
              <a:spLocks noChangeArrowheads="1"/>
            </p:cNvSpPr>
            <p:nvPr/>
          </p:nvSpPr>
          <p:spPr bwMode="auto">
            <a:xfrm>
              <a:off x="2982" y="1135"/>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序号</a:t>
              </a:r>
            </a:p>
            <a:p>
              <a:pPr algn="ctr" eaLnBrk="1" hangingPunct="1">
                <a:spcBef>
                  <a:spcPct val="0"/>
                </a:spcBef>
                <a:buClrTx/>
                <a:buSzTx/>
                <a:buFontTx/>
                <a:buNone/>
              </a:pPr>
              <a:r>
                <a:rPr lang="zh-CN" altLang="en-US" sz="1600">
                  <a:ea typeface="楷体" panose="02010609060101010101" pitchFamily="49" charset="-122"/>
                  <a:cs typeface="Arial" panose="020B0604020202020204" pitchFamily="34" charset="0"/>
                </a:rPr>
                <a:t>控制</a:t>
              </a:r>
            </a:p>
          </p:txBody>
        </p:sp>
      </p:grpSp>
    </p:spTree>
    <p:extLst>
      <p:ext uri="{BB962C8B-B14F-4D97-AF65-F5344CB8AC3E}">
        <p14:creationId xmlns:p14="http://schemas.microsoft.com/office/powerpoint/2010/main" val="23166580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a:lstStyle/>
          <a:p>
            <a:pPr eaLnBrk="1" hangingPunct="1"/>
            <a:r>
              <a:rPr lang="en-US" altLang="zh-CN" dirty="0">
                <a:latin typeface="+mn-lt"/>
              </a:rPr>
              <a:t>7.3.3 IEEE 802.11</a:t>
            </a:r>
            <a:r>
              <a:rPr lang="zh-CN" altLang="en-US" dirty="0">
                <a:latin typeface="+mn-lt"/>
              </a:rPr>
              <a:t>帧</a:t>
            </a:r>
            <a:r>
              <a:rPr lang="en-US" altLang="zh-CN" dirty="0">
                <a:latin typeface="+mn-lt"/>
              </a:rPr>
              <a:t> </a:t>
            </a:r>
            <a:endParaRPr lang="en-US" altLang="zh-CN" dirty="0" smtClean="0">
              <a:latin typeface="+mn-lt"/>
            </a:endParaRPr>
          </a:p>
        </p:txBody>
      </p:sp>
      <p:sp>
        <p:nvSpPr>
          <p:cNvPr id="55301" name="Oval 4"/>
          <p:cNvSpPr>
            <a:spLocks noChangeArrowheads="1"/>
          </p:cNvSpPr>
          <p:nvPr/>
        </p:nvSpPr>
        <p:spPr bwMode="auto">
          <a:xfrm>
            <a:off x="1601788" y="1131888"/>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02" name="Line 5"/>
          <p:cNvSpPr>
            <a:spLocks noChangeShapeType="1"/>
          </p:cNvSpPr>
          <p:nvPr/>
        </p:nvSpPr>
        <p:spPr bwMode="auto">
          <a:xfrm>
            <a:off x="3581400" y="2644775"/>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55303" name="Line 6"/>
          <p:cNvSpPr>
            <a:spLocks noChangeShapeType="1"/>
          </p:cNvSpPr>
          <p:nvPr/>
        </p:nvSpPr>
        <p:spPr bwMode="auto">
          <a:xfrm flipV="1">
            <a:off x="5257800" y="2187575"/>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grpSp>
        <p:nvGrpSpPr>
          <p:cNvPr id="55304" name="Group 7"/>
          <p:cNvGrpSpPr>
            <a:grpSpLocks/>
          </p:cNvGrpSpPr>
          <p:nvPr/>
        </p:nvGrpSpPr>
        <p:grpSpPr bwMode="auto">
          <a:xfrm>
            <a:off x="6019800" y="1349375"/>
            <a:ext cx="2362200" cy="1762125"/>
            <a:chOff x="3744" y="1392"/>
            <a:chExt cx="1488" cy="1110"/>
          </a:xfrm>
        </p:grpSpPr>
        <p:sp>
          <p:nvSpPr>
            <p:cNvPr id="55408" name="Freeform 8"/>
            <p:cNvSpPr>
              <a:spLocks/>
            </p:cNvSpPr>
            <p:nvPr/>
          </p:nvSpPr>
          <p:spPr bwMode="auto">
            <a:xfrm>
              <a:off x="3744" y="1392"/>
              <a:ext cx="1488" cy="1110"/>
            </a:xfrm>
            <a:custGeom>
              <a:avLst/>
              <a:gdLst>
                <a:gd name="T0" fmla="*/ 6 w 2135"/>
                <a:gd name="T1" fmla="*/ 130 h 1662"/>
                <a:gd name="T2" fmla="*/ 25 w 2135"/>
                <a:gd name="T3" fmla="*/ 15 h 1662"/>
                <a:gd name="T4" fmla="*/ 155 w 2135"/>
                <a:gd name="T5" fmla="*/ 39 h 1662"/>
                <a:gd name="T6" fmla="*/ 286 w 2135"/>
                <a:gd name="T7" fmla="*/ 20 h 1662"/>
                <a:gd name="T8" fmla="*/ 472 w 2135"/>
                <a:gd name="T9" fmla="*/ 81 h 1662"/>
                <a:gd name="T10" fmla="*/ 475 w 2135"/>
                <a:gd name="T11" fmla="*/ 228 h 1662"/>
                <a:gd name="T12" fmla="*/ 373 w 2135"/>
                <a:gd name="T13" fmla="*/ 319 h 1662"/>
                <a:gd name="T14" fmla="*/ 192 w 2135"/>
                <a:gd name="T15" fmla="*/ 301 h 1662"/>
                <a:gd name="T16" fmla="*/ 118 w 2135"/>
                <a:gd name="T17" fmla="*/ 252 h 1662"/>
                <a:gd name="T18" fmla="*/ 43 w 2135"/>
                <a:gd name="T19" fmla="*/ 212 h 1662"/>
                <a:gd name="T20" fmla="*/ 6 w 2135"/>
                <a:gd name="T21" fmla="*/ 13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55409" name="Text Box 9"/>
            <p:cNvSpPr txBox="1">
              <a:spLocks noChangeArrowheads="1"/>
            </p:cNvSpPr>
            <p:nvPr/>
          </p:nvSpPr>
          <p:spPr bwMode="auto">
            <a:xfrm>
              <a:off x="4128" y="1776"/>
              <a:ext cx="6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rPr>
                <a:t>Internet</a:t>
              </a:r>
            </a:p>
          </p:txBody>
        </p:sp>
      </p:grpSp>
      <p:grpSp>
        <p:nvGrpSpPr>
          <p:cNvPr id="55305" name="Group 10"/>
          <p:cNvGrpSpPr>
            <a:grpSpLocks/>
          </p:cNvGrpSpPr>
          <p:nvPr/>
        </p:nvGrpSpPr>
        <p:grpSpPr bwMode="auto">
          <a:xfrm>
            <a:off x="4699000" y="2181225"/>
            <a:ext cx="869950" cy="544513"/>
            <a:chOff x="2960" y="1427"/>
            <a:chExt cx="548" cy="343"/>
          </a:xfrm>
        </p:grpSpPr>
        <p:grpSp>
          <p:nvGrpSpPr>
            <p:cNvPr id="55393" name="Group 11"/>
            <p:cNvGrpSpPr>
              <a:grpSpLocks/>
            </p:cNvGrpSpPr>
            <p:nvPr/>
          </p:nvGrpSpPr>
          <p:grpSpPr bwMode="auto">
            <a:xfrm>
              <a:off x="3024" y="1623"/>
              <a:ext cx="315" cy="147"/>
              <a:chOff x="3600" y="219"/>
              <a:chExt cx="360" cy="175"/>
            </a:xfrm>
          </p:grpSpPr>
          <p:sp>
            <p:nvSpPr>
              <p:cNvPr id="55395" name="Oval 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96" name="Line 1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55397" name="Line 1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55398" name="Rectangle 1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latin typeface="+mn-lt"/>
                </a:endParaRPr>
              </a:p>
            </p:txBody>
          </p:sp>
          <p:sp>
            <p:nvSpPr>
              <p:cNvPr id="55399" name="Oval 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grpSp>
            <p:nvGrpSpPr>
              <p:cNvPr id="55400" name="Group 17"/>
              <p:cNvGrpSpPr>
                <a:grpSpLocks/>
              </p:cNvGrpSpPr>
              <p:nvPr/>
            </p:nvGrpSpPr>
            <p:grpSpPr bwMode="auto">
              <a:xfrm>
                <a:off x="3686" y="244"/>
                <a:ext cx="177" cy="66"/>
                <a:chOff x="2848" y="848"/>
                <a:chExt cx="140" cy="98"/>
              </a:xfrm>
            </p:grpSpPr>
            <p:sp>
              <p:nvSpPr>
                <p:cNvPr id="55405"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55406"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55407"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grpSp>
          <p:grpSp>
            <p:nvGrpSpPr>
              <p:cNvPr id="55401" name="Group 21"/>
              <p:cNvGrpSpPr>
                <a:grpSpLocks/>
              </p:cNvGrpSpPr>
              <p:nvPr/>
            </p:nvGrpSpPr>
            <p:grpSpPr bwMode="auto">
              <a:xfrm flipV="1">
                <a:off x="3686" y="243"/>
                <a:ext cx="177" cy="66"/>
                <a:chOff x="2848" y="848"/>
                <a:chExt cx="140" cy="98"/>
              </a:xfrm>
            </p:grpSpPr>
            <p:sp>
              <p:nvSpPr>
                <p:cNvPr id="55402" name="Line 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55403" name="Line 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55404" name="Line 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grpSp>
        </p:grpSp>
        <p:sp>
          <p:nvSpPr>
            <p:cNvPr id="55394" name="Text Box 25"/>
            <p:cNvSpPr txBox="1">
              <a:spLocks noChangeArrowheads="1"/>
            </p:cNvSpPr>
            <p:nvPr/>
          </p:nvSpPr>
          <p:spPr bwMode="auto">
            <a:xfrm>
              <a:off x="2960" y="142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latin typeface="+mn-lt"/>
                </a:rPr>
                <a:t>路由器</a:t>
              </a:r>
            </a:p>
          </p:txBody>
        </p:sp>
      </p:grpSp>
      <p:grpSp>
        <p:nvGrpSpPr>
          <p:cNvPr id="55306" name="Group 26"/>
          <p:cNvGrpSpPr>
            <a:grpSpLocks/>
          </p:cNvGrpSpPr>
          <p:nvPr/>
        </p:nvGrpSpPr>
        <p:grpSpPr bwMode="auto">
          <a:xfrm>
            <a:off x="3022600" y="2073275"/>
            <a:ext cx="935038" cy="1042988"/>
            <a:chOff x="1952" y="1032"/>
            <a:chExt cx="589" cy="657"/>
          </a:xfrm>
        </p:grpSpPr>
        <p:sp>
          <p:nvSpPr>
            <p:cNvPr id="55373" name="Text Box 27"/>
            <p:cNvSpPr txBox="1">
              <a:spLocks noChangeArrowheads="1"/>
            </p:cNvSpPr>
            <p:nvPr/>
          </p:nvSpPr>
          <p:spPr bwMode="auto">
            <a:xfrm>
              <a:off x="2080" y="1456"/>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rPr>
                <a:t>AP</a:t>
              </a:r>
            </a:p>
          </p:txBody>
        </p:sp>
        <p:grpSp>
          <p:nvGrpSpPr>
            <p:cNvPr id="55374" name="Group 28"/>
            <p:cNvGrpSpPr>
              <a:grpSpLocks/>
            </p:cNvGrpSpPr>
            <p:nvPr/>
          </p:nvGrpSpPr>
          <p:grpSpPr bwMode="auto">
            <a:xfrm>
              <a:off x="1952" y="1032"/>
              <a:ext cx="589" cy="440"/>
              <a:chOff x="1160" y="2192"/>
              <a:chExt cx="589" cy="440"/>
            </a:xfrm>
          </p:grpSpPr>
          <p:pic>
            <p:nvPicPr>
              <p:cNvPr id="55375" name="Picture 29"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76" name="AutoShape 30"/>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mn-lt"/>
                </a:endParaRPr>
              </a:p>
            </p:txBody>
          </p:sp>
          <p:sp>
            <p:nvSpPr>
              <p:cNvPr id="55377" name="Freeform 31"/>
              <p:cNvSpPr>
                <a:spLocks/>
              </p:cNvSpPr>
              <p:nvPr/>
            </p:nvSpPr>
            <p:spPr bwMode="auto">
              <a:xfrm>
                <a:off x="1283" y="2231"/>
                <a:ext cx="83" cy="102"/>
              </a:xfrm>
              <a:custGeom>
                <a:avLst/>
                <a:gdLst>
                  <a:gd name="T0" fmla="*/ 1 w 247"/>
                  <a:gd name="T1" fmla="*/ 2 h 203"/>
                  <a:gd name="T2" fmla="*/ 1 w 247"/>
                  <a:gd name="T3" fmla="*/ 3 h 203"/>
                  <a:gd name="T4" fmla="*/ 1 w 247"/>
                  <a:gd name="T5" fmla="*/ 3 h 203"/>
                  <a:gd name="T6" fmla="*/ 0 w 247"/>
                  <a:gd name="T7" fmla="*/ 4 h 203"/>
                  <a:gd name="T8" fmla="*/ 0 w 247"/>
                  <a:gd name="T9" fmla="*/ 5 h 203"/>
                  <a:gd name="T10" fmla="*/ 0 w 247"/>
                  <a:gd name="T11" fmla="*/ 5 h 203"/>
                  <a:gd name="T12" fmla="*/ 0 w 247"/>
                  <a:gd name="T13" fmla="*/ 6 h 203"/>
                  <a:gd name="T14" fmla="*/ 0 w 247"/>
                  <a:gd name="T15" fmla="*/ 7 h 203"/>
                  <a:gd name="T16" fmla="*/ 0 w 247"/>
                  <a:gd name="T17" fmla="*/ 8 h 203"/>
                  <a:gd name="T18" fmla="*/ 0 w 247"/>
                  <a:gd name="T19" fmla="*/ 10 h 203"/>
                  <a:gd name="T20" fmla="*/ 0 w 247"/>
                  <a:gd name="T21" fmla="*/ 11 h 203"/>
                  <a:gd name="T22" fmla="*/ 0 w 247"/>
                  <a:gd name="T23" fmla="*/ 12 h 203"/>
                  <a:gd name="T24" fmla="*/ 1 w 247"/>
                  <a:gd name="T25" fmla="*/ 12 h 203"/>
                  <a:gd name="T26" fmla="*/ 1 w 247"/>
                  <a:gd name="T27" fmla="*/ 13 h 203"/>
                  <a:gd name="T28" fmla="*/ 1 w 247"/>
                  <a:gd name="T29" fmla="*/ 13 h 203"/>
                  <a:gd name="T30" fmla="*/ 2 w 247"/>
                  <a:gd name="T31" fmla="*/ 13 h 203"/>
                  <a:gd name="T32" fmla="*/ 2 w 247"/>
                  <a:gd name="T33" fmla="*/ 13 h 203"/>
                  <a:gd name="T34" fmla="*/ 2 w 247"/>
                  <a:gd name="T35" fmla="*/ 13 h 203"/>
                  <a:gd name="T36" fmla="*/ 2 w 247"/>
                  <a:gd name="T37" fmla="*/ 13 h 203"/>
                  <a:gd name="T38" fmla="*/ 2 w 247"/>
                  <a:gd name="T39" fmla="*/ 13 h 203"/>
                  <a:gd name="T40" fmla="*/ 2 w 247"/>
                  <a:gd name="T41" fmla="*/ 12 h 203"/>
                  <a:gd name="T42" fmla="*/ 2 w 247"/>
                  <a:gd name="T43" fmla="*/ 12 h 203"/>
                  <a:gd name="T44" fmla="*/ 2 w 247"/>
                  <a:gd name="T45" fmla="*/ 12 h 203"/>
                  <a:gd name="T46" fmla="*/ 2 w 247"/>
                  <a:gd name="T47" fmla="*/ 12 h 203"/>
                  <a:gd name="T48" fmla="*/ 2 w 247"/>
                  <a:gd name="T49" fmla="*/ 11 h 203"/>
                  <a:gd name="T50" fmla="*/ 2 w 247"/>
                  <a:gd name="T51" fmla="*/ 11 h 203"/>
                  <a:gd name="T52" fmla="*/ 2 w 247"/>
                  <a:gd name="T53" fmla="*/ 11 h 203"/>
                  <a:gd name="T54" fmla="*/ 1 w 247"/>
                  <a:gd name="T55" fmla="*/ 11 h 203"/>
                  <a:gd name="T56" fmla="*/ 1 w 247"/>
                  <a:gd name="T57" fmla="*/ 11 h 203"/>
                  <a:gd name="T58" fmla="*/ 1 w 247"/>
                  <a:gd name="T59" fmla="*/ 11 h 203"/>
                  <a:gd name="T60" fmla="*/ 1 w 247"/>
                  <a:gd name="T61" fmla="*/ 10 h 203"/>
                  <a:gd name="T62" fmla="*/ 1 w 247"/>
                  <a:gd name="T63" fmla="*/ 10 h 203"/>
                  <a:gd name="T64" fmla="*/ 1 w 247"/>
                  <a:gd name="T65" fmla="*/ 10 h 203"/>
                  <a:gd name="T66" fmla="*/ 1 w 247"/>
                  <a:gd name="T67" fmla="*/ 7 h 203"/>
                  <a:gd name="T68" fmla="*/ 1 w 247"/>
                  <a:gd name="T69" fmla="*/ 6 h 203"/>
                  <a:gd name="T70" fmla="*/ 1 w 247"/>
                  <a:gd name="T71" fmla="*/ 4 h 203"/>
                  <a:gd name="T72" fmla="*/ 1 w 247"/>
                  <a:gd name="T73" fmla="*/ 3 h 203"/>
                  <a:gd name="T74" fmla="*/ 2 w 247"/>
                  <a:gd name="T75" fmla="*/ 2 h 203"/>
                  <a:gd name="T76" fmla="*/ 2 w 247"/>
                  <a:gd name="T77" fmla="*/ 2 h 203"/>
                  <a:gd name="T78" fmla="*/ 3 w 247"/>
                  <a:gd name="T79" fmla="*/ 1 h 203"/>
                  <a:gd name="T80" fmla="*/ 3 w 247"/>
                  <a:gd name="T81" fmla="*/ 1 h 203"/>
                  <a:gd name="T82" fmla="*/ 3 w 247"/>
                  <a:gd name="T83" fmla="*/ 1 h 203"/>
                  <a:gd name="T84" fmla="*/ 3 w 247"/>
                  <a:gd name="T85" fmla="*/ 0 h 203"/>
                  <a:gd name="T86" fmla="*/ 2 w 247"/>
                  <a:gd name="T87" fmla="*/ 1 h 203"/>
                  <a:gd name="T88" fmla="*/ 2 w 247"/>
                  <a:gd name="T89" fmla="*/ 1 h 203"/>
                  <a:gd name="T90" fmla="*/ 2 w 247"/>
                  <a:gd name="T91" fmla="*/ 1 h 203"/>
                  <a:gd name="T92" fmla="*/ 2 w 247"/>
                  <a:gd name="T93" fmla="*/ 1 h 203"/>
                  <a:gd name="T94" fmla="*/ 1 w 247"/>
                  <a:gd name="T95" fmla="*/ 2 h 203"/>
                  <a:gd name="T96" fmla="*/ 1 w 247"/>
                  <a:gd name="T97" fmla="*/ 2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78" name="Freeform 32"/>
              <p:cNvSpPr>
                <a:spLocks/>
              </p:cNvSpPr>
              <p:nvPr/>
            </p:nvSpPr>
            <p:spPr bwMode="auto">
              <a:xfrm>
                <a:off x="1424" y="2230"/>
                <a:ext cx="52" cy="79"/>
              </a:xfrm>
              <a:custGeom>
                <a:avLst/>
                <a:gdLst>
                  <a:gd name="T0" fmla="*/ 2 w 158"/>
                  <a:gd name="T1" fmla="*/ 4 h 158"/>
                  <a:gd name="T2" fmla="*/ 2 w 158"/>
                  <a:gd name="T3" fmla="*/ 5 h 158"/>
                  <a:gd name="T4" fmla="*/ 2 w 158"/>
                  <a:gd name="T5" fmla="*/ 6 h 158"/>
                  <a:gd name="T6" fmla="*/ 2 w 158"/>
                  <a:gd name="T7" fmla="*/ 6 h 158"/>
                  <a:gd name="T8" fmla="*/ 1 w 158"/>
                  <a:gd name="T9" fmla="*/ 7 h 158"/>
                  <a:gd name="T10" fmla="*/ 1 w 158"/>
                  <a:gd name="T11" fmla="*/ 8 h 158"/>
                  <a:gd name="T12" fmla="*/ 1 w 158"/>
                  <a:gd name="T13" fmla="*/ 8 h 158"/>
                  <a:gd name="T14" fmla="*/ 1 w 158"/>
                  <a:gd name="T15" fmla="*/ 9 h 158"/>
                  <a:gd name="T16" fmla="*/ 0 w 158"/>
                  <a:gd name="T17" fmla="*/ 9 h 158"/>
                  <a:gd name="T18" fmla="*/ 0 w 158"/>
                  <a:gd name="T19" fmla="*/ 10 h 158"/>
                  <a:gd name="T20" fmla="*/ 0 w 158"/>
                  <a:gd name="T21" fmla="*/ 10 h 158"/>
                  <a:gd name="T22" fmla="*/ 0 w 158"/>
                  <a:gd name="T23" fmla="*/ 10 h 158"/>
                  <a:gd name="T24" fmla="*/ 0 w 158"/>
                  <a:gd name="T25" fmla="*/ 10 h 158"/>
                  <a:gd name="T26" fmla="*/ 0 w 158"/>
                  <a:gd name="T27" fmla="*/ 10 h 158"/>
                  <a:gd name="T28" fmla="*/ 1 w 158"/>
                  <a:gd name="T29" fmla="*/ 10 h 158"/>
                  <a:gd name="T30" fmla="*/ 1 w 158"/>
                  <a:gd name="T31" fmla="*/ 10 h 158"/>
                  <a:gd name="T32" fmla="*/ 1 w 158"/>
                  <a:gd name="T33" fmla="*/ 10 h 158"/>
                  <a:gd name="T34" fmla="*/ 1 w 158"/>
                  <a:gd name="T35" fmla="*/ 10 h 158"/>
                  <a:gd name="T36" fmla="*/ 1 w 158"/>
                  <a:gd name="T37" fmla="*/ 9 h 158"/>
                  <a:gd name="T38" fmla="*/ 1 w 158"/>
                  <a:gd name="T39" fmla="*/ 8 h 158"/>
                  <a:gd name="T40" fmla="*/ 2 w 158"/>
                  <a:gd name="T41" fmla="*/ 8 h 158"/>
                  <a:gd name="T42" fmla="*/ 2 w 158"/>
                  <a:gd name="T43" fmla="*/ 7 h 158"/>
                  <a:gd name="T44" fmla="*/ 2 w 158"/>
                  <a:gd name="T45" fmla="*/ 6 h 158"/>
                  <a:gd name="T46" fmla="*/ 2 w 158"/>
                  <a:gd name="T47" fmla="*/ 5 h 158"/>
                  <a:gd name="T48" fmla="*/ 2 w 158"/>
                  <a:gd name="T49" fmla="*/ 3 h 158"/>
                  <a:gd name="T50" fmla="*/ 2 w 158"/>
                  <a:gd name="T51" fmla="*/ 3 h 158"/>
                  <a:gd name="T52" fmla="*/ 1 w 158"/>
                  <a:gd name="T53" fmla="*/ 2 h 158"/>
                  <a:gd name="T54" fmla="*/ 1 w 158"/>
                  <a:gd name="T55" fmla="*/ 1 h 158"/>
                  <a:gd name="T56" fmla="*/ 1 w 158"/>
                  <a:gd name="T57" fmla="*/ 1 h 158"/>
                  <a:gd name="T58" fmla="*/ 1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1 w 158"/>
                  <a:gd name="T71" fmla="*/ 2 h 158"/>
                  <a:gd name="T72" fmla="*/ 1 w 158"/>
                  <a:gd name="T73" fmla="*/ 2 h 158"/>
                  <a:gd name="T74" fmla="*/ 1 w 158"/>
                  <a:gd name="T75" fmla="*/ 2 h 158"/>
                  <a:gd name="T76" fmla="*/ 1 w 158"/>
                  <a:gd name="T77" fmla="*/ 3 h 158"/>
                  <a:gd name="T78" fmla="*/ 1 w 158"/>
                  <a:gd name="T79" fmla="*/ 3 h 158"/>
                  <a:gd name="T80" fmla="*/ 2 w 158"/>
                  <a:gd name="T81" fmla="*/ 4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79" name="Freeform 33"/>
              <p:cNvSpPr>
                <a:spLocks/>
              </p:cNvSpPr>
              <p:nvPr/>
            </p:nvSpPr>
            <p:spPr bwMode="auto">
              <a:xfrm>
                <a:off x="1232" y="2211"/>
                <a:ext cx="133" cy="166"/>
              </a:xfrm>
              <a:custGeom>
                <a:avLst/>
                <a:gdLst>
                  <a:gd name="T0" fmla="*/ 2 w 399"/>
                  <a:gd name="T1" fmla="*/ 4 h 331"/>
                  <a:gd name="T2" fmla="*/ 1 w 399"/>
                  <a:gd name="T3" fmla="*/ 7 h 331"/>
                  <a:gd name="T4" fmla="*/ 0 w 399"/>
                  <a:gd name="T5" fmla="*/ 10 h 331"/>
                  <a:gd name="T6" fmla="*/ 0 w 399"/>
                  <a:gd name="T7" fmla="*/ 13 h 331"/>
                  <a:gd name="T8" fmla="*/ 0 w 399"/>
                  <a:gd name="T9" fmla="*/ 15 h 331"/>
                  <a:gd name="T10" fmla="*/ 0 w 399"/>
                  <a:gd name="T11" fmla="*/ 16 h 331"/>
                  <a:gd name="T12" fmla="*/ 0 w 399"/>
                  <a:gd name="T13" fmla="*/ 17 h 331"/>
                  <a:gd name="T14" fmla="*/ 0 w 399"/>
                  <a:gd name="T15" fmla="*/ 17 h 331"/>
                  <a:gd name="T16" fmla="*/ 1 w 399"/>
                  <a:gd name="T17" fmla="*/ 18 h 331"/>
                  <a:gd name="T18" fmla="*/ 1 w 399"/>
                  <a:gd name="T19" fmla="*/ 19 h 331"/>
                  <a:gd name="T20" fmla="*/ 2 w 399"/>
                  <a:gd name="T21" fmla="*/ 20 h 331"/>
                  <a:gd name="T22" fmla="*/ 2 w 399"/>
                  <a:gd name="T23" fmla="*/ 20 h 331"/>
                  <a:gd name="T24" fmla="*/ 3 w 399"/>
                  <a:gd name="T25" fmla="*/ 21 h 331"/>
                  <a:gd name="T26" fmla="*/ 3 w 399"/>
                  <a:gd name="T27" fmla="*/ 21 h 331"/>
                  <a:gd name="T28" fmla="*/ 4 w 399"/>
                  <a:gd name="T29" fmla="*/ 21 h 331"/>
                  <a:gd name="T30" fmla="*/ 4 w 399"/>
                  <a:gd name="T31" fmla="*/ 21 h 331"/>
                  <a:gd name="T32" fmla="*/ 5 w 399"/>
                  <a:gd name="T33" fmla="*/ 21 h 331"/>
                  <a:gd name="T34" fmla="*/ 5 w 399"/>
                  <a:gd name="T35" fmla="*/ 21 h 331"/>
                  <a:gd name="T36" fmla="*/ 5 w 399"/>
                  <a:gd name="T37" fmla="*/ 20 h 331"/>
                  <a:gd name="T38" fmla="*/ 5 w 399"/>
                  <a:gd name="T39" fmla="*/ 20 h 331"/>
                  <a:gd name="T40" fmla="*/ 4 w 399"/>
                  <a:gd name="T41" fmla="*/ 19 h 331"/>
                  <a:gd name="T42" fmla="*/ 4 w 399"/>
                  <a:gd name="T43" fmla="*/ 19 h 331"/>
                  <a:gd name="T44" fmla="*/ 4 w 399"/>
                  <a:gd name="T45" fmla="*/ 19 h 331"/>
                  <a:gd name="T46" fmla="*/ 3 w 399"/>
                  <a:gd name="T47" fmla="*/ 19 h 331"/>
                  <a:gd name="T48" fmla="*/ 3 w 399"/>
                  <a:gd name="T49" fmla="*/ 18 h 331"/>
                  <a:gd name="T50" fmla="*/ 2 w 399"/>
                  <a:gd name="T51" fmla="*/ 18 h 331"/>
                  <a:gd name="T52" fmla="*/ 2 w 399"/>
                  <a:gd name="T53" fmla="*/ 17 h 331"/>
                  <a:gd name="T54" fmla="*/ 1 w 399"/>
                  <a:gd name="T55" fmla="*/ 17 h 331"/>
                  <a:gd name="T56" fmla="*/ 1 w 399"/>
                  <a:gd name="T57" fmla="*/ 16 h 331"/>
                  <a:gd name="T58" fmla="*/ 1 w 399"/>
                  <a:gd name="T59" fmla="*/ 15 h 331"/>
                  <a:gd name="T60" fmla="*/ 1 w 399"/>
                  <a:gd name="T61" fmla="*/ 13 h 331"/>
                  <a:gd name="T62" fmla="*/ 1 w 399"/>
                  <a:gd name="T63" fmla="*/ 11 h 331"/>
                  <a:gd name="T64" fmla="*/ 1 w 399"/>
                  <a:gd name="T65" fmla="*/ 10 h 331"/>
                  <a:gd name="T66" fmla="*/ 1 w 399"/>
                  <a:gd name="T67" fmla="*/ 8 h 331"/>
                  <a:gd name="T68" fmla="*/ 1 w 399"/>
                  <a:gd name="T69" fmla="*/ 7 h 331"/>
                  <a:gd name="T70" fmla="*/ 2 w 399"/>
                  <a:gd name="T71" fmla="*/ 5 h 331"/>
                  <a:gd name="T72" fmla="*/ 2 w 399"/>
                  <a:gd name="T73" fmla="*/ 4 h 331"/>
                  <a:gd name="T74" fmla="*/ 3 w 399"/>
                  <a:gd name="T75" fmla="*/ 3 h 331"/>
                  <a:gd name="T76" fmla="*/ 4 w 399"/>
                  <a:gd name="T77" fmla="*/ 2 h 331"/>
                  <a:gd name="T78" fmla="*/ 4 w 399"/>
                  <a:gd name="T79" fmla="*/ 1 h 331"/>
                  <a:gd name="T80" fmla="*/ 4 w 399"/>
                  <a:gd name="T81" fmla="*/ 0 h 331"/>
                  <a:gd name="T82" fmla="*/ 3 w 399"/>
                  <a:gd name="T83" fmla="*/ 1 h 331"/>
                  <a:gd name="T84" fmla="*/ 3 w 399"/>
                  <a:gd name="T85" fmla="*/ 1 h 331"/>
                  <a:gd name="T86" fmla="*/ 2 w 399"/>
                  <a:gd name="T87" fmla="*/ 3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0" name="Freeform 34"/>
              <p:cNvSpPr>
                <a:spLocks/>
              </p:cNvSpPr>
              <p:nvPr/>
            </p:nvSpPr>
            <p:spPr bwMode="auto">
              <a:xfrm>
                <a:off x="1419" y="2206"/>
                <a:ext cx="116" cy="110"/>
              </a:xfrm>
              <a:custGeom>
                <a:avLst/>
                <a:gdLst>
                  <a:gd name="T0" fmla="*/ 4 w 350"/>
                  <a:gd name="T1" fmla="*/ 4 h 221"/>
                  <a:gd name="T2" fmla="*/ 4 w 350"/>
                  <a:gd name="T3" fmla="*/ 5 h 221"/>
                  <a:gd name="T4" fmla="*/ 4 w 350"/>
                  <a:gd name="T5" fmla="*/ 5 h 221"/>
                  <a:gd name="T6" fmla="*/ 4 w 350"/>
                  <a:gd name="T7" fmla="*/ 6 h 221"/>
                  <a:gd name="T8" fmla="*/ 4 w 350"/>
                  <a:gd name="T9" fmla="*/ 7 h 221"/>
                  <a:gd name="T10" fmla="*/ 4 w 350"/>
                  <a:gd name="T11" fmla="*/ 8 h 221"/>
                  <a:gd name="T12" fmla="*/ 4 w 350"/>
                  <a:gd name="T13" fmla="*/ 9 h 221"/>
                  <a:gd name="T14" fmla="*/ 4 w 350"/>
                  <a:gd name="T15" fmla="*/ 10 h 221"/>
                  <a:gd name="T16" fmla="*/ 4 w 350"/>
                  <a:gd name="T17" fmla="*/ 10 h 221"/>
                  <a:gd name="T18" fmla="*/ 3 w 350"/>
                  <a:gd name="T19" fmla="*/ 11 h 221"/>
                  <a:gd name="T20" fmla="*/ 3 w 350"/>
                  <a:gd name="T21" fmla="*/ 11 h 221"/>
                  <a:gd name="T22" fmla="*/ 3 w 350"/>
                  <a:gd name="T23" fmla="*/ 12 h 221"/>
                  <a:gd name="T24" fmla="*/ 3 w 350"/>
                  <a:gd name="T25" fmla="*/ 12 h 221"/>
                  <a:gd name="T26" fmla="*/ 3 w 350"/>
                  <a:gd name="T27" fmla="*/ 13 h 221"/>
                  <a:gd name="T28" fmla="*/ 3 w 350"/>
                  <a:gd name="T29" fmla="*/ 13 h 221"/>
                  <a:gd name="T30" fmla="*/ 3 w 350"/>
                  <a:gd name="T31" fmla="*/ 13 h 221"/>
                  <a:gd name="T32" fmla="*/ 3 w 350"/>
                  <a:gd name="T33" fmla="*/ 13 h 221"/>
                  <a:gd name="T34" fmla="*/ 3 w 350"/>
                  <a:gd name="T35" fmla="*/ 13 h 221"/>
                  <a:gd name="T36" fmla="*/ 3 w 350"/>
                  <a:gd name="T37" fmla="*/ 13 h 221"/>
                  <a:gd name="T38" fmla="*/ 3 w 350"/>
                  <a:gd name="T39" fmla="*/ 13 h 221"/>
                  <a:gd name="T40" fmla="*/ 3 w 350"/>
                  <a:gd name="T41" fmla="*/ 13 h 221"/>
                  <a:gd name="T42" fmla="*/ 3 w 350"/>
                  <a:gd name="T43" fmla="*/ 12 h 221"/>
                  <a:gd name="T44" fmla="*/ 4 w 350"/>
                  <a:gd name="T45" fmla="*/ 11 h 221"/>
                  <a:gd name="T46" fmla="*/ 4 w 350"/>
                  <a:gd name="T47" fmla="*/ 10 h 221"/>
                  <a:gd name="T48" fmla="*/ 4 w 350"/>
                  <a:gd name="T49" fmla="*/ 9 h 221"/>
                  <a:gd name="T50" fmla="*/ 4 w 350"/>
                  <a:gd name="T51" fmla="*/ 7 h 221"/>
                  <a:gd name="T52" fmla="*/ 4 w 350"/>
                  <a:gd name="T53" fmla="*/ 6 h 221"/>
                  <a:gd name="T54" fmla="*/ 4 w 350"/>
                  <a:gd name="T55" fmla="*/ 5 h 221"/>
                  <a:gd name="T56" fmla="*/ 4 w 350"/>
                  <a:gd name="T57" fmla="*/ 3 h 221"/>
                  <a:gd name="T58" fmla="*/ 4 w 350"/>
                  <a:gd name="T59" fmla="*/ 3 h 221"/>
                  <a:gd name="T60" fmla="*/ 3 w 350"/>
                  <a:gd name="T61" fmla="*/ 2 h 221"/>
                  <a:gd name="T62" fmla="*/ 3 w 350"/>
                  <a:gd name="T63" fmla="*/ 2 h 221"/>
                  <a:gd name="T64" fmla="*/ 3 w 350"/>
                  <a:gd name="T65" fmla="*/ 1 h 221"/>
                  <a:gd name="T66" fmla="*/ 2 w 350"/>
                  <a:gd name="T67" fmla="*/ 1 h 221"/>
                  <a:gd name="T68" fmla="*/ 2 w 350"/>
                  <a:gd name="T69" fmla="*/ 0 h 221"/>
                  <a:gd name="T70" fmla="*/ 2 w 350"/>
                  <a:gd name="T71" fmla="*/ 0 h 221"/>
                  <a:gd name="T72" fmla="*/ 2 w 350"/>
                  <a:gd name="T73" fmla="*/ 0 h 221"/>
                  <a:gd name="T74" fmla="*/ 1 w 350"/>
                  <a:gd name="T75" fmla="*/ 0 h 221"/>
                  <a:gd name="T76" fmla="*/ 1 w 350"/>
                  <a:gd name="T77" fmla="*/ 0 h 221"/>
                  <a:gd name="T78" fmla="*/ 1 w 350"/>
                  <a:gd name="T79" fmla="*/ 0 h 221"/>
                  <a:gd name="T80" fmla="*/ 1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1 w 350"/>
                  <a:gd name="T95" fmla="*/ 0 h 221"/>
                  <a:gd name="T96" fmla="*/ 1 w 350"/>
                  <a:gd name="T97" fmla="*/ 0 h 221"/>
                  <a:gd name="T98" fmla="*/ 1 w 350"/>
                  <a:gd name="T99" fmla="*/ 0 h 221"/>
                  <a:gd name="T100" fmla="*/ 1 w 350"/>
                  <a:gd name="T101" fmla="*/ 1 h 221"/>
                  <a:gd name="T102" fmla="*/ 1 w 350"/>
                  <a:gd name="T103" fmla="*/ 1 h 221"/>
                  <a:gd name="T104" fmla="*/ 2 w 350"/>
                  <a:gd name="T105" fmla="*/ 1 h 221"/>
                  <a:gd name="T106" fmla="*/ 2 w 350"/>
                  <a:gd name="T107" fmla="*/ 1 h 221"/>
                  <a:gd name="T108" fmla="*/ 2 w 350"/>
                  <a:gd name="T109" fmla="*/ 1 h 221"/>
                  <a:gd name="T110" fmla="*/ 2 w 350"/>
                  <a:gd name="T111" fmla="*/ 2 h 221"/>
                  <a:gd name="T112" fmla="*/ 3 w 350"/>
                  <a:gd name="T113" fmla="*/ 2 h 221"/>
                  <a:gd name="T114" fmla="*/ 3 w 350"/>
                  <a:gd name="T115" fmla="*/ 2 h 221"/>
                  <a:gd name="T116" fmla="*/ 3 w 350"/>
                  <a:gd name="T117" fmla="*/ 3 h 221"/>
                  <a:gd name="T118" fmla="*/ 3 w 350"/>
                  <a:gd name="T119" fmla="*/ 3 h 221"/>
                  <a:gd name="T120" fmla="*/ 4 w 350"/>
                  <a:gd name="T121" fmla="*/ 4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1" name="Freeform 35"/>
              <p:cNvSpPr>
                <a:spLocks/>
              </p:cNvSpPr>
              <p:nvPr/>
            </p:nvSpPr>
            <p:spPr bwMode="auto">
              <a:xfrm>
                <a:off x="1181" y="2256"/>
                <a:ext cx="48" cy="105"/>
              </a:xfrm>
              <a:custGeom>
                <a:avLst/>
                <a:gdLst>
                  <a:gd name="T0" fmla="*/ 0 w 142"/>
                  <a:gd name="T1" fmla="*/ 8 h 208"/>
                  <a:gd name="T2" fmla="*/ 0 w 142"/>
                  <a:gd name="T3" fmla="*/ 9 h 208"/>
                  <a:gd name="T4" fmla="*/ 0 w 142"/>
                  <a:gd name="T5" fmla="*/ 10 h 208"/>
                  <a:gd name="T6" fmla="*/ 0 w 142"/>
                  <a:gd name="T7" fmla="*/ 11 h 208"/>
                  <a:gd name="T8" fmla="*/ 0 w 142"/>
                  <a:gd name="T9" fmla="*/ 11 h 208"/>
                  <a:gd name="T10" fmla="*/ 1 w 142"/>
                  <a:gd name="T11" fmla="*/ 12 h 208"/>
                  <a:gd name="T12" fmla="*/ 1 w 142"/>
                  <a:gd name="T13" fmla="*/ 13 h 208"/>
                  <a:gd name="T14" fmla="*/ 1 w 142"/>
                  <a:gd name="T15" fmla="*/ 13 h 208"/>
                  <a:gd name="T16" fmla="*/ 1 w 142"/>
                  <a:gd name="T17" fmla="*/ 14 h 208"/>
                  <a:gd name="T18" fmla="*/ 2 w 142"/>
                  <a:gd name="T19" fmla="*/ 14 h 208"/>
                  <a:gd name="T20" fmla="*/ 2 w 142"/>
                  <a:gd name="T21" fmla="*/ 14 h 208"/>
                  <a:gd name="T22" fmla="*/ 2 w 142"/>
                  <a:gd name="T23" fmla="*/ 13 h 208"/>
                  <a:gd name="T24" fmla="*/ 2 w 142"/>
                  <a:gd name="T25" fmla="*/ 13 h 208"/>
                  <a:gd name="T26" fmla="*/ 2 w 142"/>
                  <a:gd name="T27" fmla="*/ 13 h 208"/>
                  <a:gd name="T28" fmla="*/ 2 w 142"/>
                  <a:gd name="T29" fmla="*/ 12 h 208"/>
                  <a:gd name="T30" fmla="*/ 2 w 142"/>
                  <a:gd name="T31" fmla="*/ 12 h 208"/>
                  <a:gd name="T32" fmla="*/ 2 w 142"/>
                  <a:gd name="T33" fmla="*/ 12 h 208"/>
                  <a:gd name="T34" fmla="*/ 1 w 142"/>
                  <a:gd name="T35" fmla="*/ 12 h 208"/>
                  <a:gd name="T36" fmla="*/ 1 w 142"/>
                  <a:gd name="T37" fmla="*/ 11 h 208"/>
                  <a:gd name="T38" fmla="*/ 1 w 142"/>
                  <a:gd name="T39" fmla="*/ 10 h 208"/>
                  <a:gd name="T40" fmla="*/ 1 w 142"/>
                  <a:gd name="T41" fmla="*/ 10 h 208"/>
                  <a:gd name="T42" fmla="*/ 1 w 142"/>
                  <a:gd name="T43" fmla="*/ 9 h 208"/>
                  <a:gd name="T44" fmla="*/ 0 w 142"/>
                  <a:gd name="T45" fmla="*/ 8 h 208"/>
                  <a:gd name="T46" fmla="*/ 0 w 142"/>
                  <a:gd name="T47" fmla="*/ 7 h 208"/>
                  <a:gd name="T48" fmla="*/ 1 w 142"/>
                  <a:gd name="T49" fmla="*/ 5 h 208"/>
                  <a:gd name="T50" fmla="*/ 1 w 142"/>
                  <a:gd name="T51" fmla="*/ 5 h 208"/>
                  <a:gd name="T52" fmla="*/ 1 w 142"/>
                  <a:gd name="T53" fmla="*/ 4 h 208"/>
                  <a:gd name="T54" fmla="*/ 1 w 142"/>
                  <a:gd name="T55" fmla="*/ 3 h 208"/>
                  <a:gd name="T56" fmla="*/ 1 w 142"/>
                  <a:gd name="T57" fmla="*/ 3 h 208"/>
                  <a:gd name="T58" fmla="*/ 1 w 142"/>
                  <a:gd name="T59" fmla="*/ 2 h 208"/>
                  <a:gd name="T60" fmla="*/ 2 w 142"/>
                  <a:gd name="T61" fmla="*/ 1 h 208"/>
                  <a:gd name="T62" fmla="*/ 2 w 142"/>
                  <a:gd name="T63" fmla="*/ 1 h 208"/>
                  <a:gd name="T64" fmla="*/ 2 w 142"/>
                  <a:gd name="T65" fmla="*/ 1 h 208"/>
                  <a:gd name="T66" fmla="*/ 2 w 142"/>
                  <a:gd name="T67" fmla="*/ 0 h 208"/>
                  <a:gd name="T68" fmla="*/ 1 w 142"/>
                  <a:gd name="T69" fmla="*/ 1 h 208"/>
                  <a:gd name="T70" fmla="*/ 1 w 142"/>
                  <a:gd name="T71" fmla="*/ 1 h 208"/>
                  <a:gd name="T72" fmla="*/ 1 w 142"/>
                  <a:gd name="T73" fmla="*/ 2 h 208"/>
                  <a:gd name="T74" fmla="*/ 1 w 142"/>
                  <a:gd name="T75" fmla="*/ 4 h 208"/>
                  <a:gd name="T76" fmla="*/ 0 w 142"/>
                  <a:gd name="T77" fmla="*/ 5 h 208"/>
                  <a:gd name="T78" fmla="*/ 0 w 142"/>
                  <a:gd name="T79" fmla="*/ 6 h 208"/>
                  <a:gd name="T80" fmla="*/ 0 w 142"/>
                  <a:gd name="T81" fmla="*/ 8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2" name="Freeform 36"/>
              <p:cNvSpPr>
                <a:spLocks/>
              </p:cNvSpPr>
              <p:nvPr/>
            </p:nvSpPr>
            <p:spPr bwMode="auto">
              <a:xfrm>
                <a:off x="1515" y="2198"/>
                <a:ext cx="101" cy="136"/>
              </a:xfrm>
              <a:custGeom>
                <a:avLst/>
                <a:gdLst>
                  <a:gd name="T0" fmla="*/ 3 w 304"/>
                  <a:gd name="T1" fmla="*/ 7 h 272"/>
                  <a:gd name="T2" fmla="*/ 3 w 304"/>
                  <a:gd name="T3" fmla="*/ 8 h 272"/>
                  <a:gd name="T4" fmla="*/ 3 w 304"/>
                  <a:gd name="T5" fmla="*/ 9 h 272"/>
                  <a:gd name="T6" fmla="*/ 3 w 304"/>
                  <a:gd name="T7" fmla="*/ 11 h 272"/>
                  <a:gd name="T8" fmla="*/ 3 w 304"/>
                  <a:gd name="T9" fmla="*/ 12 h 272"/>
                  <a:gd name="T10" fmla="*/ 3 w 304"/>
                  <a:gd name="T11" fmla="*/ 13 h 272"/>
                  <a:gd name="T12" fmla="*/ 3 w 304"/>
                  <a:gd name="T13" fmla="*/ 14 h 272"/>
                  <a:gd name="T14" fmla="*/ 2 w 304"/>
                  <a:gd name="T15" fmla="*/ 15 h 272"/>
                  <a:gd name="T16" fmla="*/ 2 w 304"/>
                  <a:gd name="T17" fmla="*/ 16 h 272"/>
                  <a:gd name="T18" fmla="*/ 2 w 304"/>
                  <a:gd name="T19" fmla="*/ 16 h 272"/>
                  <a:gd name="T20" fmla="*/ 2 w 304"/>
                  <a:gd name="T21" fmla="*/ 17 h 272"/>
                  <a:gd name="T22" fmla="*/ 2 w 304"/>
                  <a:gd name="T23" fmla="*/ 17 h 272"/>
                  <a:gd name="T24" fmla="*/ 2 w 304"/>
                  <a:gd name="T25" fmla="*/ 17 h 272"/>
                  <a:gd name="T26" fmla="*/ 2 w 304"/>
                  <a:gd name="T27" fmla="*/ 17 h 272"/>
                  <a:gd name="T28" fmla="*/ 2 w 304"/>
                  <a:gd name="T29" fmla="*/ 17 h 272"/>
                  <a:gd name="T30" fmla="*/ 3 w 304"/>
                  <a:gd name="T31" fmla="*/ 15 h 272"/>
                  <a:gd name="T32" fmla="*/ 3 w 304"/>
                  <a:gd name="T33" fmla="*/ 14 h 272"/>
                  <a:gd name="T34" fmla="*/ 4 w 304"/>
                  <a:gd name="T35" fmla="*/ 12 h 272"/>
                  <a:gd name="T36" fmla="*/ 4 w 304"/>
                  <a:gd name="T37" fmla="*/ 11 h 272"/>
                  <a:gd name="T38" fmla="*/ 4 w 304"/>
                  <a:gd name="T39" fmla="*/ 9 h 272"/>
                  <a:gd name="T40" fmla="*/ 3 w 304"/>
                  <a:gd name="T41" fmla="*/ 7 h 272"/>
                  <a:gd name="T42" fmla="*/ 3 w 304"/>
                  <a:gd name="T43" fmla="*/ 6 h 272"/>
                  <a:gd name="T44" fmla="*/ 3 w 304"/>
                  <a:gd name="T45" fmla="*/ 5 h 272"/>
                  <a:gd name="T46" fmla="*/ 2 w 304"/>
                  <a:gd name="T47" fmla="*/ 4 h 272"/>
                  <a:gd name="T48" fmla="*/ 2 w 304"/>
                  <a:gd name="T49" fmla="*/ 3 h 272"/>
                  <a:gd name="T50" fmla="*/ 2 w 304"/>
                  <a:gd name="T51" fmla="*/ 2 h 272"/>
                  <a:gd name="T52" fmla="*/ 1 w 304"/>
                  <a:gd name="T53" fmla="*/ 1 h 272"/>
                  <a:gd name="T54" fmla="*/ 1 w 304"/>
                  <a:gd name="T55" fmla="*/ 1 h 272"/>
                  <a:gd name="T56" fmla="*/ 0 w 304"/>
                  <a:gd name="T57" fmla="*/ 1 h 272"/>
                  <a:gd name="T58" fmla="*/ 0 w 304"/>
                  <a:gd name="T59" fmla="*/ 1 h 272"/>
                  <a:gd name="T60" fmla="*/ 0 w 304"/>
                  <a:gd name="T61" fmla="*/ 1 h 272"/>
                  <a:gd name="T62" fmla="*/ 0 w 304"/>
                  <a:gd name="T63" fmla="*/ 1 h 272"/>
                  <a:gd name="T64" fmla="*/ 1 w 304"/>
                  <a:gd name="T65" fmla="*/ 2 h 272"/>
                  <a:gd name="T66" fmla="*/ 1 w 304"/>
                  <a:gd name="T67" fmla="*/ 2 h 272"/>
                  <a:gd name="T68" fmla="*/ 2 w 304"/>
                  <a:gd name="T69" fmla="*/ 3 h 272"/>
                  <a:gd name="T70" fmla="*/ 2 w 304"/>
                  <a:gd name="T71" fmla="*/ 4 h 272"/>
                  <a:gd name="T72" fmla="*/ 2 w 304"/>
                  <a:gd name="T73" fmla="*/ 5 h 272"/>
                  <a:gd name="T74" fmla="*/ 3 w 304"/>
                  <a:gd name="T75" fmla="*/ 6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3" name="Freeform 37"/>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3 h 164"/>
                  <a:gd name="T20" fmla="*/ 0 w 103"/>
                  <a:gd name="T21" fmla="*/ 4 h 164"/>
                  <a:gd name="T22" fmla="*/ 0 w 103"/>
                  <a:gd name="T23" fmla="*/ 6 h 164"/>
                  <a:gd name="T24" fmla="*/ 1 w 103"/>
                  <a:gd name="T25" fmla="*/ 7 h 164"/>
                  <a:gd name="T26" fmla="*/ 1 w 103"/>
                  <a:gd name="T27" fmla="*/ 9 h 164"/>
                  <a:gd name="T28" fmla="*/ 1 w 103"/>
                  <a:gd name="T29" fmla="*/ 10 h 164"/>
                  <a:gd name="T30" fmla="*/ 1 w 103"/>
                  <a:gd name="T31" fmla="*/ 11 h 164"/>
                  <a:gd name="T32" fmla="*/ 1 w 103"/>
                  <a:gd name="T33" fmla="*/ 11 h 164"/>
                  <a:gd name="T34" fmla="*/ 1 w 103"/>
                  <a:gd name="T35" fmla="*/ 10 h 164"/>
                  <a:gd name="T36" fmla="*/ 1 w 103"/>
                  <a:gd name="T37" fmla="*/ 9 h 164"/>
                  <a:gd name="T38" fmla="*/ 1 w 103"/>
                  <a:gd name="T39" fmla="*/ 8 h 164"/>
                  <a:gd name="T40" fmla="*/ 1 w 103"/>
                  <a:gd name="T41" fmla="*/ 7 h 164"/>
                  <a:gd name="T42" fmla="*/ 1 w 103"/>
                  <a:gd name="T43" fmla="*/ 5 h 164"/>
                  <a:gd name="T44" fmla="*/ 1 w 103"/>
                  <a:gd name="T45" fmla="*/ 4 h 164"/>
                  <a:gd name="T46" fmla="*/ 1 w 103"/>
                  <a:gd name="T47" fmla="*/ 3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4" name="Freeform 38"/>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2 h 82"/>
                  <a:gd name="T20" fmla="*/ 0 w 54"/>
                  <a:gd name="T21" fmla="*/ 3 h 82"/>
                  <a:gd name="T22" fmla="*/ 0 w 54"/>
                  <a:gd name="T23" fmla="*/ 3 h 82"/>
                  <a:gd name="T24" fmla="*/ 0 w 54"/>
                  <a:gd name="T25" fmla="*/ 4 h 82"/>
                  <a:gd name="T26" fmla="*/ 0 w 54"/>
                  <a:gd name="T27" fmla="*/ 5 h 82"/>
                  <a:gd name="T28" fmla="*/ 0 w 54"/>
                  <a:gd name="T29" fmla="*/ 5 h 82"/>
                  <a:gd name="T30" fmla="*/ 1 w 54"/>
                  <a:gd name="T31" fmla="*/ 6 h 82"/>
                  <a:gd name="T32" fmla="*/ 1 w 54"/>
                  <a:gd name="T33" fmla="*/ 6 h 82"/>
                  <a:gd name="T34" fmla="*/ 1 w 54"/>
                  <a:gd name="T35" fmla="*/ 5 h 82"/>
                  <a:gd name="T36" fmla="*/ 1 w 54"/>
                  <a:gd name="T37" fmla="*/ 3 h 82"/>
                  <a:gd name="T38" fmla="*/ 0 w 54"/>
                  <a:gd name="T39" fmla="*/ 2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5" name="Freeform 39"/>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2 h 47"/>
                  <a:gd name="T30" fmla="*/ 0 w 46"/>
                  <a:gd name="T31" fmla="*/ 2 h 47"/>
                  <a:gd name="T32" fmla="*/ 0 w 46"/>
                  <a:gd name="T33" fmla="*/ 3 h 47"/>
                  <a:gd name="T34" fmla="*/ 0 w 46"/>
                  <a:gd name="T35" fmla="*/ 3 h 47"/>
                  <a:gd name="T36" fmla="*/ 0 w 46"/>
                  <a:gd name="T37" fmla="*/ 3 h 47"/>
                  <a:gd name="T38" fmla="*/ 1 w 46"/>
                  <a:gd name="T39" fmla="*/ 3 h 47"/>
                  <a:gd name="T40" fmla="*/ 1 w 46"/>
                  <a:gd name="T41" fmla="*/ 3 h 47"/>
                  <a:gd name="T42" fmla="*/ 1 w 46"/>
                  <a:gd name="T43" fmla="*/ 3 h 47"/>
                  <a:gd name="T44" fmla="*/ 1 w 46"/>
                  <a:gd name="T45" fmla="*/ 2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6" name="Freeform 40"/>
              <p:cNvSpPr>
                <a:spLocks/>
              </p:cNvSpPr>
              <p:nvPr/>
            </p:nvSpPr>
            <p:spPr bwMode="auto">
              <a:xfrm>
                <a:off x="1360" y="2263"/>
                <a:ext cx="21" cy="16"/>
              </a:xfrm>
              <a:custGeom>
                <a:avLst/>
                <a:gdLst>
                  <a:gd name="T0" fmla="*/ 1 w 63"/>
                  <a:gd name="T1" fmla="*/ 2 h 31"/>
                  <a:gd name="T2" fmla="*/ 1 w 63"/>
                  <a:gd name="T3" fmla="*/ 2 h 31"/>
                  <a:gd name="T4" fmla="*/ 1 w 63"/>
                  <a:gd name="T5" fmla="*/ 2 h 31"/>
                  <a:gd name="T6" fmla="*/ 1 w 63"/>
                  <a:gd name="T7" fmla="*/ 1 h 31"/>
                  <a:gd name="T8" fmla="*/ 1 w 63"/>
                  <a:gd name="T9" fmla="*/ 1 h 31"/>
                  <a:gd name="T10" fmla="*/ 1 w 63"/>
                  <a:gd name="T11" fmla="*/ 1 h 31"/>
                  <a:gd name="T12" fmla="*/ 1 w 63"/>
                  <a:gd name="T13" fmla="*/ 1 h 31"/>
                  <a:gd name="T14" fmla="*/ 1 w 63"/>
                  <a:gd name="T15" fmla="*/ 0 h 31"/>
                  <a:gd name="T16" fmla="*/ 1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2 h 31"/>
                  <a:gd name="T30" fmla="*/ 0 w 63"/>
                  <a:gd name="T31" fmla="*/ 2 h 31"/>
                  <a:gd name="T32" fmla="*/ 0 w 63"/>
                  <a:gd name="T33" fmla="*/ 2 h 31"/>
                  <a:gd name="T34" fmla="*/ 0 w 63"/>
                  <a:gd name="T35" fmla="*/ 2 h 31"/>
                  <a:gd name="T36" fmla="*/ 0 w 63"/>
                  <a:gd name="T37" fmla="*/ 2 h 31"/>
                  <a:gd name="T38" fmla="*/ 0 w 63"/>
                  <a:gd name="T39" fmla="*/ 2 h 31"/>
                  <a:gd name="T40" fmla="*/ 0 w 63"/>
                  <a:gd name="T41" fmla="*/ 2 h 31"/>
                  <a:gd name="T42" fmla="*/ 0 w 63"/>
                  <a:gd name="T43" fmla="*/ 2 h 31"/>
                  <a:gd name="T44" fmla="*/ 0 w 63"/>
                  <a:gd name="T45" fmla="*/ 2 h 31"/>
                  <a:gd name="T46" fmla="*/ 1 w 63"/>
                  <a:gd name="T47" fmla="*/ 2 h 31"/>
                  <a:gd name="T48" fmla="*/ 1 w 63"/>
                  <a:gd name="T49" fmla="*/ 2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7" name="Freeform 41"/>
              <p:cNvSpPr>
                <a:spLocks/>
              </p:cNvSpPr>
              <p:nvPr/>
            </p:nvSpPr>
            <p:spPr bwMode="auto">
              <a:xfrm>
                <a:off x="1261" y="2237"/>
                <a:ext cx="81" cy="103"/>
              </a:xfrm>
              <a:custGeom>
                <a:avLst/>
                <a:gdLst>
                  <a:gd name="T0" fmla="*/ 1 w 245"/>
                  <a:gd name="T1" fmla="*/ 2 h 206"/>
                  <a:gd name="T2" fmla="*/ 1 w 245"/>
                  <a:gd name="T3" fmla="*/ 3 h 206"/>
                  <a:gd name="T4" fmla="*/ 1 w 245"/>
                  <a:gd name="T5" fmla="*/ 4 h 206"/>
                  <a:gd name="T6" fmla="*/ 0 w 245"/>
                  <a:gd name="T7" fmla="*/ 4 h 206"/>
                  <a:gd name="T8" fmla="*/ 0 w 245"/>
                  <a:gd name="T9" fmla="*/ 5 h 206"/>
                  <a:gd name="T10" fmla="*/ 0 w 245"/>
                  <a:gd name="T11" fmla="*/ 6 h 206"/>
                  <a:gd name="T12" fmla="*/ 0 w 245"/>
                  <a:gd name="T13" fmla="*/ 7 h 206"/>
                  <a:gd name="T14" fmla="*/ 0 w 245"/>
                  <a:gd name="T15" fmla="*/ 7 h 206"/>
                  <a:gd name="T16" fmla="*/ 0 w 245"/>
                  <a:gd name="T17" fmla="*/ 8 h 206"/>
                  <a:gd name="T18" fmla="*/ 0 w 245"/>
                  <a:gd name="T19" fmla="*/ 10 h 206"/>
                  <a:gd name="T20" fmla="*/ 0 w 245"/>
                  <a:gd name="T21" fmla="*/ 11 h 206"/>
                  <a:gd name="T22" fmla="*/ 0 w 245"/>
                  <a:gd name="T23" fmla="*/ 12 h 206"/>
                  <a:gd name="T24" fmla="*/ 1 w 245"/>
                  <a:gd name="T25" fmla="*/ 12 h 206"/>
                  <a:gd name="T26" fmla="*/ 1 w 245"/>
                  <a:gd name="T27" fmla="*/ 13 h 206"/>
                  <a:gd name="T28" fmla="*/ 1 w 245"/>
                  <a:gd name="T29" fmla="*/ 13 h 206"/>
                  <a:gd name="T30" fmla="*/ 2 w 245"/>
                  <a:gd name="T31" fmla="*/ 13 h 206"/>
                  <a:gd name="T32" fmla="*/ 2 w 245"/>
                  <a:gd name="T33" fmla="*/ 13 h 206"/>
                  <a:gd name="T34" fmla="*/ 2 w 245"/>
                  <a:gd name="T35" fmla="*/ 13 h 206"/>
                  <a:gd name="T36" fmla="*/ 2 w 245"/>
                  <a:gd name="T37" fmla="*/ 13 h 206"/>
                  <a:gd name="T38" fmla="*/ 2 w 245"/>
                  <a:gd name="T39" fmla="*/ 13 h 206"/>
                  <a:gd name="T40" fmla="*/ 2 w 245"/>
                  <a:gd name="T41" fmla="*/ 13 h 206"/>
                  <a:gd name="T42" fmla="*/ 2 w 245"/>
                  <a:gd name="T43" fmla="*/ 12 h 206"/>
                  <a:gd name="T44" fmla="*/ 2 w 245"/>
                  <a:gd name="T45" fmla="*/ 12 h 206"/>
                  <a:gd name="T46" fmla="*/ 2 w 245"/>
                  <a:gd name="T47" fmla="*/ 12 h 206"/>
                  <a:gd name="T48" fmla="*/ 2 w 245"/>
                  <a:gd name="T49" fmla="*/ 12 h 206"/>
                  <a:gd name="T50" fmla="*/ 2 w 245"/>
                  <a:gd name="T51" fmla="*/ 12 h 206"/>
                  <a:gd name="T52" fmla="*/ 2 w 245"/>
                  <a:gd name="T53" fmla="*/ 12 h 206"/>
                  <a:gd name="T54" fmla="*/ 2 w 245"/>
                  <a:gd name="T55" fmla="*/ 12 h 206"/>
                  <a:gd name="T56" fmla="*/ 2 w 245"/>
                  <a:gd name="T57" fmla="*/ 12 h 206"/>
                  <a:gd name="T58" fmla="*/ 1 w 245"/>
                  <a:gd name="T59" fmla="*/ 12 h 206"/>
                  <a:gd name="T60" fmla="*/ 1 w 245"/>
                  <a:gd name="T61" fmla="*/ 12 h 206"/>
                  <a:gd name="T62" fmla="*/ 1 w 245"/>
                  <a:gd name="T63" fmla="*/ 12 h 206"/>
                  <a:gd name="T64" fmla="*/ 1 w 245"/>
                  <a:gd name="T65" fmla="*/ 12 h 206"/>
                  <a:gd name="T66" fmla="*/ 1 w 245"/>
                  <a:gd name="T67" fmla="*/ 12 h 206"/>
                  <a:gd name="T68" fmla="*/ 1 w 245"/>
                  <a:gd name="T69" fmla="*/ 11 h 206"/>
                  <a:gd name="T70" fmla="*/ 0 w 245"/>
                  <a:gd name="T71" fmla="*/ 11 h 206"/>
                  <a:gd name="T72" fmla="*/ 0 w 245"/>
                  <a:gd name="T73" fmla="*/ 10 h 206"/>
                  <a:gd name="T74" fmla="*/ 0 w 245"/>
                  <a:gd name="T75" fmla="*/ 9 h 206"/>
                  <a:gd name="T76" fmla="*/ 0 w 245"/>
                  <a:gd name="T77" fmla="*/ 8 h 206"/>
                  <a:gd name="T78" fmla="*/ 0 w 245"/>
                  <a:gd name="T79" fmla="*/ 7 h 206"/>
                  <a:gd name="T80" fmla="*/ 0 w 245"/>
                  <a:gd name="T81" fmla="*/ 6 h 206"/>
                  <a:gd name="T82" fmla="*/ 1 w 245"/>
                  <a:gd name="T83" fmla="*/ 6 h 206"/>
                  <a:gd name="T84" fmla="*/ 1 w 245"/>
                  <a:gd name="T85" fmla="*/ 5 h 206"/>
                  <a:gd name="T86" fmla="*/ 1 w 245"/>
                  <a:gd name="T87" fmla="*/ 4 h 206"/>
                  <a:gd name="T88" fmla="*/ 1 w 245"/>
                  <a:gd name="T89" fmla="*/ 4 h 206"/>
                  <a:gd name="T90" fmla="*/ 1 w 245"/>
                  <a:gd name="T91" fmla="*/ 3 h 206"/>
                  <a:gd name="T92" fmla="*/ 2 w 245"/>
                  <a:gd name="T93" fmla="*/ 3 h 206"/>
                  <a:gd name="T94" fmla="*/ 2 w 245"/>
                  <a:gd name="T95" fmla="*/ 2 h 206"/>
                  <a:gd name="T96" fmla="*/ 2 w 245"/>
                  <a:gd name="T97" fmla="*/ 2 h 206"/>
                  <a:gd name="T98" fmla="*/ 2 w 245"/>
                  <a:gd name="T99" fmla="*/ 1 h 206"/>
                  <a:gd name="T100" fmla="*/ 3 w 245"/>
                  <a:gd name="T101" fmla="*/ 1 h 206"/>
                  <a:gd name="T102" fmla="*/ 3 w 245"/>
                  <a:gd name="T103" fmla="*/ 1 h 206"/>
                  <a:gd name="T104" fmla="*/ 3 w 245"/>
                  <a:gd name="T105" fmla="*/ 1 h 206"/>
                  <a:gd name="T106" fmla="*/ 3 w 245"/>
                  <a:gd name="T107" fmla="*/ 1 h 206"/>
                  <a:gd name="T108" fmla="*/ 3 w 245"/>
                  <a:gd name="T109" fmla="*/ 0 h 206"/>
                  <a:gd name="T110" fmla="*/ 2 w 245"/>
                  <a:gd name="T111" fmla="*/ 1 h 206"/>
                  <a:gd name="T112" fmla="*/ 2 w 245"/>
                  <a:gd name="T113" fmla="*/ 1 h 206"/>
                  <a:gd name="T114" fmla="*/ 2 w 245"/>
                  <a:gd name="T115" fmla="*/ 1 h 206"/>
                  <a:gd name="T116" fmla="*/ 2 w 245"/>
                  <a:gd name="T117" fmla="*/ 1 h 206"/>
                  <a:gd name="T118" fmla="*/ 1 w 245"/>
                  <a:gd name="T119" fmla="*/ 2 h 206"/>
                  <a:gd name="T120" fmla="*/ 1 w 245"/>
                  <a:gd name="T121" fmla="*/ 2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8" name="Freeform 42"/>
              <p:cNvSpPr>
                <a:spLocks/>
              </p:cNvSpPr>
              <p:nvPr/>
            </p:nvSpPr>
            <p:spPr bwMode="auto">
              <a:xfrm>
                <a:off x="1401" y="2236"/>
                <a:ext cx="53" cy="80"/>
              </a:xfrm>
              <a:custGeom>
                <a:avLst/>
                <a:gdLst>
                  <a:gd name="T0" fmla="*/ 2 w 159"/>
                  <a:gd name="T1" fmla="*/ 4 h 160"/>
                  <a:gd name="T2" fmla="*/ 2 w 159"/>
                  <a:gd name="T3" fmla="*/ 5 h 160"/>
                  <a:gd name="T4" fmla="*/ 2 w 159"/>
                  <a:gd name="T5" fmla="*/ 6 h 160"/>
                  <a:gd name="T6" fmla="*/ 2 w 159"/>
                  <a:gd name="T7" fmla="*/ 6 h 160"/>
                  <a:gd name="T8" fmla="*/ 1 w 159"/>
                  <a:gd name="T9" fmla="*/ 7 h 160"/>
                  <a:gd name="T10" fmla="*/ 1 w 159"/>
                  <a:gd name="T11" fmla="*/ 8 h 160"/>
                  <a:gd name="T12" fmla="*/ 1 w 159"/>
                  <a:gd name="T13" fmla="*/ 8 h 160"/>
                  <a:gd name="T14" fmla="*/ 1 w 159"/>
                  <a:gd name="T15" fmla="*/ 9 h 160"/>
                  <a:gd name="T16" fmla="*/ 0 w 159"/>
                  <a:gd name="T17" fmla="*/ 10 h 160"/>
                  <a:gd name="T18" fmla="*/ 0 w 159"/>
                  <a:gd name="T19" fmla="*/ 10 h 160"/>
                  <a:gd name="T20" fmla="*/ 0 w 159"/>
                  <a:gd name="T21" fmla="*/ 10 h 160"/>
                  <a:gd name="T22" fmla="*/ 0 w 159"/>
                  <a:gd name="T23" fmla="*/ 10 h 160"/>
                  <a:gd name="T24" fmla="*/ 0 w 159"/>
                  <a:gd name="T25" fmla="*/ 10 h 160"/>
                  <a:gd name="T26" fmla="*/ 0 w 159"/>
                  <a:gd name="T27" fmla="*/ 10 h 160"/>
                  <a:gd name="T28" fmla="*/ 1 w 159"/>
                  <a:gd name="T29" fmla="*/ 10 h 160"/>
                  <a:gd name="T30" fmla="*/ 1 w 159"/>
                  <a:gd name="T31" fmla="*/ 10 h 160"/>
                  <a:gd name="T32" fmla="*/ 1 w 159"/>
                  <a:gd name="T33" fmla="*/ 10 h 160"/>
                  <a:gd name="T34" fmla="*/ 1 w 159"/>
                  <a:gd name="T35" fmla="*/ 10 h 160"/>
                  <a:gd name="T36" fmla="*/ 1 w 159"/>
                  <a:gd name="T37" fmla="*/ 9 h 160"/>
                  <a:gd name="T38" fmla="*/ 1 w 159"/>
                  <a:gd name="T39" fmla="*/ 8 h 160"/>
                  <a:gd name="T40" fmla="*/ 2 w 159"/>
                  <a:gd name="T41" fmla="*/ 8 h 160"/>
                  <a:gd name="T42" fmla="*/ 2 w 159"/>
                  <a:gd name="T43" fmla="*/ 7 h 160"/>
                  <a:gd name="T44" fmla="*/ 2 w 159"/>
                  <a:gd name="T45" fmla="*/ 6 h 160"/>
                  <a:gd name="T46" fmla="*/ 2 w 159"/>
                  <a:gd name="T47" fmla="*/ 5 h 160"/>
                  <a:gd name="T48" fmla="*/ 2 w 159"/>
                  <a:gd name="T49" fmla="*/ 4 h 160"/>
                  <a:gd name="T50" fmla="*/ 2 w 159"/>
                  <a:gd name="T51" fmla="*/ 3 h 160"/>
                  <a:gd name="T52" fmla="*/ 2 w 159"/>
                  <a:gd name="T53" fmla="*/ 2 h 160"/>
                  <a:gd name="T54" fmla="*/ 1 w 159"/>
                  <a:gd name="T55" fmla="*/ 1 h 160"/>
                  <a:gd name="T56" fmla="*/ 1 w 159"/>
                  <a:gd name="T57" fmla="*/ 1 h 160"/>
                  <a:gd name="T58" fmla="*/ 1 w 159"/>
                  <a:gd name="T59" fmla="*/ 1 h 160"/>
                  <a:gd name="T60" fmla="*/ 0 w 159"/>
                  <a:gd name="T61" fmla="*/ 0 h 160"/>
                  <a:gd name="T62" fmla="*/ 0 w 159"/>
                  <a:gd name="T63" fmla="*/ 1 h 160"/>
                  <a:gd name="T64" fmla="*/ 0 w 159"/>
                  <a:gd name="T65" fmla="*/ 1 h 160"/>
                  <a:gd name="T66" fmla="*/ 0 w 159"/>
                  <a:gd name="T67" fmla="*/ 1 h 160"/>
                  <a:gd name="T68" fmla="*/ 1 w 159"/>
                  <a:gd name="T69" fmla="*/ 1 h 160"/>
                  <a:gd name="T70" fmla="*/ 1 w 159"/>
                  <a:gd name="T71" fmla="*/ 1 h 160"/>
                  <a:gd name="T72" fmla="*/ 1 w 159"/>
                  <a:gd name="T73" fmla="*/ 2 h 160"/>
                  <a:gd name="T74" fmla="*/ 1 w 159"/>
                  <a:gd name="T75" fmla="*/ 2 h 160"/>
                  <a:gd name="T76" fmla="*/ 1 w 159"/>
                  <a:gd name="T77" fmla="*/ 2 h 160"/>
                  <a:gd name="T78" fmla="*/ 2 w 159"/>
                  <a:gd name="T79" fmla="*/ 3 h 160"/>
                  <a:gd name="T80" fmla="*/ 2 w 159"/>
                  <a:gd name="T81" fmla="*/ 4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89" name="Freeform 43"/>
              <p:cNvSpPr>
                <a:spLocks/>
              </p:cNvSpPr>
              <p:nvPr/>
            </p:nvSpPr>
            <p:spPr bwMode="auto">
              <a:xfrm>
                <a:off x="1208" y="2218"/>
                <a:ext cx="133" cy="166"/>
              </a:xfrm>
              <a:custGeom>
                <a:avLst/>
                <a:gdLst>
                  <a:gd name="T0" fmla="*/ 2 w 399"/>
                  <a:gd name="T1" fmla="*/ 4 h 332"/>
                  <a:gd name="T2" fmla="*/ 1 w 399"/>
                  <a:gd name="T3" fmla="*/ 7 h 332"/>
                  <a:gd name="T4" fmla="*/ 0 w 399"/>
                  <a:gd name="T5" fmla="*/ 10 h 332"/>
                  <a:gd name="T6" fmla="*/ 0 w 399"/>
                  <a:gd name="T7" fmla="*/ 13 h 332"/>
                  <a:gd name="T8" fmla="*/ 0 w 399"/>
                  <a:gd name="T9" fmla="*/ 15 h 332"/>
                  <a:gd name="T10" fmla="*/ 0 w 399"/>
                  <a:gd name="T11" fmla="*/ 16 h 332"/>
                  <a:gd name="T12" fmla="*/ 0 w 399"/>
                  <a:gd name="T13" fmla="*/ 17 h 332"/>
                  <a:gd name="T14" fmla="*/ 1 w 399"/>
                  <a:gd name="T15" fmla="*/ 18 h 332"/>
                  <a:gd name="T16" fmla="*/ 1 w 399"/>
                  <a:gd name="T17" fmla="*/ 18 h 332"/>
                  <a:gd name="T18" fmla="*/ 1 w 399"/>
                  <a:gd name="T19" fmla="*/ 19 h 332"/>
                  <a:gd name="T20" fmla="*/ 2 w 399"/>
                  <a:gd name="T21" fmla="*/ 20 h 332"/>
                  <a:gd name="T22" fmla="*/ 2 w 399"/>
                  <a:gd name="T23" fmla="*/ 20 h 332"/>
                  <a:gd name="T24" fmla="*/ 3 w 399"/>
                  <a:gd name="T25" fmla="*/ 21 h 332"/>
                  <a:gd name="T26" fmla="*/ 3 w 399"/>
                  <a:gd name="T27" fmla="*/ 21 h 332"/>
                  <a:gd name="T28" fmla="*/ 4 w 399"/>
                  <a:gd name="T29" fmla="*/ 21 h 332"/>
                  <a:gd name="T30" fmla="*/ 4 w 399"/>
                  <a:gd name="T31" fmla="*/ 21 h 332"/>
                  <a:gd name="T32" fmla="*/ 5 w 399"/>
                  <a:gd name="T33" fmla="*/ 21 h 332"/>
                  <a:gd name="T34" fmla="*/ 5 w 399"/>
                  <a:gd name="T35" fmla="*/ 21 h 332"/>
                  <a:gd name="T36" fmla="*/ 5 w 399"/>
                  <a:gd name="T37" fmla="*/ 20 h 332"/>
                  <a:gd name="T38" fmla="*/ 5 w 399"/>
                  <a:gd name="T39" fmla="*/ 20 h 332"/>
                  <a:gd name="T40" fmla="*/ 4 w 399"/>
                  <a:gd name="T41" fmla="*/ 20 h 332"/>
                  <a:gd name="T42" fmla="*/ 4 w 399"/>
                  <a:gd name="T43" fmla="*/ 20 h 332"/>
                  <a:gd name="T44" fmla="*/ 4 w 399"/>
                  <a:gd name="T45" fmla="*/ 20 h 332"/>
                  <a:gd name="T46" fmla="*/ 3 w 399"/>
                  <a:gd name="T47" fmla="*/ 19 h 332"/>
                  <a:gd name="T48" fmla="*/ 3 w 399"/>
                  <a:gd name="T49" fmla="*/ 19 h 332"/>
                  <a:gd name="T50" fmla="*/ 2 w 399"/>
                  <a:gd name="T51" fmla="*/ 19 h 332"/>
                  <a:gd name="T52" fmla="*/ 2 w 399"/>
                  <a:gd name="T53" fmla="*/ 18 h 332"/>
                  <a:gd name="T54" fmla="*/ 1 w 399"/>
                  <a:gd name="T55" fmla="*/ 17 h 332"/>
                  <a:gd name="T56" fmla="*/ 1 w 399"/>
                  <a:gd name="T57" fmla="*/ 16 h 332"/>
                  <a:gd name="T58" fmla="*/ 1 w 399"/>
                  <a:gd name="T59" fmla="*/ 15 h 332"/>
                  <a:gd name="T60" fmla="*/ 0 w 399"/>
                  <a:gd name="T61" fmla="*/ 14 h 332"/>
                  <a:gd name="T62" fmla="*/ 1 w 399"/>
                  <a:gd name="T63" fmla="*/ 11 h 332"/>
                  <a:gd name="T64" fmla="*/ 1 w 399"/>
                  <a:gd name="T65" fmla="*/ 10 h 332"/>
                  <a:gd name="T66" fmla="*/ 1 w 399"/>
                  <a:gd name="T67" fmla="*/ 8 h 332"/>
                  <a:gd name="T68" fmla="*/ 1 w 399"/>
                  <a:gd name="T69" fmla="*/ 7 h 332"/>
                  <a:gd name="T70" fmla="*/ 2 w 399"/>
                  <a:gd name="T71" fmla="*/ 5 h 332"/>
                  <a:gd name="T72" fmla="*/ 2 w 399"/>
                  <a:gd name="T73" fmla="*/ 4 h 332"/>
                  <a:gd name="T74" fmla="*/ 3 w 399"/>
                  <a:gd name="T75" fmla="*/ 3 h 332"/>
                  <a:gd name="T76" fmla="*/ 3 w 399"/>
                  <a:gd name="T77" fmla="*/ 2 h 332"/>
                  <a:gd name="T78" fmla="*/ 4 w 399"/>
                  <a:gd name="T79" fmla="*/ 1 h 332"/>
                  <a:gd name="T80" fmla="*/ 4 w 399"/>
                  <a:gd name="T81" fmla="*/ 0 h 332"/>
                  <a:gd name="T82" fmla="*/ 3 w 399"/>
                  <a:gd name="T83" fmla="*/ 1 h 332"/>
                  <a:gd name="T84" fmla="*/ 3 w 399"/>
                  <a:gd name="T85" fmla="*/ 2 h 332"/>
                  <a:gd name="T86" fmla="*/ 2 w 399"/>
                  <a:gd name="T87" fmla="*/ 3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90" name="Freeform 44"/>
              <p:cNvSpPr>
                <a:spLocks/>
              </p:cNvSpPr>
              <p:nvPr/>
            </p:nvSpPr>
            <p:spPr bwMode="auto">
              <a:xfrm>
                <a:off x="1396" y="2213"/>
                <a:ext cx="116" cy="110"/>
              </a:xfrm>
              <a:custGeom>
                <a:avLst/>
                <a:gdLst>
                  <a:gd name="T0" fmla="*/ 4 w 348"/>
                  <a:gd name="T1" fmla="*/ 4 h 222"/>
                  <a:gd name="T2" fmla="*/ 4 w 348"/>
                  <a:gd name="T3" fmla="*/ 5 h 222"/>
                  <a:gd name="T4" fmla="*/ 4 w 348"/>
                  <a:gd name="T5" fmla="*/ 5 h 222"/>
                  <a:gd name="T6" fmla="*/ 4 w 348"/>
                  <a:gd name="T7" fmla="*/ 6 h 222"/>
                  <a:gd name="T8" fmla="*/ 4 w 348"/>
                  <a:gd name="T9" fmla="*/ 7 h 222"/>
                  <a:gd name="T10" fmla="*/ 4 w 348"/>
                  <a:gd name="T11" fmla="*/ 8 h 222"/>
                  <a:gd name="T12" fmla="*/ 4 w 348"/>
                  <a:gd name="T13" fmla="*/ 9 h 222"/>
                  <a:gd name="T14" fmla="*/ 4 w 348"/>
                  <a:gd name="T15" fmla="*/ 10 h 222"/>
                  <a:gd name="T16" fmla="*/ 4 w 348"/>
                  <a:gd name="T17" fmla="*/ 10 h 222"/>
                  <a:gd name="T18" fmla="*/ 3 w 348"/>
                  <a:gd name="T19" fmla="*/ 11 h 222"/>
                  <a:gd name="T20" fmla="*/ 3 w 348"/>
                  <a:gd name="T21" fmla="*/ 11 h 222"/>
                  <a:gd name="T22" fmla="*/ 3 w 348"/>
                  <a:gd name="T23" fmla="*/ 12 h 222"/>
                  <a:gd name="T24" fmla="*/ 3 w 348"/>
                  <a:gd name="T25" fmla="*/ 12 h 222"/>
                  <a:gd name="T26" fmla="*/ 3 w 348"/>
                  <a:gd name="T27" fmla="*/ 13 h 222"/>
                  <a:gd name="T28" fmla="*/ 3 w 348"/>
                  <a:gd name="T29" fmla="*/ 13 h 222"/>
                  <a:gd name="T30" fmla="*/ 3 w 348"/>
                  <a:gd name="T31" fmla="*/ 13 h 222"/>
                  <a:gd name="T32" fmla="*/ 3 w 348"/>
                  <a:gd name="T33" fmla="*/ 13 h 222"/>
                  <a:gd name="T34" fmla="*/ 3 w 348"/>
                  <a:gd name="T35" fmla="*/ 13 h 222"/>
                  <a:gd name="T36" fmla="*/ 3 w 348"/>
                  <a:gd name="T37" fmla="*/ 13 h 222"/>
                  <a:gd name="T38" fmla="*/ 3 w 348"/>
                  <a:gd name="T39" fmla="*/ 13 h 222"/>
                  <a:gd name="T40" fmla="*/ 3 w 348"/>
                  <a:gd name="T41" fmla="*/ 13 h 222"/>
                  <a:gd name="T42" fmla="*/ 4 w 348"/>
                  <a:gd name="T43" fmla="*/ 12 h 222"/>
                  <a:gd name="T44" fmla="*/ 4 w 348"/>
                  <a:gd name="T45" fmla="*/ 11 h 222"/>
                  <a:gd name="T46" fmla="*/ 4 w 348"/>
                  <a:gd name="T47" fmla="*/ 10 h 222"/>
                  <a:gd name="T48" fmla="*/ 4 w 348"/>
                  <a:gd name="T49" fmla="*/ 9 h 222"/>
                  <a:gd name="T50" fmla="*/ 4 w 348"/>
                  <a:gd name="T51" fmla="*/ 7 h 222"/>
                  <a:gd name="T52" fmla="*/ 4 w 348"/>
                  <a:gd name="T53" fmla="*/ 6 h 222"/>
                  <a:gd name="T54" fmla="*/ 4 w 348"/>
                  <a:gd name="T55" fmla="*/ 5 h 222"/>
                  <a:gd name="T56" fmla="*/ 4 w 348"/>
                  <a:gd name="T57" fmla="*/ 3 h 222"/>
                  <a:gd name="T58" fmla="*/ 4 w 348"/>
                  <a:gd name="T59" fmla="*/ 3 h 222"/>
                  <a:gd name="T60" fmla="*/ 3 w 348"/>
                  <a:gd name="T61" fmla="*/ 2 h 222"/>
                  <a:gd name="T62" fmla="*/ 3 w 348"/>
                  <a:gd name="T63" fmla="*/ 2 h 222"/>
                  <a:gd name="T64" fmla="*/ 3 w 348"/>
                  <a:gd name="T65" fmla="*/ 1 h 222"/>
                  <a:gd name="T66" fmla="*/ 2 w 348"/>
                  <a:gd name="T67" fmla="*/ 1 h 222"/>
                  <a:gd name="T68" fmla="*/ 2 w 348"/>
                  <a:gd name="T69" fmla="*/ 1 h 222"/>
                  <a:gd name="T70" fmla="*/ 2 w 348"/>
                  <a:gd name="T71" fmla="*/ 0 h 222"/>
                  <a:gd name="T72" fmla="*/ 2 w 348"/>
                  <a:gd name="T73" fmla="*/ 0 h 222"/>
                  <a:gd name="T74" fmla="*/ 1 w 348"/>
                  <a:gd name="T75" fmla="*/ 0 h 222"/>
                  <a:gd name="T76" fmla="*/ 1 w 348"/>
                  <a:gd name="T77" fmla="*/ 0 h 222"/>
                  <a:gd name="T78" fmla="*/ 1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1 w 348"/>
                  <a:gd name="T95" fmla="*/ 0 h 222"/>
                  <a:gd name="T96" fmla="*/ 1 w 348"/>
                  <a:gd name="T97" fmla="*/ 0 h 222"/>
                  <a:gd name="T98" fmla="*/ 1 w 348"/>
                  <a:gd name="T99" fmla="*/ 0 h 222"/>
                  <a:gd name="T100" fmla="*/ 1 w 348"/>
                  <a:gd name="T101" fmla="*/ 1 h 222"/>
                  <a:gd name="T102" fmla="*/ 1 w 348"/>
                  <a:gd name="T103" fmla="*/ 1 h 222"/>
                  <a:gd name="T104" fmla="*/ 2 w 348"/>
                  <a:gd name="T105" fmla="*/ 1 h 222"/>
                  <a:gd name="T106" fmla="*/ 2 w 348"/>
                  <a:gd name="T107" fmla="*/ 1 h 222"/>
                  <a:gd name="T108" fmla="*/ 2 w 348"/>
                  <a:gd name="T109" fmla="*/ 1 h 222"/>
                  <a:gd name="T110" fmla="*/ 2 w 348"/>
                  <a:gd name="T111" fmla="*/ 2 h 222"/>
                  <a:gd name="T112" fmla="*/ 3 w 348"/>
                  <a:gd name="T113" fmla="*/ 2 h 222"/>
                  <a:gd name="T114" fmla="*/ 3 w 348"/>
                  <a:gd name="T115" fmla="*/ 2 h 222"/>
                  <a:gd name="T116" fmla="*/ 3 w 348"/>
                  <a:gd name="T117" fmla="*/ 3 h 222"/>
                  <a:gd name="T118" fmla="*/ 3 w 348"/>
                  <a:gd name="T119" fmla="*/ 3 h 222"/>
                  <a:gd name="T120" fmla="*/ 4 w 348"/>
                  <a:gd name="T121" fmla="*/ 4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91" name="Freeform 45"/>
              <p:cNvSpPr>
                <a:spLocks/>
              </p:cNvSpPr>
              <p:nvPr/>
            </p:nvSpPr>
            <p:spPr bwMode="auto">
              <a:xfrm>
                <a:off x="1162" y="2273"/>
                <a:ext cx="48" cy="103"/>
              </a:xfrm>
              <a:custGeom>
                <a:avLst/>
                <a:gdLst>
                  <a:gd name="T0" fmla="*/ 0 w 142"/>
                  <a:gd name="T1" fmla="*/ 7 h 207"/>
                  <a:gd name="T2" fmla="*/ 0 w 142"/>
                  <a:gd name="T3" fmla="*/ 8 h 207"/>
                  <a:gd name="T4" fmla="*/ 0 w 142"/>
                  <a:gd name="T5" fmla="*/ 9 h 207"/>
                  <a:gd name="T6" fmla="*/ 0 w 142"/>
                  <a:gd name="T7" fmla="*/ 10 h 207"/>
                  <a:gd name="T8" fmla="*/ 0 w 142"/>
                  <a:gd name="T9" fmla="*/ 10 h 207"/>
                  <a:gd name="T10" fmla="*/ 1 w 142"/>
                  <a:gd name="T11" fmla="*/ 11 h 207"/>
                  <a:gd name="T12" fmla="*/ 1 w 142"/>
                  <a:gd name="T13" fmla="*/ 12 h 207"/>
                  <a:gd name="T14" fmla="*/ 1 w 142"/>
                  <a:gd name="T15" fmla="*/ 12 h 207"/>
                  <a:gd name="T16" fmla="*/ 1 w 142"/>
                  <a:gd name="T17" fmla="*/ 12 h 207"/>
                  <a:gd name="T18" fmla="*/ 2 w 142"/>
                  <a:gd name="T19" fmla="*/ 12 h 207"/>
                  <a:gd name="T20" fmla="*/ 2 w 142"/>
                  <a:gd name="T21" fmla="*/ 12 h 207"/>
                  <a:gd name="T22" fmla="*/ 2 w 142"/>
                  <a:gd name="T23" fmla="*/ 12 h 207"/>
                  <a:gd name="T24" fmla="*/ 2 w 142"/>
                  <a:gd name="T25" fmla="*/ 12 h 207"/>
                  <a:gd name="T26" fmla="*/ 2 w 142"/>
                  <a:gd name="T27" fmla="*/ 12 h 207"/>
                  <a:gd name="T28" fmla="*/ 2 w 142"/>
                  <a:gd name="T29" fmla="*/ 11 h 207"/>
                  <a:gd name="T30" fmla="*/ 2 w 142"/>
                  <a:gd name="T31" fmla="*/ 11 h 207"/>
                  <a:gd name="T32" fmla="*/ 2 w 142"/>
                  <a:gd name="T33" fmla="*/ 11 h 207"/>
                  <a:gd name="T34" fmla="*/ 1 w 142"/>
                  <a:gd name="T35" fmla="*/ 11 h 207"/>
                  <a:gd name="T36" fmla="*/ 1 w 142"/>
                  <a:gd name="T37" fmla="*/ 10 h 207"/>
                  <a:gd name="T38" fmla="*/ 1 w 142"/>
                  <a:gd name="T39" fmla="*/ 9 h 207"/>
                  <a:gd name="T40" fmla="*/ 1 w 142"/>
                  <a:gd name="T41" fmla="*/ 9 h 207"/>
                  <a:gd name="T42" fmla="*/ 1 w 142"/>
                  <a:gd name="T43" fmla="*/ 8 h 207"/>
                  <a:gd name="T44" fmla="*/ 0 w 142"/>
                  <a:gd name="T45" fmla="*/ 7 h 207"/>
                  <a:gd name="T46" fmla="*/ 0 w 142"/>
                  <a:gd name="T47" fmla="*/ 6 h 207"/>
                  <a:gd name="T48" fmla="*/ 1 w 142"/>
                  <a:gd name="T49" fmla="*/ 4 h 207"/>
                  <a:gd name="T50" fmla="*/ 1 w 142"/>
                  <a:gd name="T51" fmla="*/ 4 h 207"/>
                  <a:gd name="T52" fmla="*/ 1 w 142"/>
                  <a:gd name="T53" fmla="*/ 3 h 207"/>
                  <a:gd name="T54" fmla="*/ 1 w 142"/>
                  <a:gd name="T55" fmla="*/ 2 h 207"/>
                  <a:gd name="T56" fmla="*/ 1 w 142"/>
                  <a:gd name="T57" fmla="*/ 1 h 207"/>
                  <a:gd name="T58" fmla="*/ 2 w 142"/>
                  <a:gd name="T59" fmla="*/ 1 h 207"/>
                  <a:gd name="T60" fmla="*/ 2 w 142"/>
                  <a:gd name="T61" fmla="*/ 0 h 207"/>
                  <a:gd name="T62" fmla="*/ 2 w 142"/>
                  <a:gd name="T63" fmla="*/ 0 h 207"/>
                  <a:gd name="T64" fmla="*/ 2 w 142"/>
                  <a:gd name="T65" fmla="*/ 0 h 207"/>
                  <a:gd name="T66" fmla="*/ 2 w 142"/>
                  <a:gd name="T67" fmla="*/ 0 h 207"/>
                  <a:gd name="T68" fmla="*/ 1 w 142"/>
                  <a:gd name="T69" fmla="*/ 0 h 207"/>
                  <a:gd name="T70" fmla="*/ 1 w 142"/>
                  <a:gd name="T71" fmla="*/ 1 h 207"/>
                  <a:gd name="T72" fmla="*/ 1 w 142"/>
                  <a:gd name="T73" fmla="*/ 2 h 207"/>
                  <a:gd name="T74" fmla="*/ 0 w 142"/>
                  <a:gd name="T75" fmla="*/ 3 h 207"/>
                  <a:gd name="T76" fmla="*/ 0 w 142"/>
                  <a:gd name="T77" fmla="*/ 4 h 207"/>
                  <a:gd name="T78" fmla="*/ 0 w 142"/>
                  <a:gd name="T79" fmla="*/ 5 h 207"/>
                  <a:gd name="T80" fmla="*/ 0 w 142"/>
                  <a:gd name="T81" fmla="*/ 7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92" name="Freeform 46"/>
              <p:cNvSpPr>
                <a:spLocks/>
              </p:cNvSpPr>
              <p:nvPr/>
            </p:nvSpPr>
            <p:spPr bwMode="auto">
              <a:xfrm>
                <a:off x="1492" y="2206"/>
                <a:ext cx="101" cy="135"/>
              </a:xfrm>
              <a:custGeom>
                <a:avLst/>
                <a:gdLst>
                  <a:gd name="T0" fmla="*/ 3 w 303"/>
                  <a:gd name="T1" fmla="*/ 6 h 272"/>
                  <a:gd name="T2" fmla="*/ 3 w 303"/>
                  <a:gd name="T3" fmla="*/ 7 h 272"/>
                  <a:gd name="T4" fmla="*/ 3 w 303"/>
                  <a:gd name="T5" fmla="*/ 8 h 272"/>
                  <a:gd name="T6" fmla="*/ 3 w 303"/>
                  <a:gd name="T7" fmla="*/ 10 h 272"/>
                  <a:gd name="T8" fmla="*/ 3 w 303"/>
                  <a:gd name="T9" fmla="*/ 11 h 272"/>
                  <a:gd name="T10" fmla="*/ 3 w 303"/>
                  <a:gd name="T11" fmla="*/ 12 h 272"/>
                  <a:gd name="T12" fmla="*/ 3 w 303"/>
                  <a:gd name="T13" fmla="*/ 13 h 272"/>
                  <a:gd name="T14" fmla="*/ 2 w 303"/>
                  <a:gd name="T15" fmla="*/ 14 h 272"/>
                  <a:gd name="T16" fmla="*/ 2 w 303"/>
                  <a:gd name="T17" fmla="*/ 15 h 272"/>
                  <a:gd name="T18" fmla="*/ 2 w 303"/>
                  <a:gd name="T19" fmla="*/ 15 h 272"/>
                  <a:gd name="T20" fmla="*/ 2 w 303"/>
                  <a:gd name="T21" fmla="*/ 16 h 272"/>
                  <a:gd name="T22" fmla="*/ 2 w 303"/>
                  <a:gd name="T23" fmla="*/ 16 h 272"/>
                  <a:gd name="T24" fmla="*/ 2 w 303"/>
                  <a:gd name="T25" fmla="*/ 16 h 272"/>
                  <a:gd name="T26" fmla="*/ 2 w 303"/>
                  <a:gd name="T27" fmla="*/ 16 h 272"/>
                  <a:gd name="T28" fmla="*/ 2 w 303"/>
                  <a:gd name="T29" fmla="*/ 15 h 272"/>
                  <a:gd name="T30" fmla="*/ 3 w 303"/>
                  <a:gd name="T31" fmla="*/ 14 h 272"/>
                  <a:gd name="T32" fmla="*/ 3 w 303"/>
                  <a:gd name="T33" fmla="*/ 13 h 272"/>
                  <a:gd name="T34" fmla="*/ 4 w 303"/>
                  <a:gd name="T35" fmla="*/ 11 h 272"/>
                  <a:gd name="T36" fmla="*/ 4 w 303"/>
                  <a:gd name="T37" fmla="*/ 10 h 272"/>
                  <a:gd name="T38" fmla="*/ 4 w 303"/>
                  <a:gd name="T39" fmla="*/ 8 h 272"/>
                  <a:gd name="T40" fmla="*/ 3 w 303"/>
                  <a:gd name="T41" fmla="*/ 6 h 272"/>
                  <a:gd name="T42" fmla="*/ 3 w 303"/>
                  <a:gd name="T43" fmla="*/ 5 h 272"/>
                  <a:gd name="T44" fmla="*/ 3 w 303"/>
                  <a:gd name="T45" fmla="*/ 4 h 272"/>
                  <a:gd name="T46" fmla="*/ 2 w 303"/>
                  <a:gd name="T47" fmla="*/ 3 h 272"/>
                  <a:gd name="T48" fmla="*/ 2 w 303"/>
                  <a:gd name="T49" fmla="*/ 2 h 272"/>
                  <a:gd name="T50" fmla="*/ 1 w 303"/>
                  <a:gd name="T51" fmla="*/ 1 h 272"/>
                  <a:gd name="T52" fmla="*/ 1 w 303"/>
                  <a:gd name="T53" fmla="*/ 1 h 272"/>
                  <a:gd name="T54" fmla="*/ 1 w 303"/>
                  <a:gd name="T55" fmla="*/ 0 h 272"/>
                  <a:gd name="T56" fmla="*/ 0 w 303"/>
                  <a:gd name="T57" fmla="*/ 0 h 272"/>
                  <a:gd name="T58" fmla="*/ 0 w 303"/>
                  <a:gd name="T59" fmla="*/ 0 h 272"/>
                  <a:gd name="T60" fmla="*/ 0 w 303"/>
                  <a:gd name="T61" fmla="*/ 0 h 272"/>
                  <a:gd name="T62" fmla="*/ 1 w 303"/>
                  <a:gd name="T63" fmla="*/ 1 h 272"/>
                  <a:gd name="T64" fmla="*/ 1 w 303"/>
                  <a:gd name="T65" fmla="*/ 1 h 272"/>
                  <a:gd name="T66" fmla="*/ 1 w 303"/>
                  <a:gd name="T67" fmla="*/ 2 h 272"/>
                  <a:gd name="T68" fmla="*/ 2 w 303"/>
                  <a:gd name="T69" fmla="*/ 3 h 272"/>
                  <a:gd name="T70" fmla="*/ 2 w 303"/>
                  <a:gd name="T71" fmla="*/ 3 h 272"/>
                  <a:gd name="T72" fmla="*/ 3 w 303"/>
                  <a:gd name="T73" fmla="*/ 4 h 272"/>
                  <a:gd name="T74" fmla="*/ 3 w 303"/>
                  <a:gd name="T75" fmla="*/ 5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grpSp>
      </p:grpSp>
      <p:grpSp>
        <p:nvGrpSpPr>
          <p:cNvPr id="55307" name="Group 47"/>
          <p:cNvGrpSpPr>
            <a:grpSpLocks/>
          </p:cNvGrpSpPr>
          <p:nvPr/>
        </p:nvGrpSpPr>
        <p:grpSpPr bwMode="auto">
          <a:xfrm>
            <a:off x="1943100" y="1743075"/>
            <a:ext cx="495300" cy="622300"/>
            <a:chOff x="2870" y="1518"/>
            <a:chExt cx="292" cy="320"/>
          </a:xfrm>
        </p:grpSpPr>
        <p:graphicFrame>
          <p:nvGraphicFramePr>
            <p:cNvPr id="55371" name="Object 4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1970"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72" name="Object 4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1971"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308" name="Group 50"/>
          <p:cNvGrpSpPr>
            <a:grpSpLocks/>
          </p:cNvGrpSpPr>
          <p:nvPr/>
        </p:nvGrpSpPr>
        <p:grpSpPr bwMode="auto">
          <a:xfrm>
            <a:off x="2801938" y="1263650"/>
            <a:ext cx="495300" cy="622300"/>
            <a:chOff x="2870" y="1518"/>
            <a:chExt cx="292" cy="320"/>
          </a:xfrm>
        </p:grpSpPr>
        <p:graphicFrame>
          <p:nvGraphicFramePr>
            <p:cNvPr id="55369" name="Object 5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1972"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70" name="Object 5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1973"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309" name="Text Box 53"/>
          <p:cNvSpPr txBox="1">
            <a:spLocks noChangeArrowheads="1"/>
          </p:cNvSpPr>
          <p:nvPr/>
        </p:nvSpPr>
        <p:spPr bwMode="auto">
          <a:xfrm>
            <a:off x="1727200" y="22637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rPr>
              <a:t>H1</a:t>
            </a:r>
          </a:p>
        </p:txBody>
      </p:sp>
      <p:sp>
        <p:nvSpPr>
          <p:cNvPr id="55310" name="Text Box 54"/>
          <p:cNvSpPr txBox="1">
            <a:spLocks noChangeArrowheads="1"/>
          </p:cNvSpPr>
          <p:nvPr/>
        </p:nvSpPr>
        <p:spPr bwMode="auto">
          <a:xfrm>
            <a:off x="4327525" y="2292350"/>
            <a:ext cx="453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rPr>
              <a:t>R1</a:t>
            </a:r>
          </a:p>
        </p:txBody>
      </p:sp>
      <p:grpSp>
        <p:nvGrpSpPr>
          <p:cNvPr id="11" name="Group 55"/>
          <p:cNvGrpSpPr>
            <a:grpSpLocks/>
          </p:cNvGrpSpPr>
          <p:nvPr/>
        </p:nvGrpSpPr>
        <p:grpSpPr bwMode="auto">
          <a:xfrm>
            <a:off x="349250" y="2308225"/>
            <a:ext cx="5449888" cy="3898900"/>
            <a:chOff x="268" y="1180"/>
            <a:chExt cx="3374" cy="2466"/>
          </a:xfrm>
        </p:grpSpPr>
        <p:sp>
          <p:nvSpPr>
            <p:cNvPr id="55340" name="Line 56"/>
            <p:cNvSpPr>
              <a:spLocks noChangeShapeType="1"/>
            </p:cNvSpPr>
            <p:nvPr/>
          </p:nvSpPr>
          <p:spPr bwMode="auto">
            <a:xfrm>
              <a:off x="1612" y="1180"/>
              <a:ext cx="566" cy="2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5341" name="Rectangle 57"/>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42" name="Freeform 58"/>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43" name="Rectangle 59"/>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44" name="Text Box 60"/>
            <p:cNvSpPr txBox="1">
              <a:spLocks noChangeArrowheads="1"/>
            </p:cNvSpPr>
            <p:nvPr/>
          </p:nvSpPr>
          <p:spPr bwMode="auto">
            <a:xfrm>
              <a:off x="540" y="2923"/>
              <a:ext cx="291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mn-lt"/>
                </a:rPr>
                <a:t>AP MAC </a:t>
              </a:r>
              <a:r>
                <a:rPr lang="zh-CN" altLang="en-US" sz="1800" dirty="0" smtClean="0">
                  <a:latin typeface="+mn-lt"/>
                </a:rPr>
                <a:t>地址    </a:t>
              </a:r>
              <a:r>
                <a:rPr lang="en-US" altLang="zh-CN" sz="1800" dirty="0" smtClean="0">
                  <a:latin typeface="+mn-lt"/>
                </a:rPr>
                <a:t>H1 MAC </a:t>
              </a:r>
              <a:r>
                <a:rPr lang="zh-CN" altLang="en-US" sz="1800" dirty="0" smtClean="0">
                  <a:latin typeface="+mn-lt"/>
                </a:rPr>
                <a:t>地址   </a:t>
              </a:r>
              <a:r>
                <a:rPr lang="en-US" altLang="zh-CN" sz="1800" dirty="0" smtClean="0">
                  <a:latin typeface="+mn-lt"/>
                </a:rPr>
                <a:t>R1 </a:t>
              </a:r>
              <a:r>
                <a:rPr lang="en-US" altLang="zh-CN" sz="1800" dirty="0">
                  <a:latin typeface="+mn-lt"/>
                </a:rPr>
                <a:t>MAC </a:t>
              </a:r>
              <a:r>
                <a:rPr lang="zh-CN" altLang="en-US" sz="1800" dirty="0" smtClean="0">
                  <a:latin typeface="+mn-lt"/>
                </a:rPr>
                <a:t>地址</a:t>
              </a:r>
              <a:endParaRPr lang="zh-CN" altLang="en-US" sz="1800" dirty="0">
                <a:latin typeface="+mn-lt"/>
              </a:endParaRPr>
            </a:p>
          </p:txBody>
        </p:sp>
        <p:sp>
          <p:nvSpPr>
            <p:cNvPr id="55345" name="Line 61"/>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5346" name="Line 62"/>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5347" name="Line 63"/>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55348" name="Group 64"/>
            <p:cNvGrpSpPr>
              <a:grpSpLocks/>
            </p:cNvGrpSpPr>
            <p:nvPr/>
          </p:nvGrpSpPr>
          <p:grpSpPr bwMode="auto">
            <a:xfrm>
              <a:off x="396" y="3107"/>
              <a:ext cx="120" cy="114"/>
              <a:chOff x="1300" y="3186"/>
              <a:chExt cx="120" cy="114"/>
            </a:xfrm>
          </p:grpSpPr>
          <p:sp>
            <p:nvSpPr>
              <p:cNvPr id="55366" name="Rectangle 6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67" name="Freeform 66"/>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68" name="Freeform 67"/>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grpSp>
          <p:nvGrpSpPr>
            <p:cNvPr id="55349" name="Group 68"/>
            <p:cNvGrpSpPr>
              <a:grpSpLocks/>
            </p:cNvGrpSpPr>
            <p:nvPr/>
          </p:nvGrpSpPr>
          <p:grpSpPr bwMode="auto">
            <a:xfrm>
              <a:off x="412" y="2839"/>
              <a:ext cx="120" cy="114"/>
              <a:chOff x="1300" y="3186"/>
              <a:chExt cx="120" cy="114"/>
            </a:xfrm>
          </p:grpSpPr>
          <p:sp>
            <p:nvSpPr>
              <p:cNvPr id="55363" name="Rectangle 69"/>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64" name="Freeform 70"/>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65" name="Freeform 71"/>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grpSp>
          <p:nvGrpSpPr>
            <p:cNvPr id="55350" name="Group 72"/>
            <p:cNvGrpSpPr>
              <a:grpSpLocks/>
            </p:cNvGrpSpPr>
            <p:nvPr/>
          </p:nvGrpSpPr>
          <p:grpSpPr bwMode="auto">
            <a:xfrm>
              <a:off x="3456" y="2851"/>
              <a:ext cx="120" cy="114"/>
              <a:chOff x="1300" y="3186"/>
              <a:chExt cx="120" cy="114"/>
            </a:xfrm>
          </p:grpSpPr>
          <p:sp>
            <p:nvSpPr>
              <p:cNvPr id="55360" name="Rectangle 73"/>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61" name="Freeform 74"/>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62" name="Freeform 75"/>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sp>
          <p:nvSpPr>
            <p:cNvPr id="55351" name="Line 76"/>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55352" name="Group 77"/>
            <p:cNvGrpSpPr>
              <a:grpSpLocks/>
            </p:cNvGrpSpPr>
            <p:nvPr/>
          </p:nvGrpSpPr>
          <p:grpSpPr bwMode="auto">
            <a:xfrm>
              <a:off x="3462" y="3103"/>
              <a:ext cx="120" cy="114"/>
              <a:chOff x="1300" y="3186"/>
              <a:chExt cx="120" cy="114"/>
            </a:xfrm>
          </p:grpSpPr>
          <p:sp>
            <p:nvSpPr>
              <p:cNvPr id="55357" name="Rectangle 78"/>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58" name="Freeform 79"/>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59" name="Freeform 80"/>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sp>
          <p:nvSpPr>
            <p:cNvPr id="55353" name="Text Box 81"/>
            <p:cNvSpPr txBox="1">
              <a:spLocks noChangeArrowheads="1"/>
            </p:cNvSpPr>
            <p:nvPr/>
          </p:nvSpPr>
          <p:spPr bwMode="auto">
            <a:xfrm>
              <a:off x="523" y="318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latin typeface="+mn-lt"/>
                  <a:cs typeface="Arial" panose="020B0604020202020204" pitchFamily="34" charset="0"/>
                </a:rPr>
                <a:t>地址 </a:t>
              </a:r>
              <a:r>
                <a:rPr lang="en-US" altLang="zh-CN" sz="1400">
                  <a:latin typeface="+mn-lt"/>
                  <a:cs typeface="Arial" panose="020B0604020202020204" pitchFamily="34" charset="0"/>
                </a:rPr>
                <a:t>1</a:t>
              </a:r>
            </a:p>
          </p:txBody>
        </p:sp>
        <p:sp>
          <p:nvSpPr>
            <p:cNvPr id="55354" name="Text Box 82"/>
            <p:cNvSpPr txBox="1">
              <a:spLocks noChangeArrowheads="1"/>
            </p:cNvSpPr>
            <p:nvPr/>
          </p:nvSpPr>
          <p:spPr bwMode="auto">
            <a:xfrm>
              <a:off x="1500" y="3180"/>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latin typeface="+mn-lt"/>
                  <a:cs typeface="Arial" panose="020B0604020202020204" pitchFamily="34" charset="0"/>
                </a:rPr>
                <a:t>地址 </a:t>
              </a:r>
              <a:r>
                <a:rPr lang="en-US" altLang="zh-CN" sz="1400">
                  <a:latin typeface="+mn-lt"/>
                  <a:cs typeface="Arial" panose="020B0604020202020204" pitchFamily="34" charset="0"/>
                </a:rPr>
                <a:t>2</a:t>
              </a:r>
            </a:p>
          </p:txBody>
        </p:sp>
        <p:sp>
          <p:nvSpPr>
            <p:cNvPr id="55355" name="Text Box 83"/>
            <p:cNvSpPr txBox="1">
              <a:spLocks noChangeArrowheads="1"/>
            </p:cNvSpPr>
            <p:nvPr/>
          </p:nvSpPr>
          <p:spPr bwMode="auto">
            <a:xfrm>
              <a:off x="2480" y="3171"/>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latin typeface="+mn-lt"/>
                  <a:cs typeface="Arial" panose="020B0604020202020204" pitchFamily="34" charset="0"/>
                </a:rPr>
                <a:t>地址 </a:t>
              </a:r>
              <a:r>
                <a:rPr lang="en-US" altLang="zh-CN" sz="1400">
                  <a:latin typeface="+mn-lt"/>
                  <a:cs typeface="Arial" panose="020B0604020202020204" pitchFamily="34" charset="0"/>
                </a:rPr>
                <a:t>3</a:t>
              </a:r>
            </a:p>
          </p:txBody>
        </p:sp>
        <p:sp>
          <p:nvSpPr>
            <p:cNvPr id="55356" name="Text Box 84"/>
            <p:cNvSpPr txBox="1">
              <a:spLocks noChangeArrowheads="1"/>
            </p:cNvSpPr>
            <p:nvPr/>
          </p:nvSpPr>
          <p:spPr bwMode="auto">
            <a:xfrm>
              <a:off x="2619" y="3414"/>
              <a:ext cx="7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mn-lt"/>
                </a:rPr>
                <a:t>802.</a:t>
              </a:r>
              <a:r>
                <a:rPr lang="en-US" altLang="zh-CN" sz="1800" b="1">
                  <a:solidFill>
                    <a:srgbClr val="FF0000"/>
                  </a:solidFill>
                  <a:latin typeface="+mn-lt"/>
                </a:rPr>
                <a:t>11</a:t>
              </a:r>
              <a:r>
                <a:rPr lang="en-US" altLang="zh-CN" sz="1800">
                  <a:latin typeface="+mn-lt"/>
                </a:rPr>
                <a:t> </a:t>
              </a:r>
              <a:r>
                <a:rPr lang="zh-CN" altLang="en-US" sz="1800">
                  <a:latin typeface="+mn-lt"/>
                </a:rPr>
                <a:t>帧</a:t>
              </a:r>
            </a:p>
          </p:txBody>
        </p:sp>
      </p:grpSp>
      <p:grpSp>
        <p:nvGrpSpPr>
          <p:cNvPr id="16" name="Group 85"/>
          <p:cNvGrpSpPr>
            <a:grpSpLocks/>
          </p:cNvGrpSpPr>
          <p:nvPr/>
        </p:nvGrpSpPr>
        <p:grpSpPr bwMode="auto">
          <a:xfrm>
            <a:off x="3811588" y="2727325"/>
            <a:ext cx="4205287" cy="2152650"/>
            <a:chOff x="2401" y="1771"/>
            <a:chExt cx="2610" cy="1356"/>
          </a:xfrm>
        </p:grpSpPr>
        <p:sp>
          <p:nvSpPr>
            <p:cNvPr id="55313" name="Freeform 86"/>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5314" name="Line 87"/>
            <p:cNvSpPr>
              <a:spLocks noChangeShapeType="1"/>
            </p:cNvSpPr>
            <p:nvPr/>
          </p:nvSpPr>
          <p:spPr bwMode="auto">
            <a:xfrm>
              <a:off x="2401" y="1771"/>
              <a:ext cx="604"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5315" name="Rectangle 88"/>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16" name="Rectangle 89"/>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17" name="Text Box 90"/>
            <p:cNvSpPr txBox="1">
              <a:spLocks noChangeArrowheads="1"/>
            </p:cNvSpPr>
            <p:nvPr/>
          </p:nvSpPr>
          <p:spPr bwMode="auto">
            <a:xfrm>
              <a:off x="2802" y="2424"/>
              <a:ext cx="19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mn-lt"/>
                </a:rPr>
                <a:t>R1 MAC </a:t>
              </a:r>
              <a:r>
                <a:rPr lang="zh-CN" altLang="en-US" sz="1800">
                  <a:latin typeface="+mn-lt"/>
                </a:rPr>
                <a:t>地址   </a:t>
              </a:r>
              <a:r>
                <a:rPr lang="en-US" altLang="zh-CN" sz="1800">
                  <a:latin typeface="+mn-lt"/>
                </a:rPr>
                <a:t>H1 MAC  </a:t>
              </a:r>
              <a:r>
                <a:rPr lang="zh-CN" altLang="en-US" sz="1800">
                  <a:latin typeface="+mn-lt"/>
                </a:rPr>
                <a:t>地址</a:t>
              </a:r>
            </a:p>
          </p:txBody>
        </p:sp>
        <p:sp>
          <p:nvSpPr>
            <p:cNvPr id="55318" name="Line 91"/>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5319" name="Line 92"/>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5320" name="Line 93"/>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55321" name="Group 94"/>
            <p:cNvGrpSpPr>
              <a:grpSpLocks/>
            </p:cNvGrpSpPr>
            <p:nvPr/>
          </p:nvGrpSpPr>
          <p:grpSpPr bwMode="auto">
            <a:xfrm>
              <a:off x="2658" y="2608"/>
              <a:ext cx="120" cy="114"/>
              <a:chOff x="1300" y="3186"/>
              <a:chExt cx="120" cy="114"/>
            </a:xfrm>
          </p:grpSpPr>
          <p:sp>
            <p:nvSpPr>
              <p:cNvPr id="55337" name="Rectangle 9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38" name="Freeform 96"/>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39" name="Freeform 97"/>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grpSp>
          <p:nvGrpSpPr>
            <p:cNvPr id="55322" name="Group 98"/>
            <p:cNvGrpSpPr>
              <a:grpSpLocks/>
            </p:cNvGrpSpPr>
            <p:nvPr/>
          </p:nvGrpSpPr>
          <p:grpSpPr bwMode="auto">
            <a:xfrm>
              <a:off x="2674" y="2340"/>
              <a:ext cx="120" cy="114"/>
              <a:chOff x="1300" y="3186"/>
              <a:chExt cx="120" cy="114"/>
            </a:xfrm>
          </p:grpSpPr>
          <p:sp>
            <p:nvSpPr>
              <p:cNvPr id="55334" name="Rectangle 99"/>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35" name="Freeform 100"/>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36" name="Freeform 101"/>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grpSp>
          <p:nvGrpSpPr>
            <p:cNvPr id="55323" name="Group 102"/>
            <p:cNvGrpSpPr>
              <a:grpSpLocks/>
            </p:cNvGrpSpPr>
            <p:nvPr/>
          </p:nvGrpSpPr>
          <p:grpSpPr bwMode="auto">
            <a:xfrm>
              <a:off x="4814" y="2352"/>
              <a:ext cx="120" cy="114"/>
              <a:chOff x="1300" y="3186"/>
              <a:chExt cx="120" cy="114"/>
            </a:xfrm>
          </p:grpSpPr>
          <p:sp>
            <p:nvSpPr>
              <p:cNvPr id="55331" name="Rectangle 103"/>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32" name="Freeform 104"/>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33" name="Freeform 105"/>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grpSp>
          <p:nvGrpSpPr>
            <p:cNvPr id="55324" name="Group 106"/>
            <p:cNvGrpSpPr>
              <a:grpSpLocks/>
            </p:cNvGrpSpPr>
            <p:nvPr/>
          </p:nvGrpSpPr>
          <p:grpSpPr bwMode="auto">
            <a:xfrm>
              <a:off x="4820" y="2604"/>
              <a:ext cx="120" cy="114"/>
              <a:chOff x="1300" y="3186"/>
              <a:chExt cx="120" cy="114"/>
            </a:xfrm>
          </p:grpSpPr>
          <p:sp>
            <p:nvSpPr>
              <p:cNvPr id="55328" name="Rectangle 10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lt"/>
                </a:endParaRPr>
              </a:p>
            </p:txBody>
          </p:sp>
          <p:sp>
            <p:nvSpPr>
              <p:cNvPr id="55329" name="Freeform 108"/>
              <p:cNvSpPr>
                <a:spLocks/>
              </p:cNvSpPr>
              <p:nvPr/>
            </p:nvSpPr>
            <p:spPr bwMode="auto">
              <a:xfrm>
                <a:off x="130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sp>
            <p:nvSpPr>
              <p:cNvPr id="55330" name="Freeform 109"/>
              <p:cNvSpPr>
                <a:spLocks/>
              </p:cNvSpPr>
              <p:nvPr/>
            </p:nvSpPr>
            <p:spPr bwMode="auto">
              <a:xfrm>
                <a:off x="1358" y="3186"/>
                <a:ext cx="48" cy="114"/>
              </a:xfrm>
              <a:custGeom>
                <a:avLst/>
                <a:gdLst>
                  <a:gd name="T0" fmla="*/ 24 w 60"/>
                  <a:gd name="T1" fmla="*/ 0 h 150"/>
                  <a:gd name="T2" fmla="*/ 5 w 60"/>
                  <a:gd name="T3" fmla="*/ 16 h 150"/>
                  <a:gd name="T4" fmla="*/ 19 w 60"/>
                  <a:gd name="T5" fmla="*/ 28 h 150"/>
                  <a:gd name="T6" fmla="*/ 0 w 60"/>
                  <a:gd name="T7" fmla="*/ 50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lt"/>
                </a:endParaRPr>
              </a:p>
            </p:txBody>
          </p:sp>
        </p:grpSp>
        <p:sp>
          <p:nvSpPr>
            <p:cNvPr id="55325" name="Text Box 110"/>
            <p:cNvSpPr txBox="1">
              <a:spLocks noChangeArrowheads="1"/>
            </p:cNvSpPr>
            <p:nvPr/>
          </p:nvSpPr>
          <p:spPr bwMode="auto">
            <a:xfrm>
              <a:off x="2785" y="2683"/>
              <a:ext cx="6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latin typeface="+mn-lt"/>
                  <a:cs typeface="Arial" panose="020B0604020202020204" pitchFamily="34" charset="0"/>
                </a:rPr>
                <a:t>目的 地址 </a:t>
              </a:r>
            </a:p>
          </p:txBody>
        </p:sp>
        <p:sp>
          <p:nvSpPr>
            <p:cNvPr id="55326" name="Text Box 111"/>
            <p:cNvSpPr txBox="1">
              <a:spLocks noChangeArrowheads="1"/>
            </p:cNvSpPr>
            <p:nvPr/>
          </p:nvSpPr>
          <p:spPr bwMode="auto">
            <a:xfrm>
              <a:off x="3762" y="2681"/>
              <a:ext cx="48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latin typeface="+mn-lt"/>
                  <a:cs typeface="Arial" panose="020B0604020202020204" pitchFamily="34" charset="0"/>
                </a:rPr>
                <a:t>源地址 </a:t>
              </a:r>
            </a:p>
          </p:txBody>
        </p:sp>
        <p:sp>
          <p:nvSpPr>
            <p:cNvPr id="55327" name="Text Box 112"/>
            <p:cNvSpPr txBox="1">
              <a:spLocks noChangeArrowheads="1"/>
            </p:cNvSpPr>
            <p:nvPr/>
          </p:nvSpPr>
          <p:spPr bwMode="auto">
            <a:xfrm>
              <a:off x="4146" y="2896"/>
              <a:ext cx="6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mn-lt"/>
                </a:rPr>
                <a:t>802.</a:t>
              </a:r>
              <a:r>
                <a:rPr lang="en-US" altLang="zh-CN" sz="1800" b="1">
                  <a:solidFill>
                    <a:srgbClr val="FF0000"/>
                  </a:solidFill>
                  <a:latin typeface="+mn-lt"/>
                </a:rPr>
                <a:t>3</a:t>
              </a:r>
              <a:r>
                <a:rPr lang="en-US" altLang="zh-CN" sz="1800">
                  <a:solidFill>
                    <a:srgbClr val="FF0000"/>
                  </a:solidFill>
                  <a:latin typeface="+mn-lt"/>
                </a:rPr>
                <a:t> </a:t>
              </a:r>
              <a:r>
                <a:rPr lang="zh-CN" altLang="en-US" sz="1800">
                  <a:latin typeface="+mn-lt"/>
                </a:rPr>
                <a:t>帧</a:t>
              </a:r>
            </a:p>
          </p:txBody>
        </p:sp>
      </p:grpSp>
    </p:spTree>
    <p:extLst>
      <p:ext uri="{BB962C8B-B14F-4D97-AF65-F5344CB8AC3E}">
        <p14:creationId xmlns:p14="http://schemas.microsoft.com/office/powerpoint/2010/main" val="2529864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dirty="0" smtClean="0"/>
              <a:t>802.11</a:t>
            </a:r>
            <a:r>
              <a:rPr lang="zh-CN" altLang="en-US" dirty="0" smtClean="0"/>
              <a:t>帧</a:t>
            </a:r>
            <a:r>
              <a:rPr lang="en-US" altLang="zh-CN" dirty="0" smtClean="0"/>
              <a:t>: </a:t>
            </a:r>
            <a:r>
              <a:rPr lang="zh-CN" altLang="en-US" dirty="0" smtClean="0"/>
              <a:t>寻址</a:t>
            </a:r>
            <a:endParaRPr lang="en-US" altLang="zh-CN" dirty="0">
              <a:latin typeface="Gill Sans MT" panose="020B0502020104020203" pitchFamily="34" charset="0"/>
            </a:endParaRPr>
          </a:p>
        </p:txBody>
      </p:sp>
      <p:sp>
        <p:nvSpPr>
          <p:cNvPr id="3" name="内容占位符 2"/>
          <p:cNvSpPr>
            <a:spLocks noGrp="1"/>
          </p:cNvSpPr>
          <p:nvPr>
            <p:ph sz="half" idx="2"/>
          </p:nvPr>
        </p:nvSpPr>
        <p:spPr>
          <a:xfrm>
            <a:off x="5159375" y="1017588"/>
            <a:ext cx="3671888" cy="5143500"/>
          </a:xfrm>
        </p:spPr>
        <p:txBody>
          <a:bodyPr/>
          <a:lstStyle/>
          <a:p>
            <a:r>
              <a:rPr lang="en-US" altLang="zh-CN" dirty="0"/>
              <a:t>Consider now moving a datagram from the router interface R1 to the wireless Station H1. </a:t>
            </a:r>
            <a:endParaRPr lang="zh-CN" altLang="en-US" dirty="0"/>
          </a:p>
          <a:p>
            <a:endParaRPr lang="en-US" altLang="zh-CN" dirty="0"/>
          </a:p>
          <a:p>
            <a:r>
              <a:rPr lang="en-US" altLang="zh-CN" dirty="0"/>
              <a:t>Now consider what happens when the wireless station H1 responds by moving a datagram from H1 to R1. </a:t>
            </a:r>
          </a:p>
          <a:p>
            <a:endParaRPr lang="zh-CN" altLang="en-US" dirty="0"/>
          </a:p>
        </p:txBody>
      </p:sp>
      <p:pic>
        <p:nvPicPr>
          <p:cNvPr id="2" name="图片 1"/>
          <p:cNvPicPr>
            <a:picLocks noChangeAspect="1"/>
          </p:cNvPicPr>
          <p:nvPr/>
        </p:nvPicPr>
        <p:blipFill>
          <a:blip r:embed="rId3"/>
          <a:stretch>
            <a:fillRect/>
          </a:stretch>
        </p:blipFill>
        <p:spPr>
          <a:xfrm>
            <a:off x="149225" y="1384300"/>
            <a:ext cx="5010150" cy="4410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cstate="print"/>
          <a:srcRect/>
          <a:stretch>
            <a:fillRect/>
          </a:stretch>
        </p:blipFill>
        <p:spPr bwMode="auto">
          <a:xfrm>
            <a:off x="323850" y="1196975"/>
            <a:ext cx="8620125" cy="4467225"/>
          </a:xfrm>
          <a:prstGeom prst="rect">
            <a:avLst/>
          </a:prstGeom>
          <a:noFill/>
          <a:ln w="9525">
            <a:noFill/>
            <a:miter lim="800000"/>
            <a:headEnd/>
            <a:tailEnd/>
          </a:ln>
        </p:spPr>
      </p:pic>
      <p:sp>
        <p:nvSpPr>
          <p:cNvPr id="100355" name="标题 3"/>
          <p:cNvSpPr>
            <a:spLocks noGrp="1"/>
          </p:cNvSpPr>
          <p:nvPr>
            <p:ph type="title"/>
          </p:nvPr>
        </p:nvSpPr>
        <p:spPr/>
        <p:txBody>
          <a:bodyPr/>
          <a:lstStyle/>
          <a:p>
            <a:r>
              <a:rPr lang="en-US" altLang="zh-CN" dirty="0">
                <a:solidFill>
                  <a:srgbClr val="000099"/>
                </a:solidFill>
                <a:latin typeface="Gill Sans MT" panose="020B0502020104020203" pitchFamily="34" charset="0"/>
              </a:rPr>
              <a:t>802.11 frame: more</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pPr eaLnBrk="1" hangingPunct="1"/>
            <a:r>
              <a:rPr lang="en-US" altLang="zh-CN" smtClean="0"/>
              <a:t>6.3 Wi-Fi : 802.11</a:t>
            </a:r>
            <a:r>
              <a:rPr lang="zh-CN" altLang="en-US" smtClean="0"/>
              <a:t>无线</a:t>
            </a:r>
            <a:r>
              <a:rPr lang="en-US" altLang="zh-CN" smtClean="0"/>
              <a:t>LAN</a:t>
            </a:r>
          </a:p>
        </p:txBody>
      </p:sp>
      <p:grpSp>
        <p:nvGrpSpPr>
          <p:cNvPr id="57349" name="Group 4"/>
          <p:cNvGrpSpPr>
            <a:grpSpLocks/>
          </p:cNvGrpSpPr>
          <p:nvPr/>
        </p:nvGrpSpPr>
        <p:grpSpPr bwMode="auto">
          <a:xfrm>
            <a:off x="339725" y="2124075"/>
            <a:ext cx="8077200" cy="974725"/>
            <a:chOff x="240" y="887"/>
            <a:chExt cx="5088" cy="614"/>
          </a:xfrm>
        </p:grpSpPr>
        <p:sp>
          <p:nvSpPr>
            <p:cNvPr id="57380" name="Rectangle 5"/>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帧控制</a:t>
              </a:r>
            </a:p>
          </p:txBody>
        </p:sp>
        <p:sp>
          <p:nvSpPr>
            <p:cNvPr id="57381" name="Rectangle 6"/>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持续期</a:t>
              </a:r>
            </a:p>
          </p:txBody>
        </p:sp>
        <p:sp>
          <p:nvSpPr>
            <p:cNvPr id="57382" name="Rectangle 7"/>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1</a:t>
              </a:r>
            </a:p>
          </p:txBody>
        </p:sp>
        <p:sp>
          <p:nvSpPr>
            <p:cNvPr id="57383" name="Rectangle 8"/>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2</a:t>
              </a:r>
            </a:p>
          </p:txBody>
        </p:sp>
        <p:sp>
          <p:nvSpPr>
            <p:cNvPr id="57384" name="Rectangle 9"/>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4</a:t>
              </a:r>
            </a:p>
          </p:txBody>
        </p:sp>
        <p:sp>
          <p:nvSpPr>
            <p:cNvPr id="57385" name="Rectangle 10"/>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地址</a:t>
              </a:r>
            </a:p>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3</a:t>
              </a:r>
            </a:p>
          </p:txBody>
        </p:sp>
        <p:sp>
          <p:nvSpPr>
            <p:cNvPr id="57386" name="Rectangle 11"/>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latin typeface="+mn-lt"/>
                <a:ea typeface="楷体" panose="02010609060101010101" pitchFamily="49" charset="-122"/>
                <a:cs typeface="Arial" panose="020B0604020202020204" pitchFamily="34" charset="0"/>
              </a:endParaRPr>
            </a:p>
          </p:txBody>
        </p:sp>
        <p:sp>
          <p:nvSpPr>
            <p:cNvPr id="57387" name="Rectangle 12"/>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有效载荷</a:t>
              </a:r>
            </a:p>
          </p:txBody>
        </p:sp>
        <p:sp>
          <p:nvSpPr>
            <p:cNvPr id="57388" name="Rectangle 13"/>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CRC</a:t>
              </a:r>
            </a:p>
          </p:txBody>
        </p:sp>
        <p:sp>
          <p:nvSpPr>
            <p:cNvPr id="57389" name="Text Box 14"/>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2</a:t>
              </a:r>
            </a:p>
          </p:txBody>
        </p:sp>
        <p:sp>
          <p:nvSpPr>
            <p:cNvPr id="57390" name="Text Box 15"/>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2</a:t>
              </a:r>
            </a:p>
          </p:txBody>
        </p:sp>
        <p:sp>
          <p:nvSpPr>
            <p:cNvPr id="57391" name="Text Box 16"/>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6</a:t>
              </a:r>
            </a:p>
          </p:txBody>
        </p:sp>
        <p:sp>
          <p:nvSpPr>
            <p:cNvPr id="57392" name="Text Box 17"/>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6</a:t>
              </a:r>
            </a:p>
          </p:txBody>
        </p:sp>
        <p:sp>
          <p:nvSpPr>
            <p:cNvPr id="57393" name="Text Box 18"/>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6</a:t>
              </a:r>
            </a:p>
          </p:txBody>
        </p:sp>
        <p:sp>
          <p:nvSpPr>
            <p:cNvPr id="57394" name="Text Box 19"/>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2</a:t>
              </a:r>
            </a:p>
          </p:txBody>
        </p:sp>
        <p:sp>
          <p:nvSpPr>
            <p:cNvPr id="57395" name="Text Box 20"/>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6</a:t>
              </a:r>
            </a:p>
          </p:txBody>
        </p:sp>
        <p:sp>
          <p:nvSpPr>
            <p:cNvPr id="57396" name="Text Box 21"/>
            <p:cNvSpPr txBox="1">
              <a:spLocks noChangeArrowheads="1"/>
            </p:cNvSpPr>
            <p:nvPr/>
          </p:nvSpPr>
          <p:spPr bwMode="auto">
            <a:xfrm>
              <a:off x="4032" y="912"/>
              <a:ext cx="6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0 - 2312</a:t>
              </a:r>
            </a:p>
          </p:txBody>
        </p:sp>
        <p:sp>
          <p:nvSpPr>
            <p:cNvPr id="57397" name="Text Box 22"/>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4</a:t>
              </a:r>
            </a:p>
          </p:txBody>
        </p:sp>
        <p:sp>
          <p:nvSpPr>
            <p:cNvPr id="57398" name="Text Box 23"/>
            <p:cNvSpPr txBox="1">
              <a:spLocks noChangeArrowheads="1"/>
            </p:cNvSpPr>
            <p:nvPr/>
          </p:nvSpPr>
          <p:spPr bwMode="auto">
            <a:xfrm>
              <a:off x="2982" y="1135"/>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序号</a:t>
              </a:r>
            </a:p>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控制</a:t>
              </a:r>
            </a:p>
          </p:txBody>
        </p:sp>
      </p:grpSp>
      <p:grpSp>
        <p:nvGrpSpPr>
          <p:cNvPr id="57350" name="Group 24"/>
          <p:cNvGrpSpPr>
            <a:grpSpLocks/>
          </p:cNvGrpSpPr>
          <p:nvPr/>
        </p:nvGrpSpPr>
        <p:grpSpPr bwMode="auto">
          <a:xfrm>
            <a:off x="263525" y="3800475"/>
            <a:ext cx="8534400" cy="954088"/>
            <a:chOff x="240" y="1991"/>
            <a:chExt cx="5376" cy="601"/>
          </a:xfrm>
        </p:grpSpPr>
        <p:sp>
          <p:nvSpPr>
            <p:cNvPr id="57358" name="Rectangle 25"/>
            <p:cNvSpPr>
              <a:spLocks noChangeArrowheads="1"/>
            </p:cNvSpPr>
            <p:nvPr/>
          </p:nvSpPr>
          <p:spPr bwMode="auto">
            <a:xfrm>
              <a:off x="864" y="2208"/>
              <a:ext cx="624"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类型</a:t>
              </a:r>
            </a:p>
          </p:txBody>
        </p:sp>
        <p:sp>
          <p:nvSpPr>
            <p:cNvPr id="57359" name="Rectangle 26"/>
            <p:cNvSpPr>
              <a:spLocks noChangeArrowheads="1"/>
            </p:cNvSpPr>
            <p:nvPr/>
          </p:nvSpPr>
          <p:spPr bwMode="auto">
            <a:xfrm>
              <a:off x="2592"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从</a:t>
              </a:r>
            </a:p>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AP</a:t>
              </a:r>
            </a:p>
          </p:txBody>
        </p:sp>
        <p:sp>
          <p:nvSpPr>
            <p:cNvPr id="57360" name="Rectangle 27"/>
            <p:cNvSpPr>
              <a:spLocks noChangeArrowheads="1"/>
            </p:cNvSpPr>
            <p:nvPr/>
          </p:nvSpPr>
          <p:spPr bwMode="auto">
            <a:xfrm>
              <a:off x="1488" y="2208"/>
              <a:ext cx="67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子类</a:t>
              </a:r>
            </a:p>
          </p:txBody>
        </p:sp>
        <p:sp>
          <p:nvSpPr>
            <p:cNvPr id="57361" name="Rectangle 28"/>
            <p:cNvSpPr>
              <a:spLocks noChangeArrowheads="1"/>
            </p:cNvSpPr>
            <p:nvPr/>
          </p:nvSpPr>
          <p:spPr bwMode="auto">
            <a:xfrm>
              <a:off x="2160"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到</a:t>
              </a:r>
            </a:p>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AP</a:t>
              </a:r>
            </a:p>
          </p:txBody>
        </p:sp>
        <p:sp>
          <p:nvSpPr>
            <p:cNvPr id="57362" name="Rectangle 29"/>
            <p:cNvSpPr>
              <a:spLocks noChangeArrowheads="1"/>
            </p:cNvSpPr>
            <p:nvPr/>
          </p:nvSpPr>
          <p:spPr bwMode="auto">
            <a:xfrm>
              <a:off x="3024"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更多</a:t>
              </a:r>
            </a:p>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标识</a:t>
              </a:r>
            </a:p>
          </p:txBody>
        </p:sp>
        <p:sp>
          <p:nvSpPr>
            <p:cNvPr id="57363" name="Rectangle 30"/>
            <p:cNvSpPr>
              <a:spLocks noChangeArrowheads="1"/>
            </p:cNvSpPr>
            <p:nvPr/>
          </p:nvSpPr>
          <p:spPr bwMode="auto">
            <a:xfrm>
              <a:off x="4752"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WEP</a:t>
              </a:r>
            </a:p>
          </p:txBody>
        </p:sp>
        <p:sp>
          <p:nvSpPr>
            <p:cNvPr id="57364" name="Rectangle 31"/>
            <p:cNvSpPr>
              <a:spLocks noChangeArrowheads="1"/>
            </p:cNvSpPr>
            <p:nvPr/>
          </p:nvSpPr>
          <p:spPr bwMode="auto">
            <a:xfrm>
              <a:off x="4320"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更多</a:t>
              </a:r>
            </a:p>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数据</a:t>
              </a:r>
            </a:p>
          </p:txBody>
        </p:sp>
        <p:sp>
          <p:nvSpPr>
            <p:cNvPr id="57365" name="Rectangle 32"/>
            <p:cNvSpPr>
              <a:spLocks noChangeArrowheads="1"/>
            </p:cNvSpPr>
            <p:nvPr/>
          </p:nvSpPr>
          <p:spPr bwMode="auto">
            <a:xfrm>
              <a:off x="3888"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功率</a:t>
              </a:r>
            </a:p>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管理</a:t>
              </a:r>
            </a:p>
          </p:txBody>
        </p:sp>
        <p:sp>
          <p:nvSpPr>
            <p:cNvPr id="57366" name="Rectangle 33"/>
            <p:cNvSpPr>
              <a:spLocks noChangeArrowheads="1"/>
            </p:cNvSpPr>
            <p:nvPr/>
          </p:nvSpPr>
          <p:spPr bwMode="auto">
            <a:xfrm>
              <a:off x="3456"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重试</a:t>
              </a:r>
            </a:p>
          </p:txBody>
        </p:sp>
        <p:sp>
          <p:nvSpPr>
            <p:cNvPr id="57367" name="Rectangle 34"/>
            <p:cNvSpPr>
              <a:spLocks noChangeArrowheads="1"/>
            </p:cNvSpPr>
            <p:nvPr/>
          </p:nvSpPr>
          <p:spPr bwMode="auto">
            <a:xfrm>
              <a:off x="5184" y="2208"/>
              <a:ext cx="432"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latin typeface="+mn-lt"/>
                  <a:ea typeface="楷体" panose="02010609060101010101" pitchFamily="49" charset="-122"/>
                  <a:cs typeface="Arial" panose="020B0604020202020204" pitchFamily="34" charset="0"/>
                </a:rPr>
                <a:t>Rsvd</a:t>
              </a:r>
            </a:p>
          </p:txBody>
        </p:sp>
        <p:sp>
          <p:nvSpPr>
            <p:cNvPr id="57368" name="Rectangle 35"/>
            <p:cNvSpPr>
              <a:spLocks noChangeArrowheads="1"/>
            </p:cNvSpPr>
            <p:nvPr/>
          </p:nvSpPr>
          <p:spPr bwMode="auto">
            <a:xfrm>
              <a:off x="240" y="2208"/>
              <a:ext cx="624"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协议</a:t>
              </a:r>
            </a:p>
            <a:p>
              <a:pPr algn="ctr" eaLnBrk="1" hangingPunct="1">
                <a:spcBef>
                  <a:spcPct val="0"/>
                </a:spcBef>
                <a:buClrTx/>
                <a:buSzTx/>
                <a:buFontTx/>
                <a:buNone/>
              </a:pPr>
              <a:r>
                <a:rPr lang="zh-CN" altLang="en-US" sz="1600">
                  <a:latin typeface="+mn-lt"/>
                  <a:ea typeface="楷体" panose="02010609060101010101" pitchFamily="49" charset="-122"/>
                  <a:cs typeface="Arial" panose="020B0604020202020204" pitchFamily="34" charset="0"/>
                </a:rPr>
                <a:t>版本</a:t>
              </a:r>
            </a:p>
          </p:txBody>
        </p:sp>
        <p:sp>
          <p:nvSpPr>
            <p:cNvPr id="57369" name="Text Box 36"/>
            <p:cNvSpPr txBox="1">
              <a:spLocks noChangeArrowheads="1"/>
            </p:cNvSpPr>
            <p:nvPr/>
          </p:nvSpPr>
          <p:spPr bwMode="auto">
            <a:xfrm>
              <a:off x="518" y="199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2</a:t>
              </a:r>
            </a:p>
          </p:txBody>
        </p:sp>
        <p:sp>
          <p:nvSpPr>
            <p:cNvPr id="57370" name="Text Box 37"/>
            <p:cNvSpPr txBox="1">
              <a:spLocks noChangeArrowheads="1"/>
            </p:cNvSpPr>
            <p:nvPr/>
          </p:nvSpPr>
          <p:spPr bwMode="auto">
            <a:xfrm>
              <a:off x="11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2</a:t>
              </a:r>
            </a:p>
          </p:txBody>
        </p:sp>
        <p:sp>
          <p:nvSpPr>
            <p:cNvPr id="57371" name="Text Box 38"/>
            <p:cNvSpPr txBox="1">
              <a:spLocks noChangeArrowheads="1"/>
            </p:cNvSpPr>
            <p:nvPr/>
          </p:nvSpPr>
          <p:spPr bwMode="auto">
            <a:xfrm>
              <a:off x="172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4</a:t>
              </a:r>
            </a:p>
          </p:txBody>
        </p:sp>
        <p:sp>
          <p:nvSpPr>
            <p:cNvPr id="57372" name="Text Box 39"/>
            <p:cNvSpPr txBox="1">
              <a:spLocks noChangeArrowheads="1"/>
            </p:cNvSpPr>
            <p:nvPr/>
          </p:nvSpPr>
          <p:spPr bwMode="auto">
            <a:xfrm>
              <a:off x="23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3" name="Text Box 40"/>
            <p:cNvSpPr txBox="1">
              <a:spLocks noChangeArrowheads="1"/>
            </p:cNvSpPr>
            <p:nvPr/>
          </p:nvSpPr>
          <p:spPr bwMode="auto">
            <a:xfrm>
              <a:off x="268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4" name="Text Box 41"/>
            <p:cNvSpPr txBox="1">
              <a:spLocks noChangeArrowheads="1"/>
            </p:cNvSpPr>
            <p:nvPr/>
          </p:nvSpPr>
          <p:spPr bwMode="auto">
            <a:xfrm>
              <a:off x="312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5" name="Text Box 42"/>
            <p:cNvSpPr txBox="1">
              <a:spLocks noChangeArrowheads="1"/>
            </p:cNvSpPr>
            <p:nvPr/>
          </p:nvSpPr>
          <p:spPr bwMode="auto">
            <a:xfrm>
              <a:off x="446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6" name="Text Box 43"/>
            <p:cNvSpPr txBox="1">
              <a:spLocks noChangeArrowheads="1"/>
            </p:cNvSpPr>
            <p:nvPr/>
          </p:nvSpPr>
          <p:spPr bwMode="auto">
            <a:xfrm>
              <a:off x="4896"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7" name="Text Box 44"/>
            <p:cNvSpPr txBox="1">
              <a:spLocks noChangeArrowheads="1"/>
            </p:cNvSpPr>
            <p:nvPr/>
          </p:nvSpPr>
          <p:spPr bwMode="auto">
            <a:xfrm>
              <a:off x="528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8" name="Text Box 45"/>
            <p:cNvSpPr txBox="1">
              <a:spLocks noChangeArrowheads="1"/>
            </p:cNvSpPr>
            <p:nvPr/>
          </p:nvSpPr>
          <p:spPr bwMode="auto">
            <a:xfrm>
              <a:off x="360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sp>
          <p:nvSpPr>
            <p:cNvPr id="57379" name="Text Box 46"/>
            <p:cNvSpPr txBox="1">
              <a:spLocks noChangeArrowheads="1"/>
            </p:cNvSpPr>
            <p:nvPr/>
          </p:nvSpPr>
          <p:spPr bwMode="auto">
            <a:xfrm>
              <a:off x="398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mn-lt"/>
                  <a:ea typeface="楷体" panose="02010609060101010101" pitchFamily="49" charset="-122"/>
                  <a:cs typeface="Arial" panose="020B0604020202020204" pitchFamily="34" charset="0"/>
                </a:rPr>
                <a:t>1</a:t>
              </a:r>
            </a:p>
          </p:txBody>
        </p:sp>
      </p:grpSp>
      <p:sp>
        <p:nvSpPr>
          <p:cNvPr id="57351" name="Freeform 47"/>
          <p:cNvSpPr>
            <a:spLocks/>
          </p:cNvSpPr>
          <p:nvPr/>
        </p:nvSpPr>
        <p:spPr bwMode="auto">
          <a:xfrm>
            <a:off x="250825" y="3089275"/>
            <a:ext cx="8713788" cy="1066800"/>
          </a:xfrm>
          <a:custGeom>
            <a:avLst/>
            <a:gdLst>
              <a:gd name="T0" fmla="*/ 2147483646 w 5489"/>
              <a:gd name="T1" fmla="*/ 0 h 672"/>
              <a:gd name="T2" fmla="*/ 0 w 5489"/>
              <a:gd name="T3" fmla="*/ 2147483646 h 672"/>
              <a:gd name="T4" fmla="*/ 2147483646 w 5489"/>
              <a:gd name="T5" fmla="*/ 2147483646 h 672"/>
              <a:gd name="T6" fmla="*/ 2147483646 w 5489"/>
              <a:gd name="T7" fmla="*/ 0 h 672"/>
              <a:gd name="T8" fmla="*/ 2147483646 w 5489"/>
              <a:gd name="T9" fmla="*/ 0 h 672"/>
              <a:gd name="T10" fmla="*/ 0 60000 65536"/>
              <a:gd name="T11" fmla="*/ 0 60000 65536"/>
              <a:gd name="T12" fmla="*/ 0 60000 65536"/>
              <a:gd name="T13" fmla="*/ 0 60000 65536"/>
              <a:gd name="T14" fmla="*/ 0 60000 65536"/>
              <a:gd name="T15" fmla="*/ 0 w 5489"/>
              <a:gd name="T16" fmla="*/ 0 h 672"/>
              <a:gd name="T17" fmla="*/ 5489 w 5489"/>
              <a:gd name="T18" fmla="*/ 672 h 672"/>
            </a:gdLst>
            <a:ahLst/>
            <a:cxnLst>
              <a:cxn ang="T10">
                <a:pos x="T0" y="T1"/>
              </a:cxn>
              <a:cxn ang="T11">
                <a:pos x="T2" y="T3"/>
              </a:cxn>
              <a:cxn ang="T12">
                <a:pos x="T4" y="T5"/>
              </a:cxn>
              <a:cxn ang="T13">
                <a:pos x="T6" y="T7"/>
              </a:cxn>
              <a:cxn ang="T14">
                <a:pos x="T8" y="T9"/>
              </a:cxn>
            </a:cxnLst>
            <a:rect l="T15" t="T16" r="T17" b="T18"/>
            <a:pathLst>
              <a:path w="5489" h="672">
                <a:moveTo>
                  <a:pt x="64" y="0"/>
                </a:moveTo>
                <a:lnTo>
                  <a:pt x="0" y="664"/>
                </a:lnTo>
                <a:lnTo>
                  <a:pt x="5392" y="672"/>
                </a:lnTo>
                <a:cubicBezTo>
                  <a:pt x="5489" y="561"/>
                  <a:pt x="976" y="408"/>
                  <a:pt x="584" y="0"/>
                </a:cubicBezTo>
                <a:cubicBezTo>
                  <a:pt x="152" y="0"/>
                  <a:pt x="172" y="0"/>
                  <a:pt x="64"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57352" name="Text Box 48"/>
          <p:cNvSpPr txBox="1">
            <a:spLocks noChangeArrowheads="1"/>
          </p:cNvSpPr>
          <p:nvPr/>
        </p:nvSpPr>
        <p:spPr bwMode="auto">
          <a:xfrm>
            <a:off x="1952625" y="1279525"/>
            <a:ext cx="2454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dirty="0">
                <a:latin typeface="+mn-lt"/>
                <a:ea typeface="楷体" panose="02010609060101010101" pitchFamily="49" charset="-122"/>
                <a:cs typeface="Arial" panose="020B0604020202020204" pitchFamily="34" charset="0"/>
              </a:rPr>
              <a:t>预约发送时间 </a:t>
            </a:r>
            <a:r>
              <a:rPr lang="en-US" altLang="zh-CN" sz="1800" dirty="0">
                <a:latin typeface="+mn-lt"/>
                <a:ea typeface="楷体" panose="02010609060101010101" pitchFamily="49" charset="-122"/>
                <a:cs typeface="Arial" panose="020B0604020202020204" pitchFamily="34" charset="0"/>
              </a:rPr>
              <a:t>(RTS/CTS</a:t>
            </a:r>
            <a:r>
              <a:rPr lang="en-US" altLang="zh-CN" sz="1800" dirty="0" smtClean="0">
                <a:latin typeface="+mn-lt"/>
                <a:ea typeface="楷体" panose="02010609060101010101" pitchFamily="49" charset="-122"/>
                <a:cs typeface="Arial" panose="020B0604020202020204" pitchFamily="34" charset="0"/>
              </a:rPr>
              <a:t>) </a:t>
            </a:r>
            <a:r>
              <a:rPr lang="zh-CN" altLang="en-US" sz="1800" dirty="0" smtClean="0">
                <a:latin typeface="+mn-lt"/>
                <a:ea typeface="楷体" panose="02010609060101010101" pitchFamily="49" charset="-122"/>
                <a:cs typeface="Arial" panose="020B0604020202020204" pitchFamily="34" charset="0"/>
              </a:rPr>
              <a:t>的</a:t>
            </a:r>
            <a:r>
              <a:rPr lang="zh-CN" altLang="en-US" sz="1800" dirty="0">
                <a:latin typeface="+mn-lt"/>
                <a:ea typeface="楷体" panose="02010609060101010101" pitchFamily="49" charset="-122"/>
                <a:cs typeface="Arial" panose="020B0604020202020204" pitchFamily="34" charset="0"/>
              </a:rPr>
              <a:t>持续期</a:t>
            </a:r>
          </a:p>
        </p:txBody>
      </p:sp>
      <p:sp>
        <p:nvSpPr>
          <p:cNvPr id="57353" name="Line 49"/>
          <p:cNvSpPr>
            <a:spLocks noChangeShapeType="1"/>
          </p:cNvSpPr>
          <p:nvPr/>
        </p:nvSpPr>
        <p:spPr bwMode="auto">
          <a:xfrm flipH="1">
            <a:off x="1725613" y="1498600"/>
            <a:ext cx="258762" cy="639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7354" name="Text Box 50"/>
          <p:cNvSpPr txBox="1">
            <a:spLocks noChangeArrowheads="1"/>
          </p:cNvSpPr>
          <p:nvPr/>
        </p:nvSpPr>
        <p:spPr bwMode="auto">
          <a:xfrm>
            <a:off x="5746750" y="1141413"/>
            <a:ext cx="1616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dirty="0">
                <a:latin typeface="+mn-lt"/>
                <a:ea typeface="楷体" panose="02010609060101010101" pitchFamily="49" charset="-122"/>
                <a:cs typeface="Arial" panose="020B0604020202020204" pitchFamily="34" charset="0"/>
              </a:rPr>
              <a:t>帧序号 </a:t>
            </a:r>
            <a:r>
              <a:rPr lang="en-US" altLang="zh-CN" sz="1800" dirty="0">
                <a:latin typeface="+mn-lt"/>
                <a:ea typeface="楷体" panose="02010609060101010101" pitchFamily="49" charset="-122"/>
                <a:cs typeface="Arial" panose="020B0604020202020204" pitchFamily="34" charset="0"/>
              </a:rPr>
              <a:t>#</a:t>
            </a:r>
          </a:p>
          <a:p>
            <a:pPr algn="ctr">
              <a:spcBef>
                <a:spcPct val="0"/>
              </a:spcBef>
              <a:buClrTx/>
              <a:buSzTx/>
              <a:buFontTx/>
              <a:buNone/>
            </a:pPr>
            <a:r>
              <a:rPr lang="en-US" altLang="zh-CN" sz="1800" dirty="0">
                <a:latin typeface="+mn-lt"/>
                <a:ea typeface="楷体" panose="02010609060101010101" pitchFamily="49" charset="-122"/>
                <a:cs typeface="Arial" panose="020B0604020202020204" pitchFamily="34" charset="0"/>
              </a:rPr>
              <a:t>(</a:t>
            </a:r>
            <a:r>
              <a:rPr lang="zh-CN" altLang="en-US" sz="1800" dirty="0">
                <a:latin typeface="+mn-lt"/>
                <a:ea typeface="楷体" panose="02010609060101010101" pitchFamily="49" charset="-122"/>
                <a:cs typeface="Arial" panose="020B0604020202020204" pitchFamily="34" charset="0"/>
              </a:rPr>
              <a:t>为可靠 </a:t>
            </a:r>
            <a:r>
              <a:rPr lang="en-US" altLang="zh-CN" sz="1800" dirty="0">
                <a:latin typeface="+mn-lt"/>
                <a:ea typeface="楷体" panose="02010609060101010101" pitchFamily="49" charset="-122"/>
                <a:cs typeface="Arial" panose="020B0604020202020204" pitchFamily="34" charset="0"/>
              </a:rPr>
              <a:t>ARQ)</a:t>
            </a:r>
          </a:p>
        </p:txBody>
      </p:sp>
      <p:sp>
        <p:nvSpPr>
          <p:cNvPr id="57355" name="Line 51"/>
          <p:cNvSpPr>
            <a:spLocks noChangeShapeType="1"/>
          </p:cNvSpPr>
          <p:nvPr/>
        </p:nvSpPr>
        <p:spPr bwMode="auto">
          <a:xfrm flipH="1">
            <a:off x="5230813" y="1438275"/>
            <a:ext cx="487362" cy="9128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7356" name="Line 52"/>
          <p:cNvSpPr>
            <a:spLocks noChangeShapeType="1"/>
          </p:cNvSpPr>
          <p:nvPr/>
        </p:nvSpPr>
        <p:spPr bwMode="auto">
          <a:xfrm flipH="1" flipV="1">
            <a:off x="1833563" y="4852988"/>
            <a:ext cx="258762" cy="639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57357" name="Text Box 53"/>
          <p:cNvSpPr txBox="1">
            <a:spLocks noChangeArrowheads="1"/>
          </p:cNvSpPr>
          <p:nvPr/>
        </p:nvSpPr>
        <p:spPr bwMode="auto">
          <a:xfrm>
            <a:off x="2012950" y="5405438"/>
            <a:ext cx="2456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latin typeface="+mn-lt"/>
                <a:ea typeface="楷体" panose="02010609060101010101" pitchFamily="49" charset="-122"/>
                <a:cs typeface="Arial" panose="020B0604020202020204" pitchFamily="34" charset="0"/>
              </a:rPr>
              <a:t>帧类型</a:t>
            </a:r>
          </a:p>
          <a:p>
            <a:pPr>
              <a:spcBef>
                <a:spcPct val="0"/>
              </a:spcBef>
              <a:buClrTx/>
              <a:buSzTx/>
              <a:buFontTx/>
              <a:buNone/>
            </a:pPr>
            <a:r>
              <a:rPr lang="en-US" altLang="zh-CN" sz="1800">
                <a:latin typeface="+mn-lt"/>
                <a:ea typeface="楷体" panose="02010609060101010101" pitchFamily="49" charset="-122"/>
                <a:cs typeface="Arial" panose="020B0604020202020204" pitchFamily="34" charset="0"/>
              </a:rPr>
              <a:t>(RTS, CTS, ACK, </a:t>
            </a:r>
            <a:r>
              <a:rPr lang="zh-CN" altLang="en-US" sz="1800">
                <a:latin typeface="+mn-lt"/>
                <a:ea typeface="楷体" panose="02010609060101010101" pitchFamily="49" charset="-122"/>
                <a:cs typeface="Arial" panose="020B0604020202020204" pitchFamily="34" charset="0"/>
              </a:rPr>
              <a:t>数据</a:t>
            </a:r>
            <a:r>
              <a:rPr lang="en-US" altLang="zh-CN" sz="1800">
                <a:latin typeface="+mn-lt"/>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5486388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7"/>
          <p:cNvSpPr>
            <a:spLocks noChangeArrowheads="1"/>
          </p:cNvSpPr>
          <p:nvPr/>
        </p:nvSpPr>
        <p:spPr bwMode="auto">
          <a:xfrm>
            <a:off x="457200" y="241300"/>
            <a:ext cx="8305800" cy="533400"/>
          </a:xfrm>
          <a:prstGeom prst="rect">
            <a:avLst/>
          </a:prstGeom>
          <a:noFill/>
          <a:ln w="9525">
            <a:noFill/>
            <a:miter lim="800000"/>
            <a:headEnd/>
            <a:tailEnd/>
          </a:ln>
        </p:spPr>
        <p:txBody>
          <a:bodyPr anchor="b"/>
          <a:lstStyle/>
          <a:p>
            <a:pPr algn="ctr" eaLnBrk="1" hangingPunct="1"/>
            <a:endParaRPr lang="en-US" altLang="zh-CN" sz="2800">
              <a:latin typeface="+mn-lt"/>
            </a:endParaRPr>
          </a:p>
        </p:txBody>
      </p:sp>
      <p:sp>
        <p:nvSpPr>
          <p:cNvPr id="96260" name="Rectangle 8"/>
          <p:cNvSpPr>
            <a:spLocks noGrp="1" noChangeArrowheads="1"/>
          </p:cNvSpPr>
          <p:nvPr>
            <p:ph type="title"/>
          </p:nvPr>
        </p:nvSpPr>
        <p:spPr>
          <a:xfrm>
            <a:off x="363538" y="266700"/>
            <a:ext cx="8450262" cy="633413"/>
          </a:xfrm>
        </p:spPr>
        <p:txBody>
          <a:bodyPr/>
          <a:lstStyle/>
          <a:p>
            <a:pPr eaLnBrk="1" hangingPunct="1"/>
            <a:r>
              <a:rPr lang="en-US" altLang="zh-CN" dirty="0">
                <a:latin typeface="+mn-lt"/>
              </a:rPr>
              <a:t>802.11 frame: more</a:t>
            </a:r>
            <a:endParaRPr lang="zh-CN" altLang="en-US" dirty="0">
              <a:latin typeface="+mn-lt"/>
            </a:endParaRPr>
          </a:p>
        </p:txBody>
      </p:sp>
      <p:sp>
        <p:nvSpPr>
          <p:cNvPr id="96261" name="Rectangle 11"/>
          <p:cNvSpPr>
            <a:spLocks noGrp="1" noChangeArrowheads="1"/>
          </p:cNvSpPr>
          <p:nvPr>
            <p:ph type="body" idx="1"/>
          </p:nvPr>
        </p:nvSpPr>
        <p:spPr>
          <a:xfrm>
            <a:off x="355600" y="1017588"/>
            <a:ext cx="8432800" cy="1812925"/>
          </a:xfrm>
        </p:spPr>
        <p:txBody>
          <a:bodyPr/>
          <a:lstStyle/>
          <a:p>
            <a:pPr>
              <a:spcBef>
                <a:spcPts val="600"/>
              </a:spcBef>
            </a:pPr>
            <a:r>
              <a:rPr lang="zh-CN" altLang="en-US" dirty="0"/>
              <a:t>对于控制帧，类型字段的值是</a:t>
            </a:r>
            <a:r>
              <a:rPr lang="en-US" altLang="zh-CN" dirty="0">
                <a:solidFill>
                  <a:srgbClr val="FF0000"/>
                </a:solidFill>
              </a:rPr>
              <a:t>01</a:t>
            </a:r>
            <a:r>
              <a:rPr lang="zh-CN" altLang="en-US" dirty="0"/>
              <a:t>。</a:t>
            </a:r>
          </a:p>
          <a:p>
            <a:pPr>
              <a:spcBef>
                <a:spcPts val="600"/>
              </a:spcBef>
            </a:pPr>
            <a:endParaRPr lang="en-US" altLang="zh-CN" dirty="0" smtClean="0"/>
          </a:p>
          <a:p>
            <a:pPr>
              <a:spcBef>
                <a:spcPts val="600"/>
              </a:spcBef>
            </a:pPr>
            <a:r>
              <a:rPr lang="zh-CN" altLang="en-US" dirty="0" smtClean="0"/>
              <a:t>帧的</a:t>
            </a:r>
            <a:r>
              <a:rPr lang="zh-CN" altLang="en-US" dirty="0"/>
              <a:t>子类型字段的值如下表所示。</a:t>
            </a:r>
          </a:p>
        </p:txBody>
      </p:sp>
      <p:pic>
        <p:nvPicPr>
          <p:cNvPr id="96262" name="Picture 5"/>
          <p:cNvPicPr>
            <a:picLocks noChangeAspect="1" noChangeArrowheads="1"/>
          </p:cNvPicPr>
          <p:nvPr/>
        </p:nvPicPr>
        <p:blipFill>
          <a:blip r:embed="rId3" cstate="print"/>
          <a:srcRect r="1617"/>
          <a:stretch>
            <a:fillRect/>
          </a:stretch>
        </p:blipFill>
        <p:spPr bwMode="auto">
          <a:xfrm>
            <a:off x="1040606" y="4270790"/>
            <a:ext cx="7062787" cy="1846262"/>
          </a:xfrm>
          <a:prstGeom prst="rect">
            <a:avLst/>
          </a:prstGeom>
          <a:noFill/>
          <a:ln w="9525">
            <a:noFill/>
            <a:miter lim="800000"/>
            <a:headEnd/>
            <a:tailEnd/>
          </a:ln>
        </p:spPr>
      </p:pic>
      <p:grpSp>
        <p:nvGrpSpPr>
          <p:cNvPr id="8" name="组合 7"/>
          <p:cNvGrpSpPr/>
          <p:nvPr/>
        </p:nvGrpSpPr>
        <p:grpSpPr>
          <a:xfrm>
            <a:off x="446087" y="2603499"/>
            <a:ext cx="8328025" cy="1445591"/>
            <a:chOff x="392113" y="2467094"/>
            <a:chExt cx="8328025" cy="1457206"/>
          </a:xfrm>
        </p:grpSpPr>
        <p:pic>
          <p:nvPicPr>
            <p:cNvPr id="96258" name="Picture 3"/>
            <p:cNvPicPr>
              <a:picLocks noChangeAspect="1" noChangeArrowheads="1"/>
            </p:cNvPicPr>
            <p:nvPr/>
          </p:nvPicPr>
          <p:blipFill>
            <a:blip r:embed="rId4" cstate="print"/>
            <a:srcRect/>
            <a:stretch>
              <a:fillRect/>
            </a:stretch>
          </p:blipFill>
          <p:spPr bwMode="auto">
            <a:xfrm>
              <a:off x="392113" y="2919413"/>
              <a:ext cx="8328025" cy="1004887"/>
            </a:xfrm>
            <a:prstGeom prst="rect">
              <a:avLst/>
            </a:prstGeom>
            <a:noFill/>
            <a:ln w="9525">
              <a:noFill/>
              <a:miter lim="800000"/>
              <a:headEnd/>
              <a:tailEnd/>
            </a:ln>
          </p:spPr>
        </p:pic>
        <p:sp>
          <p:nvSpPr>
            <p:cNvPr id="7" name="矩形 6"/>
            <p:cNvSpPr/>
            <p:nvPr/>
          </p:nvSpPr>
          <p:spPr>
            <a:xfrm>
              <a:off x="5760046" y="2467094"/>
              <a:ext cx="2386166" cy="338554"/>
            </a:xfrm>
            <a:prstGeom prst="rect">
              <a:avLst/>
            </a:prstGeom>
          </p:spPr>
          <p:txBody>
            <a:bodyPr wrap="none">
              <a:spAutoFit/>
            </a:bodyPr>
            <a:lstStyle/>
            <a:p>
              <a:r>
                <a:rPr lang="en-US" altLang="zh-CN" sz="1600" dirty="0">
                  <a:latin typeface="+mn-lt"/>
                </a:rPr>
                <a:t>Broadcast MAC Address </a:t>
              </a:r>
              <a:endParaRPr lang="zh-CN" altLang="en-US" sz="1600" dirty="0">
                <a:latin typeface="+mn-lt"/>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2928938" y="5721350"/>
            <a:ext cx="2663825" cy="406400"/>
          </a:xfrm>
          <a:prstGeom prst="rect">
            <a:avLst/>
          </a:prstGeom>
          <a:solidFill>
            <a:srgbClr val="FF99CC"/>
          </a:solidFill>
          <a:ln w="9525">
            <a:solidFill>
              <a:schemeClr val="accent1"/>
            </a:solidFill>
            <a:miter lim="800000"/>
            <a:headEnd/>
            <a:tailEnd/>
          </a:ln>
        </p:spPr>
        <p:txBody>
          <a:bodyPr>
            <a:spAutoFit/>
          </a:bodyPr>
          <a:lstStyle/>
          <a:p>
            <a:pPr algn="ctr"/>
            <a:r>
              <a:rPr lang="en-US" altLang="zh-CN" sz="2000">
                <a:latin typeface="Tahoma" pitchFamily="34" charset="0"/>
              </a:rPr>
              <a:t>Subfields in FC field</a:t>
            </a:r>
          </a:p>
        </p:txBody>
      </p:sp>
      <p:pic>
        <p:nvPicPr>
          <p:cNvPr id="91139" name="Picture 3"/>
          <p:cNvPicPr>
            <a:picLocks noChangeAspect="1" noChangeArrowheads="1"/>
          </p:cNvPicPr>
          <p:nvPr/>
        </p:nvPicPr>
        <p:blipFill>
          <a:blip r:embed="rId3" cstate="print"/>
          <a:srcRect/>
          <a:stretch>
            <a:fillRect/>
          </a:stretch>
        </p:blipFill>
        <p:spPr bwMode="auto">
          <a:xfrm>
            <a:off x="250825" y="1066800"/>
            <a:ext cx="8649335" cy="4646613"/>
          </a:xfrm>
          <a:prstGeom prst="rect">
            <a:avLst/>
          </a:prstGeom>
          <a:noFill/>
          <a:ln w="9525">
            <a:noFill/>
            <a:miter lim="800000"/>
            <a:headEnd/>
            <a:tailEnd/>
          </a:ln>
        </p:spPr>
      </p:pic>
      <p:sp>
        <p:nvSpPr>
          <p:cNvPr id="91140" name="标题 4"/>
          <p:cNvSpPr>
            <a:spLocks noGrp="1"/>
          </p:cNvSpPr>
          <p:nvPr>
            <p:ph type="title"/>
          </p:nvPr>
        </p:nvSpPr>
        <p:spPr/>
        <p:txBody>
          <a:bodyPr/>
          <a:lstStyle/>
          <a:p>
            <a:r>
              <a:rPr lang="en-US" altLang="zh-CN" dirty="0">
                <a:latin typeface="Gill Sans MT" panose="020B0502020104020203" pitchFamily="34" charset="0"/>
              </a:rPr>
              <a:t>802.11 frame: more</a:t>
            </a: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solidFill>
                  <a:srgbClr val="FF0000"/>
                </a:solidFill>
              </a:rPr>
              <a:t>在相同的 </a:t>
            </a:r>
            <a:r>
              <a:rPr lang="en-US" altLang="zh-CN" sz="1800" dirty="0" smtClean="0">
                <a:solidFill>
                  <a:srgbClr val="FF0000"/>
                </a:solidFill>
              </a:rPr>
              <a:t>IP </a:t>
            </a:r>
            <a:r>
              <a:rPr lang="zh-CN" altLang="en-US" sz="1800" dirty="0" smtClean="0">
                <a:solidFill>
                  <a:srgbClr val="FF0000"/>
                </a:solidFill>
              </a:rPr>
              <a:t>子网中的移动性</a:t>
            </a:r>
            <a:endParaRPr lang="en-US" altLang="zh-CN" sz="1800" dirty="0">
              <a:solidFill>
                <a:srgbClr val="FF0000"/>
              </a:solidFill>
            </a:endParaRPr>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143500"/>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1211488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dirty="0" smtClean="0">
                <a:latin typeface="+mn-lt"/>
              </a:rPr>
              <a:t>7.3.4 </a:t>
            </a:r>
            <a:r>
              <a:rPr lang="zh-CN" altLang="en-US" dirty="0" smtClean="0">
                <a:latin typeface="+mn-lt"/>
              </a:rPr>
              <a:t>在相同</a:t>
            </a:r>
            <a:r>
              <a:rPr lang="zh-CN" altLang="en-US" dirty="0" smtClean="0">
                <a:latin typeface="+mn-lt"/>
              </a:rPr>
              <a:t>的</a:t>
            </a:r>
            <a:r>
              <a:rPr lang="en-US" altLang="zh-CN" dirty="0" smtClean="0">
                <a:latin typeface="+mn-lt"/>
              </a:rPr>
              <a:t>IP</a:t>
            </a:r>
            <a:r>
              <a:rPr lang="zh-CN" altLang="en-US" dirty="0" smtClean="0">
                <a:latin typeface="+mn-lt"/>
              </a:rPr>
              <a:t>子网</a:t>
            </a:r>
            <a:r>
              <a:rPr lang="zh-CN" altLang="en-US" dirty="0" smtClean="0">
                <a:latin typeface="+mn-lt"/>
              </a:rPr>
              <a:t>中的移动性</a:t>
            </a:r>
            <a:endParaRPr lang="zh-CN" altLang="en-US" dirty="0">
              <a:latin typeface="+mn-lt"/>
            </a:endParaRPr>
          </a:p>
        </p:txBody>
      </p:sp>
      <p:sp>
        <p:nvSpPr>
          <p:cNvPr id="102403" name="Rectangle 3"/>
          <p:cNvSpPr>
            <a:spLocks noGrp="1" noChangeArrowheads="1"/>
          </p:cNvSpPr>
          <p:nvPr>
            <p:ph type="body" idx="1"/>
          </p:nvPr>
        </p:nvSpPr>
        <p:spPr>
          <a:xfrm>
            <a:off x="304800" y="1021080"/>
            <a:ext cx="8470900" cy="5166360"/>
          </a:xfrm>
        </p:spPr>
        <p:txBody>
          <a:bodyPr/>
          <a:lstStyle/>
          <a:p>
            <a:pPr eaLnBrk="1" hangingPunct="1"/>
            <a:r>
              <a:rPr lang="zh-CN" altLang="en-US" dirty="0"/>
              <a:t>为了增加无线局域网的物理范围，公司和大学通常会在同一个</a:t>
            </a:r>
            <a:r>
              <a:rPr lang="en-US" altLang="zh-CN" dirty="0"/>
              <a:t>IP</a:t>
            </a:r>
            <a:r>
              <a:rPr lang="zh-CN" altLang="en-US" dirty="0"/>
              <a:t>子网内</a:t>
            </a:r>
            <a:r>
              <a:rPr lang="zh-CN" altLang="en-US" dirty="0">
                <a:solidFill>
                  <a:srgbClr val="FF0000"/>
                </a:solidFill>
              </a:rPr>
              <a:t>部署</a:t>
            </a:r>
            <a:r>
              <a:rPr lang="zh-CN" altLang="en-US" dirty="0"/>
              <a:t>多个</a:t>
            </a:r>
            <a:r>
              <a:rPr lang="en-US" altLang="zh-CN" dirty="0" smtClean="0"/>
              <a:t>BSS</a:t>
            </a:r>
            <a:r>
              <a:rPr lang="zh-CN" altLang="en-US" dirty="0" smtClean="0"/>
              <a:t>。</a:t>
            </a:r>
            <a:r>
              <a:rPr lang="en-US" altLang="zh-CN" dirty="0" smtClean="0">
                <a:latin typeface="Gill Sans MT" panose="020B0502020104020203" pitchFamily="34" charset="0"/>
              </a:rPr>
              <a:t> </a:t>
            </a:r>
            <a:endParaRPr lang="en-US" altLang="zh-CN" dirty="0">
              <a:latin typeface="Gill Sans MT" panose="020B0502020104020203" pitchFamily="34" charset="0"/>
            </a:endParaRPr>
          </a:p>
          <a:p>
            <a:pPr eaLnBrk="1" hangingPunct="1"/>
            <a:endParaRPr lang="en-US" altLang="zh-CN" dirty="0">
              <a:latin typeface="Gill Sans MT" panose="020B0502020104020203" pitchFamily="34" charset="0"/>
            </a:endParaRPr>
          </a:p>
          <a:p>
            <a:pPr eaLnBrk="1" hangingPunct="1"/>
            <a:r>
              <a:rPr lang="zh-CN" altLang="en-US" dirty="0"/>
              <a:t>这</a:t>
            </a:r>
            <a:r>
              <a:rPr lang="zh-CN" altLang="en-US" dirty="0" smtClean="0"/>
              <a:t>自然就引出了在多个</a:t>
            </a:r>
            <a:r>
              <a:rPr lang="en-US" altLang="zh-CN" dirty="0" smtClean="0"/>
              <a:t>BSS</a:t>
            </a:r>
            <a:r>
              <a:rPr lang="zh-CN" altLang="en-US" dirty="0" smtClean="0"/>
              <a:t>之间</a:t>
            </a:r>
            <a:r>
              <a:rPr lang="zh-CN" altLang="en-US" dirty="0"/>
              <a:t>的移动性</a:t>
            </a:r>
            <a:r>
              <a:rPr lang="zh-CN" altLang="en-US" dirty="0" smtClean="0"/>
              <a:t>问题，即无线</a:t>
            </a:r>
            <a:r>
              <a:rPr lang="zh-CN" altLang="en-US" dirty="0"/>
              <a:t>站点如何</a:t>
            </a:r>
            <a:r>
              <a:rPr lang="zh-CN" altLang="en-US" dirty="0" smtClean="0">
                <a:solidFill>
                  <a:srgbClr val="FF0000"/>
                </a:solidFill>
              </a:rPr>
              <a:t>在维持进行中的</a:t>
            </a:r>
            <a:r>
              <a:rPr lang="en-US" altLang="zh-CN" dirty="0" smtClean="0">
                <a:solidFill>
                  <a:srgbClr val="FF0000"/>
                </a:solidFill>
              </a:rPr>
              <a:t>TCP</a:t>
            </a:r>
            <a:r>
              <a:rPr lang="zh-CN" altLang="en-US" dirty="0">
                <a:solidFill>
                  <a:srgbClr val="FF0000"/>
                </a:solidFill>
              </a:rPr>
              <a:t>会话</a:t>
            </a:r>
            <a:r>
              <a:rPr lang="zh-CN" altLang="en-US" dirty="0" smtClean="0">
                <a:solidFill>
                  <a:srgbClr val="FF0000"/>
                </a:solidFill>
              </a:rPr>
              <a:t>的情况下，</a:t>
            </a:r>
            <a:r>
              <a:rPr lang="zh-CN" altLang="en-US" dirty="0" smtClean="0"/>
              <a:t>无缝</a:t>
            </a:r>
            <a:r>
              <a:rPr lang="zh-CN" altLang="en-US" dirty="0"/>
              <a:t>地从一个</a:t>
            </a:r>
            <a:r>
              <a:rPr lang="en-US" altLang="zh-CN" dirty="0"/>
              <a:t>BSS</a:t>
            </a:r>
            <a:r>
              <a:rPr lang="zh-CN" altLang="en-US" dirty="0"/>
              <a:t>移动到另一个</a:t>
            </a:r>
            <a:r>
              <a:rPr lang="en-US" altLang="zh-CN" dirty="0"/>
              <a:t>BSS ?</a:t>
            </a:r>
            <a:endParaRPr lang="en-US" altLang="zh-CN" dirty="0">
              <a:latin typeface="Gill Sans MT" panose="020B0502020104020203" pitchFamily="34" charset="0"/>
            </a:endParaRPr>
          </a:p>
          <a:p>
            <a:pPr eaLnBrk="1" hangingPunct="1"/>
            <a:endParaRPr lang="en-US" altLang="zh-CN" dirty="0" smtClean="0">
              <a:latin typeface="Gill Sans MT" panose="020B0502020104020203" pitchFamily="34" charset="0"/>
            </a:endParaRPr>
          </a:p>
          <a:p>
            <a:pPr eaLnBrk="1" hangingPunct="1"/>
            <a:r>
              <a:rPr lang="zh-CN" altLang="en-US" dirty="0" smtClean="0"/>
              <a:t>当这些</a:t>
            </a:r>
            <a:r>
              <a:rPr lang="en-US" altLang="zh-CN" dirty="0" smtClean="0"/>
              <a:t>BSS</a:t>
            </a:r>
            <a:r>
              <a:rPr lang="zh-CN" altLang="en-US" dirty="0" smtClean="0"/>
              <a:t>属于同一子网时，移动性可以</a:t>
            </a:r>
            <a:r>
              <a:rPr lang="zh-CN" altLang="en-US" dirty="0"/>
              <a:t>用</a:t>
            </a:r>
            <a:r>
              <a:rPr lang="zh-CN" altLang="en-US" dirty="0" smtClean="0"/>
              <a:t>一</a:t>
            </a:r>
            <a:r>
              <a:rPr lang="zh-CN" altLang="en-US" dirty="0"/>
              <a:t>种</a:t>
            </a:r>
            <a:r>
              <a:rPr lang="zh-CN" altLang="en-US" dirty="0" smtClean="0"/>
              <a:t>相对直接的方式解决。</a:t>
            </a:r>
            <a:r>
              <a:rPr lang="zh-CN" altLang="en-US" dirty="0"/>
              <a:t> </a:t>
            </a:r>
            <a:r>
              <a:rPr lang="en-US" altLang="zh-CN" dirty="0" smtClean="0">
                <a:latin typeface="Gill Sans MT" panose="020B0502020104020203" pitchFamily="34" charset="0"/>
              </a:rPr>
              <a:t> </a:t>
            </a:r>
          </a:p>
          <a:p>
            <a:pPr eaLnBrk="1" hangingPunct="1"/>
            <a:endParaRPr lang="en-US" altLang="zh-CN" dirty="0">
              <a:latin typeface="Gill Sans MT" panose="020B0502020104020203" pitchFamily="34" charset="0"/>
            </a:endParaRPr>
          </a:p>
          <a:p>
            <a:pPr eaLnBrk="1" hangingPunct="1"/>
            <a:r>
              <a:rPr lang="zh-CN" altLang="en-US" dirty="0" smtClean="0">
                <a:latin typeface="Gill Sans MT" panose="020B0502020104020203" pitchFamily="34" charset="0"/>
              </a:rPr>
              <a:t>当在站点在不同的子网间移动时，就需要更为复杂的移动性管理协议了。 </a:t>
            </a:r>
            <a:endParaRPr lang="en-US" altLang="zh-CN" dirty="0">
              <a:latin typeface="Gill Sans MT" panose="020B05020201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5"/>
          <p:cNvSpPr>
            <a:spLocks noChangeArrowheads="1"/>
          </p:cNvSpPr>
          <p:nvPr/>
        </p:nvSpPr>
        <p:spPr bwMode="auto">
          <a:xfrm>
            <a:off x="4816475" y="4109385"/>
            <a:ext cx="2152650" cy="2093913"/>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6148" name="Oval 11"/>
          <p:cNvSpPr>
            <a:spLocks noChangeArrowheads="1"/>
          </p:cNvSpPr>
          <p:nvPr/>
        </p:nvSpPr>
        <p:spPr bwMode="auto">
          <a:xfrm>
            <a:off x="650875" y="1021698"/>
            <a:ext cx="2252663" cy="2286000"/>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6149" name="Line 22"/>
          <p:cNvSpPr>
            <a:spLocks noChangeShapeType="1"/>
          </p:cNvSpPr>
          <p:nvPr/>
        </p:nvSpPr>
        <p:spPr bwMode="auto">
          <a:xfrm>
            <a:off x="1798638" y="2178985"/>
            <a:ext cx="1277937" cy="6556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0" name="Oval 23"/>
          <p:cNvSpPr>
            <a:spLocks noChangeArrowheads="1"/>
          </p:cNvSpPr>
          <p:nvPr/>
        </p:nvSpPr>
        <p:spPr bwMode="auto">
          <a:xfrm>
            <a:off x="1524000" y="3764898"/>
            <a:ext cx="1038225" cy="100488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6151" name="Line 34"/>
          <p:cNvSpPr>
            <a:spLocks noChangeShapeType="1"/>
          </p:cNvSpPr>
          <p:nvPr/>
        </p:nvSpPr>
        <p:spPr bwMode="auto">
          <a:xfrm flipV="1">
            <a:off x="2197100" y="3368023"/>
            <a:ext cx="1257300" cy="8096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2" name="Oval 38"/>
          <p:cNvSpPr>
            <a:spLocks noChangeArrowheads="1"/>
          </p:cNvSpPr>
          <p:nvPr/>
        </p:nvSpPr>
        <p:spPr bwMode="auto">
          <a:xfrm>
            <a:off x="3108325" y="4171298"/>
            <a:ext cx="2278063" cy="2052637"/>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6153" name="Line 59"/>
          <p:cNvSpPr>
            <a:spLocks noChangeShapeType="1"/>
          </p:cNvSpPr>
          <p:nvPr/>
        </p:nvSpPr>
        <p:spPr bwMode="auto">
          <a:xfrm>
            <a:off x="5360988" y="5155548"/>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4" name="Line 60"/>
          <p:cNvSpPr>
            <a:spLocks noChangeShapeType="1"/>
          </p:cNvSpPr>
          <p:nvPr/>
        </p:nvSpPr>
        <p:spPr bwMode="auto">
          <a:xfrm flipH="1">
            <a:off x="4873625" y="5058710"/>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5" name="Line 61"/>
          <p:cNvSpPr>
            <a:spLocks noChangeShapeType="1"/>
          </p:cNvSpPr>
          <p:nvPr/>
        </p:nvSpPr>
        <p:spPr bwMode="auto">
          <a:xfrm flipH="1">
            <a:off x="4887913" y="5134910"/>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6" name="Line 62"/>
          <p:cNvSpPr>
            <a:spLocks noChangeShapeType="1"/>
          </p:cNvSpPr>
          <p:nvPr/>
        </p:nvSpPr>
        <p:spPr bwMode="auto">
          <a:xfrm flipH="1">
            <a:off x="4830763" y="5201585"/>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7" name="Line 63"/>
          <p:cNvSpPr>
            <a:spLocks noChangeShapeType="1"/>
          </p:cNvSpPr>
          <p:nvPr/>
        </p:nvSpPr>
        <p:spPr bwMode="auto">
          <a:xfrm flipH="1" flipV="1">
            <a:off x="4867275" y="3836335"/>
            <a:ext cx="949325" cy="1293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6158" name="Line 64"/>
          <p:cNvSpPr>
            <a:spLocks noChangeShapeType="1"/>
          </p:cNvSpPr>
          <p:nvPr/>
        </p:nvSpPr>
        <p:spPr bwMode="auto">
          <a:xfrm flipV="1">
            <a:off x="4308475" y="3876023"/>
            <a:ext cx="50800" cy="1117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25613" name="Group 356"/>
          <p:cNvGrpSpPr>
            <a:grpSpLocks/>
          </p:cNvGrpSpPr>
          <p:nvPr/>
        </p:nvGrpSpPr>
        <p:grpSpPr bwMode="auto">
          <a:xfrm>
            <a:off x="6442075" y="4598335"/>
            <a:ext cx="331788" cy="368300"/>
            <a:chOff x="313" y="1497"/>
            <a:chExt cx="1152" cy="1014"/>
          </a:xfrm>
        </p:grpSpPr>
        <p:pic>
          <p:nvPicPr>
            <p:cNvPr id="25748" name="Picture 354" descr="laptop_stylized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49"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4" name="Group 361"/>
          <p:cNvGrpSpPr>
            <a:grpSpLocks/>
          </p:cNvGrpSpPr>
          <p:nvPr/>
        </p:nvGrpSpPr>
        <p:grpSpPr bwMode="auto">
          <a:xfrm>
            <a:off x="2071688" y="3926823"/>
            <a:ext cx="396875" cy="388937"/>
            <a:chOff x="2967" y="478"/>
            <a:chExt cx="788" cy="625"/>
          </a:xfrm>
        </p:grpSpPr>
        <p:pic>
          <p:nvPicPr>
            <p:cNvPr id="25746" name="Picture 358"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47" name="Picture 360" descr="antenna_radiation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5" name="Group 91"/>
          <p:cNvGrpSpPr>
            <a:grpSpLocks/>
          </p:cNvGrpSpPr>
          <p:nvPr/>
        </p:nvGrpSpPr>
        <p:grpSpPr bwMode="auto">
          <a:xfrm>
            <a:off x="5668963" y="4688823"/>
            <a:ext cx="458787" cy="620712"/>
            <a:chOff x="5955030" y="3031808"/>
            <a:chExt cx="914400" cy="1398587"/>
          </a:xfrm>
        </p:grpSpPr>
        <p:grpSp>
          <p:nvGrpSpPr>
            <p:cNvPr id="25729" name="Group 398"/>
            <p:cNvGrpSpPr>
              <a:grpSpLocks/>
            </p:cNvGrpSpPr>
            <p:nvPr/>
          </p:nvGrpSpPr>
          <p:grpSpPr bwMode="auto">
            <a:xfrm>
              <a:off x="6097905" y="3403283"/>
              <a:ext cx="596900" cy="1027112"/>
              <a:chOff x="3130" y="3288"/>
              <a:chExt cx="410" cy="742"/>
            </a:xfrm>
          </p:grpSpPr>
          <p:sp>
            <p:nvSpPr>
              <p:cNvPr id="2573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3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4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4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4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4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4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4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730"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6" name="Group 403"/>
          <p:cNvGrpSpPr>
            <a:grpSpLocks/>
          </p:cNvGrpSpPr>
          <p:nvPr/>
        </p:nvGrpSpPr>
        <p:grpSpPr bwMode="auto">
          <a:xfrm>
            <a:off x="3403600" y="5085698"/>
            <a:ext cx="527050" cy="392112"/>
            <a:chOff x="2751" y="1851"/>
            <a:chExt cx="462" cy="478"/>
          </a:xfrm>
        </p:grpSpPr>
        <p:pic>
          <p:nvPicPr>
            <p:cNvPr id="25727"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8"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7" name="Group 112"/>
          <p:cNvGrpSpPr>
            <a:grpSpLocks/>
          </p:cNvGrpSpPr>
          <p:nvPr/>
        </p:nvGrpSpPr>
        <p:grpSpPr bwMode="auto">
          <a:xfrm>
            <a:off x="4094163" y="4718985"/>
            <a:ext cx="458787" cy="620713"/>
            <a:chOff x="5955030" y="3031808"/>
            <a:chExt cx="914400" cy="1398587"/>
          </a:xfrm>
        </p:grpSpPr>
        <p:grpSp>
          <p:nvGrpSpPr>
            <p:cNvPr id="25710" name="Group 398"/>
            <p:cNvGrpSpPr>
              <a:grpSpLocks/>
            </p:cNvGrpSpPr>
            <p:nvPr/>
          </p:nvGrpSpPr>
          <p:grpSpPr bwMode="auto">
            <a:xfrm>
              <a:off x="6097905" y="3403283"/>
              <a:ext cx="596900" cy="1027112"/>
              <a:chOff x="3130" y="3288"/>
              <a:chExt cx="410" cy="742"/>
            </a:xfrm>
          </p:grpSpPr>
          <p:sp>
            <p:nvSpPr>
              <p:cNvPr id="2571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1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2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711"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8" name="Group 356"/>
          <p:cNvGrpSpPr>
            <a:grpSpLocks/>
          </p:cNvGrpSpPr>
          <p:nvPr/>
        </p:nvGrpSpPr>
        <p:grpSpPr bwMode="auto">
          <a:xfrm>
            <a:off x="5781675" y="5522260"/>
            <a:ext cx="361950" cy="338138"/>
            <a:chOff x="313" y="1497"/>
            <a:chExt cx="1152" cy="1014"/>
          </a:xfrm>
        </p:grpSpPr>
        <p:pic>
          <p:nvPicPr>
            <p:cNvPr id="25708" name="Picture 354" descr="laptop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9" name="Picture 355"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9" name="Group 356"/>
          <p:cNvGrpSpPr>
            <a:grpSpLocks/>
          </p:cNvGrpSpPr>
          <p:nvPr/>
        </p:nvGrpSpPr>
        <p:grpSpPr bwMode="auto">
          <a:xfrm>
            <a:off x="4551363" y="5542898"/>
            <a:ext cx="376237" cy="347662"/>
            <a:chOff x="313" y="1497"/>
            <a:chExt cx="1152" cy="1014"/>
          </a:xfrm>
        </p:grpSpPr>
        <p:pic>
          <p:nvPicPr>
            <p:cNvPr id="25706"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7"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0" name="Group 356"/>
          <p:cNvGrpSpPr>
            <a:grpSpLocks/>
          </p:cNvGrpSpPr>
          <p:nvPr/>
        </p:nvGrpSpPr>
        <p:grpSpPr bwMode="auto">
          <a:xfrm>
            <a:off x="3830638" y="5563535"/>
            <a:ext cx="382587" cy="436563"/>
            <a:chOff x="313" y="1497"/>
            <a:chExt cx="1152" cy="1014"/>
          </a:xfrm>
        </p:grpSpPr>
        <p:pic>
          <p:nvPicPr>
            <p:cNvPr id="25704" name="Picture 354" descr="laptop_stylized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5" name="Picture 355"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1" name="Group 403"/>
          <p:cNvGrpSpPr>
            <a:grpSpLocks/>
          </p:cNvGrpSpPr>
          <p:nvPr/>
        </p:nvGrpSpPr>
        <p:grpSpPr bwMode="auto">
          <a:xfrm>
            <a:off x="3729038" y="4404660"/>
            <a:ext cx="485775" cy="403225"/>
            <a:chOff x="2751" y="1851"/>
            <a:chExt cx="462" cy="478"/>
          </a:xfrm>
        </p:grpSpPr>
        <p:pic>
          <p:nvPicPr>
            <p:cNvPr id="25702" name="Picture 364" descr="iphone_stylized_smal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3" name="Picture 402"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2" name="Group 403"/>
          <p:cNvGrpSpPr>
            <a:grpSpLocks/>
          </p:cNvGrpSpPr>
          <p:nvPr/>
        </p:nvGrpSpPr>
        <p:grpSpPr bwMode="auto">
          <a:xfrm>
            <a:off x="6289675" y="5065060"/>
            <a:ext cx="525463" cy="392113"/>
            <a:chOff x="2751" y="1851"/>
            <a:chExt cx="462" cy="478"/>
          </a:xfrm>
        </p:grpSpPr>
        <p:pic>
          <p:nvPicPr>
            <p:cNvPr id="25700" name="Picture 364"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1" name="Picture 402"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3" name="Group 356"/>
          <p:cNvGrpSpPr>
            <a:grpSpLocks/>
          </p:cNvGrpSpPr>
          <p:nvPr/>
        </p:nvGrpSpPr>
        <p:grpSpPr bwMode="auto">
          <a:xfrm>
            <a:off x="4987925" y="4922185"/>
            <a:ext cx="376238" cy="349250"/>
            <a:chOff x="313" y="1497"/>
            <a:chExt cx="1152" cy="1014"/>
          </a:xfrm>
        </p:grpSpPr>
        <p:pic>
          <p:nvPicPr>
            <p:cNvPr id="25698" name="Picture 354" descr="laptop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9" name="Picture 355"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4" name="Group 356"/>
          <p:cNvGrpSpPr>
            <a:grpSpLocks/>
          </p:cNvGrpSpPr>
          <p:nvPr/>
        </p:nvGrpSpPr>
        <p:grpSpPr bwMode="auto">
          <a:xfrm>
            <a:off x="1909763" y="4374498"/>
            <a:ext cx="282575" cy="344487"/>
            <a:chOff x="313" y="1497"/>
            <a:chExt cx="1152" cy="1014"/>
          </a:xfrm>
        </p:grpSpPr>
        <p:pic>
          <p:nvPicPr>
            <p:cNvPr id="25696"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7"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5" name="Group 403"/>
          <p:cNvGrpSpPr>
            <a:grpSpLocks/>
          </p:cNvGrpSpPr>
          <p:nvPr/>
        </p:nvGrpSpPr>
        <p:grpSpPr bwMode="auto">
          <a:xfrm>
            <a:off x="1616075" y="4039535"/>
            <a:ext cx="444500" cy="381000"/>
            <a:chOff x="2751" y="1851"/>
            <a:chExt cx="462" cy="478"/>
          </a:xfrm>
        </p:grpSpPr>
        <p:pic>
          <p:nvPicPr>
            <p:cNvPr id="25694"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5"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6" name="Group 154"/>
          <p:cNvGrpSpPr>
            <a:grpSpLocks/>
          </p:cNvGrpSpPr>
          <p:nvPr/>
        </p:nvGrpSpPr>
        <p:grpSpPr bwMode="auto">
          <a:xfrm>
            <a:off x="1574800" y="1702735"/>
            <a:ext cx="458788" cy="619125"/>
            <a:chOff x="5955030" y="3031808"/>
            <a:chExt cx="914400" cy="1398587"/>
          </a:xfrm>
        </p:grpSpPr>
        <p:grpSp>
          <p:nvGrpSpPr>
            <p:cNvPr id="25677" name="Group 398"/>
            <p:cNvGrpSpPr>
              <a:grpSpLocks/>
            </p:cNvGrpSpPr>
            <p:nvPr/>
          </p:nvGrpSpPr>
          <p:grpSpPr bwMode="auto">
            <a:xfrm>
              <a:off x="6097905" y="3403283"/>
              <a:ext cx="596900" cy="1027112"/>
              <a:chOff x="3130" y="3288"/>
              <a:chExt cx="410" cy="742"/>
            </a:xfrm>
          </p:grpSpPr>
          <p:sp>
            <p:nvSpPr>
              <p:cNvPr id="2567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78"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7" name="Group 356"/>
          <p:cNvGrpSpPr>
            <a:grpSpLocks/>
          </p:cNvGrpSpPr>
          <p:nvPr/>
        </p:nvGrpSpPr>
        <p:grpSpPr bwMode="auto">
          <a:xfrm>
            <a:off x="2112963" y="1834498"/>
            <a:ext cx="465137" cy="481012"/>
            <a:chOff x="313" y="1497"/>
            <a:chExt cx="1152" cy="1014"/>
          </a:xfrm>
        </p:grpSpPr>
        <p:pic>
          <p:nvPicPr>
            <p:cNvPr id="25675" name="Picture 354" descr="laptop_stylized_smal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6" name="Picture 355" descr="antenna_stylize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8" name="Group 356"/>
          <p:cNvGrpSpPr>
            <a:grpSpLocks/>
          </p:cNvGrpSpPr>
          <p:nvPr/>
        </p:nvGrpSpPr>
        <p:grpSpPr bwMode="auto">
          <a:xfrm>
            <a:off x="2005013" y="2633010"/>
            <a:ext cx="333375" cy="368300"/>
            <a:chOff x="313" y="1497"/>
            <a:chExt cx="1152" cy="1014"/>
          </a:xfrm>
        </p:grpSpPr>
        <p:pic>
          <p:nvPicPr>
            <p:cNvPr id="25673"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4" name="Picture 355" descr="antenna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9" name="Group 356"/>
          <p:cNvGrpSpPr>
            <a:grpSpLocks/>
          </p:cNvGrpSpPr>
          <p:nvPr/>
        </p:nvGrpSpPr>
        <p:grpSpPr bwMode="auto">
          <a:xfrm>
            <a:off x="1482725" y="2718735"/>
            <a:ext cx="282575" cy="344488"/>
            <a:chOff x="313" y="1497"/>
            <a:chExt cx="1152" cy="1014"/>
          </a:xfrm>
        </p:grpSpPr>
        <p:pic>
          <p:nvPicPr>
            <p:cNvPr id="25671" name="Picture 354" descr="laptop_stylized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2" name="Picture 35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30" name="Group 403"/>
          <p:cNvGrpSpPr>
            <a:grpSpLocks/>
          </p:cNvGrpSpPr>
          <p:nvPr/>
        </p:nvGrpSpPr>
        <p:grpSpPr bwMode="auto">
          <a:xfrm>
            <a:off x="1189038" y="2382185"/>
            <a:ext cx="444500" cy="382588"/>
            <a:chOff x="2751" y="1851"/>
            <a:chExt cx="462" cy="478"/>
          </a:xfrm>
        </p:grpSpPr>
        <p:pic>
          <p:nvPicPr>
            <p:cNvPr id="25669"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0"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31" name="Group 356"/>
          <p:cNvGrpSpPr>
            <a:grpSpLocks/>
          </p:cNvGrpSpPr>
          <p:nvPr/>
        </p:nvGrpSpPr>
        <p:grpSpPr bwMode="auto">
          <a:xfrm>
            <a:off x="1565275" y="1132823"/>
            <a:ext cx="446088" cy="385762"/>
            <a:chOff x="313" y="1497"/>
            <a:chExt cx="1152" cy="1014"/>
          </a:xfrm>
        </p:grpSpPr>
        <p:pic>
          <p:nvPicPr>
            <p:cNvPr id="25667" name="Picture 354" descr="laptop_stylized_smal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8" name="Picture 355" descr="antenna_stylized"/>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32" name="Group 403"/>
          <p:cNvGrpSpPr>
            <a:grpSpLocks/>
          </p:cNvGrpSpPr>
          <p:nvPr/>
        </p:nvGrpSpPr>
        <p:grpSpPr bwMode="auto">
          <a:xfrm>
            <a:off x="762000" y="2261535"/>
            <a:ext cx="446088" cy="381000"/>
            <a:chOff x="2751" y="1851"/>
            <a:chExt cx="462" cy="478"/>
          </a:xfrm>
        </p:grpSpPr>
        <p:pic>
          <p:nvPicPr>
            <p:cNvPr id="25665" name="Picture 364" descr="iphone_stylized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402"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80" name="Slide Number Placeholder 4"/>
          <p:cNvSpPr>
            <a:spLocks noGrp="1"/>
          </p:cNvSpPr>
          <p:nvPr>
            <p:ph type="sldNum" sz="quarter" idx="4294967295"/>
          </p:nvPr>
        </p:nvSpPr>
        <p:spPr>
          <a:xfrm>
            <a:off x="8162925" y="6400800"/>
            <a:ext cx="676275" cy="457200"/>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Arial" panose="020B0604020202020204" pitchFamily="34" charset="0"/>
              </a:rPr>
              <a:t>6-</a:t>
            </a:r>
            <a:fld id="{D2F245F3-7F0B-439C-AD97-97F405266C42}" type="slidenum">
              <a:rPr lang="en-US" altLang="zh-CN" sz="1200">
                <a:latin typeface="Arial" panose="020B0604020202020204" pitchFamily="34" charset="0"/>
              </a:rPr>
              <a:pPr/>
              <a:t>8</a:t>
            </a:fld>
            <a:endParaRPr lang="en-US" altLang="zh-CN" sz="1200">
              <a:latin typeface="Arial" panose="020B0604020202020204" pitchFamily="34" charset="0"/>
            </a:endParaRPr>
          </a:p>
        </p:txBody>
      </p:sp>
      <p:sp>
        <p:nvSpPr>
          <p:cNvPr id="6181" name="Rectangle 64"/>
          <p:cNvSpPr>
            <a:spLocks noChangeArrowheads="1"/>
          </p:cNvSpPr>
          <p:nvPr/>
        </p:nvSpPr>
        <p:spPr bwMode="auto">
          <a:xfrm>
            <a:off x="5484813" y="1288398"/>
            <a:ext cx="3346450" cy="2954337"/>
          </a:xfrm>
          <a:prstGeom prst="rect">
            <a:avLst/>
          </a:prstGeom>
          <a:noFill/>
          <a:ln w="285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6182" name="Rectangle 65"/>
          <p:cNvSpPr>
            <a:spLocks noChangeArrowheads="1"/>
          </p:cNvSpPr>
          <p:nvPr/>
        </p:nvSpPr>
        <p:spPr bwMode="auto">
          <a:xfrm>
            <a:off x="5538788" y="1134410"/>
            <a:ext cx="1912937" cy="2809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6183" name="Rectangle 66"/>
          <p:cNvSpPr>
            <a:spLocks noChangeArrowheads="1"/>
          </p:cNvSpPr>
          <p:nvPr/>
        </p:nvSpPr>
        <p:spPr bwMode="auto">
          <a:xfrm>
            <a:off x="5537200" y="1093134"/>
            <a:ext cx="3302000" cy="3084513"/>
          </a:xfrm>
          <a:prstGeom prst="rect">
            <a:avLst/>
          </a:prstGeom>
          <a:noFill/>
          <a:ln>
            <a:noFill/>
          </a:ln>
          <a:effectLst/>
          <a:extLst>
            <a:ext uri="{909E8E84-426E-40dd-AFC4-6F175D3DCCD1}">
              <a14:hiddenFill xmlns:a14="http://schemas.microsoft.com/office/drawing/2010/main" xmlns="">
                <a:solidFill>
                  <a:srgbClr val="FF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75000"/>
              <a:buFont typeface="Wingdings" panose="05000000000000000000" pitchFamily="2" charset="2"/>
              <a:buNone/>
            </a:pPr>
            <a:r>
              <a:rPr lang="en-US" altLang="zh-CN" dirty="0" smtClean="0">
                <a:latin typeface="Gill Sans MT" panose="020B0502020104020203" pitchFamily="34" charset="0"/>
              </a:rPr>
              <a:t> </a:t>
            </a:r>
            <a:r>
              <a:rPr lang="zh-CN" altLang="en-US" dirty="0" smtClean="0">
                <a:latin typeface="Gill Sans MT" panose="020B0502020104020203" pitchFamily="34" charset="0"/>
              </a:rPr>
              <a:t>基站</a:t>
            </a:r>
            <a:endParaRPr lang="en-US" altLang="zh-CN" dirty="0" smtClean="0">
              <a:latin typeface="Gill Sans MT" panose="020B0502020104020203" pitchFamily="34" charset="0"/>
            </a:endParaRPr>
          </a:p>
          <a:p>
            <a:pPr>
              <a:lnSpc>
                <a:spcPct val="90000"/>
              </a:lnSpc>
              <a:spcBef>
                <a:spcPct val="20000"/>
              </a:spcBef>
              <a:buClr>
                <a:srgbClr val="000099"/>
              </a:buClr>
              <a:buSzPct val="75000"/>
              <a:buFont typeface="Wingdings" panose="05000000000000000000" pitchFamily="2" charset="2"/>
              <a:buChar char="v"/>
            </a:pPr>
            <a:r>
              <a:rPr lang="en-US" altLang="zh-CN" sz="2000" dirty="0" smtClean="0">
                <a:latin typeface="+mn-lt"/>
              </a:rPr>
              <a:t>typically </a:t>
            </a:r>
            <a:r>
              <a:rPr lang="en-US" altLang="zh-CN" sz="2000" dirty="0">
                <a:latin typeface="+mn-lt"/>
              </a:rPr>
              <a:t>connected to wired network</a:t>
            </a:r>
          </a:p>
          <a:p>
            <a:pPr>
              <a:lnSpc>
                <a:spcPct val="90000"/>
              </a:lnSpc>
              <a:spcBef>
                <a:spcPct val="20000"/>
              </a:spcBef>
              <a:buClr>
                <a:srgbClr val="000099"/>
              </a:buClr>
              <a:buSzPct val="75000"/>
              <a:buFont typeface="Wingdings" panose="05000000000000000000" pitchFamily="2" charset="2"/>
              <a:buChar char="v"/>
            </a:pPr>
            <a:r>
              <a:rPr lang="en-US" altLang="zh-CN" sz="2000" dirty="0">
                <a:latin typeface="+mn-lt"/>
              </a:rPr>
              <a:t>relay - responsible for sending packets between wired network and wireless </a:t>
            </a:r>
            <a:r>
              <a:rPr lang="en-US" altLang="zh-CN" sz="2000" dirty="0" smtClean="0">
                <a:latin typeface="+mn-lt"/>
              </a:rPr>
              <a:t>host(s) </a:t>
            </a:r>
            <a:r>
              <a:rPr lang="en-US" altLang="zh-CN" sz="2000" dirty="0">
                <a:latin typeface="+mn-lt"/>
              </a:rPr>
              <a:t>in its </a:t>
            </a:r>
            <a:r>
              <a:rPr lang="ja-JP" altLang="en-US" sz="2000" dirty="0">
                <a:latin typeface="+mn-lt"/>
              </a:rPr>
              <a:t>“</a:t>
            </a:r>
            <a:r>
              <a:rPr lang="en-US" altLang="ja-JP" sz="2000" dirty="0">
                <a:latin typeface="+mn-lt"/>
              </a:rPr>
              <a:t>area</a:t>
            </a:r>
            <a:r>
              <a:rPr lang="ja-JP" altLang="en-US" sz="2000" dirty="0">
                <a:latin typeface="+mn-lt"/>
              </a:rPr>
              <a:t>”</a:t>
            </a:r>
            <a:endParaRPr lang="en-US" altLang="ja-JP" sz="2000" dirty="0">
              <a:latin typeface="+mn-lt"/>
            </a:endParaRPr>
          </a:p>
          <a:p>
            <a:pPr lvl="1">
              <a:lnSpc>
                <a:spcPct val="90000"/>
              </a:lnSpc>
              <a:spcBef>
                <a:spcPct val="20000"/>
              </a:spcBef>
              <a:buClr>
                <a:srgbClr val="000099"/>
              </a:buClr>
              <a:buFont typeface="Wingdings" panose="05000000000000000000" pitchFamily="2" charset="2"/>
              <a:buChar char="§"/>
            </a:pPr>
            <a:r>
              <a:rPr lang="en-US" altLang="zh-CN" sz="2000" dirty="0">
                <a:latin typeface="+mn-lt"/>
              </a:rPr>
              <a:t>e.g., cell towers,  802.11 access points </a:t>
            </a:r>
          </a:p>
        </p:txBody>
      </p:sp>
      <p:sp>
        <p:nvSpPr>
          <p:cNvPr id="6184" name="Line 75"/>
          <p:cNvSpPr>
            <a:spLocks noChangeShapeType="1"/>
          </p:cNvSpPr>
          <p:nvPr/>
        </p:nvSpPr>
        <p:spPr bwMode="auto">
          <a:xfrm flipH="1">
            <a:off x="6019800" y="4261785"/>
            <a:ext cx="309563" cy="86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25639" name="Group 190"/>
          <p:cNvGrpSpPr>
            <a:grpSpLocks/>
          </p:cNvGrpSpPr>
          <p:nvPr/>
        </p:nvGrpSpPr>
        <p:grpSpPr bwMode="auto">
          <a:xfrm>
            <a:off x="8188325" y="818498"/>
            <a:ext cx="458788" cy="620712"/>
            <a:chOff x="5955030" y="3031808"/>
            <a:chExt cx="914400" cy="1398587"/>
          </a:xfrm>
        </p:grpSpPr>
        <p:grpSp>
          <p:nvGrpSpPr>
            <p:cNvPr id="25648" name="Group 398"/>
            <p:cNvGrpSpPr>
              <a:grpSpLocks/>
            </p:cNvGrpSpPr>
            <p:nvPr/>
          </p:nvGrpSpPr>
          <p:grpSpPr bwMode="auto">
            <a:xfrm>
              <a:off x="6097905" y="3403283"/>
              <a:ext cx="596900" cy="1027112"/>
              <a:chOff x="3130" y="3288"/>
              <a:chExt cx="410" cy="742"/>
            </a:xfrm>
          </p:grpSpPr>
          <p:sp>
            <p:nvSpPr>
              <p:cNvPr id="2565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49" name="Picture 399" descr="cell_tower_radiation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40" name="Group 361"/>
          <p:cNvGrpSpPr>
            <a:grpSpLocks/>
          </p:cNvGrpSpPr>
          <p:nvPr/>
        </p:nvGrpSpPr>
        <p:grpSpPr bwMode="auto">
          <a:xfrm>
            <a:off x="7578725" y="959785"/>
            <a:ext cx="590550" cy="501650"/>
            <a:chOff x="2967" y="478"/>
            <a:chExt cx="788" cy="625"/>
          </a:xfrm>
        </p:grpSpPr>
        <p:pic>
          <p:nvPicPr>
            <p:cNvPr id="25646" name="Picture 358"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7" name="Picture 360" descr="antenna_radiation_stylized"/>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43" name="Group 6"/>
          <p:cNvGrpSpPr>
            <a:grpSpLocks/>
          </p:cNvGrpSpPr>
          <p:nvPr/>
        </p:nvGrpSpPr>
        <p:grpSpPr bwMode="auto">
          <a:xfrm>
            <a:off x="3038475" y="2288523"/>
            <a:ext cx="2362200" cy="1762125"/>
            <a:chOff x="3839" y="1737"/>
            <a:chExt cx="1488" cy="1110"/>
          </a:xfrm>
        </p:grpSpPr>
        <p:sp>
          <p:nvSpPr>
            <p:cNvPr id="25644" name="Freeform 7"/>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94" name="Text Box 8"/>
            <p:cNvSpPr txBox="1">
              <a:spLocks noChangeArrowheads="1"/>
            </p:cNvSpPr>
            <p:nvPr/>
          </p:nvSpPr>
          <p:spPr bwMode="auto">
            <a:xfrm>
              <a:off x="4146" y="2030"/>
              <a:ext cx="965"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eaLnBrk="1" hangingPunct="1">
                <a:defRPr/>
              </a:pPr>
              <a:r>
                <a:rPr lang="en-US">
                  <a:latin typeface="Arial" charset="0"/>
                  <a:cs typeface="Arial" charset="0"/>
                </a:rPr>
                <a:t>network </a:t>
              </a:r>
            </a:p>
            <a:p>
              <a:pPr algn="ctr" eaLnBrk="1" hangingPunct="1">
                <a:defRPr/>
              </a:pPr>
              <a:r>
                <a:rPr lang="en-US">
                  <a:latin typeface="Arial" charset="0"/>
                  <a:cs typeface="Arial" charset="0"/>
                </a:rPr>
                <a:t>infrastructure</a:t>
              </a:r>
            </a:p>
          </p:txBody>
        </p:sp>
      </p:grpSp>
      <p:sp>
        <p:nvSpPr>
          <p:cNvPr id="2" name="标题 1"/>
          <p:cNvSpPr>
            <a:spLocks noGrp="1"/>
          </p:cNvSpPr>
          <p:nvPr>
            <p:ph type="title"/>
          </p:nvPr>
        </p:nvSpPr>
        <p:spPr/>
        <p:txBody>
          <a:bodyPr/>
          <a:lstStyle/>
          <a:p>
            <a:r>
              <a:rPr lang="zh-CN" altLang="en-US" dirty="0"/>
              <a:t>无线网络的元素</a:t>
            </a:r>
            <a:endParaRPr lang="zh-CN" altLang="en-US" dirty="0"/>
          </a:p>
        </p:txBody>
      </p:sp>
    </p:spTree>
    <p:extLst>
      <p:ext uri="{BB962C8B-B14F-4D97-AF65-F5344CB8AC3E}">
        <p14:creationId xmlns:p14="http://schemas.microsoft.com/office/powerpoint/2010/main" val="4052630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5954" name="Picture 2" descr="Fig19_06"/>
          <p:cNvPicPr>
            <a:picLocks noChangeAspect="1" noChangeArrowheads="1"/>
          </p:cNvPicPr>
          <p:nvPr/>
        </p:nvPicPr>
        <p:blipFill>
          <a:blip r:embed="rId2" cstate="print"/>
          <a:srcRect/>
          <a:stretch>
            <a:fillRect/>
          </a:stretch>
        </p:blipFill>
        <p:spPr bwMode="auto">
          <a:xfrm>
            <a:off x="838200" y="1219200"/>
            <a:ext cx="6769100" cy="4705350"/>
          </a:xfrm>
          <a:prstGeom prst="rect">
            <a:avLst/>
          </a:prstGeom>
          <a:noFill/>
          <a:ln w="9525">
            <a:noFill/>
            <a:miter lim="800000"/>
            <a:headEnd/>
            <a:tailEnd/>
          </a:ln>
        </p:spPr>
      </p:pic>
      <p:sp>
        <p:nvSpPr>
          <p:cNvPr id="765955" name="Rectangle 4"/>
          <p:cNvSpPr>
            <a:spLocks noGrp="1" noChangeArrowheads="1"/>
          </p:cNvSpPr>
          <p:nvPr>
            <p:ph type="title" idx="4294967295"/>
          </p:nvPr>
        </p:nvSpPr>
        <p:spPr>
          <a:xfrm>
            <a:off x="366713" y="228600"/>
            <a:ext cx="8426450" cy="596900"/>
          </a:xfrm>
        </p:spPr>
        <p:txBody>
          <a:bodyPr/>
          <a:lstStyle/>
          <a:p>
            <a:r>
              <a:rPr lang="en-US" altLang="zh-CN" sz="2400" dirty="0">
                <a:latin typeface="Gill Sans MT" panose="020B0502020104020203" pitchFamily="34" charset="0"/>
              </a:rPr>
              <a:t>Ongoing TCP sessions or</a:t>
            </a:r>
            <a:r>
              <a:rPr lang="en-US" altLang="zh-CN" sz="2400" dirty="0"/>
              <a:t> connections</a:t>
            </a:r>
            <a:endParaRPr lang="zh-CN" altLang="en-US" sz="2400" dirty="0"/>
          </a:p>
        </p:txBody>
      </p:sp>
    </p:spTree>
    <p:extLst>
      <p:ext uri="{BB962C8B-B14F-4D97-AF65-F5344CB8AC3E}">
        <p14:creationId xmlns:p14="http://schemas.microsoft.com/office/powerpoint/2010/main" val="2182973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pPr eaLnBrk="1" hangingPunct="1"/>
            <a:r>
              <a:rPr lang="zh-CN" altLang="en-US" dirty="0" smtClean="0"/>
              <a:t>在同一个</a:t>
            </a:r>
            <a:r>
              <a:rPr lang="en-US" altLang="zh-CN" dirty="0" smtClean="0"/>
              <a:t>IP</a:t>
            </a:r>
            <a:r>
              <a:rPr lang="zh-CN" altLang="en-US" dirty="0"/>
              <a:t>子网中的移动性</a:t>
            </a:r>
            <a:endParaRPr lang="zh-CN" altLang="en-US" b="1" dirty="0">
              <a:ea typeface="楷体" panose="02010609060101010101" pitchFamily="49" charset="-122"/>
              <a:cs typeface="Arial" panose="020B0604020202020204" pitchFamily="34" charset="0"/>
            </a:endParaRPr>
          </a:p>
        </p:txBody>
      </p:sp>
      <p:sp>
        <p:nvSpPr>
          <p:cNvPr id="59397" name="Rectangle 3"/>
          <p:cNvSpPr>
            <a:spLocks noGrp="1" noChangeArrowheads="1"/>
          </p:cNvSpPr>
          <p:nvPr>
            <p:ph type="body" idx="1"/>
          </p:nvPr>
        </p:nvSpPr>
        <p:spPr>
          <a:xfrm>
            <a:off x="317500" y="977900"/>
            <a:ext cx="4254500" cy="5114925"/>
          </a:xfrm>
        </p:spPr>
        <p:txBody>
          <a:bodyPr/>
          <a:lstStyle/>
          <a:p>
            <a:pPr eaLnBrk="1" hangingPunct="1"/>
            <a:r>
              <a:rPr lang="en-US" altLang="zh-CN" dirty="0" smtClean="0">
                <a:ea typeface="Tahoma" panose="020B0604030504040204" pitchFamily="34" charset="0"/>
                <a:cs typeface="Tahoma" panose="020B0604030504040204" pitchFamily="34" charset="0"/>
              </a:rPr>
              <a:t>H1</a:t>
            </a:r>
            <a:r>
              <a:rPr lang="zh-CN" altLang="en-US" dirty="0" smtClean="0">
                <a:ea typeface="楷体" panose="02010609060101010101" pitchFamily="49" charset="-122"/>
                <a:cs typeface="Tahoma" panose="020B0604030504040204" pitchFamily="34" charset="0"/>
              </a:rPr>
              <a:t>仍然</a:t>
            </a:r>
            <a:r>
              <a:rPr lang="zh-CN" altLang="en-US" dirty="0" smtClean="0">
                <a:ea typeface="楷体" panose="02010609060101010101" pitchFamily="49" charset="-122"/>
                <a:cs typeface="Tahoma" panose="020B0604030504040204" pitchFamily="34" charset="0"/>
              </a:rPr>
              <a:t>在同一 </a:t>
            </a:r>
            <a:r>
              <a:rPr lang="en-US" altLang="zh-CN" dirty="0" smtClean="0">
                <a:ea typeface="Tahoma" panose="020B0604030504040204" pitchFamily="34" charset="0"/>
                <a:cs typeface="Tahoma" panose="020B0604030504040204" pitchFamily="34" charset="0"/>
              </a:rPr>
              <a:t>IP </a:t>
            </a:r>
            <a:r>
              <a:rPr lang="zh-CN" altLang="en-US" dirty="0" smtClean="0">
                <a:ea typeface="楷体" panose="02010609060101010101" pitchFamily="49" charset="-122"/>
                <a:cs typeface="Tahoma" panose="020B0604030504040204" pitchFamily="34" charset="0"/>
              </a:rPr>
              <a:t>子网中</a:t>
            </a:r>
            <a:r>
              <a:rPr lang="en-US" altLang="zh-CN" dirty="0" smtClean="0">
                <a:ea typeface="Tahoma" panose="020B0604030504040204" pitchFamily="34" charset="0"/>
                <a:cs typeface="Tahoma" panose="020B0604030504040204" pitchFamily="34" charset="0"/>
              </a:rPr>
              <a:t>: IP </a:t>
            </a:r>
            <a:r>
              <a:rPr lang="zh-CN" altLang="en-US" dirty="0" smtClean="0">
                <a:ea typeface="楷体" panose="02010609060101010101" pitchFamily="49" charset="-122"/>
                <a:cs typeface="Tahoma" panose="020B0604030504040204" pitchFamily="34" charset="0"/>
              </a:rPr>
              <a:t>地址也可能相同</a:t>
            </a:r>
          </a:p>
          <a:p>
            <a:pPr eaLnBrk="1" hangingPunct="1"/>
            <a:endParaRPr lang="en-US" altLang="zh-CN" dirty="0" smtClean="0">
              <a:ea typeface="Tahoma" panose="020B0604030504040204" pitchFamily="34" charset="0"/>
              <a:cs typeface="Tahoma" panose="020B0604030504040204" pitchFamily="34" charset="0"/>
            </a:endParaRPr>
          </a:p>
          <a:p>
            <a:pPr eaLnBrk="1" hangingPunct="1"/>
            <a:r>
              <a:rPr lang="zh-CN" altLang="en-US" dirty="0" smtClean="0">
                <a:ea typeface="楷体" panose="02010609060101010101" pitchFamily="49" charset="-122"/>
                <a:cs typeface="Tahoma" panose="020B0604030504040204" pitchFamily="34" charset="0"/>
              </a:rPr>
              <a:t>交换机</a:t>
            </a:r>
            <a:r>
              <a:rPr lang="en-US" altLang="zh-CN" dirty="0" smtClean="0">
                <a:ea typeface="Tahoma" panose="020B0604030504040204" pitchFamily="34" charset="0"/>
                <a:cs typeface="Tahoma" panose="020B0604030504040204" pitchFamily="34" charset="0"/>
              </a:rPr>
              <a:t>: </a:t>
            </a:r>
            <a:r>
              <a:rPr lang="zh-CN" altLang="en-US" dirty="0" smtClean="0">
                <a:ea typeface="楷体" panose="02010609060101010101" pitchFamily="49" charset="-122"/>
                <a:cs typeface="Tahoma" panose="020B0604030504040204" pitchFamily="34" charset="0"/>
              </a:rPr>
              <a:t>哪个</a:t>
            </a:r>
            <a:r>
              <a:rPr lang="en-US" altLang="zh-CN" dirty="0" smtClean="0">
                <a:ea typeface="Tahoma" panose="020B0604030504040204" pitchFamily="34" charset="0"/>
                <a:cs typeface="Tahoma" panose="020B0604030504040204" pitchFamily="34" charset="0"/>
              </a:rPr>
              <a:t>AP</a:t>
            </a:r>
            <a:r>
              <a:rPr lang="zh-CN" altLang="en-US" dirty="0" smtClean="0">
                <a:ea typeface="楷体" panose="02010609060101010101" pitchFamily="49" charset="-122"/>
                <a:cs typeface="Tahoma" panose="020B0604030504040204" pitchFamily="34" charset="0"/>
              </a:rPr>
              <a:t>与</a:t>
            </a:r>
            <a:r>
              <a:rPr lang="en-US" altLang="zh-CN" dirty="0" smtClean="0">
                <a:ea typeface="Tahoma" panose="020B0604030504040204" pitchFamily="34" charset="0"/>
                <a:cs typeface="Tahoma" panose="020B0604030504040204" pitchFamily="34" charset="0"/>
              </a:rPr>
              <a:t>H1</a:t>
            </a:r>
            <a:r>
              <a:rPr lang="zh-CN" altLang="en-US" dirty="0" smtClean="0">
                <a:ea typeface="楷体" panose="02010609060101010101" pitchFamily="49" charset="-122"/>
                <a:cs typeface="Tahoma" panose="020B0604030504040204" pitchFamily="34" charset="0"/>
              </a:rPr>
              <a:t>关联呢</a:t>
            </a:r>
            <a:r>
              <a:rPr lang="en-US" altLang="zh-CN" dirty="0" smtClean="0">
                <a:ea typeface="Tahoma" panose="020B0604030504040204" pitchFamily="34" charset="0"/>
                <a:cs typeface="Tahoma" panose="020B0604030504040204" pitchFamily="34" charset="0"/>
              </a:rPr>
              <a:t>?</a:t>
            </a:r>
          </a:p>
          <a:p>
            <a:pPr eaLnBrk="1" hangingPunct="1"/>
            <a:endParaRPr lang="en-US" altLang="zh-CN" dirty="0" smtClean="0">
              <a:ea typeface="Tahoma" panose="020B0604030504040204" pitchFamily="34" charset="0"/>
              <a:cs typeface="Tahoma" panose="020B0604030504040204" pitchFamily="34" charset="0"/>
            </a:endParaRPr>
          </a:p>
          <a:p>
            <a:pPr eaLnBrk="1" hangingPunct="1"/>
            <a:r>
              <a:rPr lang="zh-CN" altLang="en-US" b="1" dirty="0" smtClean="0">
                <a:solidFill>
                  <a:srgbClr val="0000FF"/>
                </a:solidFill>
                <a:ea typeface="楷体" panose="02010609060101010101" pitchFamily="49" charset="-122"/>
                <a:cs typeface="Tahoma" panose="020B0604030504040204" pitchFamily="34" charset="0"/>
              </a:rPr>
              <a:t>自学习</a:t>
            </a:r>
            <a:r>
              <a:rPr lang="en-US" altLang="zh-CN" dirty="0" smtClean="0">
                <a:ea typeface="Tahoma" panose="020B0604030504040204" pitchFamily="34" charset="0"/>
                <a:cs typeface="Tahoma" panose="020B0604030504040204" pitchFamily="34" charset="0"/>
              </a:rPr>
              <a:t>: </a:t>
            </a:r>
            <a:r>
              <a:rPr lang="zh-CN" altLang="en-US" dirty="0" smtClean="0">
                <a:ea typeface="楷体" panose="02010609060101010101" pitchFamily="49" charset="-122"/>
                <a:cs typeface="Tahoma" panose="020B0604030504040204" pitchFamily="34" charset="0"/>
              </a:rPr>
              <a:t>交换机 </a:t>
            </a:r>
            <a:r>
              <a:rPr lang="zh-CN" altLang="en-US" dirty="0" smtClean="0">
                <a:ea typeface="楷体" panose="02010609060101010101" pitchFamily="49" charset="-122"/>
                <a:cs typeface="Tahoma" panose="020B0604030504040204" pitchFamily="34" charset="0"/>
              </a:rPr>
              <a:t>将看到来自</a:t>
            </a:r>
            <a:r>
              <a:rPr lang="en-US" altLang="zh-CN" dirty="0" smtClean="0">
                <a:ea typeface="Tahoma" panose="020B0604030504040204" pitchFamily="34" charset="0"/>
                <a:cs typeface="Tahoma" panose="020B0604030504040204" pitchFamily="34" charset="0"/>
              </a:rPr>
              <a:t>H1</a:t>
            </a:r>
            <a:r>
              <a:rPr lang="zh-CN" altLang="en-US" dirty="0" smtClean="0">
                <a:ea typeface="楷体" panose="02010609060101010101" pitchFamily="49" charset="-122"/>
                <a:cs typeface="Tahoma" panose="020B0604030504040204" pitchFamily="34" charset="0"/>
              </a:rPr>
              <a:t>的</a:t>
            </a:r>
            <a:r>
              <a:rPr lang="zh-CN" altLang="en-US" dirty="0" smtClean="0">
                <a:ea typeface="楷体" panose="02010609060101010101" pitchFamily="49" charset="-122"/>
                <a:cs typeface="Tahoma" panose="020B0604030504040204" pitchFamily="34" charset="0"/>
              </a:rPr>
              <a:t>帧并“记住”能</a:t>
            </a:r>
            <a:r>
              <a:rPr lang="zh-CN" altLang="en-US" dirty="0" smtClean="0">
                <a:ea typeface="楷体" panose="02010609060101010101" pitchFamily="49" charset="-122"/>
                <a:cs typeface="Tahoma" panose="020B0604030504040204" pitchFamily="34" charset="0"/>
              </a:rPr>
              <a:t>到达</a:t>
            </a:r>
            <a:r>
              <a:rPr lang="en-US" altLang="zh-CN" dirty="0" smtClean="0">
                <a:ea typeface="Tahoma" panose="020B0604030504040204" pitchFamily="34" charset="0"/>
                <a:cs typeface="Tahoma" panose="020B0604030504040204" pitchFamily="34" charset="0"/>
              </a:rPr>
              <a:t>H1</a:t>
            </a:r>
            <a:r>
              <a:rPr lang="zh-CN" altLang="en-US" dirty="0" smtClean="0">
                <a:ea typeface="楷体" panose="02010609060101010101" pitchFamily="49" charset="-122"/>
                <a:cs typeface="Tahoma" panose="020B0604030504040204" pitchFamily="34" charset="0"/>
              </a:rPr>
              <a:t>的</a:t>
            </a:r>
            <a:r>
              <a:rPr lang="zh-CN" altLang="en-US" dirty="0" smtClean="0">
                <a:ea typeface="楷体" panose="02010609060101010101" pitchFamily="49" charset="-122"/>
                <a:cs typeface="Tahoma" panose="020B0604030504040204" pitchFamily="34" charset="0"/>
              </a:rPr>
              <a:t>哪个交换机</a:t>
            </a:r>
            <a:r>
              <a:rPr lang="zh-CN" altLang="en-US" dirty="0" smtClean="0">
                <a:ea typeface="楷体" panose="02010609060101010101" pitchFamily="49" charset="-122"/>
                <a:cs typeface="Tahoma" panose="020B0604030504040204" pitchFamily="34" charset="0"/>
              </a:rPr>
              <a:t>端口</a:t>
            </a:r>
            <a:r>
              <a:rPr lang="zh-CN" altLang="en-US" dirty="0">
                <a:ea typeface="楷体" panose="02010609060101010101" pitchFamily="49" charset="-122"/>
                <a:cs typeface="Tahoma" panose="020B0604030504040204" pitchFamily="34" charset="0"/>
              </a:rPr>
              <a:t>。</a:t>
            </a:r>
            <a:endParaRPr lang="zh-CN" altLang="en-US" b="1" dirty="0" smtClean="0">
              <a:ea typeface="楷体" panose="02010609060101010101" pitchFamily="49" charset="-122"/>
              <a:cs typeface="Tahoma" panose="020B0604030504040204" pitchFamily="34" charset="0"/>
            </a:endParaRPr>
          </a:p>
        </p:txBody>
      </p:sp>
      <p:sp>
        <p:nvSpPr>
          <p:cNvPr id="59398" name="Oval 4"/>
          <p:cNvSpPr>
            <a:spLocks noChangeArrowheads="1"/>
          </p:cNvSpPr>
          <p:nvPr/>
        </p:nvSpPr>
        <p:spPr bwMode="auto">
          <a:xfrm>
            <a:off x="6499225" y="3155950"/>
            <a:ext cx="2335213" cy="2224088"/>
          </a:xfrm>
          <a:prstGeom prst="ellipse">
            <a:avLst/>
          </a:prstGeom>
          <a:solidFill>
            <a:schemeClr val="accent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latin typeface="Comic Sans MS" panose="030F0702030302020204" pitchFamily="66" charset="0"/>
            </a:endParaRPr>
          </a:p>
        </p:txBody>
      </p:sp>
      <p:sp>
        <p:nvSpPr>
          <p:cNvPr id="59399" name="Oval 5"/>
          <p:cNvSpPr>
            <a:spLocks noChangeArrowheads="1"/>
          </p:cNvSpPr>
          <p:nvPr/>
        </p:nvSpPr>
        <p:spPr bwMode="auto">
          <a:xfrm>
            <a:off x="4643438" y="3090863"/>
            <a:ext cx="2335212" cy="2224087"/>
          </a:xfrm>
          <a:prstGeom prst="ellipse">
            <a:avLst/>
          </a:prstGeom>
          <a:solidFill>
            <a:schemeClr val="accent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p>
        </p:txBody>
      </p:sp>
      <p:grpSp>
        <p:nvGrpSpPr>
          <p:cNvPr id="59400" name="Group 6"/>
          <p:cNvGrpSpPr>
            <a:grpSpLocks/>
          </p:cNvGrpSpPr>
          <p:nvPr/>
        </p:nvGrpSpPr>
        <p:grpSpPr bwMode="auto">
          <a:xfrm>
            <a:off x="4849813" y="4268788"/>
            <a:ext cx="617537" cy="654050"/>
            <a:chOff x="2870" y="1518"/>
            <a:chExt cx="292" cy="320"/>
          </a:xfrm>
        </p:grpSpPr>
        <p:graphicFrame>
          <p:nvGraphicFramePr>
            <p:cNvPr id="59483"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3008" name="Clip" r:id="rId4" imgW="826829" imgH="840406" progId="MS_ClipArt_Gallery.2">
                    <p:embed/>
                  </p:oleObj>
                </mc:Choice>
                <mc:Fallback>
                  <p:oleObj name="Clip" r:id="rId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84"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3009" name="Clip" r:id="rId6" imgW="1268295" imgH="1199426" progId="MS_ClipArt_Gallery.2">
                    <p:embed/>
                  </p:oleObj>
                </mc:Choice>
                <mc:Fallback>
                  <p:oleObj name="Clip" r:id="rId6"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01" name="Group 9"/>
          <p:cNvGrpSpPr>
            <a:grpSpLocks/>
          </p:cNvGrpSpPr>
          <p:nvPr/>
        </p:nvGrpSpPr>
        <p:grpSpPr bwMode="auto">
          <a:xfrm>
            <a:off x="7872413" y="3319463"/>
            <a:ext cx="619125" cy="654050"/>
            <a:chOff x="2870" y="1518"/>
            <a:chExt cx="292" cy="320"/>
          </a:xfrm>
        </p:grpSpPr>
        <p:graphicFrame>
          <p:nvGraphicFramePr>
            <p:cNvPr id="59481" name="Object 1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3010"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82" name="Object 1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3011"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02" name="Text Box 12"/>
          <p:cNvSpPr txBox="1">
            <a:spLocks noChangeArrowheads="1"/>
          </p:cNvSpPr>
          <p:nvPr/>
        </p:nvSpPr>
        <p:spPr bwMode="auto">
          <a:xfrm>
            <a:off x="6704013" y="2522538"/>
            <a:ext cx="854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Comic Sans MS" panose="030F0702030302020204" pitchFamily="66" charset="0"/>
              </a:rPr>
              <a:t>hub </a:t>
            </a:r>
            <a:r>
              <a:rPr lang="zh-CN" altLang="en-US" sz="1600">
                <a:latin typeface="Comic Sans MS" panose="030F0702030302020204" pitchFamily="66" charset="0"/>
              </a:rPr>
              <a:t>或 </a:t>
            </a:r>
          </a:p>
          <a:p>
            <a:pPr eaLnBrk="1" hangingPunct="1">
              <a:spcBef>
                <a:spcPct val="0"/>
              </a:spcBef>
              <a:buClrTx/>
              <a:buSzTx/>
              <a:buFontTx/>
              <a:buNone/>
            </a:pPr>
            <a:r>
              <a:rPr lang="zh-CN" altLang="en-US" sz="1600">
                <a:latin typeface="Comic Sans MS" panose="030F0702030302020204" pitchFamily="66" charset="0"/>
              </a:rPr>
              <a:t>交换机</a:t>
            </a:r>
          </a:p>
        </p:txBody>
      </p:sp>
      <p:sp>
        <p:nvSpPr>
          <p:cNvPr id="59403" name="Line 13"/>
          <p:cNvSpPr>
            <a:spLocks noChangeShapeType="1"/>
          </p:cNvSpPr>
          <p:nvPr/>
        </p:nvSpPr>
        <p:spPr bwMode="auto">
          <a:xfrm flipH="1">
            <a:off x="5880100" y="3287713"/>
            <a:ext cx="687388" cy="784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4"/>
          <p:cNvSpPr>
            <a:spLocks noChangeShapeType="1"/>
          </p:cNvSpPr>
          <p:nvPr/>
        </p:nvSpPr>
        <p:spPr bwMode="auto">
          <a:xfrm>
            <a:off x="6842125" y="3155950"/>
            <a:ext cx="869950" cy="1112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5"/>
          <p:cNvSpPr>
            <a:spLocks noChangeShapeType="1"/>
          </p:cNvSpPr>
          <p:nvPr/>
        </p:nvSpPr>
        <p:spPr bwMode="auto">
          <a:xfrm flipV="1">
            <a:off x="6727825" y="2306638"/>
            <a:ext cx="14288" cy="773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Text Box 16"/>
          <p:cNvSpPr txBox="1">
            <a:spLocks noChangeArrowheads="1"/>
          </p:cNvSpPr>
          <p:nvPr/>
        </p:nvSpPr>
        <p:spPr bwMode="auto">
          <a:xfrm>
            <a:off x="7448550" y="4298950"/>
            <a:ext cx="623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Comic Sans MS" panose="030F0702030302020204" pitchFamily="66" charset="0"/>
              </a:rPr>
              <a:t>AP 2</a:t>
            </a:r>
          </a:p>
        </p:txBody>
      </p:sp>
      <p:sp>
        <p:nvSpPr>
          <p:cNvPr id="59407" name="Text Box 17"/>
          <p:cNvSpPr txBox="1">
            <a:spLocks noChangeArrowheads="1"/>
          </p:cNvSpPr>
          <p:nvPr/>
        </p:nvSpPr>
        <p:spPr bwMode="auto">
          <a:xfrm>
            <a:off x="6130925" y="38623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600"/>
          </a:p>
        </p:txBody>
      </p:sp>
      <p:sp>
        <p:nvSpPr>
          <p:cNvPr id="59408" name="Text Box 18"/>
          <p:cNvSpPr txBox="1">
            <a:spLocks noChangeArrowheads="1"/>
          </p:cNvSpPr>
          <p:nvPr/>
        </p:nvSpPr>
        <p:spPr bwMode="auto">
          <a:xfrm>
            <a:off x="5948363" y="3830638"/>
            <a:ext cx="59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Comic Sans MS" panose="030F0702030302020204" pitchFamily="66" charset="0"/>
              </a:rPr>
              <a:t>AP 1</a:t>
            </a:r>
          </a:p>
        </p:txBody>
      </p:sp>
      <p:sp>
        <p:nvSpPr>
          <p:cNvPr id="59409" name="Text Box 19"/>
          <p:cNvSpPr txBox="1">
            <a:spLocks noChangeArrowheads="1"/>
          </p:cNvSpPr>
          <p:nvPr/>
        </p:nvSpPr>
        <p:spPr bwMode="auto">
          <a:xfrm>
            <a:off x="6075363" y="4833938"/>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Comic Sans MS" panose="030F0702030302020204" pitchFamily="66" charset="0"/>
              </a:rPr>
              <a:t>H1</a:t>
            </a:r>
          </a:p>
        </p:txBody>
      </p:sp>
      <p:sp>
        <p:nvSpPr>
          <p:cNvPr id="59410" name="Text Box 20"/>
          <p:cNvSpPr txBox="1">
            <a:spLocks noChangeArrowheads="1"/>
          </p:cNvSpPr>
          <p:nvPr/>
        </p:nvSpPr>
        <p:spPr bwMode="auto">
          <a:xfrm>
            <a:off x="8137525" y="468153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600"/>
          </a:p>
        </p:txBody>
      </p:sp>
      <p:sp>
        <p:nvSpPr>
          <p:cNvPr id="59411" name="Text Box 21"/>
          <p:cNvSpPr txBox="1">
            <a:spLocks noChangeArrowheads="1"/>
          </p:cNvSpPr>
          <p:nvPr/>
        </p:nvSpPr>
        <p:spPr bwMode="auto">
          <a:xfrm>
            <a:off x="7721600" y="4846638"/>
            <a:ext cx="779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Comic Sans MS" panose="030F0702030302020204" pitchFamily="66" charset="0"/>
              </a:rPr>
              <a:t>BSS 2</a:t>
            </a:r>
          </a:p>
        </p:txBody>
      </p:sp>
      <p:sp>
        <p:nvSpPr>
          <p:cNvPr id="59412" name="Text Box 22"/>
          <p:cNvSpPr txBox="1">
            <a:spLocks noChangeArrowheads="1"/>
          </p:cNvSpPr>
          <p:nvPr/>
        </p:nvSpPr>
        <p:spPr bwMode="auto">
          <a:xfrm>
            <a:off x="5246688" y="3343275"/>
            <a:ext cx="747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Comic Sans MS" panose="030F0702030302020204" pitchFamily="66" charset="0"/>
              </a:rPr>
              <a:t>BSS 1</a:t>
            </a:r>
          </a:p>
        </p:txBody>
      </p:sp>
      <p:grpSp>
        <p:nvGrpSpPr>
          <p:cNvPr id="59413" name="Group 23"/>
          <p:cNvGrpSpPr>
            <a:grpSpLocks/>
          </p:cNvGrpSpPr>
          <p:nvPr/>
        </p:nvGrpSpPr>
        <p:grpSpPr bwMode="auto">
          <a:xfrm>
            <a:off x="6429375" y="3025775"/>
            <a:ext cx="412750" cy="284163"/>
            <a:chOff x="2016" y="960"/>
            <a:chExt cx="288" cy="209"/>
          </a:xfrm>
        </p:grpSpPr>
        <p:sp>
          <p:nvSpPr>
            <p:cNvPr id="59476" name="Line 24"/>
            <p:cNvSpPr>
              <a:spLocks noChangeShapeType="1"/>
            </p:cNvSpPr>
            <p:nvPr/>
          </p:nvSpPr>
          <p:spPr bwMode="auto">
            <a:xfrm>
              <a:off x="2304" y="96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77" name="Rectangle 25"/>
            <p:cNvSpPr>
              <a:spLocks noChangeArrowheads="1"/>
            </p:cNvSpPr>
            <p:nvPr/>
          </p:nvSpPr>
          <p:spPr bwMode="auto">
            <a:xfrm>
              <a:off x="2016" y="110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59478" name="Group 26"/>
            <p:cNvGrpSpPr>
              <a:grpSpLocks/>
            </p:cNvGrpSpPr>
            <p:nvPr/>
          </p:nvGrpSpPr>
          <p:grpSpPr bwMode="auto">
            <a:xfrm>
              <a:off x="2160" y="1008"/>
              <a:ext cx="109" cy="91"/>
              <a:chOff x="576" y="3456"/>
              <a:chExt cx="288" cy="240"/>
            </a:xfrm>
          </p:grpSpPr>
          <p:sp>
            <p:nvSpPr>
              <p:cNvPr id="59479" name="Line 27"/>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80" name="Line 28"/>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59414" name="Group 29"/>
          <p:cNvGrpSpPr>
            <a:grpSpLocks/>
          </p:cNvGrpSpPr>
          <p:nvPr/>
        </p:nvGrpSpPr>
        <p:grpSpPr bwMode="auto">
          <a:xfrm>
            <a:off x="7345363" y="3711575"/>
            <a:ext cx="842962" cy="600075"/>
            <a:chOff x="1160" y="2192"/>
            <a:chExt cx="589" cy="440"/>
          </a:xfrm>
        </p:grpSpPr>
        <p:pic>
          <p:nvPicPr>
            <p:cNvPr id="59458" name="Picture 30" descr="31u_bnrz[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9" name="AutoShape 31"/>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460" name="Freeform 32"/>
            <p:cNvSpPr>
              <a:spLocks/>
            </p:cNvSpPr>
            <p:nvPr/>
          </p:nvSpPr>
          <p:spPr bwMode="auto">
            <a:xfrm>
              <a:off x="1283" y="2231"/>
              <a:ext cx="83" cy="102"/>
            </a:xfrm>
            <a:custGeom>
              <a:avLst/>
              <a:gdLst>
                <a:gd name="T0" fmla="*/ 1 w 247"/>
                <a:gd name="T1" fmla="*/ 2 h 203"/>
                <a:gd name="T2" fmla="*/ 1 w 247"/>
                <a:gd name="T3" fmla="*/ 3 h 203"/>
                <a:gd name="T4" fmla="*/ 1 w 247"/>
                <a:gd name="T5" fmla="*/ 3 h 203"/>
                <a:gd name="T6" fmla="*/ 0 w 247"/>
                <a:gd name="T7" fmla="*/ 4 h 203"/>
                <a:gd name="T8" fmla="*/ 0 w 247"/>
                <a:gd name="T9" fmla="*/ 5 h 203"/>
                <a:gd name="T10" fmla="*/ 0 w 247"/>
                <a:gd name="T11" fmla="*/ 5 h 203"/>
                <a:gd name="T12" fmla="*/ 0 w 247"/>
                <a:gd name="T13" fmla="*/ 6 h 203"/>
                <a:gd name="T14" fmla="*/ 0 w 247"/>
                <a:gd name="T15" fmla="*/ 7 h 203"/>
                <a:gd name="T16" fmla="*/ 0 w 247"/>
                <a:gd name="T17" fmla="*/ 8 h 203"/>
                <a:gd name="T18" fmla="*/ 0 w 247"/>
                <a:gd name="T19" fmla="*/ 10 h 203"/>
                <a:gd name="T20" fmla="*/ 0 w 247"/>
                <a:gd name="T21" fmla="*/ 11 h 203"/>
                <a:gd name="T22" fmla="*/ 0 w 247"/>
                <a:gd name="T23" fmla="*/ 12 h 203"/>
                <a:gd name="T24" fmla="*/ 1 w 247"/>
                <a:gd name="T25" fmla="*/ 12 h 203"/>
                <a:gd name="T26" fmla="*/ 1 w 247"/>
                <a:gd name="T27" fmla="*/ 13 h 203"/>
                <a:gd name="T28" fmla="*/ 1 w 247"/>
                <a:gd name="T29" fmla="*/ 13 h 203"/>
                <a:gd name="T30" fmla="*/ 2 w 247"/>
                <a:gd name="T31" fmla="*/ 13 h 203"/>
                <a:gd name="T32" fmla="*/ 2 w 247"/>
                <a:gd name="T33" fmla="*/ 13 h 203"/>
                <a:gd name="T34" fmla="*/ 2 w 247"/>
                <a:gd name="T35" fmla="*/ 13 h 203"/>
                <a:gd name="T36" fmla="*/ 2 w 247"/>
                <a:gd name="T37" fmla="*/ 13 h 203"/>
                <a:gd name="T38" fmla="*/ 2 w 247"/>
                <a:gd name="T39" fmla="*/ 13 h 203"/>
                <a:gd name="T40" fmla="*/ 2 w 247"/>
                <a:gd name="T41" fmla="*/ 12 h 203"/>
                <a:gd name="T42" fmla="*/ 2 w 247"/>
                <a:gd name="T43" fmla="*/ 12 h 203"/>
                <a:gd name="T44" fmla="*/ 2 w 247"/>
                <a:gd name="T45" fmla="*/ 12 h 203"/>
                <a:gd name="T46" fmla="*/ 2 w 247"/>
                <a:gd name="T47" fmla="*/ 12 h 203"/>
                <a:gd name="T48" fmla="*/ 2 w 247"/>
                <a:gd name="T49" fmla="*/ 11 h 203"/>
                <a:gd name="T50" fmla="*/ 2 w 247"/>
                <a:gd name="T51" fmla="*/ 11 h 203"/>
                <a:gd name="T52" fmla="*/ 2 w 247"/>
                <a:gd name="T53" fmla="*/ 11 h 203"/>
                <a:gd name="T54" fmla="*/ 1 w 247"/>
                <a:gd name="T55" fmla="*/ 11 h 203"/>
                <a:gd name="T56" fmla="*/ 1 w 247"/>
                <a:gd name="T57" fmla="*/ 11 h 203"/>
                <a:gd name="T58" fmla="*/ 1 w 247"/>
                <a:gd name="T59" fmla="*/ 11 h 203"/>
                <a:gd name="T60" fmla="*/ 1 w 247"/>
                <a:gd name="T61" fmla="*/ 10 h 203"/>
                <a:gd name="T62" fmla="*/ 1 w 247"/>
                <a:gd name="T63" fmla="*/ 10 h 203"/>
                <a:gd name="T64" fmla="*/ 1 w 247"/>
                <a:gd name="T65" fmla="*/ 10 h 203"/>
                <a:gd name="T66" fmla="*/ 1 w 247"/>
                <a:gd name="T67" fmla="*/ 7 h 203"/>
                <a:gd name="T68" fmla="*/ 1 w 247"/>
                <a:gd name="T69" fmla="*/ 6 h 203"/>
                <a:gd name="T70" fmla="*/ 1 w 247"/>
                <a:gd name="T71" fmla="*/ 4 h 203"/>
                <a:gd name="T72" fmla="*/ 1 w 247"/>
                <a:gd name="T73" fmla="*/ 3 h 203"/>
                <a:gd name="T74" fmla="*/ 2 w 247"/>
                <a:gd name="T75" fmla="*/ 2 h 203"/>
                <a:gd name="T76" fmla="*/ 2 w 247"/>
                <a:gd name="T77" fmla="*/ 2 h 203"/>
                <a:gd name="T78" fmla="*/ 3 w 247"/>
                <a:gd name="T79" fmla="*/ 1 h 203"/>
                <a:gd name="T80" fmla="*/ 3 w 247"/>
                <a:gd name="T81" fmla="*/ 1 h 203"/>
                <a:gd name="T82" fmla="*/ 3 w 247"/>
                <a:gd name="T83" fmla="*/ 1 h 203"/>
                <a:gd name="T84" fmla="*/ 3 w 247"/>
                <a:gd name="T85" fmla="*/ 0 h 203"/>
                <a:gd name="T86" fmla="*/ 2 w 247"/>
                <a:gd name="T87" fmla="*/ 1 h 203"/>
                <a:gd name="T88" fmla="*/ 2 w 247"/>
                <a:gd name="T89" fmla="*/ 1 h 203"/>
                <a:gd name="T90" fmla="*/ 2 w 247"/>
                <a:gd name="T91" fmla="*/ 1 h 203"/>
                <a:gd name="T92" fmla="*/ 2 w 247"/>
                <a:gd name="T93" fmla="*/ 1 h 203"/>
                <a:gd name="T94" fmla="*/ 1 w 247"/>
                <a:gd name="T95" fmla="*/ 2 h 203"/>
                <a:gd name="T96" fmla="*/ 1 w 247"/>
                <a:gd name="T97" fmla="*/ 2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1" name="Freeform 33"/>
            <p:cNvSpPr>
              <a:spLocks/>
            </p:cNvSpPr>
            <p:nvPr/>
          </p:nvSpPr>
          <p:spPr bwMode="auto">
            <a:xfrm>
              <a:off x="1424" y="2230"/>
              <a:ext cx="52" cy="79"/>
            </a:xfrm>
            <a:custGeom>
              <a:avLst/>
              <a:gdLst>
                <a:gd name="T0" fmla="*/ 2 w 158"/>
                <a:gd name="T1" fmla="*/ 4 h 158"/>
                <a:gd name="T2" fmla="*/ 2 w 158"/>
                <a:gd name="T3" fmla="*/ 5 h 158"/>
                <a:gd name="T4" fmla="*/ 2 w 158"/>
                <a:gd name="T5" fmla="*/ 6 h 158"/>
                <a:gd name="T6" fmla="*/ 2 w 158"/>
                <a:gd name="T7" fmla="*/ 6 h 158"/>
                <a:gd name="T8" fmla="*/ 1 w 158"/>
                <a:gd name="T9" fmla="*/ 7 h 158"/>
                <a:gd name="T10" fmla="*/ 1 w 158"/>
                <a:gd name="T11" fmla="*/ 8 h 158"/>
                <a:gd name="T12" fmla="*/ 1 w 158"/>
                <a:gd name="T13" fmla="*/ 8 h 158"/>
                <a:gd name="T14" fmla="*/ 1 w 158"/>
                <a:gd name="T15" fmla="*/ 9 h 158"/>
                <a:gd name="T16" fmla="*/ 0 w 158"/>
                <a:gd name="T17" fmla="*/ 9 h 158"/>
                <a:gd name="T18" fmla="*/ 0 w 158"/>
                <a:gd name="T19" fmla="*/ 10 h 158"/>
                <a:gd name="T20" fmla="*/ 0 w 158"/>
                <a:gd name="T21" fmla="*/ 10 h 158"/>
                <a:gd name="T22" fmla="*/ 0 w 158"/>
                <a:gd name="T23" fmla="*/ 10 h 158"/>
                <a:gd name="T24" fmla="*/ 0 w 158"/>
                <a:gd name="T25" fmla="*/ 10 h 158"/>
                <a:gd name="T26" fmla="*/ 0 w 158"/>
                <a:gd name="T27" fmla="*/ 10 h 158"/>
                <a:gd name="T28" fmla="*/ 1 w 158"/>
                <a:gd name="T29" fmla="*/ 10 h 158"/>
                <a:gd name="T30" fmla="*/ 1 w 158"/>
                <a:gd name="T31" fmla="*/ 10 h 158"/>
                <a:gd name="T32" fmla="*/ 1 w 158"/>
                <a:gd name="T33" fmla="*/ 10 h 158"/>
                <a:gd name="T34" fmla="*/ 1 w 158"/>
                <a:gd name="T35" fmla="*/ 10 h 158"/>
                <a:gd name="T36" fmla="*/ 1 w 158"/>
                <a:gd name="T37" fmla="*/ 9 h 158"/>
                <a:gd name="T38" fmla="*/ 1 w 158"/>
                <a:gd name="T39" fmla="*/ 8 h 158"/>
                <a:gd name="T40" fmla="*/ 2 w 158"/>
                <a:gd name="T41" fmla="*/ 8 h 158"/>
                <a:gd name="T42" fmla="*/ 2 w 158"/>
                <a:gd name="T43" fmla="*/ 7 h 158"/>
                <a:gd name="T44" fmla="*/ 2 w 158"/>
                <a:gd name="T45" fmla="*/ 6 h 158"/>
                <a:gd name="T46" fmla="*/ 2 w 158"/>
                <a:gd name="T47" fmla="*/ 5 h 158"/>
                <a:gd name="T48" fmla="*/ 2 w 158"/>
                <a:gd name="T49" fmla="*/ 3 h 158"/>
                <a:gd name="T50" fmla="*/ 2 w 158"/>
                <a:gd name="T51" fmla="*/ 3 h 158"/>
                <a:gd name="T52" fmla="*/ 1 w 158"/>
                <a:gd name="T53" fmla="*/ 2 h 158"/>
                <a:gd name="T54" fmla="*/ 1 w 158"/>
                <a:gd name="T55" fmla="*/ 1 h 158"/>
                <a:gd name="T56" fmla="*/ 1 w 158"/>
                <a:gd name="T57" fmla="*/ 1 h 158"/>
                <a:gd name="T58" fmla="*/ 1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1 w 158"/>
                <a:gd name="T71" fmla="*/ 2 h 158"/>
                <a:gd name="T72" fmla="*/ 1 w 158"/>
                <a:gd name="T73" fmla="*/ 2 h 158"/>
                <a:gd name="T74" fmla="*/ 1 w 158"/>
                <a:gd name="T75" fmla="*/ 2 h 158"/>
                <a:gd name="T76" fmla="*/ 1 w 158"/>
                <a:gd name="T77" fmla="*/ 3 h 158"/>
                <a:gd name="T78" fmla="*/ 1 w 158"/>
                <a:gd name="T79" fmla="*/ 3 h 158"/>
                <a:gd name="T80" fmla="*/ 2 w 158"/>
                <a:gd name="T81" fmla="*/ 4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2" name="Freeform 34"/>
            <p:cNvSpPr>
              <a:spLocks/>
            </p:cNvSpPr>
            <p:nvPr/>
          </p:nvSpPr>
          <p:spPr bwMode="auto">
            <a:xfrm>
              <a:off x="1232" y="2211"/>
              <a:ext cx="133" cy="166"/>
            </a:xfrm>
            <a:custGeom>
              <a:avLst/>
              <a:gdLst>
                <a:gd name="T0" fmla="*/ 2 w 399"/>
                <a:gd name="T1" fmla="*/ 4 h 331"/>
                <a:gd name="T2" fmla="*/ 1 w 399"/>
                <a:gd name="T3" fmla="*/ 7 h 331"/>
                <a:gd name="T4" fmla="*/ 0 w 399"/>
                <a:gd name="T5" fmla="*/ 10 h 331"/>
                <a:gd name="T6" fmla="*/ 0 w 399"/>
                <a:gd name="T7" fmla="*/ 13 h 331"/>
                <a:gd name="T8" fmla="*/ 0 w 399"/>
                <a:gd name="T9" fmla="*/ 15 h 331"/>
                <a:gd name="T10" fmla="*/ 0 w 399"/>
                <a:gd name="T11" fmla="*/ 16 h 331"/>
                <a:gd name="T12" fmla="*/ 0 w 399"/>
                <a:gd name="T13" fmla="*/ 17 h 331"/>
                <a:gd name="T14" fmla="*/ 0 w 399"/>
                <a:gd name="T15" fmla="*/ 17 h 331"/>
                <a:gd name="T16" fmla="*/ 1 w 399"/>
                <a:gd name="T17" fmla="*/ 18 h 331"/>
                <a:gd name="T18" fmla="*/ 1 w 399"/>
                <a:gd name="T19" fmla="*/ 19 h 331"/>
                <a:gd name="T20" fmla="*/ 2 w 399"/>
                <a:gd name="T21" fmla="*/ 20 h 331"/>
                <a:gd name="T22" fmla="*/ 2 w 399"/>
                <a:gd name="T23" fmla="*/ 20 h 331"/>
                <a:gd name="T24" fmla="*/ 3 w 399"/>
                <a:gd name="T25" fmla="*/ 21 h 331"/>
                <a:gd name="T26" fmla="*/ 3 w 399"/>
                <a:gd name="T27" fmla="*/ 21 h 331"/>
                <a:gd name="T28" fmla="*/ 4 w 399"/>
                <a:gd name="T29" fmla="*/ 21 h 331"/>
                <a:gd name="T30" fmla="*/ 4 w 399"/>
                <a:gd name="T31" fmla="*/ 21 h 331"/>
                <a:gd name="T32" fmla="*/ 5 w 399"/>
                <a:gd name="T33" fmla="*/ 21 h 331"/>
                <a:gd name="T34" fmla="*/ 5 w 399"/>
                <a:gd name="T35" fmla="*/ 21 h 331"/>
                <a:gd name="T36" fmla="*/ 5 w 399"/>
                <a:gd name="T37" fmla="*/ 20 h 331"/>
                <a:gd name="T38" fmla="*/ 5 w 399"/>
                <a:gd name="T39" fmla="*/ 20 h 331"/>
                <a:gd name="T40" fmla="*/ 4 w 399"/>
                <a:gd name="T41" fmla="*/ 19 h 331"/>
                <a:gd name="T42" fmla="*/ 4 w 399"/>
                <a:gd name="T43" fmla="*/ 19 h 331"/>
                <a:gd name="T44" fmla="*/ 4 w 399"/>
                <a:gd name="T45" fmla="*/ 19 h 331"/>
                <a:gd name="T46" fmla="*/ 3 w 399"/>
                <a:gd name="T47" fmla="*/ 19 h 331"/>
                <a:gd name="T48" fmla="*/ 3 w 399"/>
                <a:gd name="T49" fmla="*/ 18 h 331"/>
                <a:gd name="T50" fmla="*/ 2 w 399"/>
                <a:gd name="T51" fmla="*/ 18 h 331"/>
                <a:gd name="T52" fmla="*/ 2 w 399"/>
                <a:gd name="T53" fmla="*/ 17 h 331"/>
                <a:gd name="T54" fmla="*/ 1 w 399"/>
                <a:gd name="T55" fmla="*/ 17 h 331"/>
                <a:gd name="T56" fmla="*/ 1 w 399"/>
                <a:gd name="T57" fmla="*/ 16 h 331"/>
                <a:gd name="T58" fmla="*/ 1 w 399"/>
                <a:gd name="T59" fmla="*/ 15 h 331"/>
                <a:gd name="T60" fmla="*/ 1 w 399"/>
                <a:gd name="T61" fmla="*/ 13 h 331"/>
                <a:gd name="T62" fmla="*/ 1 w 399"/>
                <a:gd name="T63" fmla="*/ 11 h 331"/>
                <a:gd name="T64" fmla="*/ 1 w 399"/>
                <a:gd name="T65" fmla="*/ 10 h 331"/>
                <a:gd name="T66" fmla="*/ 1 w 399"/>
                <a:gd name="T67" fmla="*/ 8 h 331"/>
                <a:gd name="T68" fmla="*/ 1 w 399"/>
                <a:gd name="T69" fmla="*/ 7 h 331"/>
                <a:gd name="T70" fmla="*/ 2 w 399"/>
                <a:gd name="T71" fmla="*/ 5 h 331"/>
                <a:gd name="T72" fmla="*/ 2 w 399"/>
                <a:gd name="T73" fmla="*/ 4 h 331"/>
                <a:gd name="T74" fmla="*/ 3 w 399"/>
                <a:gd name="T75" fmla="*/ 3 h 331"/>
                <a:gd name="T76" fmla="*/ 4 w 399"/>
                <a:gd name="T77" fmla="*/ 2 h 331"/>
                <a:gd name="T78" fmla="*/ 4 w 399"/>
                <a:gd name="T79" fmla="*/ 1 h 331"/>
                <a:gd name="T80" fmla="*/ 4 w 399"/>
                <a:gd name="T81" fmla="*/ 0 h 331"/>
                <a:gd name="T82" fmla="*/ 3 w 399"/>
                <a:gd name="T83" fmla="*/ 1 h 331"/>
                <a:gd name="T84" fmla="*/ 3 w 399"/>
                <a:gd name="T85" fmla="*/ 1 h 331"/>
                <a:gd name="T86" fmla="*/ 2 w 399"/>
                <a:gd name="T87" fmla="*/ 3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3" name="Freeform 35"/>
            <p:cNvSpPr>
              <a:spLocks/>
            </p:cNvSpPr>
            <p:nvPr/>
          </p:nvSpPr>
          <p:spPr bwMode="auto">
            <a:xfrm>
              <a:off x="1419" y="2206"/>
              <a:ext cx="116" cy="110"/>
            </a:xfrm>
            <a:custGeom>
              <a:avLst/>
              <a:gdLst>
                <a:gd name="T0" fmla="*/ 4 w 350"/>
                <a:gd name="T1" fmla="*/ 4 h 221"/>
                <a:gd name="T2" fmla="*/ 4 w 350"/>
                <a:gd name="T3" fmla="*/ 5 h 221"/>
                <a:gd name="T4" fmla="*/ 4 w 350"/>
                <a:gd name="T5" fmla="*/ 5 h 221"/>
                <a:gd name="T6" fmla="*/ 4 w 350"/>
                <a:gd name="T7" fmla="*/ 6 h 221"/>
                <a:gd name="T8" fmla="*/ 4 w 350"/>
                <a:gd name="T9" fmla="*/ 7 h 221"/>
                <a:gd name="T10" fmla="*/ 4 w 350"/>
                <a:gd name="T11" fmla="*/ 8 h 221"/>
                <a:gd name="T12" fmla="*/ 4 w 350"/>
                <a:gd name="T13" fmla="*/ 9 h 221"/>
                <a:gd name="T14" fmla="*/ 4 w 350"/>
                <a:gd name="T15" fmla="*/ 10 h 221"/>
                <a:gd name="T16" fmla="*/ 4 w 350"/>
                <a:gd name="T17" fmla="*/ 10 h 221"/>
                <a:gd name="T18" fmla="*/ 3 w 350"/>
                <a:gd name="T19" fmla="*/ 11 h 221"/>
                <a:gd name="T20" fmla="*/ 3 w 350"/>
                <a:gd name="T21" fmla="*/ 11 h 221"/>
                <a:gd name="T22" fmla="*/ 3 w 350"/>
                <a:gd name="T23" fmla="*/ 12 h 221"/>
                <a:gd name="T24" fmla="*/ 3 w 350"/>
                <a:gd name="T25" fmla="*/ 12 h 221"/>
                <a:gd name="T26" fmla="*/ 3 w 350"/>
                <a:gd name="T27" fmla="*/ 13 h 221"/>
                <a:gd name="T28" fmla="*/ 3 w 350"/>
                <a:gd name="T29" fmla="*/ 13 h 221"/>
                <a:gd name="T30" fmla="*/ 3 w 350"/>
                <a:gd name="T31" fmla="*/ 13 h 221"/>
                <a:gd name="T32" fmla="*/ 3 w 350"/>
                <a:gd name="T33" fmla="*/ 13 h 221"/>
                <a:gd name="T34" fmla="*/ 3 w 350"/>
                <a:gd name="T35" fmla="*/ 13 h 221"/>
                <a:gd name="T36" fmla="*/ 3 w 350"/>
                <a:gd name="T37" fmla="*/ 13 h 221"/>
                <a:gd name="T38" fmla="*/ 3 w 350"/>
                <a:gd name="T39" fmla="*/ 13 h 221"/>
                <a:gd name="T40" fmla="*/ 3 w 350"/>
                <a:gd name="T41" fmla="*/ 13 h 221"/>
                <a:gd name="T42" fmla="*/ 3 w 350"/>
                <a:gd name="T43" fmla="*/ 12 h 221"/>
                <a:gd name="T44" fmla="*/ 4 w 350"/>
                <a:gd name="T45" fmla="*/ 11 h 221"/>
                <a:gd name="T46" fmla="*/ 4 w 350"/>
                <a:gd name="T47" fmla="*/ 10 h 221"/>
                <a:gd name="T48" fmla="*/ 4 w 350"/>
                <a:gd name="T49" fmla="*/ 9 h 221"/>
                <a:gd name="T50" fmla="*/ 4 w 350"/>
                <a:gd name="T51" fmla="*/ 7 h 221"/>
                <a:gd name="T52" fmla="*/ 4 w 350"/>
                <a:gd name="T53" fmla="*/ 6 h 221"/>
                <a:gd name="T54" fmla="*/ 4 w 350"/>
                <a:gd name="T55" fmla="*/ 5 h 221"/>
                <a:gd name="T56" fmla="*/ 4 w 350"/>
                <a:gd name="T57" fmla="*/ 3 h 221"/>
                <a:gd name="T58" fmla="*/ 4 w 350"/>
                <a:gd name="T59" fmla="*/ 3 h 221"/>
                <a:gd name="T60" fmla="*/ 3 w 350"/>
                <a:gd name="T61" fmla="*/ 2 h 221"/>
                <a:gd name="T62" fmla="*/ 3 w 350"/>
                <a:gd name="T63" fmla="*/ 2 h 221"/>
                <a:gd name="T64" fmla="*/ 3 w 350"/>
                <a:gd name="T65" fmla="*/ 1 h 221"/>
                <a:gd name="T66" fmla="*/ 2 w 350"/>
                <a:gd name="T67" fmla="*/ 1 h 221"/>
                <a:gd name="T68" fmla="*/ 2 w 350"/>
                <a:gd name="T69" fmla="*/ 0 h 221"/>
                <a:gd name="T70" fmla="*/ 2 w 350"/>
                <a:gd name="T71" fmla="*/ 0 h 221"/>
                <a:gd name="T72" fmla="*/ 2 w 350"/>
                <a:gd name="T73" fmla="*/ 0 h 221"/>
                <a:gd name="T74" fmla="*/ 1 w 350"/>
                <a:gd name="T75" fmla="*/ 0 h 221"/>
                <a:gd name="T76" fmla="*/ 1 w 350"/>
                <a:gd name="T77" fmla="*/ 0 h 221"/>
                <a:gd name="T78" fmla="*/ 1 w 350"/>
                <a:gd name="T79" fmla="*/ 0 h 221"/>
                <a:gd name="T80" fmla="*/ 1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1 w 350"/>
                <a:gd name="T95" fmla="*/ 0 h 221"/>
                <a:gd name="T96" fmla="*/ 1 w 350"/>
                <a:gd name="T97" fmla="*/ 0 h 221"/>
                <a:gd name="T98" fmla="*/ 1 w 350"/>
                <a:gd name="T99" fmla="*/ 0 h 221"/>
                <a:gd name="T100" fmla="*/ 1 w 350"/>
                <a:gd name="T101" fmla="*/ 1 h 221"/>
                <a:gd name="T102" fmla="*/ 1 w 350"/>
                <a:gd name="T103" fmla="*/ 1 h 221"/>
                <a:gd name="T104" fmla="*/ 2 w 350"/>
                <a:gd name="T105" fmla="*/ 1 h 221"/>
                <a:gd name="T106" fmla="*/ 2 w 350"/>
                <a:gd name="T107" fmla="*/ 1 h 221"/>
                <a:gd name="T108" fmla="*/ 2 w 350"/>
                <a:gd name="T109" fmla="*/ 1 h 221"/>
                <a:gd name="T110" fmla="*/ 2 w 350"/>
                <a:gd name="T111" fmla="*/ 2 h 221"/>
                <a:gd name="T112" fmla="*/ 3 w 350"/>
                <a:gd name="T113" fmla="*/ 2 h 221"/>
                <a:gd name="T114" fmla="*/ 3 w 350"/>
                <a:gd name="T115" fmla="*/ 2 h 221"/>
                <a:gd name="T116" fmla="*/ 3 w 350"/>
                <a:gd name="T117" fmla="*/ 3 h 221"/>
                <a:gd name="T118" fmla="*/ 3 w 350"/>
                <a:gd name="T119" fmla="*/ 3 h 221"/>
                <a:gd name="T120" fmla="*/ 4 w 350"/>
                <a:gd name="T121" fmla="*/ 4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4" name="Freeform 36"/>
            <p:cNvSpPr>
              <a:spLocks/>
            </p:cNvSpPr>
            <p:nvPr/>
          </p:nvSpPr>
          <p:spPr bwMode="auto">
            <a:xfrm>
              <a:off x="1181" y="2256"/>
              <a:ext cx="48" cy="105"/>
            </a:xfrm>
            <a:custGeom>
              <a:avLst/>
              <a:gdLst>
                <a:gd name="T0" fmla="*/ 0 w 142"/>
                <a:gd name="T1" fmla="*/ 8 h 208"/>
                <a:gd name="T2" fmla="*/ 0 w 142"/>
                <a:gd name="T3" fmla="*/ 9 h 208"/>
                <a:gd name="T4" fmla="*/ 0 w 142"/>
                <a:gd name="T5" fmla="*/ 10 h 208"/>
                <a:gd name="T6" fmla="*/ 0 w 142"/>
                <a:gd name="T7" fmla="*/ 11 h 208"/>
                <a:gd name="T8" fmla="*/ 0 w 142"/>
                <a:gd name="T9" fmla="*/ 11 h 208"/>
                <a:gd name="T10" fmla="*/ 1 w 142"/>
                <a:gd name="T11" fmla="*/ 12 h 208"/>
                <a:gd name="T12" fmla="*/ 1 w 142"/>
                <a:gd name="T13" fmla="*/ 13 h 208"/>
                <a:gd name="T14" fmla="*/ 1 w 142"/>
                <a:gd name="T15" fmla="*/ 13 h 208"/>
                <a:gd name="T16" fmla="*/ 1 w 142"/>
                <a:gd name="T17" fmla="*/ 14 h 208"/>
                <a:gd name="T18" fmla="*/ 2 w 142"/>
                <a:gd name="T19" fmla="*/ 14 h 208"/>
                <a:gd name="T20" fmla="*/ 2 w 142"/>
                <a:gd name="T21" fmla="*/ 14 h 208"/>
                <a:gd name="T22" fmla="*/ 2 w 142"/>
                <a:gd name="T23" fmla="*/ 13 h 208"/>
                <a:gd name="T24" fmla="*/ 2 w 142"/>
                <a:gd name="T25" fmla="*/ 13 h 208"/>
                <a:gd name="T26" fmla="*/ 2 w 142"/>
                <a:gd name="T27" fmla="*/ 13 h 208"/>
                <a:gd name="T28" fmla="*/ 2 w 142"/>
                <a:gd name="T29" fmla="*/ 12 h 208"/>
                <a:gd name="T30" fmla="*/ 2 w 142"/>
                <a:gd name="T31" fmla="*/ 12 h 208"/>
                <a:gd name="T32" fmla="*/ 2 w 142"/>
                <a:gd name="T33" fmla="*/ 12 h 208"/>
                <a:gd name="T34" fmla="*/ 1 w 142"/>
                <a:gd name="T35" fmla="*/ 12 h 208"/>
                <a:gd name="T36" fmla="*/ 1 w 142"/>
                <a:gd name="T37" fmla="*/ 11 h 208"/>
                <a:gd name="T38" fmla="*/ 1 w 142"/>
                <a:gd name="T39" fmla="*/ 10 h 208"/>
                <a:gd name="T40" fmla="*/ 1 w 142"/>
                <a:gd name="T41" fmla="*/ 10 h 208"/>
                <a:gd name="T42" fmla="*/ 1 w 142"/>
                <a:gd name="T43" fmla="*/ 9 h 208"/>
                <a:gd name="T44" fmla="*/ 0 w 142"/>
                <a:gd name="T45" fmla="*/ 8 h 208"/>
                <a:gd name="T46" fmla="*/ 0 w 142"/>
                <a:gd name="T47" fmla="*/ 7 h 208"/>
                <a:gd name="T48" fmla="*/ 1 w 142"/>
                <a:gd name="T49" fmla="*/ 5 h 208"/>
                <a:gd name="T50" fmla="*/ 1 w 142"/>
                <a:gd name="T51" fmla="*/ 5 h 208"/>
                <a:gd name="T52" fmla="*/ 1 w 142"/>
                <a:gd name="T53" fmla="*/ 4 h 208"/>
                <a:gd name="T54" fmla="*/ 1 w 142"/>
                <a:gd name="T55" fmla="*/ 3 h 208"/>
                <a:gd name="T56" fmla="*/ 1 w 142"/>
                <a:gd name="T57" fmla="*/ 3 h 208"/>
                <a:gd name="T58" fmla="*/ 1 w 142"/>
                <a:gd name="T59" fmla="*/ 2 h 208"/>
                <a:gd name="T60" fmla="*/ 2 w 142"/>
                <a:gd name="T61" fmla="*/ 1 h 208"/>
                <a:gd name="T62" fmla="*/ 2 w 142"/>
                <a:gd name="T63" fmla="*/ 1 h 208"/>
                <a:gd name="T64" fmla="*/ 2 w 142"/>
                <a:gd name="T65" fmla="*/ 1 h 208"/>
                <a:gd name="T66" fmla="*/ 2 w 142"/>
                <a:gd name="T67" fmla="*/ 0 h 208"/>
                <a:gd name="T68" fmla="*/ 1 w 142"/>
                <a:gd name="T69" fmla="*/ 1 h 208"/>
                <a:gd name="T70" fmla="*/ 1 w 142"/>
                <a:gd name="T71" fmla="*/ 1 h 208"/>
                <a:gd name="T72" fmla="*/ 1 w 142"/>
                <a:gd name="T73" fmla="*/ 2 h 208"/>
                <a:gd name="T74" fmla="*/ 1 w 142"/>
                <a:gd name="T75" fmla="*/ 4 h 208"/>
                <a:gd name="T76" fmla="*/ 0 w 142"/>
                <a:gd name="T77" fmla="*/ 5 h 208"/>
                <a:gd name="T78" fmla="*/ 0 w 142"/>
                <a:gd name="T79" fmla="*/ 6 h 208"/>
                <a:gd name="T80" fmla="*/ 0 w 142"/>
                <a:gd name="T81" fmla="*/ 8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5" name="Freeform 37"/>
            <p:cNvSpPr>
              <a:spLocks/>
            </p:cNvSpPr>
            <p:nvPr/>
          </p:nvSpPr>
          <p:spPr bwMode="auto">
            <a:xfrm>
              <a:off x="1515" y="2198"/>
              <a:ext cx="101" cy="136"/>
            </a:xfrm>
            <a:custGeom>
              <a:avLst/>
              <a:gdLst>
                <a:gd name="T0" fmla="*/ 3 w 304"/>
                <a:gd name="T1" fmla="*/ 7 h 272"/>
                <a:gd name="T2" fmla="*/ 3 w 304"/>
                <a:gd name="T3" fmla="*/ 8 h 272"/>
                <a:gd name="T4" fmla="*/ 3 w 304"/>
                <a:gd name="T5" fmla="*/ 9 h 272"/>
                <a:gd name="T6" fmla="*/ 3 w 304"/>
                <a:gd name="T7" fmla="*/ 11 h 272"/>
                <a:gd name="T8" fmla="*/ 3 w 304"/>
                <a:gd name="T9" fmla="*/ 12 h 272"/>
                <a:gd name="T10" fmla="*/ 3 w 304"/>
                <a:gd name="T11" fmla="*/ 13 h 272"/>
                <a:gd name="T12" fmla="*/ 3 w 304"/>
                <a:gd name="T13" fmla="*/ 14 h 272"/>
                <a:gd name="T14" fmla="*/ 2 w 304"/>
                <a:gd name="T15" fmla="*/ 15 h 272"/>
                <a:gd name="T16" fmla="*/ 2 w 304"/>
                <a:gd name="T17" fmla="*/ 16 h 272"/>
                <a:gd name="T18" fmla="*/ 2 w 304"/>
                <a:gd name="T19" fmla="*/ 16 h 272"/>
                <a:gd name="T20" fmla="*/ 2 w 304"/>
                <a:gd name="T21" fmla="*/ 17 h 272"/>
                <a:gd name="T22" fmla="*/ 2 w 304"/>
                <a:gd name="T23" fmla="*/ 17 h 272"/>
                <a:gd name="T24" fmla="*/ 2 w 304"/>
                <a:gd name="T25" fmla="*/ 17 h 272"/>
                <a:gd name="T26" fmla="*/ 2 w 304"/>
                <a:gd name="T27" fmla="*/ 17 h 272"/>
                <a:gd name="T28" fmla="*/ 2 w 304"/>
                <a:gd name="T29" fmla="*/ 17 h 272"/>
                <a:gd name="T30" fmla="*/ 3 w 304"/>
                <a:gd name="T31" fmla="*/ 15 h 272"/>
                <a:gd name="T32" fmla="*/ 3 w 304"/>
                <a:gd name="T33" fmla="*/ 14 h 272"/>
                <a:gd name="T34" fmla="*/ 4 w 304"/>
                <a:gd name="T35" fmla="*/ 12 h 272"/>
                <a:gd name="T36" fmla="*/ 4 w 304"/>
                <a:gd name="T37" fmla="*/ 11 h 272"/>
                <a:gd name="T38" fmla="*/ 4 w 304"/>
                <a:gd name="T39" fmla="*/ 9 h 272"/>
                <a:gd name="T40" fmla="*/ 3 w 304"/>
                <a:gd name="T41" fmla="*/ 7 h 272"/>
                <a:gd name="T42" fmla="*/ 3 w 304"/>
                <a:gd name="T43" fmla="*/ 6 h 272"/>
                <a:gd name="T44" fmla="*/ 3 w 304"/>
                <a:gd name="T45" fmla="*/ 5 h 272"/>
                <a:gd name="T46" fmla="*/ 2 w 304"/>
                <a:gd name="T47" fmla="*/ 4 h 272"/>
                <a:gd name="T48" fmla="*/ 2 w 304"/>
                <a:gd name="T49" fmla="*/ 3 h 272"/>
                <a:gd name="T50" fmla="*/ 2 w 304"/>
                <a:gd name="T51" fmla="*/ 2 h 272"/>
                <a:gd name="T52" fmla="*/ 1 w 304"/>
                <a:gd name="T53" fmla="*/ 1 h 272"/>
                <a:gd name="T54" fmla="*/ 1 w 304"/>
                <a:gd name="T55" fmla="*/ 1 h 272"/>
                <a:gd name="T56" fmla="*/ 0 w 304"/>
                <a:gd name="T57" fmla="*/ 1 h 272"/>
                <a:gd name="T58" fmla="*/ 0 w 304"/>
                <a:gd name="T59" fmla="*/ 1 h 272"/>
                <a:gd name="T60" fmla="*/ 0 w 304"/>
                <a:gd name="T61" fmla="*/ 1 h 272"/>
                <a:gd name="T62" fmla="*/ 0 w 304"/>
                <a:gd name="T63" fmla="*/ 1 h 272"/>
                <a:gd name="T64" fmla="*/ 1 w 304"/>
                <a:gd name="T65" fmla="*/ 2 h 272"/>
                <a:gd name="T66" fmla="*/ 1 w 304"/>
                <a:gd name="T67" fmla="*/ 2 h 272"/>
                <a:gd name="T68" fmla="*/ 2 w 304"/>
                <a:gd name="T69" fmla="*/ 3 h 272"/>
                <a:gd name="T70" fmla="*/ 2 w 304"/>
                <a:gd name="T71" fmla="*/ 4 h 272"/>
                <a:gd name="T72" fmla="*/ 2 w 304"/>
                <a:gd name="T73" fmla="*/ 5 h 272"/>
                <a:gd name="T74" fmla="*/ 3 w 304"/>
                <a:gd name="T75" fmla="*/ 6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6" name="Freeform 38"/>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3 h 164"/>
                <a:gd name="T20" fmla="*/ 0 w 103"/>
                <a:gd name="T21" fmla="*/ 4 h 164"/>
                <a:gd name="T22" fmla="*/ 0 w 103"/>
                <a:gd name="T23" fmla="*/ 6 h 164"/>
                <a:gd name="T24" fmla="*/ 1 w 103"/>
                <a:gd name="T25" fmla="*/ 7 h 164"/>
                <a:gd name="T26" fmla="*/ 1 w 103"/>
                <a:gd name="T27" fmla="*/ 9 h 164"/>
                <a:gd name="T28" fmla="*/ 1 w 103"/>
                <a:gd name="T29" fmla="*/ 10 h 164"/>
                <a:gd name="T30" fmla="*/ 1 w 103"/>
                <a:gd name="T31" fmla="*/ 11 h 164"/>
                <a:gd name="T32" fmla="*/ 1 w 103"/>
                <a:gd name="T33" fmla="*/ 11 h 164"/>
                <a:gd name="T34" fmla="*/ 1 w 103"/>
                <a:gd name="T35" fmla="*/ 10 h 164"/>
                <a:gd name="T36" fmla="*/ 1 w 103"/>
                <a:gd name="T37" fmla="*/ 9 h 164"/>
                <a:gd name="T38" fmla="*/ 1 w 103"/>
                <a:gd name="T39" fmla="*/ 8 h 164"/>
                <a:gd name="T40" fmla="*/ 1 w 103"/>
                <a:gd name="T41" fmla="*/ 7 h 164"/>
                <a:gd name="T42" fmla="*/ 1 w 103"/>
                <a:gd name="T43" fmla="*/ 5 h 164"/>
                <a:gd name="T44" fmla="*/ 1 w 103"/>
                <a:gd name="T45" fmla="*/ 4 h 164"/>
                <a:gd name="T46" fmla="*/ 1 w 103"/>
                <a:gd name="T47" fmla="*/ 3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7" name="Freeform 39"/>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2 h 82"/>
                <a:gd name="T20" fmla="*/ 0 w 54"/>
                <a:gd name="T21" fmla="*/ 3 h 82"/>
                <a:gd name="T22" fmla="*/ 0 w 54"/>
                <a:gd name="T23" fmla="*/ 3 h 82"/>
                <a:gd name="T24" fmla="*/ 0 w 54"/>
                <a:gd name="T25" fmla="*/ 4 h 82"/>
                <a:gd name="T26" fmla="*/ 0 w 54"/>
                <a:gd name="T27" fmla="*/ 5 h 82"/>
                <a:gd name="T28" fmla="*/ 0 w 54"/>
                <a:gd name="T29" fmla="*/ 5 h 82"/>
                <a:gd name="T30" fmla="*/ 1 w 54"/>
                <a:gd name="T31" fmla="*/ 6 h 82"/>
                <a:gd name="T32" fmla="*/ 1 w 54"/>
                <a:gd name="T33" fmla="*/ 6 h 82"/>
                <a:gd name="T34" fmla="*/ 1 w 54"/>
                <a:gd name="T35" fmla="*/ 5 h 82"/>
                <a:gd name="T36" fmla="*/ 1 w 54"/>
                <a:gd name="T37" fmla="*/ 3 h 82"/>
                <a:gd name="T38" fmla="*/ 0 w 54"/>
                <a:gd name="T39" fmla="*/ 2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8" name="Freeform 40"/>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2 h 47"/>
                <a:gd name="T30" fmla="*/ 0 w 46"/>
                <a:gd name="T31" fmla="*/ 2 h 47"/>
                <a:gd name="T32" fmla="*/ 0 w 46"/>
                <a:gd name="T33" fmla="*/ 3 h 47"/>
                <a:gd name="T34" fmla="*/ 0 w 46"/>
                <a:gd name="T35" fmla="*/ 3 h 47"/>
                <a:gd name="T36" fmla="*/ 0 w 46"/>
                <a:gd name="T37" fmla="*/ 3 h 47"/>
                <a:gd name="T38" fmla="*/ 1 w 46"/>
                <a:gd name="T39" fmla="*/ 3 h 47"/>
                <a:gd name="T40" fmla="*/ 1 w 46"/>
                <a:gd name="T41" fmla="*/ 3 h 47"/>
                <a:gd name="T42" fmla="*/ 1 w 46"/>
                <a:gd name="T43" fmla="*/ 3 h 47"/>
                <a:gd name="T44" fmla="*/ 1 w 46"/>
                <a:gd name="T45" fmla="*/ 2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69" name="Freeform 41"/>
            <p:cNvSpPr>
              <a:spLocks/>
            </p:cNvSpPr>
            <p:nvPr/>
          </p:nvSpPr>
          <p:spPr bwMode="auto">
            <a:xfrm>
              <a:off x="1360" y="2263"/>
              <a:ext cx="21" cy="16"/>
            </a:xfrm>
            <a:custGeom>
              <a:avLst/>
              <a:gdLst>
                <a:gd name="T0" fmla="*/ 1 w 63"/>
                <a:gd name="T1" fmla="*/ 2 h 31"/>
                <a:gd name="T2" fmla="*/ 1 w 63"/>
                <a:gd name="T3" fmla="*/ 2 h 31"/>
                <a:gd name="T4" fmla="*/ 1 w 63"/>
                <a:gd name="T5" fmla="*/ 2 h 31"/>
                <a:gd name="T6" fmla="*/ 1 w 63"/>
                <a:gd name="T7" fmla="*/ 1 h 31"/>
                <a:gd name="T8" fmla="*/ 1 w 63"/>
                <a:gd name="T9" fmla="*/ 1 h 31"/>
                <a:gd name="T10" fmla="*/ 1 w 63"/>
                <a:gd name="T11" fmla="*/ 1 h 31"/>
                <a:gd name="T12" fmla="*/ 1 w 63"/>
                <a:gd name="T13" fmla="*/ 1 h 31"/>
                <a:gd name="T14" fmla="*/ 1 w 63"/>
                <a:gd name="T15" fmla="*/ 0 h 31"/>
                <a:gd name="T16" fmla="*/ 1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2 h 31"/>
                <a:gd name="T30" fmla="*/ 0 w 63"/>
                <a:gd name="T31" fmla="*/ 2 h 31"/>
                <a:gd name="T32" fmla="*/ 0 w 63"/>
                <a:gd name="T33" fmla="*/ 2 h 31"/>
                <a:gd name="T34" fmla="*/ 0 w 63"/>
                <a:gd name="T35" fmla="*/ 2 h 31"/>
                <a:gd name="T36" fmla="*/ 0 w 63"/>
                <a:gd name="T37" fmla="*/ 2 h 31"/>
                <a:gd name="T38" fmla="*/ 0 w 63"/>
                <a:gd name="T39" fmla="*/ 2 h 31"/>
                <a:gd name="T40" fmla="*/ 0 w 63"/>
                <a:gd name="T41" fmla="*/ 2 h 31"/>
                <a:gd name="T42" fmla="*/ 0 w 63"/>
                <a:gd name="T43" fmla="*/ 2 h 31"/>
                <a:gd name="T44" fmla="*/ 0 w 63"/>
                <a:gd name="T45" fmla="*/ 2 h 31"/>
                <a:gd name="T46" fmla="*/ 1 w 63"/>
                <a:gd name="T47" fmla="*/ 2 h 31"/>
                <a:gd name="T48" fmla="*/ 1 w 63"/>
                <a:gd name="T49" fmla="*/ 2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70" name="Freeform 42"/>
            <p:cNvSpPr>
              <a:spLocks/>
            </p:cNvSpPr>
            <p:nvPr/>
          </p:nvSpPr>
          <p:spPr bwMode="auto">
            <a:xfrm>
              <a:off x="1261" y="2237"/>
              <a:ext cx="81" cy="103"/>
            </a:xfrm>
            <a:custGeom>
              <a:avLst/>
              <a:gdLst>
                <a:gd name="T0" fmla="*/ 1 w 245"/>
                <a:gd name="T1" fmla="*/ 2 h 206"/>
                <a:gd name="T2" fmla="*/ 1 w 245"/>
                <a:gd name="T3" fmla="*/ 3 h 206"/>
                <a:gd name="T4" fmla="*/ 1 w 245"/>
                <a:gd name="T5" fmla="*/ 4 h 206"/>
                <a:gd name="T6" fmla="*/ 0 w 245"/>
                <a:gd name="T7" fmla="*/ 4 h 206"/>
                <a:gd name="T8" fmla="*/ 0 w 245"/>
                <a:gd name="T9" fmla="*/ 5 h 206"/>
                <a:gd name="T10" fmla="*/ 0 w 245"/>
                <a:gd name="T11" fmla="*/ 6 h 206"/>
                <a:gd name="T12" fmla="*/ 0 w 245"/>
                <a:gd name="T13" fmla="*/ 7 h 206"/>
                <a:gd name="T14" fmla="*/ 0 w 245"/>
                <a:gd name="T15" fmla="*/ 7 h 206"/>
                <a:gd name="T16" fmla="*/ 0 w 245"/>
                <a:gd name="T17" fmla="*/ 8 h 206"/>
                <a:gd name="T18" fmla="*/ 0 w 245"/>
                <a:gd name="T19" fmla="*/ 10 h 206"/>
                <a:gd name="T20" fmla="*/ 0 w 245"/>
                <a:gd name="T21" fmla="*/ 11 h 206"/>
                <a:gd name="T22" fmla="*/ 0 w 245"/>
                <a:gd name="T23" fmla="*/ 12 h 206"/>
                <a:gd name="T24" fmla="*/ 1 w 245"/>
                <a:gd name="T25" fmla="*/ 12 h 206"/>
                <a:gd name="T26" fmla="*/ 1 w 245"/>
                <a:gd name="T27" fmla="*/ 13 h 206"/>
                <a:gd name="T28" fmla="*/ 1 w 245"/>
                <a:gd name="T29" fmla="*/ 13 h 206"/>
                <a:gd name="T30" fmla="*/ 2 w 245"/>
                <a:gd name="T31" fmla="*/ 13 h 206"/>
                <a:gd name="T32" fmla="*/ 2 w 245"/>
                <a:gd name="T33" fmla="*/ 13 h 206"/>
                <a:gd name="T34" fmla="*/ 2 w 245"/>
                <a:gd name="T35" fmla="*/ 13 h 206"/>
                <a:gd name="T36" fmla="*/ 2 w 245"/>
                <a:gd name="T37" fmla="*/ 13 h 206"/>
                <a:gd name="T38" fmla="*/ 2 w 245"/>
                <a:gd name="T39" fmla="*/ 13 h 206"/>
                <a:gd name="T40" fmla="*/ 2 w 245"/>
                <a:gd name="T41" fmla="*/ 13 h 206"/>
                <a:gd name="T42" fmla="*/ 2 w 245"/>
                <a:gd name="T43" fmla="*/ 12 h 206"/>
                <a:gd name="T44" fmla="*/ 2 w 245"/>
                <a:gd name="T45" fmla="*/ 12 h 206"/>
                <a:gd name="T46" fmla="*/ 2 w 245"/>
                <a:gd name="T47" fmla="*/ 12 h 206"/>
                <a:gd name="T48" fmla="*/ 2 w 245"/>
                <a:gd name="T49" fmla="*/ 12 h 206"/>
                <a:gd name="T50" fmla="*/ 2 w 245"/>
                <a:gd name="T51" fmla="*/ 12 h 206"/>
                <a:gd name="T52" fmla="*/ 2 w 245"/>
                <a:gd name="T53" fmla="*/ 12 h 206"/>
                <a:gd name="T54" fmla="*/ 2 w 245"/>
                <a:gd name="T55" fmla="*/ 12 h 206"/>
                <a:gd name="T56" fmla="*/ 2 w 245"/>
                <a:gd name="T57" fmla="*/ 12 h 206"/>
                <a:gd name="T58" fmla="*/ 1 w 245"/>
                <a:gd name="T59" fmla="*/ 12 h 206"/>
                <a:gd name="T60" fmla="*/ 1 w 245"/>
                <a:gd name="T61" fmla="*/ 12 h 206"/>
                <a:gd name="T62" fmla="*/ 1 w 245"/>
                <a:gd name="T63" fmla="*/ 12 h 206"/>
                <a:gd name="T64" fmla="*/ 1 w 245"/>
                <a:gd name="T65" fmla="*/ 12 h 206"/>
                <a:gd name="T66" fmla="*/ 1 w 245"/>
                <a:gd name="T67" fmla="*/ 12 h 206"/>
                <a:gd name="T68" fmla="*/ 1 w 245"/>
                <a:gd name="T69" fmla="*/ 11 h 206"/>
                <a:gd name="T70" fmla="*/ 0 w 245"/>
                <a:gd name="T71" fmla="*/ 11 h 206"/>
                <a:gd name="T72" fmla="*/ 0 w 245"/>
                <a:gd name="T73" fmla="*/ 10 h 206"/>
                <a:gd name="T74" fmla="*/ 0 w 245"/>
                <a:gd name="T75" fmla="*/ 9 h 206"/>
                <a:gd name="T76" fmla="*/ 0 w 245"/>
                <a:gd name="T77" fmla="*/ 8 h 206"/>
                <a:gd name="T78" fmla="*/ 0 w 245"/>
                <a:gd name="T79" fmla="*/ 7 h 206"/>
                <a:gd name="T80" fmla="*/ 0 w 245"/>
                <a:gd name="T81" fmla="*/ 6 h 206"/>
                <a:gd name="T82" fmla="*/ 1 w 245"/>
                <a:gd name="T83" fmla="*/ 6 h 206"/>
                <a:gd name="T84" fmla="*/ 1 w 245"/>
                <a:gd name="T85" fmla="*/ 5 h 206"/>
                <a:gd name="T86" fmla="*/ 1 w 245"/>
                <a:gd name="T87" fmla="*/ 4 h 206"/>
                <a:gd name="T88" fmla="*/ 1 w 245"/>
                <a:gd name="T89" fmla="*/ 4 h 206"/>
                <a:gd name="T90" fmla="*/ 1 w 245"/>
                <a:gd name="T91" fmla="*/ 3 h 206"/>
                <a:gd name="T92" fmla="*/ 2 w 245"/>
                <a:gd name="T93" fmla="*/ 3 h 206"/>
                <a:gd name="T94" fmla="*/ 2 w 245"/>
                <a:gd name="T95" fmla="*/ 2 h 206"/>
                <a:gd name="T96" fmla="*/ 2 w 245"/>
                <a:gd name="T97" fmla="*/ 2 h 206"/>
                <a:gd name="T98" fmla="*/ 2 w 245"/>
                <a:gd name="T99" fmla="*/ 1 h 206"/>
                <a:gd name="T100" fmla="*/ 3 w 245"/>
                <a:gd name="T101" fmla="*/ 1 h 206"/>
                <a:gd name="T102" fmla="*/ 3 w 245"/>
                <a:gd name="T103" fmla="*/ 1 h 206"/>
                <a:gd name="T104" fmla="*/ 3 w 245"/>
                <a:gd name="T105" fmla="*/ 1 h 206"/>
                <a:gd name="T106" fmla="*/ 3 w 245"/>
                <a:gd name="T107" fmla="*/ 1 h 206"/>
                <a:gd name="T108" fmla="*/ 3 w 245"/>
                <a:gd name="T109" fmla="*/ 0 h 206"/>
                <a:gd name="T110" fmla="*/ 2 w 245"/>
                <a:gd name="T111" fmla="*/ 1 h 206"/>
                <a:gd name="T112" fmla="*/ 2 w 245"/>
                <a:gd name="T113" fmla="*/ 1 h 206"/>
                <a:gd name="T114" fmla="*/ 2 w 245"/>
                <a:gd name="T115" fmla="*/ 1 h 206"/>
                <a:gd name="T116" fmla="*/ 2 w 245"/>
                <a:gd name="T117" fmla="*/ 1 h 206"/>
                <a:gd name="T118" fmla="*/ 1 w 245"/>
                <a:gd name="T119" fmla="*/ 2 h 206"/>
                <a:gd name="T120" fmla="*/ 1 w 245"/>
                <a:gd name="T121" fmla="*/ 2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71" name="Freeform 43"/>
            <p:cNvSpPr>
              <a:spLocks/>
            </p:cNvSpPr>
            <p:nvPr/>
          </p:nvSpPr>
          <p:spPr bwMode="auto">
            <a:xfrm>
              <a:off x="1401" y="2236"/>
              <a:ext cx="53" cy="80"/>
            </a:xfrm>
            <a:custGeom>
              <a:avLst/>
              <a:gdLst>
                <a:gd name="T0" fmla="*/ 2 w 159"/>
                <a:gd name="T1" fmla="*/ 4 h 160"/>
                <a:gd name="T2" fmla="*/ 2 w 159"/>
                <a:gd name="T3" fmla="*/ 5 h 160"/>
                <a:gd name="T4" fmla="*/ 2 w 159"/>
                <a:gd name="T5" fmla="*/ 6 h 160"/>
                <a:gd name="T6" fmla="*/ 2 w 159"/>
                <a:gd name="T7" fmla="*/ 6 h 160"/>
                <a:gd name="T8" fmla="*/ 1 w 159"/>
                <a:gd name="T9" fmla="*/ 7 h 160"/>
                <a:gd name="T10" fmla="*/ 1 w 159"/>
                <a:gd name="T11" fmla="*/ 8 h 160"/>
                <a:gd name="T12" fmla="*/ 1 w 159"/>
                <a:gd name="T13" fmla="*/ 8 h 160"/>
                <a:gd name="T14" fmla="*/ 1 w 159"/>
                <a:gd name="T15" fmla="*/ 9 h 160"/>
                <a:gd name="T16" fmla="*/ 0 w 159"/>
                <a:gd name="T17" fmla="*/ 10 h 160"/>
                <a:gd name="T18" fmla="*/ 0 w 159"/>
                <a:gd name="T19" fmla="*/ 10 h 160"/>
                <a:gd name="T20" fmla="*/ 0 w 159"/>
                <a:gd name="T21" fmla="*/ 10 h 160"/>
                <a:gd name="T22" fmla="*/ 0 w 159"/>
                <a:gd name="T23" fmla="*/ 10 h 160"/>
                <a:gd name="T24" fmla="*/ 0 w 159"/>
                <a:gd name="T25" fmla="*/ 10 h 160"/>
                <a:gd name="T26" fmla="*/ 0 w 159"/>
                <a:gd name="T27" fmla="*/ 10 h 160"/>
                <a:gd name="T28" fmla="*/ 1 w 159"/>
                <a:gd name="T29" fmla="*/ 10 h 160"/>
                <a:gd name="T30" fmla="*/ 1 w 159"/>
                <a:gd name="T31" fmla="*/ 10 h 160"/>
                <a:gd name="T32" fmla="*/ 1 w 159"/>
                <a:gd name="T33" fmla="*/ 10 h 160"/>
                <a:gd name="T34" fmla="*/ 1 w 159"/>
                <a:gd name="T35" fmla="*/ 10 h 160"/>
                <a:gd name="T36" fmla="*/ 1 w 159"/>
                <a:gd name="T37" fmla="*/ 9 h 160"/>
                <a:gd name="T38" fmla="*/ 1 w 159"/>
                <a:gd name="T39" fmla="*/ 8 h 160"/>
                <a:gd name="T40" fmla="*/ 2 w 159"/>
                <a:gd name="T41" fmla="*/ 8 h 160"/>
                <a:gd name="T42" fmla="*/ 2 w 159"/>
                <a:gd name="T43" fmla="*/ 7 h 160"/>
                <a:gd name="T44" fmla="*/ 2 w 159"/>
                <a:gd name="T45" fmla="*/ 6 h 160"/>
                <a:gd name="T46" fmla="*/ 2 w 159"/>
                <a:gd name="T47" fmla="*/ 5 h 160"/>
                <a:gd name="T48" fmla="*/ 2 w 159"/>
                <a:gd name="T49" fmla="*/ 4 h 160"/>
                <a:gd name="T50" fmla="*/ 2 w 159"/>
                <a:gd name="T51" fmla="*/ 3 h 160"/>
                <a:gd name="T52" fmla="*/ 2 w 159"/>
                <a:gd name="T53" fmla="*/ 2 h 160"/>
                <a:gd name="T54" fmla="*/ 1 w 159"/>
                <a:gd name="T55" fmla="*/ 1 h 160"/>
                <a:gd name="T56" fmla="*/ 1 w 159"/>
                <a:gd name="T57" fmla="*/ 1 h 160"/>
                <a:gd name="T58" fmla="*/ 1 w 159"/>
                <a:gd name="T59" fmla="*/ 1 h 160"/>
                <a:gd name="T60" fmla="*/ 0 w 159"/>
                <a:gd name="T61" fmla="*/ 0 h 160"/>
                <a:gd name="T62" fmla="*/ 0 w 159"/>
                <a:gd name="T63" fmla="*/ 1 h 160"/>
                <a:gd name="T64" fmla="*/ 0 w 159"/>
                <a:gd name="T65" fmla="*/ 1 h 160"/>
                <a:gd name="T66" fmla="*/ 0 w 159"/>
                <a:gd name="T67" fmla="*/ 1 h 160"/>
                <a:gd name="T68" fmla="*/ 1 w 159"/>
                <a:gd name="T69" fmla="*/ 1 h 160"/>
                <a:gd name="T70" fmla="*/ 1 w 159"/>
                <a:gd name="T71" fmla="*/ 1 h 160"/>
                <a:gd name="T72" fmla="*/ 1 w 159"/>
                <a:gd name="T73" fmla="*/ 2 h 160"/>
                <a:gd name="T74" fmla="*/ 1 w 159"/>
                <a:gd name="T75" fmla="*/ 2 h 160"/>
                <a:gd name="T76" fmla="*/ 1 w 159"/>
                <a:gd name="T77" fmla="*/ 2 h 160"/>
                <a:gd name="T78" fmla="*/ 2 w 159"/>
                <a:gd name="T79" fmla="*/ 3 h 160"/>
                <a:gd name="T80" fmla="*/ 2 w 159"/>
                <a:gd name="T81" fmla="*/ 4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72" name="Freeform 44"/>
            <p:cNvSpPr>
              <a:spLocks/>
            </p:cNvSpPr>
            <p:nvPr/>
          </p:nvSpPr>
          <p:spPr bwMode="auto">
            <a:xfrm>
              <a:off x="1208" y="2218"/>
              <a:ext cx="133" cy="166"/>
            </a:xfrm>
            <a:custGeom>
              <a:avLst/>
              <a:gdLst>
                <a:gd name="T0" fmla="*/ 2 w 399"/>
                <a:gd name="T1" fmla="*/ 4 h 332"/>
                <a:gd name="T2" fmla="*/ 1 w 399"/>
                <a:gd name="T3" fmla="*/ 7 h 332"/>
                <a:gd name="T4" fmla="*/ 0 w 399"/>
                <a:gd name="T5" fmla="*/ 10 h 332"/>
                <a:gd name="T6" fmla="*/ 0 w 399"/>
                <a:gd name="T7" fmla="*/ 13 h 332"/>
                <a:gd name="T8" fmla="*/ 0 w 399"/>
                <a:gd name="T9" fmla="*/ 15 h 332"/>
                <a:gd name="T10" fmla="*/ 0 w 399"/>
                <a:gd name="T11" fmla="*/ 16 h 332"/>
                <a:gd name="T12" fmla="*/ 0 w 399"/>
                <a:gd name="T13" fmla="*/ 17 h 332"/>
                <a:gd name="T14" fmla="*/ 1 w 399"/>
                <a:gd name="T15" fmla="*/ 18 h 332"/>
                <a:gd name="T16" fmla="*/ 1 w 399"/>
                <a:gd name="T17" fmla="*/ 18 h 332"/>
                <a:gd name="T18" fmla="*/ 1 w 399"/>
                <a:gd name="T19" fmla="*/ 19 h 332"/>
                <a:gd name="T20" fmla="*/ 2 w 399"/>
                <a:gd name="T21" fmla="*/ 20 h 332"/>
                <a:gd name="T22" fmla="*/ 2 w 399"/>
                <a:gd name="T23" fmla="*/ 20 h 332"/>
                <a:gd name="T24" fmla="*/ 3 w 399"/>
                <a:gd name="T25" fmla="*/ 21 h 332"/>
                <a:gd name="T26" fmla="*/ 3 w 399"/>
                <a:gd name="T27" fmla="*/ 21 h 332"/>
                <a:gd name="T28" fmla="*/ 4 w 399"/>
                <a:gd name="T29" fmla="*/ 21 h 332"/>
                <a:gd name="T30" fmla="*/ 4 w 399"/>
                <a:gd name="T31" fmla="*/ 21 h 332"/>
                <a:gd name="T32" fmla="*/ 5 w 399"/>
                <a:gd name="T33" fmla="*/ 21 h 332"/>
                <a:gd name="T34" fmla="*/ 5 w 399"/>
                <a:gd name="T35" fmla="*/ 21 h 332"/>
                <a:gd name="T36" fmla="*/ 5 w 399"/>
                <a:gd name="T37" fmla="*/ 20 h 332"/>
                <a:gd name="T38" fmla="*/ 5 w 399"/>
                <a:gd name="T39" fmla="*/ 20 h 332"/>
                <a:gd name="T40" fmla="*/ 4 w 399"/>
                <a:gd name="T41" fmla="*/ 20 h 332"/>
                <a:gd name="T42" fmla="*/ 4 w 399"/>
                <a:gd name="T43" fmla="*/ 20 h 332"/>
                <a:gd name="T44" fmla="*/ 4 w 399"/>
                <a:gd name="T45" fmla="*/ 20 h 332"/>
                <a:gd name="T46" fmla="*/ 3 w 399"/>
                <a:gd name="T47" fmla="*/ 19 h 332"/>
                <a:gd name="T48" fmla="*/ 3 w 399"/>
                <a:gd name="T49" fmla="*/ 19 h 332"/>
                <a:gd name="T50" fmla="*/ 2 w 399"/>
                <a:gd name="T51" fmla="*/ 19 h 332"/>
                <a:gd name="T52" fmla="*/ 2 w 399"/>
                <a:gd name="T53" fmla="*/ 18 h 332"/>
                <a:gd name="T54" fmla="*/ 1 w 399"/>
                <a:gd name="T55" fmla="*/ 17 h 332"/>
                <a:gd name="T56" fmla="*/ 1 w 399"/>
                <a:gd name="T57" fmla="*/ 16 h 332"/>
                <a:gd name="T58" fmla="*/ 1 w 399"/>
                <a:gd name="T59" fmla="*/ 15 h 332"/>
                <a:gd name="T60" fmla="*/ 0 w 399"/>
                <a:gd name="T61" fmla="*/ 14 h 332"/>
                <a:gd name="T62" fmla="*/ 1 w 399"/>
                <a:gd name="T63" fmla="*/ 11 h 332"/>
                <a:gd name="T64" fmla="*/ 1 w 399"/>
                <a:gd name="T65" fmla="*/ 10 h 332"/>
                <a:gd name="T66" fmla="*/ 1 w 399"/>
                <a:gd name="T67" fmla="*/ 8 h 332"/>
                <a:gd name="T68" fmla="*/ 1 w 399"/>
                <a:gd name="T69" fmla="*/ 7 h 332"/>
                <a:gd name="T70" fmla="*/ 2 w 399"/>
                <a:gd name="T71" fmla="*/ 5 h 332"/>
                <a:gd name="T72" fmla="*/ 2 w 399"/>
                <a:gd name="T73" fmla="*/ 4 h 332"/>
                <a:gd name="T74" fmla="*/ 3 w 399"/>
                <a:gd name="T75" fmla="*/ 3 h 332"/>
                <a:gd name="T76" fmla="*/ 3 w 399"/>
                <a:gd name="T77" fmla="*/ 2 h 332"/>
                <a:gd name="T78" fmla="*/ 4 w 399"/>
                <a:gd name="T79" fmla="*/ 1 h 332"/>
                <a:gd name="T80" fmla="*/ 4 w 399"/>
                <a:gd name="T81" fmla="*/ 0 h 332"/>
                <a:gd name="T82" fmla="*/ 3 w 399"/>
                <a:gd name="T83" fmla="*/ 1 h 332"/>
                <a:gd name="T84" fmla="*/ 3 w 399"/>
                <a:gd name="T85" fmla="*/ 2 h 332"/>
                <a:gd name="T86" fmla="*/ 2 w 399"/>
                <a:gd name="T87" fmla="*/ 3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73" name="Freeform 45"/>
            <p:cNvSpPr>
              <a:spLocks/>
            </p:cNvSpPr>
            <p:nvPr/>
          </p:nvSpPr>
          <p:spPr bwMode="auto">
            <a:xfrm>
              <a:off x="1396" y="2213"/>
              <a:ext cx="116" cy="110"/>
            </a:xfrm>
            <a:custGeom>
              <a:avLst/>
              <a:gdLst>
                <a:gd name="T0" fmla="*/ 4 w 348"/>
                <a:gd name="T1" fmla="*/ 4 h 222"/>
                <a:gd name="T2" fmla="*/ 4 w 348"/>
                <a:gd name="T3" fmla="*/ 5 h 222"/>
                <a:gd name="T4" fmla="*/ 4 w 348"/>
                <a:gd name="T5" fmla="*/ 5 h 222"/>
                <a:gd name="T6" fmla="*/ 4 w 348"/>
                <a:gd name="T7" fmla="*/ 6 h 222"/>
                <a:gd name="T8" fmla="*/ 4 w 348"/>
                <a:gd name="T9" fmla="*/ 7 h 222"/>
                <a:gd name="T10" fmla="*/ 4 w 348"/>
                <a:gd name="T11" fmla="*/ 8 h 222"/>
                <a:gd name="T12" fmla="*/ 4 w 348"/>
                <a:gd name="T13" fmla="*/ 9 h 222"/>
                <a:gd name="T14" fmla="*/ 4 w 348"/>
                <a:gd name="T15" fmla="*/ 10 h 222"/>
                <a:gd name="T16" fmla="*/ 4 w 348"/>
                <a:gd name="T17" fmla="*/ 10 h 222"/>
                <a:gd name="T18" fmla="*/ 3 w 348"/>
                <a:gd name="T19" fmla="*/ 11 h 222"/>
                <a:gd name="T20" fmla="*/ 3 w 348"/>
                <a:gd name="T21" fmla="*/ 11 h 222"/>
                <a:gd name="T22" fmla="*/ 3 w 348"/>
                <a:gd name="T23" fmla="*/ 12 h 222"/>
                <a:gd name="T24" fmla="*/ 3 w 348"/>
                <a:gd name="T25" fmla="*/ 12 h 222"/>
                <a:gd name="T26" fmla="*/ 3 w 348"/>
                <a:gd name="T27" fmla="*/ 13 h 222"/>
                <a:gd name="T28" fmla="*/ 3 w 348"/>
                <a:gd name="T29" fmla="*/ 13 h 222"/>
                <a:gd name="T30" fmla="*/ 3 w 348"/>
                <a:gd name="T31" fmla="*/ 13 h 222"/>
                <a:gd name="T32" fmla="*/ 3 w 348"/>
                <a:gd name="T33" fmla="*/ 13 h 222"/>
                <a:gd name="T34" fmla="*/ 3 w 348"/>
                <a:gd name="T35" fmla="*/ 13 h 222"/>
                <a:gd name="T36" fmla="*/ 3 w 348"/>
                <a:gd name="T37" fmla="*/ 13 h 222"/>
                <a:gd name="T38" fmla="*/ 3 w 348"/>
                <a:gd name="T39" fmla="*/ 13 h 222"/>
                <a:gd name="T40" fmla="*/ 3 w 348"/>
                <a:gd name="T41" fmla="*/ 13 h 222"/>
                <a:gd name="T42" fmla="*/ 4 w 348"/>
                <a:gd name="T43" fmla="*/ 12 h 222"/>
                <a:gd name="T44" fmla="*/ 4 w 348"/>
                <a:gd name="T45" fmla="*/ 11 h 222"/>
                <a:gd name="T46" fmla="*/ 4 w 348"/>
                <a:gd name="T47" fmla="*/ 10 h 222"/>
                <a:gd name="T48" fmla="*/ 4 w 348"/>
                <a:gd name="T49" fmla="*/ 9 h 222"/>
                <a:gd name="T50" fmla="*/ 4 w 348"/>
                <a:gd name="T51" fmla="*/ 7 h 222"/>
                <a:gd name="T52" fmla="*/ 4 w 348"/>
                <a:gd name="T53" fmla="*/ 6 h 222"/>
                <a:gd name="T54" fmla="*/ 4 w 348"/>
                <a:gd name="T55" fmla="*/ 5 h 222"/>
                <a:gd name="T56" fmla="*/ 4 w 348"/>
                <a:gd name="T57" fmla="*/ 3 h 222"/>
                <a:gd name="T58" fmla="*/ 4 w 348"/>
                <a:gd name="T59" fmla="*/ 3 h 222"/>
                <a:gd name="T60" fmla="*/ 3 w 348"/>
                <a:gd name="T61" fmla="*/ 2 h 222"/>
                <a:gd name="T62" fmla="*/ 3 w 348"/>
                <a:gd name="T63" fmla="*/ 2 h 222"/>
                <a:gd name="T64" fmla="*/ 3 w 348"/>
                <a:gd name="T65" fmla="*/ 1 h 222"/>
                <a:gd name="T66" fmla="*/ 2 w 348"/>
                <a:gd name="T67" fmla="*/ 1 h 222"/>
                <a:gd name="T68" fmla="*/ 2 w 348"/>
                <a:gd name="T69" fmla="*/ 1 h 222"/>
                <a:gd name="T70" fmla="*/ 2 w 348"/>
                <a:gd name="T71" fmla="*/ 0 h 222"/>
                <a:gd name="T72" fmla="*/ 2 w 348"/>
                <a:gd name="T73" fmla="*/ 0 h 222"/>
                <a:gd name="T74" fmla="*/ 1 w 348"/>
                <a:gd name="T75" fmla="*/ 0 h 222"/>
                <a:gd name="T76" fmla="*/ 1 w 348"/>
                <a:gd name="T77" fmla="*/ 0 h 222"/>
                <a:gd name="T78" fmla="*/ 1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1 w 348"/>
                <a:gd name="T95" fmla="*/ 0 h 222"/>
                <a:gd name="T96" fmla="*/ 1 w 348"/>
                <a:gd name="T97" fmla="*/ 0 h 222"/>
                <a:gd name="T98" fmla="*/ 1 w 348"/>
                <a:gd name="T99" fmla="*/ 0 h 222"/>
                <a:gd name="T100" fmla="*/ 1 w 348"/>
                <a:gd name="T101" fmla="*/ 1 h 222"/>
                <a:gd name="T102" fmla="*/ 1 w 348"/>
                <a:gd name="T103" fmla="*/ 1 h 222"/>
                <a:gd name="T104" fmla="*/ 2 w 348"/>
                <a:gd name="T105" fmla="*/ 1 h 222"/>
                <a:gd name="T106" fmla="*/ 2 w 348"/>
                <a:gd name="T107" fmla="*/ 1 h 222"/>
                <a:gd name="T108" fmla="*/ 2 w 348"/>
                <a:gd name="T109" fmla="*/ 1 h 222"/>
                <a:gd name="T110" fmla="*/ 2 w 348"/>
                <a:gd name="T111" fmla="*/ 2 h 222"/>
                <a:gd name="T112" fmla="*/ 3 w 348"/>
                <a:gd name="T113" fmla="*/ 2 h 222"/>
                <a:gd name="T114" fmla="*/ 3 w 348"/>
                <a:gd name="T115" fmla="*/ 2 h 222"/>
                <a:gd name="T116" fmla="*/ 3 w 348"/>
                <a:gd name="T117" fmla="*/ 3 h 222"/>
                <a:gd name="T118" fmla="*/ 3 w 348"/>
                <a:gd name="T119" fmla="*/ 3 h 222"/>
                <a:gd name="T120" fmla="*/ 4 w 348"/>
                <a:gd name="T121" fmla="*/ 4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74" name="Freeform 46"/>
            <p:cNvSpPr>
              <a:spLocks/>
            </p:cNvSpPr>
            <p:nvPr/>
          </p:nvSpPr>
          <p:spPr bwMode="auto">
            <a:xfrm>
              <a:off x="1162" y="2273"/>
              <a:ext cx="48" cy="103"/>
            </a:xfrm>
            <a:custGeom>
              <a:avLst/>
              <a:gdLst>
                <a:gd name="T0" fmla="*/ 0 w 142"/>
                <a:gd name="T1" fmla="*/ 7 h 207"/>
                <a:gd name="T2" fmla="*/ 0 w 142"/>
                <a:gd name="T3" fmla="*/ 8 h 207"/>
                <a:gd name="T4" fmla="*/ 0 w 142"/>
                <a:gd name="T5" fmla="*/ 9 h 207"/>
                <a:gd name="T6" fmla="*/ 0 w 142"/>
                <a:gd name="T7" fmla="*/ 10 h 207"/>
                <a:gd name="T8" fmla="*/ 0 w 142"/>
                <a:gd name="T9" fmla="*/ 10 h 207"/>
                <a:gd name="T10" fmla="*/ 1 w 142"/>
                <a:gd name="T11" fmla="*/ 11 h 207"/>
                <a:gd name="T12" fmla="*/ 1 w 142"/>
                <a:gd name="T13" fmla="*/ 12 h 207"/>
                <a:gd name="T14" fmla="*/ 1 w 142"/>
                <a:gd name="T15" fmla="*/ 12 h 207"/>
                <a:gd name="T16" fmla="*/ 1 w 142"/>
                <a:gd name="T17" fmla="*/ 12 h 207"/>
                <a:gd name="T18" fmla="*/ 2 w 142"/>
                <a:gd name="T19" fmla="*/ 12 h 207"/>
                <a:gd name="T20" fmla="*/ 2 w 142"/>
                <a:gd name="T21" fmla="*/ 12 h 207"/>
                <a:gd name="T22" fmla="*/ 2 w 142"/>
                <a:gd name="T23" fmla="*/ 12 h 207"/>
                <a:gd name="T24" fmla="*/ 2 w 142"/>
                <a:gd name="T25" fmla="*/ 12 h 207"/>
                <a:gd name="T26" fmla="*/ 2 w 142"/>
                <a:gd name="T27" fmla="*/ 12 h 207"/>
                <a:gd name="T28" fmla="*/ 2 w 142"/>
                <a:gd name="T29" fmla="*/ 11 h 207"/>
                <a:gd name="T30" fmla="*/ 2 w 142"/>
                <a:gd name="T31" fmla="*/ 11 h 207"/>
                <a:gd name="T32" fmla="*/ 2 w 142"/>
                <a:gd name="T33" fmla="*/ 11 h 207"/>
                <a:gd name="T34" fmla="*/ 1 w 142"/>
                <a:gd name="T35" fmla="*/ 11 h 207"/>
                <a:gd name="T36" fmla="*/ 1 w 142"/>
                <a:gd name="T37" fmla="*/ 10 h 207"/>
                <a:gd name="T38" fmla="*/ 1 w 142"/>
                <a:gd name="T39" fmla="*/ 9 h 207"/>
                <a:gd name="T40" fmla="*/ 1 w 142"/>
                <a:gd name="T41" fmla="*/ 9 h 207"/>
                <a:gd name="T42" fmla="*/ 1 w 142"/>
                <a:gd name="T43" fmla="*/ 8 h 207"/>
                <a:gd name="T44" fmla="*/ 0 w 142"/>
                <a:gd name="T45" fmla="*/ 7 h 207"/>
                <a:gd name="T46" fmla="*/ 0 w 142"/>
                <a:gd name="T47" fmla="*/ 6 h 207"/>
                <a:gd name="T48" fmla="*/ 1 w 142"/>
                <a:gd name="T49" fmla="*/ 4 h 207"/>
                <a:gd name="T50" fmla="*/ 1 w 142"/>
                <a:gd name="T51" fmla="*/ 4 h 207"/>
                <a:gd name="T52" fmla="*/ 1 w 142"/>
                <a:gd name="T53" fmla="*/ 3 h 207"/>
                <a:gd name="T54" fmla="*/ 1 w 142"/>
                <a:gd name="T55" fmla="*/ 2 h 207"/>
                <a:gd name="T56" fmla="*/ 1 w 142"/>
                <a:gd name="T57" fmla="*/ 1 h 207"/>
                <a:gd name="T58" fmla="*/ 2 w 142"/>
                <a:gd name="T59" fmla="*/ 1 h 207"/>
                <a:gd name="T60" fmla="*/ 2 w 142"/>
                <a:gd name="T61" fmla="*/ 0 h 207"/>
                <a:gd name="T62" fmla="*/ 2 w 142"/>
                <a:gd name="T63" fmla="*/ 0 h 207"/>
                <a:gd name="T64" fmla="*/ 2 w 142"/>
                <a:gd name="T65" fmla="*/ 0 h 207"/>
                <a:gd name="T66" fmla="*/ 2 w 142"/>
                <a:gd name="T67" fmla="*/ 0 h 207"/>
                <a:gd name="T68" fmla="*/ 1 w 142"/>
                <a:gd name="T69" fmla="*/ 0 h 207"/>
                <a:gd name="T70" fmla="*/ 1 w 142"/>
                <a:gd name="T71" fmla="*/ 1 h 207"/>
                <a:gd name="T72" fmla="*/ 1 w 142"/>
                <a:gd name="T73" fmla="*/ 2 h 207"/>
                <a:gd name="T74" fmla="*/ 0 w 142"/>
                <a:gd name="T75" fmla="*/ 3 h 207"/>
                <a:gd name="T76" fmla="*/ 0 w 142"/>
                <a:gd name="T77" fmla="*/ 4 h 207"/>
                <a:gd name="T78" fmla="*/ 0 w 142"/>
                <a:gd name="T79" fmla="*/ 5 h 207"/>
                <a:gd name="T80" fmla="*/ 0 w 142"/>
                <a:gd name="T81" fmla="*/ 7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75" name="Freeform 47"/>
            <p:cNvSpPr>
              <a:spLocks/>
            </p:cNvSpPr>
            <p:nvPr/>
          </p:nvSpPr>
          <p:spPr bwMode="auto">
            <a:xfrm>
              <a:off x="1492" y="2206"/>
              <a:ext cx="101" cy="135"/>
            </a:xfrm>
            <a:custGeom>
              <a:avLst/>
              <a:gdLst>
                <a:gd name="T0" fmla="*/ 3 w 303"/>
                <a:gd name="T1" fmla="*/ 6 h 272"/>
                <a:gd name="T2" fmla="*/ 3 w 303"/>
                <a:gd name="T3" fmla="*/ 7 h 272"/>
                <a:gd name="T4" fmla="*/ 3 w 303"/>
                <a:gd name="T5" fmla="*/ 8 h 272"/>
                <a:gd name="T6" fmla="*/ 3 w 303"/>
                <a:gd name="T7" fmla="*/ 10 h 272"/>
                <a:gd name="T8" fmla="*/ 3 w 303"/>
                <a:gd name="T9" fmla="*/ 11 h 272"/>
                <a:gd name="T10" fmla="*/ 3 w 303"/>
                <a:gd name="T11" fmla="*/ 12 h 272"/>
                <a:gd name="T12" fmla="*/ 3 w 303"/>
                <a:gd name="T13" fmla="*/ 13 h 272"/>
                <a:gd name="T14" fmla="*/ 2 w 303"/>
                <a:gd name="T15" fmla="*/ 14 h 272"/>
                <a:gd name="T16" fmla="*/ 2 w 303"/>
                <a:gd name="T17" fmla="*/ 15 h 272"/>
                <a:gd name="T18" fmla="*/ 2 w 303"/>
                <a:gd name="T19" fmla="*/ 15 h 272"/>
                <a:gd name="T20" fmla="*/ 2 w 303"/>
                <a:gd name="T21" fmla="*/ 16 h 272"/>
                <a:gd name="T22" fmla="*/ 2 w 303"/>
                <a:gd name="T23" fmla="*/ 16 h 272"/>
                <a:gd name="T24" fmla="*/ 2 w 303"/>
                <a:gd name="T25" fmla="*/ 16 h 272"/>
                <a:gd name="T26" fmla="*/ 2 w 303"/>
                <a:gd name="T27" fmla="*/ 16 h 272"/>
                <a:gd name="T28" fmla="*/ 2 w 303"/>
                <a:gd name="T29" fmla="*/ 15 h 272"/>
                <a:gd name="T30" fmla="*/ 3 w 303"/>
                <a:gd name="T31" fmla="*/ 14 h 272"/>
                <a:gd name="T32" fmla="*/ 3 w 303"/>
                <a:gd name="T33" fmla="*/ 13 h 272"/>
                <a:gd name="T34" fmla="*/ 4 w 303"/>
                <a:gd name="T35" fmla="*/ 11 h 272"/>
                <a:gd name="T36" fmla="*/ 4 w 303"/>
                <a:gd name="T37" fmla="*/ 10 h 272"/>
                <a:gd name="T38" fmla="*/ 4 w 303"/>
                <a:gd name="T39" fmla="*/ 8 h 272"/>
                <a:gd name="T40" fmla="*/ 3 w 303"/>
                <a:gd name="T41" fmla="*/ 6 h 272"/>
                <a:gd name="T42" fmla="*/ 3 w 303"/>
                <a:gd name="T43" fmla="*/ 5 h 272"/>
                <a:gd name="T44" fmla="*/ 3 w 303"/>
                <a:gd name="T45" fmla="*/ 4 h 272"/>
                <a:gd name="T46" fmla="*/ 2 w 303"/>
                <a:gd name="T47" fmla="*/ 3 h 272"/>
                <a:gd name="T48" fmla="*/ 2 w 303"/>
                <a:gd name="T49" fmla="*/ 2 h 272"/>
                <a:gd name="T50" fmla="*/ 1 w 303"/>
                <a:gd name="T51" fmla="*/ 1 h 272"/>
                <a:gd name="T52" fmla="*/ 1 w 303"/>
                <a:gd name="T53" fmla="*/ 1 h 272"/>
                <a:gd name="T54" fmla="*/ 1 w 303"/>
                <a:gd name="T55" fmla="*/ 0 h 272"/>
                <a:gd name="T56" fmla="*/ 0 w 303"/>
                <a:gd name="T57" fmla="*/ 0 h 272"/>
                <a:gd name="T58" fmla="*/ 0 w 303"/>
                <a:gd name="T59" fmla="*/ 0 h 272"/>
                <a:gd name="T60" fmla="*/ 0 w 303"/>
                <a:gd name="T61" fmla="*/ 0 h 272"/>
                <a:gd name="T62" fmla="*/ 1 w 303"/>
                <a:gd name="T63" fmla="*/ 1 h 272"/>
                <a:gd name="T64" fmla="*/ 1 w 303"/>
                <a:gd name="T65" fmla="*/ 1 h 272"/>
                <a:gd name="T66" fmla="*/ 1 w 303"/>
                <a:gd name="T67" fmla="*/ 2 h 272"/>
                <a:gd name="T68" fmla="*/ 2 w 303"/>
                <a:gd name="T69" fmla="*/ 3 h 272"/>
                <a:gd name="T70" fmla="*/ 2 w 303"/>
                <a:gd name="T71" fmla="*/ 3 h 272"/>
                <a:gd name="T72" fmla="*/ 3 w 303"/>
                <a:gd name="T73" fmla="*/ 4 h 272"/>
                <a:gd name="T74" fmla="*/ 3 w 303"/>
                <a:gd name="T75" fmla="*/ 5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415" name="Group 48"/>
          <p:cNvGrpSpPr>
            <a:grpSpLocks/>
          </p:cNvGrpSpPr>
          <p:nvPr/>
        </p:nvGrpSpPr>
        <p:grpSpPr bwMode="auto">
          <a:xfrm>
            <a:off x="5421313" y="3700463"/>
            <a:ext cx="844550" cy="600075"/>
            <a:chOff x="1160" y="2192"/>
            <a:chExt cx="589" cy="440"/>
          </a:xfrm>
        </p:grpSpPr>
        <p:pic>
          <p:nvPicPr>
            <p:cNvPr id="59440" name="Picture 49" descr="31u_bnrz[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1" name="AutoShape 50"/>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442" name="Freeform 51"/>
            <p:cNvSpPr>
              <a:spLocks/>
            </p:cNvSpPr>
            <p:nvPr/>
          </p:nvSpPr>
          <p:spPr bwMode="auto">
            <a:xfrm>
              <a:off x="1283" y="2231"/>
              <a:ext cx="83" cy="102"/>
            </a:xfrm>
            <a:custGeom>
              <a:avLst/>
              <a:gdLst>
                <a:gd name="T0" fmla="*/ 1 w 247"/>
                <a:gd name="T1" fmla="*/ 2 h 203"/>
                <a:gd name="T2" fmla="*/ 1 w 247"/>
                <a:gd name="T3" fmla="*/ 3 h 203"/>
                <a:gd name="T4" fmla="*/ 1 w 247"/>
                <a:gd name="T5" fmla="*/ 3 h 203"/>
                <a:gd name="T6" fmla="*/ 0 w 247"/>
                <a:gd name="T7" fmla="*/ 4 h 203"/>
                <a:gd name="T8" fmla="*/ 0 w 247"/>
                <a:gd name="T9" fmla="*/ 5 h 203"/>
                <a:gd name="T10" fmla="*/ 0 w 247"/>
                <a:gd name="T11" fmla="*/ 5 h 203"/>
                <a:gd name="T12" fmla="*/ 0 w 247"/>
                <a:gd name="T13" fmla="*/ 6 h 203"/>
                <a:gd name="T14" fmla="*/ 0 w 247"/>
                <a:gd name="T15" fmla="*/ 7 h 203"/>
                <a:gd name="T16" fmla="*/ 0 w 247"/>
                <a:gd name="T17" fmla="*/ 8 h 203"/>
                <a:gd name="T18" fmla="*/ 0 w 247"/>
                <a:gd name="T19" fmla="*/ 10 h 203"/>
                <a:gd name="T20" fmla="*/ 0 w 247"/>
                <a:gd name="T21" fmla="*/ 11 h 203"/>
                <a:gd name="T22" fmla="*/ 0 w 247"/>
                <a:gd name="T23" fmla="*/ 12 h 203"/>
                <a:gd name="T24" fmla="*/ 1 w 247"/>
                <a:gd name="T25" fmla="*/ 12 h 203"/>
                <a:gd name="T26" fmla="*/ 1 w 247"/>
                <a:gd name="T27" fmla="*/ 13 h 203"/>
                <a:gd name="T28" fmla="*/ 1 w 247"/>
                <a:gd name="T29" fmla="*/ 13 h 203"/>
                <a:gd name="T30" fmla="*/ 2 w 247"/>
                <a:gd name="T31" fmla="*/ 13 h 203"/>
                <a:gd name="T32" fmla="*/ 2 w 247"/>
                <a:gd name="T33" fmla="*/ 13 h 203"/>
                <a:gd name="T34" fmla="*/ 2 w 247"/>
                <a:gd name="T35" fmla="*/ 13 h 203"/>
                <a:gd name="T36" fmla="*/ 2 w 247"/>
                <a:gd name="T37" fmla="*/ 13 h 203"/>
                <a:gd name="T38" fmla="*/ 2 w 247"/>
                <a:gd name="T39" fmla="*/ 13 h 203"/>
                <a:gd name="T40" fmla="*/ 2 w 247"/>
                <a:gd name="T41" fmla="*/ 12 h 203"/>
                <a:gd name="T42" fmla="*/ 2 w 247"/>
                <a:gd name="T43" fmla="*/ 12 h 203"/>
                <a:gd name="T44" fmla="*/ 2 w 247"/>
                <a:gd name="T45" fmla="*/ 12 h 203"/>
                <a:gd name="T46" fmla="*/ 2 w 247"/>
                <a:gd name="T47" fmla="*/ 12 h 203"/>
                <a:gd name="T48" fmla="*/ 2 w 247"/>
                <a:gd name="T49" fmla="*/ 11 h 203"/>
                <a:gd name="T50" fmla="*/ 2 w 247"/>
                <a:gd name="T51" fmla="*/ 11 h 203"/>
                <a:gd name="T52" fmla="*/ 2 w 247"/>
                <a:gd name="T53" fmla="*/ 11 h 203"/>
                <a:gd name="T54" fmla="*/ 1 w 247"/>
                <a:gd name="T55" fmla="*/ 11 h 203"/>
                <a:gd name="T56" fmla="*/ 1 w 247"/>
                <a:gd name="T57" fmla="*/ 11 h 203"/>
                <a:gd name="T58" fmla="*/ 1 w 247"/>
                <a:gd name="T59" fmla="*/ 11 h 203"/>
                <a:gd name="T60" fmla="*/ 1 w 247"/>
                <a:gd name="T61" fmla="*/ 10 h 203"/>
                <a:gd name="T62" fmla="*/ 1 w 247"/>
                <a:gd name="T63" fmla="*/ 10 h 203"/>
                <a:gd name="T64" fmla="*/ 1 w 247"/>
                <a:gd name="T65" fmla="*/ 10 h 203"/>
                <a:gd name="T66" fmla="*/ 1 w 247"/>
                <a:gd name="T67" fmla="*/ 7 h 203"/>
                <a:gd name="T68" fmla="*/ 1 w 247"/>
                <a:gd name="T69" fmla="*/ 6 h 203"/>
                <a:gd name="T70" fmla="*/ 1 w 247"/>
                <a:gd name="T71" fmla="*/ 4 h 203"/>
                <a:gd name="T72" fmla="*/ 1 w 247"/>
                <a:gd name="T73" fmla="*/ 3 h 203"/>
                <a:gd name="T74" fmla="*/ 2 w 247"/>
                <a:gd name="T75" fmla="*/ 2 h 203"/>
                <a:gd name="T76" fmla="*/ 2 w 247"/>
                <a:gd name="T77" fmla="*/ 2 h 203"/>
                <a:gd name="T78" fmla="*/ 3 w 247"/>
                <a:gd name="T79" fmla="*/ 1 h 203"/>
                <a:gd name="T80" fmla="*/ 3 w 247"/>
                <a:gd name="T81" fmla="*/ 1 h 203"/>
                <a:gd name="T82" fmla="*/ 3 w 247"/>
                <a:gd name="T83" fmla="*/ 1 h 203"/>
                <a:gd name="T84" fmla="*/ 3 w 247"/>
                <a:gd name="T85" fmla="*/ 0 h 203"/>
                <a:gd name="T86" fmla="*/ 2 w 247"/>
                <a:gd name="T87" fmla="*/ 1 h 203"/>
                <a:gd name="T88" fmla="*/ 2 w 247"/>
                <a:gd name="T89" fmla="*/ 1 h 203"/>
                <a:gd name="T90" fmla="*/ 2 w 247"/>
                <a:gd name="T91" fmla="*/ 1 h 203"/>
                <a:gd name="T92" fmla="*/ 2 w 247"/>
                <a:gd name="T93" fmla="*/ 1 h 203"/>
                <a:gd name="T94" fmla="*/ 1 w 247"/>
                <a:gd name="T95" fmla="*/ 2 h 203"/>
                <a:gd name="T96" fmla="*/ 1 w 247"/>
                <a:gd name="T97" fmla="*/ 2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3" name="Freeform 52"/>
            <p:cNvSpPr>
              <a:spLocks/>
            </p:cNvSpPr>
            <p:nvPr/>
          </p:nvSpPr>
          <p:spPr bwMode="auto">
            <a:xfrm>
              <a:off x="1424" y="2230"/>
              <a:ext cx="52" cy="79"/>
            </a:xfrm>
            <a:custGeom>
              <a:avLst/>
              <a:gdLst>
                <a:gd name="T0" fmla="*/ 2 w 158"/>
                <a:gd name="T1" fmla="*/ 4 h 158"/>
                <a:gd name="T2" fmla="*/ 2 w 158"/>
                <a:gd name="T3" fmla="*/ 5 h 158"/>
                <a:gd name="T4" fmla="*/ 2 w 158"/>
                <a:gd name="T5" fmla="*/ 6 h 158"/>
                <a:gd name="T6" fmla="*/ 2 w 158"/>
                <a:gd name="T7" fmla="*/ 6 h 158"/>
                <a:gd name="T8" fmla="*/ 1 w 158"/>
                <a:gd name="T9" fmla="*/ 7 h 158"/>
                <a:gd name="T10" fmla="*/ 1 w 158"/>
                <a:gd name="T11" fmla="*/ 8 h 158"/>
                <a:gd name="T12" fmla="*/ 1 w 158"/>
                <a:gd name="T13" fmla="*/ 8 h 158"/>
                <a:gd name="T14" fmla="*/ 1 w 158"/>
                <a:gd name="T15" fmla="*/ 9 h 158"/>
                <a:gd name="T16" fmla="*/ 0 w 158"/>
                <a:gd name="T17" fmla="*/ 9 h 158"/>
                <a:gd name="T18" fmla="*/ 0 w 158"/>
                <a:gd name="T19" fmla="*/ 10 h 158"/>
                <a:gd name="T20" fmla="*/ 0 w 158"/>
                <a:gd name="T21" fmla="*/ 10 h 158"/>
                <a:gd name="T22" fmla="*/ 0 w 158"/>
                <a:gd name="T23" fmla="*/ 10 h 158"/>
                <a:gd name="T24" fmla="*/ 0 w 158"/>
                <a:gd name="T25" fmla="*/ 10 h 158"/>
                <a:gd name="T26" fmla="*/ 0 w 158"/>
                <a:gd name="T27" fmla="*/ 10 h 158"/>
                <a:gd name="T28" fmla="*/ 1 w 158"/>
                <a:gd name="T29" fmla="*/ 10 h 158"/>
                <a:gd name="T30" fmla="*/ 1 w 158"/>
                <a:gd name="T31" fmla="*/ 10 h 158"/>
                <a:gd name="T32" fmla="*/ 1 w 158"/>
                <a:gd name="T33" fmla="*/ 10 h 158"/>
                <a:gd name="T34" fmla="*/ 1 w 158"/>
                <a:gd name="T35" fmla="*/ 10 h 158"/>
                <a:gd name="T36" fmla="*/ 1 w 158"/>
                <a:gd name="T37" fmla="*/ 9 h 158"/>
                <a:gd name="T38" fmla="*/ 1 w 158"/>
                <a:gd name="T39" fmla="*/ 8 h 158"/>
                <a:gd name="T40" fmla="*/ 2 w 158"/>
                <a:gd name="T41" fmla="*/ 8 h 158"/>
                <a:gd name="T42" fmla="*/ 2 w 158"/>
                <a:gd name="T43" fmla="*/ 7 h 158"/>
                <a:gd name="T44" fmla="*/ 2 w 158"/>
                <a:gd name="T45" fmla="*/ 6 h 158"/>
                <a:gd name="T46" fmla="*/ 2 w 158"/>
                <a:gd name="T47" fmla="*/ 5 h 158"/>
                <a:gd name="T48" fmla="*/ 2 w 158"/>
                <a:gd name="T49" fmla="*/ 3 h 158"/>
                <a:gd name="T50" fmla="*/ 2 w 158"/>
                <a:gd name="T51" fmla="*/ 3 h 158"/>
                <a:gd name="T52" fmla="*/ 1 w 158"/>
                <a:gd name="T53" fmla="*/ 2 h 158"/>
                <a:gd name="T54" fmla="*/ 1 w 158"/>
                <a:gd name="T55" fmla="*/ 1 h 158"/>
                <a:gd name="T56" fmla="*/ 1 w 158"/>
                <a:gd name="T57" fmla="*/ 1 h 158"/>
                <a:gd name="T58" fmla="*/ 1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1 w 158"/>
                <a:gd name="T71" fmla="*/ 2 h 158"/>
                <a:gd name="T72" fmla="*/ 1 w 158"/>
                <a:gd name="T73" fmla="*/ 2 h 158"/>
                <a:gd name="T74" fmla="*/ 1 w 158"/>
                <a:gd name="T75" fmla="*/ 2 h 158"/>
                <a:gd name="T76" fmla="*/ 1 w 158"/>
                <a:gd name="T77" fmla="*/ 3 h 158"/>
                <a:gd name="T78" fmla="*/ 1 w 158"/>
                <a:gd name="T79" fmla="*/ 3 h 158"/>
                <a:gd name="T80" fmla="*/ 2 w 158"/>
                <a:gd name="T81" fmla="*/ 4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4" name="Freeform 53"/>
            <p:cNvSpPr>
              <a:spLocks/>
            </p:cNvSpPr>
            <p:nvPr/>
          </p:nvSpPr>
          <p:spPr bwMode="auto">
            <a:xfrm>
              <a:off x="1232" y="2211"/>
              <a:ext cx="133" cy="166"/>
            </a:xfrm>
            <a:custGeom>
              <a:avLst/>
              <a:gdLst>
                <a:gd name="T0" fmla="*/ 2 w 399"/>
                <a:gd name="T1" fmla="*/ 4 h 331"/>
                <a:gd name="T2" fmla="*/ 1 w 399"/>
                <a:gd name="T3" fmla="*/ 7 h 331"/>
                <a:gd name="T4" fmla="*/ 0 w 399"/>
                <a:gd name="T5" fmla="*/ 10 h 331"/>
                <a:gd name="T6" fmla="*/ 0 w 399"/>
                <a:gd name="T7" fmla="*/ 13 h 331"/>
                <a:gd name="T8" fmla="*/ 0 w 399"/>
                <a:gd name="T9" fmla="*/ 15 h 331"/>
                <a:gd name="T10" fmla="*/ 0 w 399"/>
                <a:gd name="T11" fmla="*/ 16 h 331"/>
                <a:gd name="T12" fmla="*/ 0 w 399"/>
                <a:gd name="T13" fmla="*/ 17 h 331"/>
                <a:gd name="T14" fmla="*/ 0 w 399"/>
                <a:gd name="T15" fmla="*/ 17 h 331"/>
                <a:gd name="T16" fmla="*/ 1 w 399"/>
                <a:gd name="T17" fmla="*/ 18 h 331"/>
                <a:gd name="T18" fmla="*/ 1 w 399"/>
                <a:gd name="T19" fmla="*/ 19 h 331"/>
                <a:gd name="T20" fmla="*/ 2 w 399"/>
                <a:gd name="T21" fmla="*/ 20 h 331"/>
                <a:gd name="T22" fmla="*/ 2 w 399"/>
                <a:gd name="T23" fmla="*/ 20 h 331"/>
                <a:gd name="T24" fmla="*/ 3 w 399"/>
                <a:gd name="T25" fmla="*/ 21 h 331"/>
                <a:gd name="T26" fmla="*/ 3 w 399"/>
                <a:gd name="T27" fmla="*/ 21 h 331"/>
                <a:gd name="T28" fmla="*/ 4 w 399"/>
                <a:gd name="T29" fmla="*/ 21 h 331"/>
                <a:gd name="T30" fmla="*/ 4 w 399"/>
                <a:gd name="T31" fmla="*/ 21 h 331"/>
                <a:gd name="T32" fmla="*/ 5 w 399"/>
                <a:gd name="T33" fmla="*/ 21 h 331"/>
                <a:gd name="T34" fmla="*/ 5 w 399"/>
                <a:gd name="T35" fmla="*/ 21 h 331"/>
                <a:gd name="T36" fmla="*/ 5 w 399"/>
                <a:gd name="T37" fmla="*/ 20 h 331"/>
                <a:gd name="T38" fmla="*/ 5 w 399"/>
                <a:gd name="T39" fmla="*/ 20 h 331"/>
                <a:gd name="T40" fmla="*/ 4 w 399"/>
                <a:gd name="T41" fmla="*/ 19 h 331"/>
                <a:gd name="T42" fmla="*/ 4 w 399"/>
                <a:gd name="T43" fmla="*/ 19 h 331"/>
                <a:gd name="T44" fmla="*/ 4 w 399"/>
                <a:gd name="T45" fmla="*/ 19 h 331"/>
                <a:gd name="T46" fmla="*/ 3 w 399"/>
                <a:gd name="T47" fmla="*/ 19 h 331"/>
                <a:gd name="T48" fmla="*/ 3 w 399"/>
                <a:gd name="T49" fmla="*/ 18 h 331"/>
                <a:gd name="T50" fmla="*/ 2 w 399"/>
                <a:gd name="T51" fmla="*/ 18 h 331"/>
                <a:gd name="T52" fmla="*/ 2 w 399"/>
                <a:gd name="T53" fmla="*/ 17 h 331"/>
                <a:gd name="T54" fmla="*/ 1 w 399"/>
                <a:gd name="T55" fmla="*/ 17 h 331"/>
                <a:gd name="T56" fmla="*/ 1 w 399"/>
                <a:gd name="T57" fmla="*/ 16 h 331"/>
                <a:gd name="T58" fmla="*/ 1 w 399"/>
                <a:gd name="T59" fmla="*/ 15 h 331"/>
                <a:gd name="T60" fmla="*/ 1 w 399"/>
                <a:gd name="T61" fmla="*/ 13 h 331"/>
                <a:gd name="T62" fmla="*/ 1 w 399"/>
                <a:gd name="T63" fmla="*/ 11 h 331"/>
                <a:gd name="T64" fmla="*/ 1 w 399"/>
                <a:gd name="T65" fmla="*/ 10 h 331"/>
                <a:gd name="T66" fmla="*/ 1 w 399"/>
                <a:gd name="T67" fmla="*/ 8 h 331"/>
                <a:gd name="T68" fmla="*/ 1 w 399"/>
                <a:gd name="T69" fmla="*/ 7 h 331"/>
                <a:gd name="T70" fmla="*/ 2 w 399"/>
                <a:gd name="T71" fmla="*/ 5 h 331"/>
                <a:gd name="T72" fmla="*/ 2 w 399"/>
                <a:gd name="T73" fmla="*/ 4 h 331"/>
                <a:gd name="T74" fmla="*/ 3 w 399"/>
                <a:gd name="T75" fmla="*/ 3 h 331"/>
                <a:gd name="T76" fmla="*/ 4 w 399"/>
                <a:gd name="T77" fmla="*/ 2 h 331"/>
                <a:gd name="T78" fmla="*/ 4 w 399"/>
                <a:gd name="T79" fmla="*/ 1 h 331"/>
                <a:gd name="T80" fmla="*/ 4 w 399"/>
                <a:gd name="T81" fmla="*/ 0 h 331"/>
                <a:gd name="T82" fmla="*/ 3 w 399"/>
                <a:gd name="T83" fmla="*/ 1 h 331"/>
                <a:gd name="T84" fmla="*/ 3 w 399"/>
                <a:gd name="T85" fmla="*/ 1 h 331"/>
                <a:gd name="T86" fmla="*/ 2 w 399"/>
                <a:gd name="T87" fmla="*/ 3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5" name="Freeform 54"/>
            <p:cNvSpPr>
              <a:spLocks/>
            </p:cNvSpPr>
            <p:nvPr/>
          </p:nvSpPr>
          <p:spPr bwMode="auto">
            <a:xfrm>
              <a:off x="1419" y="2206"/>
              <a:ext cx="116" cy="110"/>
            </a:xfrm>
            <a:custGeom>
              <a:avLst/>
              <a:gdLst>
                <a:gd name="T0" fmla="*/ 4 w 350"/>
                <a:gd name="T1" fmla="*/ 4 h 221"/>
                <a:gd name="T2" fmla="*/ 4 w 350"/>
                <a:gd name="T3" fmla="*/ 5 h 221"/>
                <a:gd name="T4" fmla="*/ 4 w 350"/>
                <a:gd name="T5" fmla="*/ 5 h 221"/>
                <a:gd name="T6" fmla="*/ 4 w 350"/>
                <a:gd name="T7" fmla="*/ 6 h 221"/>
                <a:gd name="T8" fmla="*/ 4 w 350"/>
                <a:gd name="T9" fmla="*/ 7 h 221"/>
                <a:gd name="T10" fmla="*/ 4 w 350"/>
                <a:gd name="T11" fmla="*/ 8 h 221"/>
                <a:gd name="T12" fmla="*/ 4 w 350"/>
                <a:gd name="T13" fmla="*/ 9 h 221"/>
                <a:gd name="T14" fmla="*/ 4 w 350"/>
                <a:gd name="T15" fmla="*/ 10 h 221"/>
                <a:gd name="T16" fmla="*/ 4 w 350"/>
                <a:gd name="T17" fmla="*/ 10 h 221"/>
                <a:gd name="T18" fmla="*/ 3 w 350"/>
                <a:gd name="T19" fmla="*/ 11 h 221"/>
                <a:gd name="T20" fmla="*/ 3 w 350"/>
                <a:gd name="T21" fmla="*/ 11 h 221"/>
                <a:gd name="T22" fmla="*/ 3 w 350"/>
                <a:gd name="T23" fmla="*/ 12 h 221"/>
                <a:gd name="T24" fmla="*/ 3 w 350"/>
                <a:gd name="T25" fmla="*/ 12 h 221"/>
                <a:gd name="T26" fmla="*/ 3 w 350"/>
                <a:gd name="T27" fmla="*/ 13 h 221"/>
                <a:gd name="T28" fmla="*/ 3 w 350"/>
                <a:gd name="T29" fmla="*/ 13 h 221"/>
                <a:gd name="T30" fmla="*/ 3 w 350"/>
                <a:gd name="T31" fmla="*/ 13 h 221"/>
                <a:gd name="T32" fmla="*/ 3 w 350"/>
                <a:gd name="T33" fmla="*/ 13 h 221"/>
                <a:gd name="T34" fmla="*/ 3 w 350"/>
                <a:gd name="T35" fmla="*/ 13 h 221"/>
                <a:gd name="T36" fmla="*/ 3 w 350"/>
                <a:gd name="T37" fmla="*/ 13 h 221"/>
                <a:gd name="T38" fmla="*/ 3 w 350"/>
                <a:gd name="T39" fmla="*/ 13 h 221"/>
                <a:gd name="T40" fmla="*/ 3 w 350"/>
                <a:gd name="T41" fmla="*/ 13 h 221"/>
                <a:gd name="T42" fmla="*/ 3 w 350"/>
                <a:gd name="T43" fmla="*/ 12 h 221"/>
                <a:gd name="T44" fmla="*/ 4 w 350"/>
                <a:gd name="T45" fmla="*/ 11 h 221"/>
                <a:gd name="T46" fmla="*/ 4 w 350"/>
                <a:gd name="T47" fmla="*/ 10 h 221"/>
                <a:gd name="T48" fmla="*/ 4 w 350"/>
                <a:gd name="T49" fmla="*/ 9 h 221"/>
                <a:gd name="T50" fmla="*/ 4 w 350"/>
                <a:gd name="T51" fmla="*/ 7 h 221"/>
                <a:gd name="T52" fmla="*/ 4 w 350"/>
                <a:gd name="T53" fmla="*/ 6 h 221"/>
                <a:gd name="T54" fmla="*/ 4 w 350"/>
                <a:gd name="T55" fmla="*/ 5 h 221"/>
                <a:gd name="T56" fmla="*/ 4 w 350"/>
                <a:gd name="T57" fmla="*/ 3 h 221"/>
                <a:gd name="T58" fmla="*/ 4 w 350"/>
                <a:gd name="T59" fmla="*/ 3 h 221"/>
                <a:gd name="T60" fmla="*/ 3 w 350"/>
                <a:gd name="T61" fmla="*/ 2 h 221"/>
                <a:gd name="T62" fmla="*/ 3 w 350"/>
                <a:gd name="T63" fmla="*/ 2 h 221"/>
                <a:gd name="T64" fmla="*/ 3 w 350"/>
                <a:gd name="T65" fmla="*/ 1 h 221"/>
                <a:gd name="T66" fmla="*/ 2 w 350"/>
                <a:gd name="T67" fmla="*/ 1 h 221"/>
                <a:gd name="T68" fmla="*/ 2 w 350"/>
                <a:gd name="T69" fmla="*/ 0 h 221"/>
                <a:gd name="T70" fmla="*/ 2 w 350"/>
                <a:gd name="T71" fmla="*/ 0 h 221"/>
                <a:gd name="T72" fmla="*/ 2 w 350"/>
                <a:gd name="T73" fmla="*/ 0 h 221"/>
                <a:gd name="T74" fmla="*/ 1 w 350"/>
                <a:gd name="T75" fmla="*/ 0 h 221"/>
                <a:gd name="T76" fmla="*/ 1 w 350"/>
                <a:gd name="T77" fmla="*/ 0 h 221"/>
                <a:gd name="T78" fmla="*/ 1 w 350"/>
                <a:gd name="T79" fmla="*/ 0 h 221"/>
                <a:gd name="T80" fmla="*/ 1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1 w 350"/>
                <a:gd name="T95" fmla="*/ 0 h 221"/>
                <a:gd name="T96" fmla="*/ 1 w 350"/>
                <a:gd name="T97" fmla="*/ 0 h 221"/>
                <a:gd name="T98" fmla="*/ 1 w 350"/>
                <a:gd name="T99" fmla="*/ 0 h 221"/>
                <a:gd name="T100" fmla="*/ 1 w 350"/>
                <a:gd name="T101" fmla="*/ 1 h 221"/>
                <a:gd name="T102" fmla="*/ 1 w 350"/>
                <a:gd name="T103" fmla="*/ 1 h 221"/>
                <a:gd name="T104" fmla="*/ 2 w 350"/>
                <a:gd name="T105" fmla="*/ 1 h 221"/>
                <a:gd name="T106" fmla="*/ 2 w 350"/>
                <a:gd name="T107" fmla="*/ 1 h 221"/>
                <a:gd name="T108" fmla="*/ 2 w 350"/>
                <a:gd name="T109" fmla="*/ 1 h 221"/>
                <a:gd name="T110" fmla="*/ 2 w 350"/>
                <a:gd name="T111" fmla="*/ 2 h 221"/>
                <a:gd name="T112" fmla="*/ 3 w 350"/>
                <a:gd name="T113" fmla="*/ 2 h 221"/>
                <a:gd name="T114" fmla="*/ 3 w 350"/>
                <a:gd name="T115" fmla="*/ 2 h 221"/>
                <a:gd name="T116" fmla="*/ 3 w 350"/>
                <a:gd name="T117" fmla="*/ 3 h 221"/>
                <a:gd name="T118" fmla="*/ 3 w 350"/>
                <a:gd name="T119" fmla="*/ 3 h 221"/>
                <a:gd name="T120" fmla="*/ 4 w 350"/>
                <a:gd name="T121" fmla="*/ 4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6" name="Freeform 55"/>
            <p:cNvSpPr>
              <a:spLocks/>
            </p:cNvSpPr>
            <p:nvPr/>
          </p:nvSpPr>
          <p:spPr bwMode="auto">
            <a:xfrm>
              <a:off x="1181" y="2256"/>
              <a:ext cx="48" cy="105"/>
            </a:xfrm>
            <a:custGeom>
              <a:avLst/>
              <a:gdLst>
                <a:gd name="T0" fmla="*/ 0 w 142"/>
                <a:gd name="T1" fmla="*/ 8 h 208"/>
                <a:gd name="T2" fmla="*/ 0 w 142"/>
                <a:gd name="T3" fmla="*/ 9 h 208"/>
                <a:gd name="T4" fmla="*/ 0 w 142"/>
                <a:gd name="T5" fmla="*/ 10 h 208"/>
                <a:gd name="T6" fmla="*/ 0 w 142"/>
                <a:gd name="T7" fmla="*/ 11 h 208"/>
                <a:gd name="T8" fmla="*/ 0 w 142"/>
                <a:gd name="T9" fmla="*/ 11 h 208"/>
                <a:gd name="T10" fmla="*/ 1 w 142"/>
                <a:gd name="T11" fmla="*/ 12 h 208"/>
                <a:gd name="T12" fmla="*/ 1 w 142"/>
                <a:gd name="T13" fmla="*/ 13 h 208"/>
                <a:gd name="T14" fmla="*/ 1 w 142"/>
                <a:gd name="T15" fmla="*/ 13 h 208"/>
                <a:gd name="T16" fmla="*/ 1 w 142"/>
                <a:gd name="T17" fmla="*/ 14 h 208"/>
                <a:gd name="T18" fmla="*/ 2 w 142"/>
                <a:gd name="T19" fmla="*/ 14 h 208"/>
                <a:gd name="T20" fmla="*/ 2 w 142"/>
                <a:gd name="T21" fmla="*/ 14 h 208"/>
                <a:gd name="T22" fmla="*/ 2 w 142"/>
                <a:gd name="T23" fmla="*/ 13 h 208"/>
                <a:gd name="T24" fmla="*/ 2 w 142"/>
                <a:gd name="T25" fmla="*/ 13 h 208"/>
                <a:gd name="T26" fmla="*/ 2 w 142"/>
                <a:gd name="T27" fmla="*/ 13 h 208"/>
                <a:gd name="T28" fmla="*/ 2 w 142"/>
                <a:gd name="T29" fmla="*/ 12 h 208"/>
                <a:gd name="T30" fmla="*/ 2 w 142"/>
                <a:gd name="T31" fmla="*/ 12 h 208"/>
                <a:gd name="T32" fmla="*/ 2 w 142"/>
                <a:gd name="T33" fmla="*/ 12 h 208"/>
                <a:gd name="T34" fmla="*/ 1 w 142"/>
                <a:gd name="T35" fmla="*/ 12 h 208"/>
                <a:gd name="T36" fmla="*/ 1 w 142"/>
                <a:gd name="T37" fmla="*/ 11 h 208"/>
                <a:gd name="T38" fmla="*/ 1 w 142"/>
                <a:gd name="T39" fmla="*/ 10 h 208"/>
                <a:gd name="T40" fmla="*/ 1 w 142"/>
                <a:gd name="T41" fmla="*/ 10 h 208"/>
                <a:gd name="T42" fmla="*/ 1 w 142"/>
                <a:gd name="T43" fmla="*/ 9 h 208"/>
                <a:gd name="T44" fmla="*/ 0 w 142"/>
                <a:gd name="T45" fmla="*/ 8 h 208"/>
                <a:gd name="T46" fmla="*/ 0 w 142"/>
                <a:gd name="T47" fmla="*/ 7 h 208"/>
                <a:gd name="T48" fmla="*/ 1 w 142"/>
                <a:gd name="T49" fmla="*/ 5 h 208"/>
                <a:gd name="T50" fmla="*/ 1 w 142"/>
                <a:gd name="T51" fmla="*/ 5 h 208"/>
                <a:gd name="T52" fmla="*/ 1 w 142"/>
                <a:gd name="T53" fmla="*/ 4 h 208"/>
                <a:gd name="T54" fmla="*/ 1 w 142"/>
                <a:gd name="T55" fmla="*/ 3 h 208"/>
                <a:gd name="T56" fmla="*/ 1 w 142"/>
                <a:gd name="T57" fmla="*/ 3 h 208"/>
                <a:gd name="T58" fmla="*/ 1 w 142"/>
                <a:gd name="T59" fmla="*/ 2 h 208"/>
                <a:gd name="T60" fmla="*/ 2 w 142"/>
                <a:gd name="T61" fmla="*/ 1 h 208"/>
                <a:gd name="T62" fmla="*/ 2 w 142"/>
                <a:gd name="T63" fmla="*/ 1 h 208"/>
                <a:gd name="T64" fmla="*/ 2 w 142"/>
                <a:gd name="T65" fmla="*/ 1 h 208"/>
                <a:gd name="T66" fmla="*/ 2 w 142"/>
                <a:gd name="T67" fmla="*/ 0 h 208"/>
                <a:gd name="T68" fmla="*/ 1 w 142"/>
                <a:gd name="T69" fmla="*/ 1 h 208"/>
                <a:gd name="T70" fmla="*/ 1 w 142"/>
                <a:gd name="T71" fmla="*/ 1 h 208"/>
                <a:gd name="T72" fmla="*/ 1 w 142"/>
                <a:gd name="T73" fmla="*/ 2 h 208"/>
                <a:gd name="T74" fmla="*/ 1 w 142"/>
                <a:gd name="T75" fmla="*/ 4 h 208"/>
                <a:gd name="T76" fmla="*/ 0 w 142"/>
                <a:gd name="T77" fmla="*/ 5 h 208"/>
                <a:gd name="T78" fmla="*/ 0 w 142"/>
                <a:gd name="T79" fmla="*/ 6 h 208"/>
                <a:gd name="T80" fmla="*/ 0 w 142"/>
                <a:gd name="T81" fmla="*/ 8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7" name="Freeform 56"/>
            <p:cNvSpPr>
              <a:spLocks/>
            </p:cNvSpPr>
            <p:nvPr/>
          </p:nvSpPr>
          <p:spPr bwMode="auto">
            <a:xfrm>
              <a:off x="1515" y="2198"/>
              <a:ext cx="101" cy="136"/>
            </a:xfrm>
            <a:custGeom>
              <a:avLst/>
              <a:gdLst>
                <a:gd name="T0" fmla="*/ 3 w 304"/>
                <a:gd name="T1" fmla="*/ 7 h 272"/>
                <a:gd name="T2" fmla="*/ 3 w 304"/>
                <a:gd name="T3" fmla="*/ 8 h 272"/>
                <a:gd name="T4" fmla="*/ 3 w 304"/>
                <a:gd name="T5" fmla="*/ 9 h 272"/>
                <a:gd name="T6" fmla="*/ 3 w 304"/>
                <a:gd name="T7" fmla="*/ 11 h 272"/>
                <a:gd name="T8" fmla="*/ 3 w 304"/>
                <a:gd name="T9" fmla="*/ 12 h 272"/>
                <a:gd name="T10" fmla="*/ 3 w 304"/>
                <a:gd name="T11" fmla="*/ 13 h 272"/>
                <a:gd name="T12" fmla="*/ 3 w 304"/>
                <a:gd name="T13" fmla="*/ 14 h 272"/>
                <a:gd name="T14" fmla="*/ 2 w 304"/>
                <a:gd name="T15" fmla="*/ 15 h 272"/>
                <a:gd name="T16" fmla="*/ 2 w 304"/>
                <a:gd name="T17" fmla="*/ 16 h 272"/>
                <a:gd name="T18" fmla="*/ 2 w 304"/>
                <a:gd name="T19" fmla="*/ 16 h 272"/>
                <a:gd name="T20" fmla="*/ 2 w 304"/>
                <a:gd name="T21" fmla="*/ 17 h 272"/>
                <a:gd name="T22" fmla="*/ 2 w 304"/>
                <a:gd name="T23" fmla="*/ 17 h 272"/>
                <a:gd name="T24" fmla="*/ 2 w 304"/>
                <a:gd name="T25" fmla="*/ 17 h 272"/>
                <a:gd name="T26" fmla="*/ 2 w 304"/>
                <a:gd name="T27" fmla="*/ 17 h 272"/>
                <a:gd name="T28" fmla="*/ 2 w 304"/>
                <a:gd name="T29" fmla="*/ 17 h 272"/>
                <a:gd name="T30" fmla="*/ 3 w 304"/>
                <a:gd name="T31" fmla="*/ 15 h 272"/>
                <a:gd name="T32" fmla="*/ 3 w 304"/>
                <a:gd name="T33" fmla="*/ 14 h 272"/>
                <a:gd name="T34" fmla="*/ 4 w 304"/>
                <a:gd name="T35" fmla="*/ 12 h 272"/>
                <a:gd name="T36" fmla="*/ 4 w 304"/>
                <a:gd name="T37" fmla="*/ 11 h 272"/>
                <a:gd name="T38" fmla="*/ 4 w 304"/>
                <a:gd name="T39" fmla="*/ 9 h 272"/>
                <a:gd name="T40" fmla="*/ 3 w 304"/>
                <a:gd name="T41" fmla="*/ 7 h 272"/>
                <a:gd name="T42" fmla="*/ 3 w 304"/>
                <a:gd name="T43" fmla="*/ 6 h 272"/>
                <a:gd name="T44" fmla="*/ 3 w 304"/>
                <a:gd name="T45" fmla="*/ 5 h 272"/>
                <a:gd name="T46" fmla="*/ 2 w 304"/>
                <a:gd name="T47" fmla="*/ 4 h 272"/>
                <a:gd name="T48" fmla="*/ 2 w 304"/>
                <a:gd name="T49" fmla="*/ 3 h 272"/>
                <a:gd name="T50" fmla="*/ 2 w 304"/>
                <a:gd name="T51" fmla="*/ 2 h 272"/>
                <a:gd name="T52" fmla="*/ 1 w 304"/>
                <a:gd name="T53" fmla="*/ 1 h 272"/>
                <a:gd name="T54" fmla="*/ 1 w 304"/>
                <a:gd name="T55" fmla="*/ 1 h 272"/>
                <a:gd name="T56" fmla="*/ 0 w 304"/>
                <a:gd name="T57" fmla="*/ 1 h 272"/>
                <a:gd name="T58" fmla="*/ 0 w 304"/>
                <a:gd name="T59" fmla="*/ 1 h 272"/>
                <a:gd name="T60" fmla="*/ 0 w 304"/>
                <a:gd name="T61" fmla="*/ 1 h 272"/>
                <a:gd name="T62" fmla="*/ 0 w 304"/>
                <a:gd name="T63" fmla="*/ 1 h 272"/>
                <a:gd name="T64" fmla="*/ 1 w 304"/>
                <a:gd name="T65" fmla="*/ 2 h 272"/>
                <a:gd name="T66" fmla="*/ 1 w 304"/>
                <a:gd name="T67" fmla="*/ 2 h 272"/>
                <a:gd name="T68" fmla="*/ 2 w 304"/>
                <a:gd name="T69" fmla="*/ 3 h 272"/>
                <a:gd name="T70" fmla="*/ 2 w 304"/>
                <a:gd name="T71" fmla="*/ 4 h 272"/>
                <a:gd name="T72" fmla="*/ 2 w 304"/>
                <a:gd name="T73" fmla="*/ 5 h 272"/>
                <a:gd name="T74" fmla="*/ 3 w 304"/>
                <a:gd name="T75" fmla="*/ 6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8" name="Freeform 57"/>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3 h 164"/>
                <a:gd name="T20" fmla="*/ 0 w 103"/>
                <a:gd name="T21" fmla="*/ 4 h 164"/>
                <a:gd name="T22" fmla="*/ 0 w 103"/>
                <a:gd name="T23" fmla="*/ 6 h 164"/>
                <a:gd name="T24" fmla="*/ 1 w 103"/>
                <a:gd name="T25" fmla="*/ 7 h 164"/>
                <a:gd name="T26" fmla="*/ 1 w 103"/>
                <a:gd name="T27" fmla="*/ 9 h 164"/>
                <a:gd name="T28" fmla="*/ 1 w 103"/>
                <a:gd name="T29" fmla="*/ 10 h 164"/>
                <a:gd name="T30" fmla="*/ 1 w 103"/>
                <a:gd name="T31" fmla="*/ 11 h 164"/>
                <a:gd name="T32" fmla="*/ 1 w 103"/>
                <a:gd name="T33" fmla="*/ 11 h 164"/>
                <a:gd name="T34" fmla="*/ 1 w 103"/>
                <a:gd name="T35" fmla="*/ 10 h 164"/>
                <a:gd name="T36" fmla="*/ 1 w 103"/>
                <a:gd name="T37" fmla="*/ 9 h 164"/>
                <a:gd name="T38" fmla="*/ 1 w 103"/>
                <a:gd name="T39" fmla="*/ 8 h 164"/>
                <a:gd name="T40" fmla="*/ 1 w 103"/>
                <a:gd name="T41" fmla="*/ 7 h 164"/>
                <a:gd name="T42" fmla="*/ 1 w 103"/>
                <a:gd name="T43" fmla="*/ 5 h 164"/>
                <a:gd name="T44" fmla="*/ 1 w 103"/>
                <a:gd name="T45" fmla="*/ 4 h 164"/>
                <a:gd name="T46" fmla="*/ 1 w 103"/>
                <a:gd name="T47" fmla="*/ 3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49" name="Freeform 58"/>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2 h 82"/>
                <a:gd name="T20" fmla="*/ 0 w 54"/>
                <a:gd name="T21" fmla="*/ 3 h 82"/>
                <a:gd name="T22" fmla="*/ 0 w 54"/>
                <a:gd name="T23" fmla="*/ 3 h 82"/>
                <a:gd name="T24" fmla="*/ 0 w 54"/>
                <a:gd name="T25" fmla="*/ 4 h 82"/>
                <a:gd name="T26" fmla="*/ 0 w 54"/>
                <a:gd name="T27" fmla="*/ 5 h 82"/>
                <a:gd name="T28" fmla="*/ 0 w 54"/>
                <a:gd name="T29" fmla="*/ 5 h 82"/>
                <a:gd name="T30" fmla="*/ 1 w 54"/>
                <a:gd name="T31" fmla="*/ 6 h 82"/>
                <a:gd name="T32" fmla="*/ 1 w 54"/>
                <a:gd name="T33" fmla="*/ 6 h 82"/>
                <a:gd name="T34" fmla="*/ 1 w 54"/>
                <a:gd name="T35" fmla="*/ 5 h 82"/>
                <a:gd name="T36" fmla="*/ 1 w 54"/>
                <a:gd name="T37" fmla="*/ 3 h 82"/>
                <a:gd name="T38" fmla="*/ 0 w 54"/>
                <a:gd name="T39" fmla="*/ 2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0" name="Freeform 59"/>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2 h 47"/>
                <a:gd name="T30" fmla="*/ 0 w 46"/>
                <a:gd name="T31" fmla="*/ 2 h 47"/>
                <a:gd name="T32" fmla="*/ 0 w 46"/>
                <a:gd name="T33" fmla="*/ 3 h 47"/>
                <a:gd name="T34" fmla="*/ 0 w 46"/>
                <a:gd name="T35" fmla="*/ 3 h 47"/>
                <a:gd name="T36" fmla="*/ 0 w 46"/>
                <a:gd name="T37" fmla="*/ 3 h 47"/>
                <a:gd name="T38" fmla="*/ 1 w 46"/>
                <a:gd name="T39" fmla="*/ 3 h 47"/>
                <a:gd name="T40" fmla="*/ 1 w 46"/>
                <a:gd name="T41" fmla="*/ 3 h 47"/>
                <a:gd name="T42" fmla="*/ 1 w 46"/>
                <a:gd name="T43" fmla="*/ 3 h 47"/>
                <a:gd name="T44" fmla="*/ 1 w 46"/>
                <a:gd name="T45" fmla="*/ 2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1" name="Freeform 60"/>
            <p:cNvSpPr>
              <a:spLocks/>
            </p:cNvSpPr>
            <p:nvPr/>
          </p:nvSpPr>
          <p:spPr bwMode="auto">
            <a:xfrm>
              <a:off x="1360" y="2263"/>
              <a:ext cx="21" cy="16"/>
            </a:xfrm>
            <a:custGeom>
              <a:avLst/>
              <a:gdLst>
                <a:gd name="T0" fmla="*/ 1 w 63"/>
                <a:gd name="T1" fmla="*/ 2 h 31"/>
                <a:gd name="T2" fmla="*/ 1 w 63"/>
                <a:gd name="T3" fmla="*/ 2 h 31"/>
                <a:gd name="T4" fmla="*/ 1 w 63"/>
                <a:gd name="T5" fmla="*/ 2 h 31"/>
                <a:gd name="T6" fmla="*/ 1 w 63"/>
                <a:gd name="T7" fmla="*/ 1 h 31"/>
                <a:gd name="T8" fmla="*/ 1 w 63"/>
                <a:gd name="T9" fmla="*/ 1 h 31"/>
                <a:gd name="T10" fmla="*/ 1 w 63"/>
                <a:gd name="T11" fmla="*/ 1 h 31"/>
                <a:gd name="T12" fmla="*/ 1 w 63"/>
                <a:gd name="T13" fmla="*/ 1 h 31"/>
                <a:gd name="T14" fmla="*/ 1 w 63"/>
                <a:gd name="T15" fmla="*/ 0 h 31"/>
                <a:gd name="T16" fmla="*/ 1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2 h 31"/>
                <a:gd name="T30" fmla="*/ 0 w 63"/>
                <a:gd name="T31" fmla="*/ 2 h 31"/>
                <a:gd name="T32" fmla="*/ 0 w 63"/>
                <a:gd name="T33" fmla="*/ 2 h 31"/>
                <a:gd name="T34" fmla="*/ 0 w 63"/>
                <a:gd name="T35" fmla="*/ 2 h 31"/>
                <a:gd name="T36" fmla="*/ 0 w 63"/>
                <a:gd name="T37" fmla="*/ 2 h 31"/>
                <a:gd name="T38" fmla="*/ 0 w 63"/>
                <a:gd name="T39" fmla="*/ 2 h 31"/>
                <a:gd name="T40" fmla="*/ 0 w 63"/>
                <a:gd name="T41" fmla="*/ 2 h 31"/>
                <a:gd name="T42" fmla="*/ 0 w 63"/>
                <a:gd name="T43" fmla="*/ 2 h 31"/>
                <a:gd name="T44" fmla="*/ 0 w 63"/>
                <a:gd name="T45" fmla="*/ 2 h 31"/>
                <a:gd name="T46" fmla="*/ 1 w 63"/>
                <a:gd name="T47" fmla="*/ 2 h 31"/>
                <a:gd name="T48" fmla="*/ 1 w 63"/>
                <a:gd name="T49" fmla="*/ 2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2" name="Freeform 61"/>
            <p:cNvSpPr>
              <a:spLocks/>
            </p:cNvSpPr>
            <p:nvPr/>
          </p:nvSpPr>
          <p:spPr bwMode="auto">
            <a:xfrm>
              <a:off x="1261" y="2237"/>
              <a:ext cx="81" cy="103"/>
            </a:xfrm>
            <a:custGeom>
              <a:avLst/>
              <a:gdLst>
                <a:gd name="T0" fmla="*/ 1 w 245"/>
                <a:gd name="T1" fmla="*/ 2 h 206"/>
                <a:gd name="T2" fmla="*/ 1 w 245"/>
                <a:gd name="T3" fmla="*/ 3 h 206"/>
                <a:gd name="T4" fmla="*/ 1 w 245"/>
                <a:gd name="T5" fmla="*/ 4 h 206"/>
                <a:gd name="T6" fmla="*/ 0 w 245"/>
                <a:gd name="T7" fmla="*/ 4 h 206"/>
                <a:gd name="T8" fmla="*/ 0 w 245"/>
                <a:gd name="T9" fmla="*/ 5 h 206"/>
                <a:gd name="T10" fmla="*/ 0 w 245"/>
                <a:gd name="T11" fmla="*/ 6 h 206"/>
                <a:gd name="T12" fmla="*/ 0 w 245"/>
                <a:gd name="T13" fmla="*/ 7 h 206"/>
                <a:gd name="T14" fmla="*/ 0 w 245"/>
                <a:gd name="T15" fmla="*/ 7 h 206"/>
                <a:gd name="T16" fmla="*/ 0 w 245"/>
                <a:gd name="T17" fmla="*/ 8 h 206"/>
                <a:gd name="T18" fmla="*/ 0 w 245"/>
                <a:gd name="T19" fmla="*/ 10 h 206"/>
                <a:gd name="T20" fmla="*/ 0 w 245"/>
                <a:gd name="T21" fmla="*/ 11 h 206"/>
                <a:gd name="T22" fmla="*/ 0 w 245"/>
                <a:gd name="T23" fmla="*/ 12 h 206"/>
                <a:gd name="T24" fmla="*/ 1 w 245"/>
                <a:gd name="T25" fmla="*/ 12 h 206"/>
                <a:gd name="T26" fmla="*/ 1 w 245"/>
                <a:gd name="T27" fmla="*/ 13 h 206"/>
                <a:gd name="T28" fmla="*/ 1 w 245"/>
                <a:gd name="T29" fmla="*/ 13 h 206"/>
                <a:gd name="T30" fmla="*/ 2 w 245"/>
                <a:gd name="T31" fmla="*/ 13 h 206"/>
                <a:gd name="T32" fmla="*/ 2 w 245"/>
                <a:gd name="T33" fmla="*/ 13 h 206"/>
                <a:gd name="T34" fmla="*/ 2 w 245"/>
                <a:gd name="T35" fmla="*/ 13 h 206"/>
                <a:gd name="T36" fmla="*/ 2 w 245"/>
                <a:gd name="T37" fmla="*/ 13 h 206"/>
                <a:gd name="T38" fmla="*/ 2 w 245"/>
                <a:gd name="T39" fmla="*/ 13 h 206"/>
                <a:gd name="T40" fmla="*/ 2 w 245"/>
                <a:gd name="T41" fmla="*/ 13 h 206"/>
                <a:gd name="T42" fmla="*/ 2 w 245"/>
                <a:gd name="T43" fmla="*/ 12 h 206"/>
                <a:gd name="T44" fmla="*/ 2 w 245"/>
                <a:gd name="T45" fmla="*/ 12 h 206"/>
                <a:gd name="T46" fmla="*/ 2 w 245"/>
                <a:gd name="T47" fmla="*/ 12 h 206"/>
                <a:gd name="T48" fmla="*/ 2 w 245"/>
                <a:gd name="T49" fmla="*/ 12 h 206"/>
                <a:gd name="T50" fmla="*/ 2 w 245"/>
                <a:gd name="T51" fmla="*/ 12 h 206"/>
                <a:gd name="T52" fmla="*/ 2 w 245"/>
                <a:gd name="T53" fmla="*/ 12 h 206"/>
                <a:gd name="T54" fmla="*/ 2 w 245"/>
                <a:gd name="T55" fmla="*/ 12 h 206"/>
                <a:gd name="T56" fmla="*/ 2 w 245"/>
                <a:gd name="T57" fmla="*/ 12 h 206"/>
                <a:gd name="T58" fmla="*/ 1 w 245"/>
                <a:gd name="T59" fmla="*/ 12 h 206"/>
                <a:gd name="T60" fmla="*/ 1 w 245"/>
                <a:gd name="T61" fmla="*/ 12 h 206"/>
                <a:gd name="T62" fmla="*/ 1 w 245"/>
                <a:gd name="T63" fmla="*/ 12 h 206"/>
                <a:gd name="T64" fmla="*/ 1 w 245"/>
                <a:gd name="T65" fmla="*/ 12 h 206"/>
                <a:gd name="T66" fmla="*/ 1 w 245"/>
                <a:gd name="T67" fmla="*/ 12 h 206"/>
                <a:gd name="T68" fmla="*/ 1 w 245"/>
                <a:gd name="T69" fmla="*/ 11 h 206"/>
                <a:gd name="T70" fmla="*/ 0 w 245"/>
                <a:gd name="T71" fmla="*/ 11 h 206"/>
                <a:gd name="T72" fmla="*/ 0 w 245"/>
                <a:gd name="T73" fmla="*/ 10 h 206"/>
                <a:gd name="T74" fmla="*/ 0 w 245"/>
                <a:gd name="T75" fmla="*/ 9 h 206"/>
                <a:gd name="T76" fmla="*/ 0 w 245"/>
                <a:gd name="T77" fmla="*/ 8 h 206"/>
                <a:gd name="T78" fmla="*/ 0 w 245"/>
                <a:gd name="T79" fmla="*/ 7 h 206"/>
                <a:gd name="T80" fmla="*/ 0 w 245"/>
                <a:gd name="T81" fmla="*/ 6 h 206"/>
                <a:gd name="T82" fmla="*/ 1 w 245"/>
                <a:gd name="T83" fmla="*/ 6 h 206"/>
                <a:gd name="T84" fmla="*/ 1 w 245"/>
                <a:gd name="T85" fmla="*/ 5 h 206"/>
                <a:gd name="T86" fmla="*/ 1 w 245"/>
                <a:gd name="T87" fmla="*/ 4 h 206"/>
                <a:gd name="T88" fmla="*/ 1 w 245"/>
                <a:gd name="T89" fmla="*/ 4 h 206"/>
                <a:gd name="T90" fmla="*/ 1 w 245"/>
                <a:gd name="T91" fmla="*/ 3 h 206"/>
                <a:gd name="T92" fmla="*/ 2 w 245"/>
                <a:gd name="T93" fmla="*/ 3 h 206"/>
                <a:gd name="T94" fmla="*/ 2 w 245"/>
                <a:gd name="T95" fmla="*/ 2 h 206"/>
                <a:gd name="T96" fmla="*/ 2 w 245"/>
                <a:gd name="T97" fmla="*/ 2 h 206"/>
                <a:gd name="T98" fmla="*/ 2 w 245"/>
                <a:gd name="T99" fmla="*/ 1 h 206"/>
                <a:gd name="T100" fmla="*/ 3 w 245"/>
                <a:gd name="T101" fmla="*/ 1 h 206"/>
                <a:gd name="T102" fmla="*/ 3 w 245"/>
                <a:gd name="T103" fmla="*/ 1 h 206"/>
                <a:gd name="T104" fmla="*/ 3 w 245"/>
                <a:gd name="T105" fmla="*/ 1 h 206"/>
                <a:gd name="T106" fmla="*/ 3 w 245"/>
                <a:gd name="T107" fmla="*/ 1 h 206"/>
                <a:gd name="T108" fmla="*/ 3 w 245"/>
                <a:gd name="T109" fmla="*/ 0 h 206"/>
                <a:gd name="T110" fmla="*/ 2 w 245"/>
                <a:gd name="T111" fmla="*/ 1 h 206"/>
                <a:gd name="T112" fmla="*/ 2 w 245"/>
                <a:gd name="T113" fmla="*/ 1 h 206"/>
                <a:gd name="T114" fmla="*/ 2 w 245"/>
                <a:gd name="T115" fmla="*/ 1 h 206"/>
                <a:gd name="T116" fmla="*/ 2 w 245"/>
                <a:gd name="T117" fmla="*/ 1 h 206"/>
                <a:gd name="T118" fmla="*/ 1 w 245"/>
                <a:gd name="T119" fmla="*/ 2 h 206"/>
                <a:gd name="T120" fmla="*/ 1 w 245"/>
                <a:gd name="T121" fmla="*/ 2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3" name="Freeform 62"/>
            <p:cNvSpPr>
              <a:spLocks/>
            </p:cNvSpPr>
            <p:nvPr/>
          </p:nvSpPr>
          <p:spPr bwMode="auto">
            <a:xfrm>
              <a:off x="1401" y="2236"/>
              <a:ext cx="53" cy="80"/>
            </a:xfrm>
            <a:custGeom>
              <a:avLst/>
              <a:gdLst>
                <a:gd name="T0" fmla="*/ 2 w 159"/>
                <a:gd name="T1" fmla="*/ 4 h 160"/>
                <a:gd name="T2" fmla="*/ 2 w 159"/>
                <a:gd name="T3" fmla="*/ 5 h 160"/>
                <a:gd name="T4" fmla="*/ 2 w 159"/>
                <a:gd name="T5" fmla="*/ 6 h 160"/>
                <a:gd name="T6" fmla="*/ 2 w 159"/>
                <a:gd name="T7" fmla="*/ 6 h 160"/>
                <a:gd name="T8" fmla="*/ 1 w 159"/>
                <a:gd name="T9" fmla="*/ 7 h 160"/>
                <a:gd name="T10" fmla="*/ 1 w 159"/>
                <a:gd name="T11" fmla="*/ 8 h 160"/>
                <a:gd name="T12" fmla="*/ 1 w 159"/>
                <a:gd name="T13" fmla="*/ 8 h 160"/>
                <a:gd name="T14" fmla="*/ 1 w 159"/>
                <a:gd name="T15" fmla="*/ 9 h 160"/>
                <a:gd name="T16" fmla="*/ 0 w 159"/>
                <a:gd name="T17" fmla="*/ 10 h 160"/>
                <a:gd name="T18" fmla="*/ 0 w 159"/>
                <a:gd name="T19" fmla="*/ 10 h 160"/>
                <a:gd name="T20" fmla="*/ 0 w 159"/>
                <a:gd name="T21" fmla="*/ 10 h 160"/>
                <a:gd name="T22" fmla="*/ 0 w 159"/>
                <a:gd name="T23" fmla="*/ 10 h 160"/>
                <a:gd name="T24" fmla="*/ 0 w 159"/>
                <a:gd name="T25" fmla="*/ 10 h 160"/>
                <a:gd name="T26" fmla="*/ 0 w 159"/>
                <a:gd name="T27" fmla="*/ 10 h 160"/>
                <a:gd name="T28" fmla="*/ 1 w 159"/>
                <a:gd name="T29" fmla="*/ 10 h 160"/>
                <a:gd name="T30" fmla="*/ 1 w 159"/>
                <a:gd name="T31" fmla="*/ 10 h 160"/>
                <a:gd name="T32" fmla="*/ 1 w 159"/>
                <a:gd name="T33" fmla="*/ 10 h 160"/>
                <a:gd name="T34" fmla="*/ 1 w 159"/>
                <a:gd name="T35" fmla="*/ 10 h 160"/>
                <a:gd name="T36" fmla="*/ 1 w 159"/>
                <a:gd name="T37" fmla="*/ 9 h 160"/>
                <a:gd name="T38" fmla="*/ 1 w 159"/>
                <a:gd name="T39" fmla="*/ 8 h 160"/>
                <a:gd name="T40" fmla="*/ 2 w 159"/>
                <a:gd name="T41" fmla="*/ 8 h 160"/>
                <a:gd name="T42" fmla="*/ 2 w 159"/>
                <a:gd name="T43" fmla="*/ 7 h 160"/>
                <a:gd name="T44" fmla="*/ 2 w 159"/>
                <a:gd name="T45" fmla="*/ 6 h 160"/>
                <a:gd name="T46" fmla="*/ 2 w 159"/>
                <a:gd name="T47" fmla="*/ 5 h 160"/>
                <a:gd name="T48" fmla="*/ 2 w 159"/>
                <a:gd name="T49" fmla="*/ 4 h 160"/>
                <a:gd name="T50" fmla="*/ 2 w 159"/>
                <a:gd name="T51" fmla="*/ 3 h 160"/>
                <a:gd name="T52" fmla="*/ 2 w 159"/>
                <a:gd name="T53" fmla="*/ 2 h 160"/>
                <a:gd name="T54" fmla="*/ 1 w 159"/>
                <a:gd name="T55" fmla="*/ 1 h 160"/>
                <a:gd name="T56" fmla="*/ 1 w 159"/>
                <a:gd name="T57" fmla="*/ 1 h 160"/>
                <a:gd name="T58" fmla="*/ 1 w 159"/>
                <a:gd name="T59" fmla="*/ 1 h 160"/>
                <a:gd name="T60" fmla="*/ 0 w 159"/>
                <a:gd name="T61" fmla="*/ 0 h 160"/>
                <a:gd name="T62" fmla="*/ 0 w 159"/>
                <a:gd name="T63" fmla="*/ 1 h 160"/>
                <a:gd name="T64" fmla="*/ 0 w 159"/>
                <a:gd name="T65" fmla="*/ 1 h 160"/>
                <a:gd name="T66" fmla="*/ 0 w 159"/>
                <a:gd name="T67" fmla="*/ 1 h 160"/>
                <a:gd name="T68" fmla="*/ 1 w 159"/>
                <a:gd name="T69" fmla="*/ 1 h 160"/>
                <a:gd name="T70" fmla="*/ 1 w 159"/>
                <a:gd name="T71" fmla="*/ 1 h 160"/>
                <a:gd name="T72" fmla="*/ 1 w 159"/>
                <a:gd name="T73" fmla="*/ 2 h 160"/>
                <a:gd name="T74" fmla="*/ 1 w 159"/>
                <a:gd name="T75" fmla="*/ 2 h 160"/>
                <a:gd name="T76" fmla="*/ 1 w 159"/>
                <a:gd name="T77" fmla="*/ 2 h 160"/>
                <a:gd name="T78" fmla="*/ 2 w 159"/>
                <a:gd name="T79" fmla="*/ 3 h 160"/>
                <a:gd name="T80" fmla="*/ 2 w 159"/>
                <a:gd name="T81" fmla="*/ 4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4" name="Freeform 63"/>
            <p:cNvSpPr>
              <a:spLocks/>
            </p:cNvSpPr>
            <p:nvPr/>
          </p:nvSpPr>
          <p:spPr bwMode="auto">
            <a:xfrm>
              <a:off x="1208" y="2218"/>
              <a:ext cx="133" cy="166"/>
            </a:xfrm>
            <a:custGeom>
              <a:avLst/>
              <a:gdLst>
                <a:gd name="T0" fmla="*/ 2 w 399"/>
                <a:gd name="T1" fmla="*/ 4 h 332"/>
                <a:gd name="T2" fmla="*/ 1 w 399"/>
                <a:gd name="T3" fmla="*/ 7 h 332"/>
                <a:gd name="T4" fmla="*/ 0 w 399"/>
                <a:gd name="T5" fmla="*/ 10 h 332"/>
                <a:gd name="T6" fmla="*/ 0 w 399"/>
                <a:gd name="T7" fmla="*/ 13 h 332"/>
                <a:gd name="T8" fmla="*/ 0 w 399"/>
                <a:gd name="T9" fmla="*/ 15 h 332"/>
                <a:gd name="T10" fmla="*/ 0 w 399"/>
                <a:gd name="T11" fmla="*/ 16 h 332"/>
                <a:gd name="T12" fmla="*/ 0 w 399"/>
                <a:gd name="T13" fmla="*/ 17 h 332"/>
                <a:gd name="T14" fmla="*/ 1 w 399"/>
                <a:gd name="T15" fmla="*/ 18 h 332"/>
                <a:gd name="T16" fmla="*/ 1 w 399"/>
                <a:gd name="T17" fmla="*/ 18 h 332"/>
                <a:gd name="T18" fmla="*/ 1 w 399"/>
                <a:gd name="T19" fmla="*/ 19 h 332"/>
                <a:gd name="T20" fmla="*/ 2 w 399"/>
                <a:gd name="T21" fmla="*/ 20 h 332"/>
                <a:gd name="T22" fmla="*/ 2 w 399"/>
                <a:gd name="T23" fmla="*/ 20 h 332"/>
                <a:gd name="T24" fmla="*/ 3 w 399"/>
                <a:gd name="T25" fmla="*/ 21 h 332"/>
                <a:gd name="T26" fmla="*/ 3 w 399"/>
                <a:gd name="T27" fmla="*/ 21 h 332"/>
                <a:gd name="T28" fmla="*/ 4 w 399"/>
                <a:gd name="T29" fmla="*/ 21 h 332"/>
                <a:gd name="T30" fmla="*/ 4 w 399"/>
                <a:gd name="T31" fmla="*/ 21 h 332"/>
                <a:gd name="T32" fmla="*/ 5 w 399"/>
                <a:gd name="T33" fmla="*/ 21 h 332"/>
                <a:gd name="T34" fmla="*/ 5 w 399"/>
                <a:gd name="T35" fmla="*/ 21 h 332"/>
                <a:gd name="T36" fmla="*/ 5 w 399"/>
                <a:gd name="T37" fmla="*/ 20 h 332"/>
                <a:gd name="T38" fmla="*/ 5 w 399"/>
                <a:gd name="T39" fmla="*/ 20 h 332"/>
                <a:gd name="T40" fmla="*/ 4 w 399"/>
                <a:gd name="T41" fmla="*/ 20 h 332"/>
                <a:gd name="T42" fmla="*/ 4 w 399"/>
                <a:gd name="T43" fmla="*/ 20 h 332"/>
                <a:gd name="T44" fmla="*/ 4 w 399"/>
                <a:gd name="T45" fmla="*/ 20 h 332"/>
                <a:gd name="T46" fmla="*/ 3 w 399"/>
                <a:gd name="T47" fmla="*/ 19 h 332"/>
                <a:gd name="T48" fmla="*/ 3 w 399"/>
                <a:gd name="T49" fmla="*/ 19 h 332"/>
                <a:gd name="T50" fmla="*/ 2 w 399"/>
                <a:gd name="T51" fmla="*/ 19 h 332"/>
                <a:gd name="T52" fmla="*/ 2 w 399"/>
                <a:gd name="T53" fmla="*/ 18 h 332"/>
                <a:gd name="T54" fmla="*/ 1 w 399"/>
                <a:gd name="T55" fmla="*/ 17 h 332"/>
                <a:gd name="T56" fmla="*/ 1 w 399"/>
                <a:gd name="T57" fmla="*/ 16 h 332"/>
                <a:gd name="T58" fmla="*/ 1 w 399"/>
                <a:gd name="T59" fmla="*/ 15 h 332"/>
                <a:gd name="T60" fmla="*/ 0 w 399"/>
                <a:gd name="T61" fmla="*/ 14 h 332"/>
                <a:gd name="T62" fmla="*/ 1 w 399"/>
                <a:gd name="T63" fmla="*/ 11 h 332"/>
                <a:gd name="T64" fmla="*/ 1 w 399"/>
                <a:gd name="T65" fmla="*/ 10 h 332"/>
                <a:gd name="T66" fmla="*/ 1 w 399"/>
                <a:gd name="T67" fmla="*/ 8 h 332"/>
                <a:gd name="T68" fmla="*/ 1 w 399"/>
                <a:gd name="T69" fmla="*/ 7 h 332"/>
                <a:gd name="T70" fmla="*/ 2 w 399"/>
                <a:gd name="T71" fmla="*/ 5 h 332"/>
                <a:gd name="T72" fmla="*/ 2 w 399"/>
                <a:gd name="T73" fmla="*/ 4 h 332"/>
                <a:gd name="T74" fmla="*/ 3 w 399"/>
                <a:gd name="T75" fmla="*/ 3 h 332"/>
                <a:gd name="T76" fmla="*/ 3 w 399"/>
                <a:gd name="T77" fmla="*/ 2 h 332"/>
                <a:gd name="T78" fmla="*/ 4 w 399"/>
                <a:gd name="T79" fmla="*/ 1 h 332"/>
                <a:gd name="T80" fmla="*/ 4 w 399"/>
                <a:gd name="T81" fmla="*/ 0 h 332"/>
                <a:gd name="T82" fmla="*/ 3 w 399"/>
                <a:gd name="T83" fmla="*/ 1 h 332"/>
                <a:gd name="T84" fmla="*/ 3 w 399"/>
                <a:gd name="T85" fmla="*/ 2 h 332"/>
                <a:gd name="T86" fmla="*/ 2 w 399"/>
                <a:gd name="T87" fmla="*/ 3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5" name="Freeform 64"/>
            <p:cNvSpPr>
              <a:spLocks/>
            </p:cNvSpPr>
            <p:nvPr/>
          </p:nvSpPr>
          <p:spPr bwMode="auto">
            <a:xfrm>
              <a:off x="1396" y="2213"/>
              <a:ext cx="116" cy="110"/>
            </a:xfrm>
            <a:custGeom>
              <a:avLst/>
              <a:gdLst>
                <a:gd name="T0" fmla="*/ 4 w 348"/>
                <a:gd name="T1" fmla="*/ 4 h 222"/>
                <a:gd name="T2" fmla="*/ 4 w 348"/>
                <a:gd name="T3" fmla="*/ 5 h 222"/>
                <a:gd name="T4" fmla="*/ 4 w 348"/>
                <a:gd name="T5" fmla="*/ 5 h 222"/>
                <a:gd name="T6" fmla="*/ 4 w 348"/>
                <a:gd name="T7" fmla="*/ 6 h 222"/>
                <a:gd name="T8" fmla="*/ 4 w 348"/>
                <a:gd name="T9" fmla="*/ 7 h 222"/>
                <a:gd name="T10" fmla="*/ 4 w 348"/>
                <a:gd name="T11" fmla="*/ 8 h 222"/>
                <a:gd name="T12" fmla="*/ 4 w 348"/>
                <a:gd name="T13" fmla="*/ 9 h 222"/>
                <a:gd name="T14" fmla="*/ 4 w 348"/>
                <a:gd name="T15" fmla="*/ 10 h 222"/>
                <a:gd name="T16" fmla="*/ 4 w 348"/>
                <a:gd name="T17" fmla="*/ 10 h 222"/>
                <a:gd name="T18" fmla="*/ 3 w 348"/>
                <a:gd name="T19" fmla="*/ 11 h 222"/>
                <a:gd name="T20" fmla="*/ 3 w 348"/>
                <a:gd name="T21" fmla="*/ 11 h 222"/>
                <a:gd name="T22" fmla="*/ 3 w 348"/>
                <a:gd name="T23" fmla="*/ 12 h 222"/>
                <a:gd name="T24" fmla="*/ 3 w 348"/>
                <a:gd name="T25" fmla="*/ 12 h 222"/>
                <a:gd name="T26" fmla="*/ 3 w 348"/>
                <a:gd name="T27" fmla="*/ 13 h 222"/>
                <a:gd name="T28" fmla="*/ 3 w 348"/>
                <a:gd name="T29" fmla="*/ 13 h 222"/>
                <a:gd name="T30" fmla="*/ 3 w 348"/>
                <a:gd name="T31" fmla="*/ 13 h 222"/>
                <a:gd name="T32" fmla="*/ 3 w 348"/>
                <a:gd name="T33" fmla="*/ 13 h 222"/>
                <a:gd name="T34" fmla="*/ 3 w 348"/>
                <a:gd name="T35" fmla="*/ 13 h 222"/>
                <a:gd name="T36" fmla="*/ 3 w 348"/>
                <a:gd name="T37" fmla="*/ 13 h 222"/>
                <a:gd name="T38" fmla="*/ 3 w 348"/>
                <a:gd name="T39" fmla="*/ 13 h 222"/>
                <a:gd name="T40" fmla="*/ 3 w 348"/>
                <a:gd name="T41" fmla="*/ 13 h 222"/>
                <a:gd name="T42" fmla="*/ 4 w 348"/>
                <a:gd name="T43" fmla="*/ 12 h 222"/>
                <a:gd name="T44" fmla="*/ 4 w 348"/>
                <a:gd name="T45" fmla="*/ 11 h 222"/>
                <a:gd name="T46" fmla="*/ 4 w 348"/>
                <a:gd name="T47" fmla="*/ 10 h 222"/>
                <a:gd name="T48" fmla="*/ 4 w 348"/>
                <a:gd name="T49" fmla="*/ 9 h 222"/>
                <a:gd name="T50" fmla="*/ 4 w 348"/>
                <a:gd name="T51" fmla="*/ 7 h 222"/>
                <a:gd name="T52" fmla="*/ 4 w 348"/>
                <a:gd name="T53" fmla="*/ 6 h 222"/>
                <a:gd name="T54" fmla="*/ 4 w 348"/>
                <a:gd name="T55" fmla="*/ 5 h 222"/>
                <a:gd name="T56" fmla="*/ 4 w 348"/>
                <a:gd name="T57" fmla="*/ 3 h 222"/>
                <a:gd name="T58" fmla="*/ 4 w 348"/>
                <a:gd name="T59" fmla="*/ 3 h 222"/>
                <a:gd name="T60" fmla="*/ 3 w 348"/>
                <a:gd name="T61" fmla="*/ 2 h 222"/>
                <a:gd name="T62" fmla="*/ 3 w 348"/>
                <a:gd name="T63" fmla="*/ 2 h 222"/>
                <a:gd name="T64" fmla="*/ 3 w 348"/>
                <a:gd name="T65" fmla="*/ 1 h 222"/>
                <a:gd name="T66" fmla="*/ 2 w 348"/>
                <a:gd name="T67" fmla="*/ 1 h 222"/>
                <a:gd name="T68" fmla="*/ 2 w 348"/>
                <a:gd name="T69" fmla="*/ 1 h 222"/>
                <a:gd name="T70" fmla="*/ 2 w 348"/>
                <a:gd name="T71" fmla="*/ 0 h 222"/>
                <a:gd name="T72" fmla="*/ 2 w 348"/>
                <a:gd name="T73" fmla="*/ 0 h 222"/>
                <a:gd name="T74" fmla="*/ 1 w 348"/>
                <a:gd name="T75" fmla="*/ 0 h 222"/>
                <a:gd name="T76" fmla="*/ 1 w 348"/>
                <a:gd name="T77" fmla="*/ 0 h 222"/>
                <a:gd name="T78" fmla="*/ 1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1 w 348"/>
                <a:gd name="T95" fmla="*/ 0 h 222"/>
                <a:gd name="T96" fmla="*/ 1 w 348"/>
                <a:gd name="T97" fmla="*/ 0 h 222"/>
                <a:gd name="T98" fmla="*/ 1 w 348"/>
                <a:gd name="T99" fmla="*/ 0 h 222"/>
                <a:gd name="T100" fmla="*/ 1 w 348"/>
                <a:gd name="T101" fmla="*/ 1 h 222"/>
                <a:gd name="T102" fmla="*/ 1 w 348"/>
                <a:gd name="T103" fmla="*/ 1 h 222"/>
                <a:gd name="T104" fmla="*/ 2 w 348"/>
                <a:gd name="T105" fmla="*/ 1 h 222"/>
                <a:gd name="T106" fmla="*/ 2 w 348"/>
                <a:gd name="T107" fmla="*/ 1 h 222"/>
                <a:gd name="T108" fmla="*/ 2 w 348"/>
                <a:gd name="T109" fmla="*/ 1 h 222"/>
                <a:gd name="T110" fmla="*/ 2 w 348"/>
                <a:gd name="T111" fmla="*/ 2 h 222"/>
                <a:gd name="T112" fmla="*/ 3 w 348"/>
                <a:gd name="T113" fmla="*/ 2 h 222"/>
                <a:gd name="T114" fmla="*/ 3 w 348"/>
                <a:gd name="T115" fmla="*/ 2 h 222"/>
                <a:gd name="T116" fmla="*/ 3 w 348"/>
                <a:gd name="T117" fmla="*/ 3 h 222"/>
                <a:gd name="T118" fmla="*/ 3 w 348"/>
                <a:gd name="T119" fmla="*/ 3 h 222"/>
                <a:gd name="T120" fmla="*/ 4 w 348"/>
                <a:gd name="T121" fmla="*/ 4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6" name="Freeform 65"/>
            <p:cNvSpPr>
              <a:spLocks/>
            </p:cNvSpPr>
            <p:nvPr/>
          </p:nvSpPr>
          <p:spPr bwMode="auto">
            <a:xfrm>
              <a:off x="1162" y="2273"/>
              <a:ext cx="48" cy="103"/>
            </a:xfrm>
            <a:custGeom>
              <a:avLst/>
              <a:gdLst>
                <a:gd name="T0" fmla="*/ 0 w 142"/>
                <a:gd name="T1" fmla="*/ 7 h 207"/>
                <a:gd name="T2" fmla="*/ 0 w 142"/>
                <a:gd name="T3" fmla="*/ 8 h 207"/>
                <a:gd name="T4" fmla="*/ 0 w 142"/>
                <a:gd name="T5" fmla="*/ 9 h 207"/>
                <a:gd name="T6" fmla="*/ 0 w 142"/>
                <a:gd name="T7" fmla="*/ 10 h 207"/>
                <a:gd name="T8" fmla="*/ 0 w 142"/>
                <a:gd name="T9" fmla="*/ 10 h 207"/>
                <a:gd name="T10" fmla="*/ 1 w 142"/>
                <a:gd name="T11" fmla="*/ 11 h 207"/>
                <a:gd name="T12" fmla="*/ 1 w 142"/>
                <a:gd name="T13" fmla="*/ 12 h 207"/>
                <a:gd name="T14" fmla="*/ 1 w 142"/>
                <a:gd name="T15" fmla="*/ 12 h 207"/>
                <a:gd name="T16" fmla="*/ 1 w 142"/>
                <a:gd name="T17" fmla="*/ 12 h 207"/>
                <a:gd name="T18" fmla="*/ 2 w 142"/>
                <a:gd name="T19" fmla="*/ 12 h 207"/>
                <a:gd name="T20" fmla="*/ 2 w 142"/>
                <a:gd name="T21" fmla="*/ 12 h 207"/>
                <a:gd name="T22" fmla="*/ 2 w 142"/>
                <a:gd name="T23" fmla="*/ 12 h 207"/>
                <a:gd name="T24" fmla="*/ 2 w 142"/>
                <a:gd name="T25" fmla="*/ 12 h 207"/>
                <a:gd name="T26" fmla="*/ 2 w 142"/>
                <a:gd name="T27" fmla="*/ 12 h 207"/>
                <a:gd name="T28" fmla="*/ 2 w 142"/>
                <a:gd name="T29" fmla="*/ 11 h 207"/>
                <a:gd name="T30" fmla="*/ 2 w 142"/>
                <a:gd name="T31" fmla="*/ 11 h 207"/>
                <a:gd name="T32" fmla="*/ 2 w 142"/>
                <a:gd name="T33" fmla="*/ 11 h 207"/>
                <a:gd name="T34" fmla="*/ 1 w 142"/>
                <a:gd name="T35" fmla="*/ 11 h 207"/>
                <a:gd name="T36" fmla="*/ 1 w 142"/>
                <a:gd name="T37" fmla="*/ 10 h 207"/>
                <a:gd name="T38" fmla="*/ 1 w 142"/>
                <a:gd name="T39" fmla="*/ 9 h 207"/>
                <a:gd name="T40" fmla="*/ 1 w 142"/>
                <a:gd name="T41" fmla="*/ 9 h 207"/>
                <a:gd name="T42" fmla="*/ 1 w 142"/>
                <a:gd name="T43" fmla="*/ 8 h 207"/>
                <a:gd name="T44" fmla="*/ 0 w 142"/>
                <a:gd name="T45" fmla="*/ 7 h 207"/>
                <a:gd name="T46" fmla="*/ 0 w 142"/>
                <a:gd name="T47" fmla="*/ 6 h 207"/>
                <a:gd name="T48" fmla="*/ 1 w 142"/>
                <a:gd name="T49" fmla="*/ 4 h 207"/>
                <a:gd name="T50" fmla="*/ 1 w 142"/>
                <a:gd name="T51" fmla="*/ 4 h 207"/>
                <a:gd name="T52" fmla="*/ 1 w 142"/>
                <a:gd name="T53" fmla="*/ 3 h 207"/>
                <a:gd name="T54" fmla="*/ 1 w 142"/>
                <a:gd name="T55" fmla="*/ 2 h 207"/>
                <a:gd name="T56" fmla="*/ 1 w 142"/>
                <a:gd name="T57" fmla="*/ 1 h 207"/>
                <a:gd name="T58" fmla="*/ 2 w 142"/>
                <a:gd name="T59" fmla="*/ 1 h 207"/>
                <a:gd name="T60" fmla="*/ 2 w 142"/>
                <a:gd name="T61" fmla="*/ 0 h 207"/>
                <a:gd name="T62" fmla="*/ 2 w 142"/>
                <a:gd name="T63" fmla="*/ 0 h 207"/>
                <a:gd name="T64" fmla="*/ 2 w 142"/>
                <a:gd name="T65" fmla="*/ 0 h 207"/>
                <a:gd name="T66" fmla="*/ 2 w 142"/>
                <a:gd name="T67" fmla="*/ 0 h 207"/>
                <a:gd name="T68" fmla="*/ 1 w 142"/>
                <a:gd name="T69" fmla="*/ 0 h 207"/>
                <a:gd name="T70" fmla="*/ 1 w 142"/>
                <a:gd name="T71" fmla="*/ 1 h 207"/>
                <a:gd name="T72" fmla="*/ 1 w 142"/>
                <a:gd name="T73" fmla="*/ 2 h 207"/>
                <a:gd name="T74" fmla="*/ 0 w 142"/>
                <a:gd name="T75" fmla="*/ 3 h 207"/>
                <a:gd name="T76" fmla="*/ 0 w 142"/>
                <a:gd name="T77" fmla="*/ 4 h 207"/>
                <a:gd name="T78" fmla="*/ 0 w 142"/>
                <a:gd name="T79" fmla="*/ 5 h 207"/>
                <a:gd name="T80" fmla="*/ 0 w 142"/>
                <a:gd name="T81" fmla="*/ 7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57" name="Freeform 66"/>
            <p:cNvSpPr>
              <a:spLocks/>
            </p:cNvSpPr>
            <p:nvPr/>
          </p:nvSpPr>
          <p:spPr bwMode="auto">
            <a:xfrm>
              <a:off x="1492" y="2206"/>
              <a:ext cx="101" cy="135"/>
            </a:xfrm>
            <a:custGeom>
              <a:avLst/>
              <a:gdLst>
                <a:gd name="T0" fmla="*/ 3 w 303"/>
                <a:gd name="T1" fmla="*/ 6 h 272"/>
                <a:gd name="T2" fmla="*/ 3 w 303"/>
                <a:gd name="T3" fmla="*/ 7 h 272"/>
                <a:gd name="T4" fmla="*/ 3 w 303"/>
                <a:gd name="T5" fmla="*/ 8 h 272"/>
                <a:gd name="T6" fmla="*/ 3 w 303"/>
                <a:gd name="T7" fmla="*/ 10 h 272"/>
                <a:gd name="T8" fmla="*/ 3 w 303"/>
                <a:gd name="T9" fmla="*/ 11 h 272"/>
                <a:gd name="T10" fmla="*/ 3 w 303"/>
                <a:gd name="T11" fmla="*/ 12 h 272"/>
                <a:gd name="T12" fmla="*/ 3 w 303"/>
                <a:gd name="T13" fmla="*/ 13 h 272"/>
                <a:gd name="T14" fmla="*/ 2 w 303"/>
                <a:gd name="T15" fmla="*/ 14 h 272"/>
                <a:gd name="T16" fmla="*/ 2 w 303"/>
                <a:gd name="T17" fmla="*/ 15 h 272"/>
                <a:gd name="T18" fmla="*/ 2 w 303"/>
                <a:gd name="T19" fmla="*/ 15 h 272"/>
                <a:gd name="T20" fmla="*/ 2 w 303"/>
                <a:gd name="T21" fmla="*/ 16 h 272"/>
                <a:gd name="T22" fmla="*/ 2 w 303"/>
                <a:gd name="T23" fmla="*/ 16 h 272"/>
                <a:gd name="T24" fmla="*/ 2 w 303"/>
                <a:gd name="T25" fmla="*/ 16 h 272"/>
                <a:gd name="T26" fmla="*/ 2 w 303"/>
                <a:gd name="T27" fmla="*/ 16 h 272"/>
                <a:gd name="T28" fmla="*/ 2 w 303"/>
                <a:gd name="T29" fmla="*/ 15 h 272"/>
                <a:gd name="T30" fmla="*/ 3 w 303"/>
                <a:gd name="T31" fmla="*/ 14 h 272"/>
                <a:gd name="T32" fmla="*/ 3 w 303"/>
                <a:gd name="T33" fmla="*/ 13 h 272"/>
                <a:gd name="T34" fmla="*/ 4 w 303"/>
                <a:gd name="T35" fmla="*/ 11 h 272"/>
                <a:gd name="T36" fmla="*/ 4 w 303"/>
                <a:gd name="T37" fmla="*/ 10 h 272"/>
                <a:gd name="T38" fmla="*/ 4 w 303"/>
                <a:gd name="T39" fmla="*/ 8 h 272"/>
                <a:gd name="T40" fmla="*/ 3 w 303"/>
                <a:gd name="T41" fmla="*/ 6 h 272"/>
                <a:gd name="T42" fmla="*/ 3 w 303"/>
                <a:gd name="T43" fmla="*/ 5 h 272"/>
                <a:gd name="T44" fmla="*/ 3 w 303"/>
                <a:gd name="T45" fmla="*/ 4 h 272"/>
                <a:gd name="T46" fmla="*/ 2 w 303"/>
                <a:gd name="T47" fmla="*/ 3 h 272"/>
                <a:gd name="T48" fmla="*/ 2 w 303"/>
                <a:gd name="T49" fmla="*/ 2 h 272"/>
                <a:gd name="T50" fmla="*/ 1 w 303"/>
                <a:gd name="T51" fmla="*/ 1 h 272"/>
                <a:gd name="T52" fmla="*/ 1 w 303"/>
                <a:gd name="T53" fmla="*/ 1 h 272"/>
                <a:gd name="T54" fmla="*/ 1 w 303"/>
                <a:gd name="T55" fmla="*/ 0 h 272"/>
                <a:gd name="T56" fmla="*/ 0 w 303"/>
                <a:gd name="T57" fmla="*/ 0 h 272"/>
                <a:gd name="T58" fmla="*/ 0 w 303"/>
                <a:gd name="T59" fmla="*/ 0 h 272"/>
                <a:gd name="T60" fmla="*/ 0 w 303"/>
                <a:gd name="T61" fmla="*/ 0 h 272"/>
                <a:gd name="T62" fmla="*/ 1 w 303"/>
                <a:gd name="T63" fmla="*/ 1 h 272"/>
                <a:gd name="T64" fmla="*/ 1 w 303"/>
                <a:gd name="T65" fmla="*/ 1 h 272"/>
                <a:gd name="T66" fmla="*/ 1 w 303"/>
                <a:gd name="T67" fmla="*/ 2 h 272"/>
                <a:gd name="T68" fmla="*/ 2 w 303"/>
                <a:gd name="T69" fmla="*/ 3 h 272"/>
                <a:gd name="T70" fmla="*/ 2 w 303"/>
                <a:gd name="T71" fmla="*/ 3 h 272"/>
                <a:gd name="T72" fmla="*/ 3 w 303"/>
                <a:gd name="T73" fmla="*/ 4 h 272"/>
                <a:gd name="T74" fmla="*/ 3 w 303"/>
                <a:gd name="T75" fmla="*/ 5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416" name="Group 67"/>
          <p:cNvGrpSpPr>
            <a:grpSpLocks/>
          </p:cNvGrpSpPr>
          <p:nvPr/>
        </p:nvGrpSpPr>
        <p:grpSpPr bwMode="auto">
          <a:xfrm>
            <a:off x="5961063" y="4267200"/>
            <a:ext cx="1325562" cy="588963"/>
            <a:chOff x="1697" y="583"/>
            <a:chExt cx="726" cy="368"/>
          </a:xfrm>
        </p:grpSpPr>
        <p:grpSp>
          <p:nvGrpSpPr>
            <p:cNvPr id="59433" name="Group 68"/>
            <p:cNvGrpSpPr>
              <a:grpSpLocks/>
            </p:cNvGrpSpPr>
            <p:nvPr/>
          </p:nvGrpSpPr>
          <p:grpSpPr bwMode="auto">
            <a:xfrm>
              <a:off x="1809" y="583"/>
              <a:ext cx="348" cy="368"/>
              <a:chOff x="2870" y="1518"/>
              <a:chExt cx="292" cy="320"/>
            </a:xfrm>
          </p:grpSpPr>
          <p:graphicFrame>
            <p:nvGraphicFramePr>
              <p:cNvPr id="59438" name="Object 6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3012" name="Clip" r:id="rId11" imgW="826829" imgH="840406" progId="MS_ClipArt_Gallery.2">
                      <p:embed/>
                    </p:oleObj>
                  </mc:Choice>
                  <mc:Fallback>
                    <p:oleObj name="Clip" r:id="rId11"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9" name="Object 7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3013" name="Clip" r:id="rId12" imgW="1268295" imgH="1199426" progId="MS_ClipArt_Gallery.2">
                      <p:embed/>
                    </p:oleObj>
                  </mc:Choice>
                  <mc:Fallback>
                    <p:oleObj name="Clip" r:id="rId12"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34" name="Line 71"/>
            <p:cNvSpPr>
              <a:spLocks noChangeShapeType="1"/>
            </p:cNvSpPr>
            <p:nvPr/>
          </p:nvSpPr>
          <p:spPr bwMode="auto">
            <a:xfrm>
              <a:off x="2158" y="793"/>
              <a:ext cx="26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35" name="Line 72"/>
            <p:cNvSpPr>
              <a:spLocks noChangeShapeType="1"/>
            </p:cNvSpPr>
            <p:nvPr/>
          </p:nvSpPr>
          <p:spPr bwMode="auto">
            <a:xfrm flipH="1">
              <a:off x="1734" y="715"/>
              <a:ext cx="16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73"/>
            <p:cNvSpPr>
              <a:spLocks noChangeShapeType="1"/>
            </p:cNvSpPr>
            <p:nvPr/>
          </p:nvSpPr>
          <p:spPr bwMode="auto">
            <a:xfrm flipH="1">
              <a:off x="1747" y="776"/>
              <a:ext cx="16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74"/>
            <p:cNvSpPr>
              <a:spLocks noChangeShapeType="1"/>
            </p:cNvSpPr>
            <p:nvPr/>
          </p:nvSpPr>
          <p:spPr bwMode="auto">
            <a:xfrm flipH="1">
              <a:off x="1697" y="830"/>
              <a:ext cx="16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75"/>
          <p:cNvGrpSpPr>
            <a:grpSpLocks/>
          </p:cNvGrpSpPr>
          <p:nvPr/>
        </p:nvGrpSpPr>
        <p:grpSpPr bwMode="auto">
          <a:xfrm>
            <a:off x="6400800" y="1779588"/>
            <a:ext cx="869950" cy="544512"/>
            <a:chOff x="2960" y="1427"/>
            <a:chExt cx="548" cy="343"/>
          </a:xfrm>
        </p:grpSpPr>
        <p:grpSp>
          <p:nvGrpSpPr>
            <p:cNvPr id="59418" name="Group 76"/>
            <p:cNvGrpSpPr>
              <a:grpSpLocks/>
            </p:cNvGrpSpPr>
            <p:nvPr/>
          </p:nvGrpSpPr>
          <p:grpSpPr bwMode="auto">
            <a:xfrm>
              <a:off x="3024" y="1623"/>
              <a:ext cx="315" cy="147"/>
              <a:chOff x="3600" y="219"/>
              <a:chExt cx="360" cy="175"/>
            </a:xfrm>
          </p:grpSpPr>
          <p:sp>
            <p:nvSpPr>
              <p:cNvPr id="59420" name="Oval 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9421" name="Line 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Rectangle 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latin typeface="Times New Roman" panose="02020603050405020304" pitchFamily="18" charset="0"/>
                </a:endParaRPr>
              </a:p>
            </p:txBody>
          </p:sp>
          <p:sp>
            <p:nvSpPr>
              <p:cNvPr id="59424" name="Oval 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59425" name="Group 82"/>
              <p:cNvGrpSpPr>
                <a:grpSpLocks/>
              </p:cNvGrpSpPr>
              <p:nvPr/>
            </p:nvGrpSpPr>
            <p:grpSpPr bwMode="auto">
              <a:xfrm>
                <a:off x="3686" y="244"/>
                <a:ext cx="177" cy="66"/>
                <a:chOff x="2848" y="848"/>
                <a:chExt cx="140" cy="98"/>
              </a:xfrm>
            </p:grpSpPr>
            <p:sp>
              <p:nvSpPr>
                <p:cNvPr id="59430" name="Line 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1" name="Line 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2" name="Line 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26" name="Group 86"/>
              <p:cNvGrpSpPr>
                <a:grpSpLocks/>
              </p:cNvGrpSpPr>
              <p:nvPr/>
            </p:nvGrpSpPr>
            <p:grpSpPr bwMode="auto">
              <a:xfrm flipV="1">
                <a:off x="3686" y="243"/>
                <a:ext cx="177" cy="66"/>
                <a:chOff x="2848" y="848"/>
                <a:chExt cx="140" cy="98"/>
              </a:xfrm>
            </p:grpSpPr>
            <p:sp>
              <p:nvSpPr>
                <p:cNvPr id="59427" name="Line 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8" name="Line 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9" name="Line 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9419" name="Text Box 90"/>
            <p:cNvSpPr txBox="1">
              <a:spLocks noChangeArrowheads="1"/>
            </p:cNvSpPr>
            <p:nvPr/>
          </p:nvSpPr>
          <p:spPr bwMode="auto">
            <a:xfrm>
              <a:off x="2960" y="142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latin typeface="Comic Sans MS" panose="030F0702030302020204" pitchFamily="66" charset="0"/>
                </a:rPr>
                <a:t>路由器</a:t>
              </a:r>
            </a:p>
          </p:txBody>
        </p:sp>
      </p:grpSp>
    </p:spTree>
    <p:extLst>
      <p:ext uri="{BB962C8B-B14F-4D97-AF65-F5344CB8AC3E}">
        <p14:creationId xmlns:p14="http://schemas.microsoft.com/office/powerpoint/2010/main" val="25384669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在同一个</a:t>
            </a:r>
            <a:r>
              <a:rPr lang="en-US" altLang="zh-CN" dirty="0"/>
              <a:t>IP</a:t>
            </a:r>
            <a:r>
              <a:rPr lang="zh-CN" altLang="en-US" dirty="0"/>
              <a:t>子网中的移动性</a:t>
            </a:r>
            <a:endParaRPr lang="zh-CN" altLang="en-US" dirty="0">
              <a:latin typeface="+mn-lt"/>
            </a:endParaRPr>
          </a:p>
        </p:txBody>
      </p:sp>
      <p:sp>
        <p:nvSpPr>
          <p:cNvPr id="31749" name="Rectangle 94"/>
          <p:cNvSpPr>
            <a:spLocks noGrp="1" noChangeArrowheads="1"/>
          </p:cNvSpPr>
          <p:nvPr>
            <p:ph sz="half" idx="1"/>
          </p:nvPr>
        </p:nvSpPr>
        <p:spPr>
          <a:xfrm>
            <a:off x="317499" y="1010652"/>
            <a:ext cx="8686801" cy="1213742"/>
          </a:xfrm>
        </p:spPr>
        <p:txBody>
          <a:bodyPr/>
          <a:lstStyle/>
          <a:p>
            <a:pPr marL="0" indent="0">
              <a:spcBef>
                <a:spcPts val="600"/>
              </a:spcBef>
              <a:buNone/>
              <a:tabLst>
                <a:tab pos="746125" algn="l"/>
              </a:tabLst>
            </a:pPr>
            <a:r>
              <a:rPr lang="zh-CN" altLang="en-US" sz="2000" dirty="0">
                <a:solidFill>
                  <a:srgbClr val="FF0000"/>
                </a:solidFill>
              </a:rPr>
              <a:t>个</a:t>
            </a:r>
            <a:r>
              <a:rPr lang="zh-CN" altLang="en-US" sz="2400" dirty="0">
                <a:solidFill>
                  <a:srgbClr val="FF0000"/>
                </a:solidFill>
              </a:rPr>
              <a:t>解决方案</a:t>
            </a:r>
            <a:r>
              <a:rPr lang="en-US" altLang="zh-CN" sz="2400" dirty="0">
                <a:solidFill>
                  <a:srgbClr val="FF0000"/>
                </a:solidFill>
              </a:rPr>
              <a:t>: </a:t>
            </a:r>
          </a:p>
          <a:p>
            <a:pPr>
              <a:spcBef>
                <a:spcPts val="600"/>
              </a:spcBef>
              <a:tabLst>
                <a:tab pos="746125" algn="l"/>
              </a:tabLst>
            </a:pPr>
            <a:r>
              <a:rPr lang="zh-CN" altLang="en-US" sz="2400" dirty="0"/>
              <a:t>让</a:t>
            </a:r>
            <a:r>
              <a:rPr lang="en-US" altLang="zh-CN" sz="2400" dirty="0"/>
              <a:t>AP2</a:t>
            </a:r>
            <a:r>
              <a:rPr lang="zh-CN" altLang="en-US" sz="2400" dirty="0">
                <a:solidFill>
                  <a:srgbClr val="FF0000"/>
                </a:solidFill>
              </a:rPr>
              <a:t>发送</a:t>
            </a:r>
            <a:r>
              <a:rPr lang="zh-CN" altLang="en-US" sz="2400" dirty="0"/>
              <a:t>一个包含</a:t>
            </a:r>
            <a:r>
              <a:rPr lang="en-US" altLang="zh-CN" sz="2400" dirty="0"/>
              <a:t>H1</a:t>
            </a:r>
            <a:r>
              <a:rPr lang="zh-CN" altLang="en-US" sz="2400" dirty="0"/>
              <a:t>的源地址的</a:t>
            </a:r>
            <a:r>
              <a:rPr lang="zh-CN" altLang="en-US" sz="2400" dirty="0">
                <a:solidFill>
                  <a:srgbClr val="FF0000"/>
                </a:solidFill>
              </a:rPr>
              <a:t>广播以太网帧</a:t>
            </a:r>
            <a:r>
              <a:rPr lang="zh-CN" altLang="en-US" sz="2400" dirty="0"/>
              <a:t>到新关联后的交换机。</a:t>
            </a:r>
            <a:endParaRPr lang="en-US" altLang="zh-CN" sz="2400" dirty="0"/>
          </a:p>
        </p:txBody>
      </p:sp>
      <p:sp>
        <p:nvSpPr>
          <p:cNvPr id="31750" name="Oval 5"/>
          <p:cNvSpPr>
            <a:spLocks noChangeArrowheads="1"/>
          </p:cNvSpPr>
          <p:nvPr/>
        </p:nvSpPr>
        <p:spPr bwMode="auto">
          <a:xfrm>
            <a:off x="4623003" y="3746186"/>
            <a:ext cx="2154237" cy="2093912"/>
          </a:xfrm>
          <a:prstGeom prst="ellipse">
            <a:avLst/>
          </a:prstGeom>
          <a:solidFill>
            <a:srgbClr val="99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31751" name="Oval 38"/>
          <p:cNvSpPr>
            <a:spLocks noChangeArrowheads="1"/>
          </p:cNvSpPr>
          <p:nvPr/>
        </p:nvSpPr>
        <p:spPr bwMode="auto">
          <a:xfrm>
            <a:off x="2916440" y="3808098"/>
            <a:ext cx="2278063" cy="2051050"/>
          </a:xfrm>
          <a:prstGeom prst="ellipse">
            <a:avLst/>
          </a:prstGeom>
          <a:solidFill>
            <a:srgbClr val="99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31752" name="Line 59"/>
          <p:cNvSpPr>
            <a:spLocks noChangeShapeType="1"/>
          </p:cNvSpPr>
          <p:nvPr/>
        </p:nvSpPr>
        <p:spPr bwMode="auto">
          <a:xfrm>
            <a:off x="5035753" y="4792348"/>
            <a:ext cx="304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53" name="Line 60"/>
          <p:cNvSpPr>
            <a:spLocks noChangeShapeType="1"/>
          </p:cNvSpPr>
          <p:nvPr/>
        </p:nvSpPr>
        <p:spPr bwMode="auto">
          <a:xfrm flipH="1">
            <a:off x="4548390" y="4695511"/>
            <a:ext cx="1905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54" name="Line 61"/>
          <p:cNvSpPr>
            <a:spLocks noChangeShapeType="1"/>
          </p:cNvSpPr>
          <p:nvPr/>
        </p:nvSpPr>
        <p:spPr bwMode="auto">
          <a:xfrm flipH="1">
            <a:off x="4562678" y="4771711"/>
            <a:ext cx="1905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55" name="Line 62"/>
          <p:cNvSpPr>
            <a:spLocks noChangeShapeType="1"/>
          </p:cNvSpPr>
          <p:nvPr/>
        </p:nvSpPr>
        <p:spPr bwMode="auto">
          <a:xfrm flipH="1">
            <a:off x="4505528" y="4838386"/>
            <a:ext cx="1905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grpSp>
        <p:nvGrpSpPr>
          <p:cNvPr id="3" name="Group 356"/>
          <p:cNvGrpSpPr>
            <a:grpSpLocks/>
          </p:cNvGrpSpPr>
          <p:nvPr/>
        </p:nvGrpSpPr>
        <p:grpSpPr bwMode="auto">
          <a:xfrm>
            <a:off x="6248603" y="4233548"/>
            <a:ext cx="333375" cy="369888"/>
            <a:chOff x="313" y="1497"/>
            <a:chExt cx="1152" cy="1014"/>
          </a:xfrm>
        </p:grpSpPr>
        <p:pic>
          <p:nvPicPr>
            <p:cNvPr id="76856"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57"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403"/>
          <p:cNvGrpSpPr>
            <a:grpSpLocks/>
          </p:cNvGrpSpPr>
          <p:nvPr/>
        </p:nvGrpSpPr>
        <p:grpSpPr bwMode="auto">
          <a:xfrm>
            <a:off x="3211715" y="4722498"/>
            <a:ext cx="525463" cy="392113"/>
            <a:chOff x="2751" y="1851"/>
            <a:chExt cx="462" cy="478"/>
          </a:xfrm>
        </p:grpSpPr>
        <p:pic>
          <p:nvPicPr>
            <p:cNvPr id="76854" name="Picture 364" descr="iphone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55" name="Picture 402" descr="antenna_radiation_styliz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356"/>
          <p:cNvGrpSpPr>
            <a:grpSpLocks/>
          </p:cNvGrpSpPr>
          <p:nvPr/>
        </p:nvGrpSpPr>
        <p:grpSpPr bwMode="auto">
          <a:xfrm>
            <a:off x="5588203" y="5159061"/>
            <a:ext cx="363537" cy="338137"/>
            <a:chOff x="313" y="1497"/>
            <a:chExt cx="1152" cy="1014"/>
          </a:xfrm>
        </p:grpSpPr>
        <p:pic>
          <p:nvPicPr>
            <p:cNvPr id="76852" name="Picture 354" descr="laptop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53" name="Picture 355" descr="antenna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356"/>
          <p:cNvGrpSpPr>
            <a:grpSpLocks/>
          </p:cNvGrpSpPr>
          <p:nvPr/>
        </p:nvGrpSpPr>
        <p:grpSpPr bwMode="auto">
          <a:xfrm>
            <a:off x="4359478" y="5179698"/>
            <a:ext cx="376237" cy="347663"/>
            <a:chOff x="313" y="1497"/>
            <a:chExt cx="1152" cy="1014"/>
          </a:xfrm>
        </p:grpSpPr>
        <p:pic>
          <p:nvPicPr>
            <p:cNvPr id="76850" name="Picture 354" descr="laptop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51" name="Picture 355"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356"/>
          <p:cNvGrpSpPr>
            <a:grpSpLocks/>
          </p:cNvGrpSpPr>
          <p:nvPr/>
        </p:nvGrpSpPr>
        <p:grpSpPr bwMode="auto">
          <a:xfrm>
            <a:off x="3637165" y="5198748"/>
            <a:ext cx="384175" cy="438150"/>
            <a:chOff x="313" y="1497"/>
            <a:chExt cx="1152" cy="1014"/>
          </a:xfrm>
        </p:grpSpPr>
        <p:pic>
          <p:nvPicPr>
            <p:cNvPr id="76848" name="Picture 354" descr="laptop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9" name="Picture 35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403"/>
          <p:cNvGrpSpPr>
            <a:grpSpLocks/>
          </p:cNvGrpSpPr>
          <p:nvPr/>
        </p:nvGrpSpPr>
        <p:grpSpPr bwMode="auto">
          <a:xfrm>
            <a:off x="3535565" y="4041461"/>
            <a:ext cx="487363" cy="401637"/>
            <a:chOff x="2751" y="1851"/>
            <a:chExt cx="462" cy="478"/>
          </a:xfrm>
        </p:grpSpPr>
        <p:pic>
          <p:nvPicPr>
            <p:cNvPr id="76846" name="Picture 364" descr="iphone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7" name="Picture 402" descr="antenna_radiation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403"/>
          <p:cNvGrpSpPr>
            <a:grpSpLocks/>
          </p:cNvGrpSpPr>
          <p:nvPr/>
        </p:nvGrpSpPr>
        <p:grpSpPr bwMode="auto">
          <a:xfrm>
            <a:off x="6096203" y="4701861"/>
            <a:ext cx="527050" cy="392112"/>
            <a:chOff x="2751" y="1851"/>
            <a:chExt cx="462" cy="478"/>
          </a:xfrm>
        </p:grpSpPr>
        <p:pic>
          <p:nvPicPr>
            <p:cNvPr id="76844" name="Picture 364" descr="iphone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5" name="Picture 402" descr="antenna_radiation_styliz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356"/>
          <p:cNvGrpSpPr>
            <a:grpSpLocks/>
          </p:cNvGrpSpPr>
          <p:nvPr/>
        </p:nvGrpSpPr>
        <p:grpSpPr bwMode="auto">
          <a:xfrm>
            <a:off x="4664278" y="4558986"/>
            <a:ext cx="376237" cy="349250"/>
            <a:chOff x="313" y="1497"/>
            <a:chExt cx="1152" cy="1014"/>
          </a:xfrm>
        </p:grpSpPr>
        <p:pic>
          <p:nvPicPr>
            <p:cNvPr id="76842" name="Picture 354" descr="laptop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3" name="Picture 355"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361"/>
          <p:cNvGrpSpPr>
            <a:grpSpLocks/>
          </p:cNvGrpSpPr>
          <p:nvPr/>
        </p:nvGrpSpPr>
        <p:grpSpPr bwMode="auto">
          <a:xfrm>
            <a:off x="3759403" y="4376423"/>
            <a:ext cx="762000" cy="663575"/>
            <a:chOff x="2967" y="478"/>
            <a:chExt cx="788" cy="625"/>
          </a:xfrm>
        </p:grpSpPr>
        <p:pic>
          <p:nvPicPr>
            <p:cNvPr id="76840" name="Picture 358" descr="access_point_stylized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1" name="Picture 360"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361"/>
          <p:cNvGrpSpPr>
            <a:grpSpLocks/>
          </p:cNvGrpSpPr>
          <p:nvPr/>
        </p:nvGrpSpPr>
        <p:grpSpPr bwMode="auto">
          <a:xfrm>
            <a:off x="5396115" y="4397061"/>
            <a:ext cx="762000" cy="661987"/>
            <a:chOff x="2967" y="478"/>
            <a:chExt cx="788" cy="625"/>
          </a:xfrm>
        </p:grpSpPr>
        <p:pic>
          <p:nvPicPr>
            <p:cNvPr id="76838" name="Picture 358" descr="access_point_stylized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9" name="Picture 360"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66" name="Text Box 18"/>
          <p:cNvSpPr txBox="1">
            <a:spLocks noChangeArrowheads="1"/>
          </p:cNvSpPr>
          <p:nvPr/>
        </p:nvSpPr>
        <p:spPr bwMode="auto">
          <a:xfrm>
            <a:off x="4553303" y="4873311"/>
            <a:ext cx="446087"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H1</a:t>
            </a:r>
          </a:p>
        </p:txBody>
      </p:sp>
      <p:sp>
        <p:nvSpPr>
          <p:cNvPr id="31767" name="Text Box 20"/>
          <p:cNvSpPr txBox="1">
            <a:spLocks noChangeArrowheads="1"/>
          </p:cNvSpPr>
          <p:nvPr/>
        </p:nvSpPr>
        <p:spPr bwMode="auto">
          <a:xfrm>
            <a:off x="5651021" y="5837336"/>
            <a:ext cx="65114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BBS2</a:t>
            </a:r>
            <a:endParaRPr lang="en-US" sz="1600" dirty="0" smtClean="0">
              <a:latin typeface="+mn-lt"/>
              <a:cs typeface="Arial" charset="0"/>
            </a:endParaRPr>
          </a:p>
        </p:txBody>
      </p:sp>
      <p:sp>
        <p:nvSpPr>
          <p:cNvPr id="31768" name="Text Box 20"/>
          <p:cNvSpPr txBox="1">
            <a:spLocks noChangeArrowheads="1"/>
          </p:cNvSpPr>
          <p:nvPr/>
        </p:nvSpPr>
        <p:spPr bwMode="auto">
          <a:xfrm>
            <a:off x="3726736" y="5829571"/>
            <a:ext cx="65114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BBS1</a:t>
            </a:r>
            <a:endParaRPr lang="en-US" sz="1600" dirty="0" smtClean="0">
              <a:latin typeface="+mn-lt"/>
              <a:cs typeface="Arial" charset="0"/>
            </a:endParaRPr>
          </a:p>
        </p:txBody>
      </p:sp>
      <p:sp>
        <p:nvSpPr>
          <p:cNvPr id="31769" name="Line 13"/>
          <p:cNvSpPr>
            <a:spLocks noChangeShapeType="1"/>
          </p:cNvSpPr>
          <p:nvPr/>
        </p:nvSpPr>
        <p:spPr bwMode="auto">
          <a:xfrm flipV="1">
            <a:off x="4767465" y="2507936"/>
            <a:ext cx="14288" cy="7731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70" name="Line 13"/>
          <p:cNvSpPr>
            <a:spLocks noChangeShapeType="1"/>
          </p:cNvSpPr>
          <p:nvPr/>
        </p:nvSpPr>
        <p:spPr bwMode="auto">
          <a:xfrm flipH="1" flipV="1">
            <a:off x="4873828" y="3563623"/>
            <a:ext cx="744537" cy="1168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71" name="Line 13"/>
          <p:cNvSpPr>
            <a:spLocks noChangeShapeType="1"/>
          </p:cNvSpPr>
          <p:nvPr/>
        </p:nvSpPr>
        <p:spPr bwMode="auto">
          <a:xfrm flipV="1">
            <a:off x="4027690" y="3584261"/>
            <a:ext cx="657225" cy="11382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grpSp>
        <p:nvGrpSpPr>
          <p:cNvPr id="14" name="Group 332"/>
          <p:cNvGrpSpPr>
            <a:grpSpLocks/>
          </p:cNvGrpSpPr>
          <p:nvPr/>
        </p:nvGrpSpPr>
        <p:grpSpPr bwMode="auto">
          <a:xfrm>
            <a:off x="4318203" y="2255523"/>
            <a:ext cx="881062" cy="454025"/>
            <a:chOff x="2356" y="1300"/>
            <a:chExt cx="555" cy="194"/>
          </a:xfrm>
        </p:grpSpPr>
        <p:sp>
          <p:nvSpPr>
            <p:cNvPr id="768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600">
                <a:latin typeface="+mn-lt"/>
              </a:endParaRPr>
            </a:p>
          </p:txBody>
        </p:sp>
        <p:sp>
          <p:nvSpPr>
            <p:cNvPr id="768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sz="1600">
                <a:latin typeface="+mn-lt"/>
              </a:endParaRPr>
            </a:p>
          </p:txBody>
        </p:sp>
        <p:sp>
          <p:nvSpPr>
            <p:cNvPr id="768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600">
                <a:latin typeface="+mn-lt"/>
              </a:endParaRPr>
            </a:p>
          </p:txBody>
        </p:sp>
        <p:grpSp>
          <p:nvGrpSpPr>
            <p:cNvPr id="15" name="Group 329"/>
            <p:cNvGrpSpPr>
              <a:grpSpLocks/>
            </p:cNvGrpSpPr>
            <p:nvPr/>
          </p:nvGrpSpPr>
          <p:grpSpPr bwMode="auto">
            <a:xfrm>
              <a:off x="2468" y="1332"/>
              <a:ext cx="310" cy="60"/>
              <a:chOff x="2468" y="1332"/>
              <a:chExt cx="310" cy="60"/>
            </a:xfrm>
          </p:grpSpPr>
          <p:sp>
            <p:nvSpPr>
              <p:cNvPr id="76836"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lt"/>
                </a:endParaRPr>
              </a:p>
            </p:txBody>
          </p:sp>
          <p:sp>
            <p:nvSpPr>
              <p:cNvPr id="76837"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lt"/>
                </a:endParaRPr>
              </a:p>
            </p:txBody>
          </p:sp>
        </p:grpSp>
        <p:sp>
          <p:nvSpPr>
            <p:cNvPr id="31779"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80"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grpSp>
      <p:pic>
        <p:nvPicPr>
          <p:cNvPr id="3177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27740" y="3185798"/>
            <a:ext cx="703263" cy="398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1" name="Text Box 32"/>
          <p:cNvSpPr txBox="1">
            <a:spLocks noChangeArrowheads="1"/>
          </p:cNvSpPr>
          <p:nvPr/>
        </p:nvSpPr>
        <p:spPr bwMode="auto">
          <a:xfrm>
            <a:off x="5026679" y="3070790"/>
            <a:ext cx="7525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switch</a:t>
            </a:r>
          </a:p>
        </p:txBody>
      </p:sp>
      <p:sp>
        <p:nvSpPr>
          <p:cNvPr id="62" name="Text Box 32"/>
          <p:cNvSpPr txBox="1">
            <a:spLocks noChangeArrowheads="1"/>
          </p:cNvSpPr>
          <p:nvPr/>
        </p:nvSpPr>
        <p:spPr bwMode="auto">
          <a:xfrm>
            <a:off x="5182388" y="2244042"/>
            <a:ext cx="733471" cy="338554"/>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9pPr>
          </a:lstStyle>
          <a:p>
            <a:pPr eaLnBrk="1" hangingPunct="1">
              <a:defRPr/>
            </a:pPr>
            <a:r>
              <a:rPr lang="en-US" sz="1600" dirty="0" smtClean="0">
                <a:latin typeface="+mn-lt"/>
                <a:cs typeface="Arial" charset="0"/>
              </a:rPr>
              <a:t>router</a:t>
            </a:r>
          </a:p>
        </p:txBody>
      </p:sp>
      <p:sp>
        <p:nvSpPr>
          <p:cNvPr id="5" name="矩形 4"/>
          <p:cNvSpPr/>
          <p:nvPr/>
        </p:nvSpPr>
        <p:spPr>
          <a:xfrm>
            <a:off x="4326509" y="3557273"/>
            <a:ext cx="409471" cy="338554"/>
          </a:xfrm>
          <a:prstGeom prst="rect">
            <a:avLst/>
          </a:prstGeom>
        </p:spPr>
        <p:txBody>
          <a:bodyPr wrap="none">
            <a:spAutoFit/>
          </a:bodyPr>
          <a:lstStyle/>
          <a:p>
            <a:r>
              <a:rPr lang="en-US" altLang="zh-CN" sz="1600" dirty="0">
                <a:latin typeface="+mn-lt"/>
              </a:rPr>
              <a:t>if1</a:t>
            </a:r>
          </a:p>
        </p:txBody>
      </p:sp>
      <p:sp>
        <p:nvSpPr>
          <p:cNvPr id="65" name="矩形 64"/>
          <p:cNvSpPr/>
          <p:nvPr/>
        </p:nvSpPr>
        <p:spPr>
          <a:xfrm>
            <a:off x="4909687" y="3553876"/>
            <a:ext cx="409471" cy="338554"/>
          </a:xfrm>
          <a:prstGeom prst="rect">
            <a:avLst/>
          </a:prstGeom>
        </p:spPr>
        <p:txBody>
          <a:bodyPr wrap="none">
            <a:spAutoFit/>
          </a:bodyPr>
          <a:lstStyle/>
          <a:p>
            <a:r>
              <a:rPr lang="en-US" altLang="zh-CN" sz="1600" dirty="0" smtClean="0">
                <a:latin typeface="+mn-lt"/>
              </a:rPr>
              <a:t>if2</a:t>
            </a:r>
            <a:endParaRPr lang="en-US" altLang="zh-CN" sz="1600" dirty="0">
              <a:latin typeface="+mn-lt"/>
            </a:endParaRPr>
          </a:p>
        </p:txBody>
      </p:sp>
      <p:sp>
        <p:nvSpPr>
          <p:cNvPr id="66" name="矩形 65"/>
          <p:cNvSpPr/>
          <p:nvPr/>
        </p:nvSpPr>
        <p:spPr>
          <a:xfrm>
            <a:off x="4726432" y="2671653"/>
            <a:ext cx="675185" cy="338554"/>
          </a:xfrm>
          <a:prstGeom prst="rect">
            <a:avLst/>
          </a:prstGeom>
        </p:spPr>
        <p:txBody>
          <a:bodyPr wrap="none">
            <a:spAutoFit/>
          </a:bodyPr>
          <a:lstStyle/>
          <a:p>
            <a:r>
              <a:rPr lang="en-US" altLang="zh-CN" sz="1600" dirty="0" smtClean="0">
                <a:latin typeface="+mn-lt"/>
              </a:rPr>
              <a:t>MAC</a:t>
            </a:r>
            <a:r>
              <a:rPr lang="en-US" altLang="zh-CN" sz="1600" baseline="-25000" dirty="0" smtClean="0">
                <a:latin typeface="+mn-lt"/>
              </a:rPr>
              <a:t>R</a:t>
            </a:r>
            <a:endParaRPr lang="en-US" altLang="zh-CN" sz="1600" baseline="-25000" dirty="0">
              <a:latin typeface="+mn-lt"/>
            </a:endParaRPr>
          </a:p>
        </p:txBody>
      </p:sp>
      <p:sp>
        <p:nvSpPr>
          <p:cNvPr id="67" name="矩形 66"/>
          <p:cNvSpPr/>
          <p:nvPr/>
        </p:nvSpPr>
        <p:spPr>
          <a:xfrm>
            <a:off x="3597586" y="4911970"/>
            <a:ext cx="535724" cy="338554"/>
          </a:xfrm>
          <a:prstGeom prst="rect">
            <a:avLst/>
          </a:prstGeom>
        </p:spPr>
        <p:txBody>
          <a:bodyPr wrap="none">
            <a:spAutoFit/>
          </a:bodyPr>
          <a:lstStyle/>
          <a:p>
            <a:r>
              <a:rPr lang="en-US" altLang="zh-CN" sz="1600" dirty="0" smtClean="0">
                <a:latin typeface="+mn-lt"/>
              </a:rPr>
              <a:t>AP1</a:t>
            </a:r>
            <a:endParaRPr lang="en-US" altLang="zh-CN" sz="1600" dirty="0">
              <a:latin typeface="+mn-lt"/>
            </a:endParaRPr>
          </a:p>
        </p:txBody>
      </p:sp>
      <p:sp>
        <p:nvSpPr>
          <p:cNvPr id="68" name="矩形 67"/>
          <p:cNvSpPr/>
          <p:nvPr/>
        </p:nvSpPr>
        <p:spPr>
          <a:xfrm>
            <a:off x="5499639" y="4929217"/>
            <a:ext cx="534121" cy="338554"/>
          </a:xfrm>
          <a:prstGeom prst="rect">
            <a:avLst/>
          </a:prstGeom>
        </p:spPr>
        <p:txBody>
          <a:bodyPr wrap="none">
            <a:spAutoFit/>
          </a:bodyPr>
          <a:lstStyle/>
          <a:p>
            <a:r>
              <a:rPr lang="en-US" altLang="zh-CN" sz="1600" dirty="0" smtClean="0">
                <a:latin typeface="+mn-lt"/>
              </a:rPr>
              <a:t>AP2</a:t>
            </a:r>
            <a:endParaRPr lang="en-US" altLang="zh-CN" sz="1600" dirty="0">
              <a:latin typeface="+mn-lt"/>
            </a:endParaRPr>
          </a:p>
        </p:txBody>
      </p:sp>
      <p:sp>
        <p:nvSpPr>
          <p:cNvPr id="63" name="矩形 62"/>
          <p:cNvSpPr/>
          <p:nvPr/>
        </p:nvSpPr>
        <p:spPr>
          <a:xfrm>
            <a:off x="2694851" y="3118423"/>
            <a:ext cx="1601721" cy="338554"/>
          </a:xfrm>
          <a:prstGeom prst="rect">
            <a:avLst/>
          </a:prstGeom>
        </p:spPr>
        <p:txBody>
          <a:bodyPr wrap="none">
            <a:spAutoFit/>
          </a:bodyPr>
          <a:lstStyle/>
          <a:p>
            <a:r>
              <a:rPr lang="en-US" altLang="zh-CN" sz="1600" dirty="0" smtClean="0">
                <a:latin typeface="+mn-lt"/>
              </a:rPr>
              <a:t>(MAC</a:t>
            </a:r>
            <a:r>
              <a:rPr lang="en-US" altLang="zh-CN" sz="1600" baseline="-25000" dirty="0" smtClean="0">
                <a:latin typeface="+mn-lt"/>
              </a:rPr>
              <a:t>H1</a:t>
            </a:r>
            <a:r>
              <a:rPr lang="en-US" altLang="zh-CN" sz="1600" dirty="0" smtClean="0">
                <a:latin typeface="+mn-lt"/>
              </a:rPr>
              <a:t> </a:t>
            </a:r>
            <a:r>
              <a:rPr lang="en-US" altLang="zh-CN" sz="1600" dirty="0" smtClean="0">
                <a:solidFill>
                  <a:srgbClr val="FF0000"/>
                </a:solidFill>
                <a:latin typeface="+mn-lt"/>
              </a:rPr>
              <a:t>if1</a:t>
            </a:r>
            <a:r>
              <a:rPr lang="en-US" altLang="zh-CN" sz="1600" dirty="0" smtClean="0">
                <a:latin typeface="+mn-lt"/>
              </a:rPr>
              <a:t> TTL</a:t>
            </a:r>
            <a:r>
              <a:rPr lang="en-US" altLang="zh-CN" sz="1600" dirty="0" smtClean="0"/>
              <a:t>)</a:t>
            </a:r>
            <a:endParaRPr lang="zh-CN" altLang="en-US" sz="1600" dirty="0"/>
          </a:p>
        </p:txBody>
      </p:sp>
      <p:sp>
        <p:nvSpPr>
          <p:cNvPr id="64" name="矩形 63"/>
          <p:cNvSpPr/>
          <p:nvPr/>
        </p:nvSpPr>
        <p:spPr>
          <a:xfrm>
            <a:off x="5227279" y="3349200"/>
            <a:ext cx="1629742" cy="338554"/>
          </a:xfrm>
          <a:prstGeom prst="rect">
            <a:avLst/>
          </a:prstGeom>
        </p:spPr>
        <p:txBody>
          <a:bodyPr wrap="none">
            <a:spAutoFit/>
          </a:bodyPr>
          <a:lstStyle/>
          <a:p>
            <a:r>
              <a:rPr lang="en-US" altLang="zh-CN" sz="1600" dirty="0" smtClean="0">
                <a:latin typeface="+mn-lt"/>
              </a:rPr>
              <a:t>(MAC</a:t>
            </a:r>
            <a:r>
              <a:rPr lang="en-US" altLang="zh-CN" sz="1600" baseline="-25000" dirty="0" smtClean="0">
                <a:latin typeface="+mn-lt"/>
              </a:rPr>
              <a:t>H1</a:t>
            </a:r>
            <a:r>
              <a:rPr lang="en-US" altLang="zh-CN" sz="1600" dirty="0" smtClean="0">
                <a:latin typeface="+mn-lt"/>
              </a:rPr>
              <a:t> </a:t>
            </a:r>
            <a:r>
              <a:rPr lang="en-US" altLang="zh-CN" sz="1600" dirty="0" smtClean="0">
                <a:solidFill>
                  <a:srgbClr val="FF0000"/>
                </a:solidFill>
                <a:latin typeface="+mn-lt"/>
              </a:rPr>
              <a:t>if2</a:t>
            </a:r>
            <a:r>
              <a:rPr lang="en-US" altLang="zh-CN" sz="1600" dirty="0" smtClean="0">
                <a:latin typeface="+mn-lt"/>
              </a:rPr>
              <a:t> TTL’</a:t>
            </a:r>
            <a:r>
              <a:rPr lang="en-US" altLang="zh-CN" sz="1600" dirty="0" smtClean="0"/>
              <a:t>)</a:t>
            </a:r>
            <a:endParaRPr lang="zh-CN" altLang="en-US" sz="1600" dirty="0"/>
          </a:p>
        </p:txBody>
      </p:sp>
    </p:spTree>
    <p:extLst>
      <p:ext uri="{BB962C8B-B14F-4D97-AF65-F5344CB8AC3E}">
        <p14:creationId xmlns:p14="http://schemas.microsoft.com/office/powerpoint/2010/main" val="268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63"/>
                                        </p:tgtEl>
                                      </p:cBhvr>
                                    </p:animEffect>
                                    <p:set>
                                      <p:cBhvr>
                                        <p:cTn id="25"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solidFill>
                  <a:srgbClr val="FF0000"/>
                </a:solidFill>
              </a:rPr>
              <a:t>802.11</a:t>
            </a:r>
            <a:r>
              <a:rPr lang="zh-CN" altLang="en-US" sz="1800" dirty="0" smtClean="0">
                <a:solidFill>
                  <a:srgbClr val="FF0000"/>
                </a:solidFill>
              </a:rPr>
              <a:t>中的高级特色</a:t>
            </a:r>
            <a:endParaRPr lang="en-US" altLang="zh-CN" sz="1800" dirty="0">
              <a:solidFill>
                <a:srgbClr val="FF0000"/>
              </a:solidFill>
            </a:endParaRPr>
          </a:p>
          <a:p>
            <a:pPr eaLnBrk="1" hangingPunct="1">
              <a:spcBef>
                <a:spcPts val="600"/>
              </a:spcBef>
            </a:pPr>
            <a:r>
              <a:rPr lang="zh-CN" altLang="en-US" sz="1800" dirty="0" smtClean="0"/>
              <a:t>个人域网络：蓝牙和 </a:t>
            </a:r>
            <a:r>
              <a:rPr lang="en-US" altLang="zh-CN" sz="1800" dirty="0" smtClean="0"/>
              <a:t>ZigBee</a:t>
            </a:r>
            <a:endParaRPr lang="en-US" altLang="zh-CN" sz="1800" dirty="0"/>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143500"/>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31973291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17500" y="228600"/>
            <a:ext cx="8513763" cy="649705"/>
          </a:xfrm>
        </p:spPr>
        <p:txBody>
          <a:bodyPr/>
          <a:lstStyle/>
          <a:p>
            <a:pPr eaLnBrk="1" hangingPunct="1"/>
            <a:r>
              <a:rPr lang="en-US" altLang="zh-CN" dirty="0" smtClean="0">
                <a:latin typeface="+mn-lt"/>
              </a:rPr>
              <a:t>802.11</a:t>
            </a:r>
            <a:r>
              <a:rPr lang="zh-CN" altLang="en-US" dirty="0">
                <a:latin typeface="+mn-lt"/>
              </a:rPr>
              <a:t>中的高级特色</a:t>
            </a:r>
            <a:endParaRPr lang="en-US" altLang="zh-CN" dirty="0">
              <a:latin typeface="+mn-lt"/>
            </a:endParaRPr>
          </a:p>
        </p:txBody>
      </p:sp>
      <p:sp>
        <p:nvSpPr>
          <p:cNvPr id="103427" name="Rectangle 3"/>
          <p:cNvSpPr>
            <a:spLocks noGrp="1" noChangeArrowheads="1"/>
          </p:cNvSpPr>
          <p:nvPr>
            <p:ph type="body" idx="1"/>
          </p:nvPr>
        </p:nvSpPr>
        <p:spPr>
          <a:xfrm>
            <a:off x="355599" y="998621"/>
            <a:ext cx="8475663" cy="5137067"/>
          </a:xfrm>
        </p:spPr>
        <p:txBody>
          <a:bodyPr/>
          <a:lstStyle/>
          <a:p>
            <a:pPr>
              <a:spcBef>
                <a:spcPts val="600"/>
              </a:spcBef>
            </a:pPr>
            <a:r>
              <a:rPr lang="zh-CN" altLang="en-US" dirty="0"/>
              <a:t>我们</a:t>
            </a:r>
            <a:r>
              <a:rPr lang="zh-CN" altLang="en-US" dirty="0" smtClean="0"/>
              <a:t>将简要地</a:t>
            </a:r>
            <a:r>
              <a:rPr lang="zh-CN" altLang="en-US" dirty="0"/>
              <a:t>讨论</a:t>
            </a:r>
            <a:r>
              <a:rPr lang="en-US" altLang="zh-CN" dirty="0"/>
              <a:t>802.11</a:t>
            </a:r>
            <a:r>
              <a:rPr lang="zh-CN" altLang="en-US" dirty="0"/>
              <a:t>网络中的两个</a:t>
            </a:r>
            <a:r>
              <a:rPr lang="zh-CN" altLang="en-US" dirty="0" smtClean="0"/>
              <a:t>高级能力，以此来完成对</a:t>
            </a:r>
            <a:r>
              <a:rPr lang="en-US" altLang="zh-CN" dirty="0"/>
              <a:t>802.11</a:t>
            </a:r>
            <a:r>
              <a:rPr lang="zh-CN" altLang="en-US" dirty="0" smtClean="0"/>
              <a:t>的内容介绍。</a:t>
            </a:r>
            <a:endParaRPr lang="en-US" altLang="zh-CN" dirty="0" smtClean="0"/>
          </a:p>
          <a:p>
            <a:pPr>
              <a:spcBef>
                <a:spcPts val="600"/>
              </a:spcBef>
            </a:pPr>
            <a:endParaRPr lang="zh-CN" altLang="en-US" dirty="0"/>
          </a:p>
          <a:p>
            <a:pPr>
              <a:spcBef>
                <a:spcPts val="600"/>
              </a:spcBef>
            </a:pPr>
            <a:r>
              <a:rPr lang="zh-CN" altLang="en-US" dirty="0"/>
              <a:t>我们将</a:t>
            </a:r>
            <a:r>
              <a:rPr lang="zh-CN" altLang="en-US" dirty="0" smtClean="0"/>
              <a:t>看到，这些</a:t>
            </a:r>
            <a:r>
              <a:rPr lang="zh-CN" altLang="en-US" dirty="0"/>
              <a:t>功能</a:t>
            </a:r>
            <a:r>
              <a:rPr lang="zh-CN" altLang="en-US" dirty="0" smtClean="0"/>
              <a:t>并不是完全特定于</a:t>
            </a:r>
            <a:r>
              <a:rPr lang="en-US" altLang="zh-CN" dirty="0" smtClean="0"/>
              <a:t>802.11</a:t>
            </a:r>
            <a:r>
              <a:rPr lang="zh-CN" altLang="en-US" dirty="0" smtClean="0"/>
              <a:t>标准的，而是在该标准中可能由特定机制产生的。 </a:t>
            </a:r>
            <a:endParaRPr lang="en-US" altLang="zh-CN" dirty="0" smtClean="0"/>
          </a:p>
          <a:p>
            <a:pPr>
              <a:spcBef>
                <a:spcPts val="600"/>
              </a:spcBef>
            </a:pPr>
            <a:endParaRPr lang="en-US" altLang="zh-CN" dirty="0" smtClean="0"/>
          </a:p>
          <a:p>
            <a:pPr>
              <a:spcBef>
                <a:spcPts val="600"/>
              </a:spcBef>
            </a:pPr>
            <a:r>
              <a:rPr lang="zh-CN" altLang="en-US" dirty="0" smtClean="0"/>
              <a:t>这允许不同厂商实现这些功能使用自己的</a:t>
            </a:r>
            <a:r>
              <a:rPr lang="en-US" altLang="zh-CN" dirty="0" smtClean="0"/>
              <a:t>(</a:t>
            </a:r>
            <a:r>
              <a:rPr lang="zh-CN" altLang="en-US" dirty="0" smtClean="0"/>
              <a:t>专有</a:t>
            </a:r>
            <a:r>
              <a:rPr lang="en-US" altLang="zh-CN" dirty="0" smtClean="0"/>
              <a:t>)</a:t>
            </a:r>
            <a:r>
              <a:rPr lang="zh-CN" altLang="en-US" dirty="0" smtClean="0"/>
              <a:t>方法，这也许能让他们增加竞争能力。</a:t>
            </a:r>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350838" y="188913"/>
            <a:ext cx="8356600" cy="630237"/>
          </a:xfrm>
          <a:prstGeom prst="rect">
            <a:avLst/>
          </a:prstGeom>
          <a:noFill/>
          <a:ln w="9525">
            <a:noFill/>
            <a:miter lim="800000"/>
            <a:headEnd/>
            <a:tailEnd/>
          </a:ln>
        </p:spPr>
        <p:txBody>
          <a:bodyPr anchor="ctr"/>
          <a:lstStyle/>
          <a:p>
            <a:pPr algn="ctr" eaLnBrk="1" hangingPunct="1">
              <a:defRPr/>
            </a:pPr>
            <a:r>
              <a:rPr lang="en-US" altLang="zh-CN" sz="2800" dirty="0">
                <a:latin typeface="+mn-lt"/>
                <a:ea typeface="+mj-ea"/>
                <a:cs typeface="+mj-cs"/>
              </a:rPr>
              <a:t>802.11</a:t>
            </a:r>
            <a:r>
              <a:rPr lang="zh-CN" altLang="en-US" sz="2800" dirty="0">
                <a:latin typeface="+mn-lt"/>
                <a:ea typeface="+mj-ea"/>
                <a:cs typeface="+mj-cs"/>
              </a:rPr>
              <a:t>中的高级特色</a:t>
            </a:r>
            <a:endParaRPr lang="en-US" altLang="zh-CN" sz="2800" dirty="0">
              <a:latin typeface="+mn-lt"/>
              <a:ea typeface="+mj-ea"/>
              <a:cs typeface="+mj-cs"/>
            </a:endParaRPr>
          </a:p>
        </p:txBody>
      </p:sp>
      <p:sp>
        <p:nvSpPr>
          <p:cNvPr id="104451" name="Rectangle 3"/>
          <p:cNvSpPr>
            <a:spLocks noGrp="1" noChangeArrowheads="1"/>
          </p:cNvSpPr>
          <p:nvPr>
            <p:ph type="body" sz="half" idx="1"/>
          </p:nvPr>
        </p:nvSpPr>
        <p:spPr>
          <a:xfrm>
            <a:off x="361950" y="1065212"/>
            <a:ext cx="3616326" cy="2233613"/>
          </a:xfrm>
        </p:spPr>
        <p:txBody>
          <a:bodyPr/>
          <a:lstStyle/>
          <a:p>
            <a:pPr marL="0" indent="0">
              <a:buNone/>
            </a:pPr>
            <a:r>
              <a:rPr lang="en-US" altLang="zh-CN" sz="2400" dirty="0">
                <a:ea typeface="楷体" panose="02010609060101010101" pitchFamily="49" charset="-122"/>
                <a:cs typeface="Arial" panose="020B0604020202020204" pitchFamily="34" charset="0"/>
              </a:rPr>
              <a:t>802.11</a:t>
            </a:r>
            <a:r>
              <a:rPr lang="zh-CN" altLang="en-US" sz="2400" dirty="0">
                <a:ea typeface="楷体" panose="02010609060101010101" pitchFamily="49" charset="-122"/>
                <a:cs typeface="Arial" panose="020B0604020202020204" pitchFamily="34" charset="0"/>
              </a:rPr>
              <a:t>速率自适应</a:t>
            </a:r>
            <a:endParaRPr lang="en-US" altLang="zh-CN" sz="2400" dirty="0">
              <a:ea typeface="楷体" panose="02010609060101010101" pitchFamily="49" charset="-122"/>
              <a:cs typeface="Arial" panose="020B0604020202020204" pitchFamily="34" charset="0"/>
            </a:endParaRPr>
          </a:p>
          <a:p>
            <a:r>
              <a:rPr lang="zh-CN" altLang="en-US" sz="2400" dirty="0">
                <a:ea typeface="楷体" panose="02010609060101010101" pitchFamily="49" charset="-122"/>
                <a:cs typeface="Arial" panose="020B0604020202020204" pitchFamily="34" charset="0"/>
              </a:rPr>
              <a:t>基站和移动终端之间的速度会随着移动终端的移动和</a:t>
            </a:r>
            <a:r>
              <a:rPr lang="en-US" altLang="zh-CN" sz="2400" dirty="0">
                <a:ea typeface="楷体" panose="02010609060101010101" pitchFamily="49" charset="-122"/>
                <a:cs typeface="Arial" panose="020B0604020202020204" pitchFamily="34" charset="0"/>
              </a:rPr>
              <a:t>SNR</a:t>
            </a:r>
            <a:r>
              <a:rPr lang="zh-CN" altLang="en-US" sz="2400" dirty="0">
                <a:ea typeface="楷体" panose="02010609060101010101" pitchFamily="49" charset="-122"/>
                <a:cs typeface="Arial" panose="020B0604020202020204" pitchFamily="34" charset="0"/>
              </a:rPr>
              <a:t>的变化而智能的调整</a:t>
            </a:r>
          </a:p>
        </p:txBody>
      </p:sp>
      <p:sp>
        <p:nvSpPr>
          <p:cNvPr id="104452" name="Line 4"/>
          <p:cNvSpPr>
            <a:spLocks noChangeShapeType="1"/>
          </p:cNvSpPr>
          <p:nvPr/>
        </p:nvSpPr>
        <p:spPr bwMode="auto">
          <a:xfrm>
            <a:off x="595735" y="5250196"/>
            <a:ext cx="296863" cy="1587"/>
          </a:xfrm>
          <a:prstGeom prst="line">
            <a:avLst/>
          </a:prstGeom>
          <a:noFill/>
          <a:ln w="28575">
            <a:solidFill>
              <a:srgbClr val="0000FF"/>
            </a:solidFill>
            <a:round/>
            <a:headEnd/>
            <a:tailEnd/>
          </a:ln>
        </p:spPr>
        <p:txBody>
          <a:bodyPr/>
          <a:lstStyle/>
          <a:p>
            <a:endParaRPr lang="zh-CN" altLang="en-US">
              <a:latin typeface="+mn-lt"/>
            </a:endParaRPr>
          </a:p>
        </p:txBody>
      </p:sp>
      <p:sp>
        <p:nvSpPr>
          <p:cNvPr id="104453" name="Line 5"/>
          <p:cNvSpPr>
            <a:spLocks noChangeShapeType="1"/>
          </p:cNvSpPr>
          <p:nvPr/>
        </p:nvSpPr>
        <p:spPr bwMode="auto">
          <a:xfrm>
            <a:off x="583035" y="5000958"/>
            <a:ext cx="296863" cy="1588"/>
          </a:xfrm>
          <a:prstGeom prst="line">
            <a:avLst/>
          </a:prstGeom>
          <a:noFill/>
          <a:ln w="28575">
            <a:solidFill>
              <a:srgbClr val="FF0000"/>
            </a:solidFill>
            <a:prstDash val="dash"/>
            <a:round/>
            <a:headEnd/>
            <a:tailEnd/>
          </a:ln>
        </p:spPr>
        <p:txBody>
          <a:bodyPr/>
          <a:lstStyle/>
          <a:p>
            <a:endParaRPr lang="zh-CN" altLang="en-US">
              <a:latin typeface="+mn-lt"/>
            </a:endParaRPr>
          </a:p>
        </p:txBody>
      </p:sp>
      <p:sp>
        <p:nvSpPr>
          <p:cNvPr id="104454" name="Line 6"/>
          <p:cNvSpPr>
            <a:spLocks noChangeShapeType="1"/>
          </p:cNvSpPr>
          <p:nvPr/>
        </p:nvSpPr>
        <p:spPr bwMode="auto">
          <a:xfrm>
            <a:off x="605260" y="4754896"/>
            <a:ext cx="269875" cy="1587"/>
          </a:xfrm>
          <a:prstGeom prst="line">
            <a:avLst/>
          </a:prstGeom>
          <a:noFill/>
          <a:ln w="28575">
            <a:solidFill>
              <a:srgbClr val="009900"/>
            </a:solidFill>
            <a:prstDash val="sysDot"/>
            <a:round/>
            <a:headEnd/>
            <a:tailEnd/>
          </a:ln>
        </p:spPr>
        <p:txBody>
          <a:bodyPr/>
          <a:lstStyle/>
          <a:p>
            <a:endParaRPr lang="zh-CN" altLang="en-US">
              <a:latin typeface="+mn-lt"/>
            </a:endParaRPr>
          </a:p>
        </p:txBody>
      </p:sp>
      <p:sp>
        <p:nvSpPr>
          <p:cNvPr id="104455" name="Text Box 7"/>
          <p:cNvSpPr txBox="1">
            <a:spLocks noChangeArrowheads="1"/>
          </p:cNvSpPr>
          <p:nvPr/>
        </p:nvSpPr>
        <p:spPr bwMode="auto">
          <a:xfrm>
            <a:off x="878310" y="4531058"/>
            <a:ext cx="2051050" cy="366713"/>
          </a:xfrm>
          <a:prstGeom prst="rect">
            <a:avLst/>
          </a:prstGeom>
          <a:noFill/>
          <a:ln w="9525">
            <a:noFill/>
            <a:miter lim="800000"/>
            <a:headEnd/>
            <a:tailEnd/>
          </a:ln>
        </p:spPr>
        <p:txBody>
          <a:bodyPr wrap="none">
            <a:spAutoFit/>
          </a:bodyPr>
          <a:lstStyle/>
          <a:p>
            <a:pPr eaLnBrk="1" hangingPunct="1"/>
            <a:r>
              <a:rPr lang="en-US" altLang="zh-CN" dirty="0">
                <a:latin typeface="+mn-lt"/>
              </a:rPr>
              <a:t>QAM256 </a:t>
            </a:r>
            <a:r>
              <a:rPr lang="en-US" altLang="zh-CN" dirty="0" smtClean="0">
                <a:latin typeface="+mn-lt"/>
              </a:rPr>
              <a:t>(8 Mbps)</a:t>
            </a:r>
            <a:endParaRPr lang="en-US" altLang="zh-CN" dirty="0">
              <a:latin typeface="+mn-lt"/>
            </a:endParaRPr>
          </a:p>
        </p:txBody>
      </p:sp>
      <p:sp>
        <p:nvSpPr>
          <p:cNvPr id="104456" name="Text Box 8"/>
          <p:cNvSpPr txBox="1">
            <a:spLocks noChangeArrowheads="1"/>
          </p:cNvSpPr>
          <p:nvPr/>
        </p:nvSpPr>
        <p:spPr bwMode="auto">
          <a:xfrm>
            <a:off x="870373" y="4824746"/>
            <a:ext cx="1924050" cy="366712"/>
          </a:xfrm>
          <a:prstGeom prst="rect">
            <a:avLst/>
          </a:prstGeom>
          <a:noFill/>
          <a:ln w="9525">
            <a:noFill/>
            <a:miter lim="800000"/>
            <a:headEnd/>
            <a:tailEnd/>
          </a:ln>
        </p:spPr>
        <p:txBody>
          <a:bodyPr wrap="none">
            <a:spAutoFit/>
          </a:bodyPr>
          <a:lstStyle/>
          <a:p>
            <a:pPr eaLnBrk="1" hangingPunct="1"/>
            <a:r>
              <a:rPr lang="en-US" altLang="zh-CN" dirty="0">
                <a:latin typeface="+mn-lt"/>
              </a:rPr>
              <a:t>QAM16 </a:t>
            </a:r>
            <a:r>
              <a:rPr lang="en-US" altLang="zh-CN" dirty="0" smtClean="0">
                <a:latin typeface="+mn-lt"/>
              </a:rPr>
              <a:t>(4 Mbps)</a:t>
            </a:r>
            <a:endParaRPr lang="en-US" altLang="zh-CN" dirty="0">
              <a:latin typeface="+mn-lt"/>
            </a:endParaRPr>
          </a:p>
        </p:txBody>
      </p:sp>
      <p:sp>
        <p:nvSpPr>
          <p:cNvPr id="104457" name="Text Box 9"/>
          <p:cNvSpPr txBox="1">
            <a:spLocks noChangeArrowheads="1"/>
          </p:cNvSpPr>
          <p:nvPr/>
        </p:nvSpPr>
        <p:spPr bwMode="auto">
          <a:xfrm>
            <a:off x="879898" y="5120021"/>
            <a:ext cx="1758950" cy="366712"/>
          </a:xfrm>
          <a:prstGeom prst="rect">
            <a:avLst/>
          </a:prstGeom>
          <a:noFill/>
          <a:ln w="9525">
            <a:noFill/>
            <a:miter lim="800000"/>
            <a:headEnd/>
            <a:tailEnd/>
          </a:ln>
        </p:spPr>
        <p:txBody>
          <a:bodyPr wrap="none">
            <a:spAutoFit/>
          </a:bodyPr>
          <a:lstStyle/>
          <a:p>
            <a:pPr eaLnBrk="1" hangingPunct="1"/>
            <a:r>
              <a:rPr lang="en-US" altLang="zh-CN" dirty="0">
                <a:latin typeface="+mn-lt"/>
              </a:rPr>
              <a:t>BPSK </a:t>
            </a:r>
            <a:r>
              <a:rPr lang="en-US" altLang="zh-CN" dirty="0" smtClean="0">
                <a:latin typeface="+mn-lt"/>
              </a:rPr>
              <a:t>(1 Mbps)</a:t>
            </a:r>
            <a:endParaRPr lang="en-US" altLang="zh-CN" dirty="0">
              <a:latin typeface="+mn-lt"/>
            </a:endParaRPr>
          </a:p>
        </p:txBody>
      </p:sp>
      <p:sp>
        <p:nvSpPr>
          <p:cNvPr id="104458" name="Freeform 10"/>
          <p:cNvSpPr>
            <a:spLocks/>
          </p:cNvSpPr>
          <p:nvPr/>
        </p:nvSpPr>
        <p:spPr bwMode="auto">
          <a:xfrm>
            <a:off x="5357813" y="1444625"/>
            <a:ext cx="631825" cy="1687513"/>
          </a:xfrm>
          <a:custGeom>
            <a:avLst/>
            <a:gdLst>
              <a:gd name="T0" fmla="*/ 0 w 384"/>
              <a:gd name="T1" fmla="*/ 0 h 1592"/>
              <a:gd name="T2" fmla="*/ 302749 w 384"/>
              <a:gd name="T3" fmla="*/ 407038 h 1592"/>
              <a:gd name="T4" fmla="*/ 500195 w 384"/>
              <a:gd name="T5" fmla="*/ 1043036 h 1592"/>
              <a:gd name="T6" fmla="*/ 631825 w 384"/>
              <a:gd name="T7" fmla="*/ 1687513 h 1592"/>
              <a:gd name="T8" fmla="*/ 0 60000 65536"/>
              <a:gd name="T9" fmla="*/ 0 60000 65536"/>
              <a:gd name="T10" fmla="*/ 0 60000 65536"/>
              <a:gd name="T11" fmla="*/ 0 60000 65536"/>
              <a:gd name="T12" fmla="*/ 0 w 384"/>
              <a:gd name="T13" fmla="*/ 0 h 1592"/>
              <a:gd name="T14" fmla="*/ 384 w 384"/>
              <a:gd name="T15" fmla="*/ 1592 h 1592"/>
            </a:gdLst>
            <a:ahLst/>
            <a:cxnLst>
              <a:cxn ang="T8">
                <a:pos x="T0" y="T1"/>
              </a:cxn>
              <a:cxn ang="T9">
                <a:pos x="T2" y="T3"/>
              </a:cxn>
              <a:cxn ang="T10">
                <a:pos x="T4" y="T5"/>
              </a:cxn>
              <a:cxn ang="T11">
                <a:pos x="T6" y="T7"/>
              </a:cxn>
            </a:cxnLst>
            <a:rect l="T12" t="T13" r="T14" b="T15"/>
            <a:pathLst>
              <a:path w="384" h="1592">
                <a:moveTo>
                  <a:pt x="0" y="0"/>
                </a:moveTo>
                <a:cubicBezTo>
                  <a:pt x="66" y="110"/>
                  <a:pt x="133" y="220"/>
                  <a:pt x="184" y="384"/>
                </a:cubicBezTo>
                <a:cubicBezTo>
                  <a:pt x="235" y="548"/>
                  <a:pt x="271" y="783"/>
                  <a:pt x="304" y="984"/>
                </a:cubicBezTo>
                <a:cubicBezTo>
                  <a:pt x="337" y="1185"/>
                  <a:pt x="371" y="1492"/>
                  <a:pt x="384" y="1592"/>
                </a:cubicBezTo>
              </a:path>
            </a:pathLst>
          </a:custGeom>
          <a:noFill/>
          <a:ln w="28575">
            <a:solidFill>
              <a:srgbClr val="0000FF"/>
            </a:solidFill>
            <a:round/>
            <a:headEnd/>
            <a:tailEnd/>
          </a:ln>
        </p:spPr>
        <p:txBody>
          <a:bodyPr/>
          <a:lstStyle/>
          <a:p>
            <a:endParaRPr lang="zh-CN" altLang="en-US">
              <a:latin typeface="+mn-lt"/>
            </a:endParaRPr>
          </a:p>
        </p:txBody>
      </p:sp>
      <p:sp>
        <p:nvSpPr>
          <p:cNvPr id="104459" name="Freeform 11"/>
          <p:cNvSpPr>
            <a:spLocks/>
          </p:cNvSpPr>
          <p:nvPr/>
        </p:nvSpPr>
        <p:spPr bwMode="auto">
          <a:xfrm>
            <a:off x="5765800" y="1290638"/>
            <a:ext cx="604838" cy="1879600"/>
          </a:xfrm>
          <a:custGeom>
            <a:avLst/>
            <a:gdLst>
              <a:gd name="T0" fmla="*/ 0 w 432"/>
              <a:gd name="T1" fmla="*/ 0 h 1800"/>
              <a:gd name="T2" fmla="*/ 235215 w 432"/>
              <a:gd name="T3" fmla="*/ 309090 h 1800"/>
              <a:gd name="T4" fmla="*/ 358423 w 432"/>
              <a:gd name="T5" fmla="*/ 626533 h 1800"/>
              <a:gd name="T6" fmla="*/ 504032 w 432"/>
              <a:gd name="T7" fmla="*/ 1244713 h 1800"/>
              <a:gd name="T8" fmla="*/ 604838 w 432"/>
              <a:gd name="T9" fmla="*/ 1879600 h 1800"/>
              <a:gd name="T10" fmla="*/ 0 60000 65536"/>
              <a:gd name="T11" fmla="*/ 0 60000 65536"/>
              <a:gd name="T12" fmla="*/ 0 60000 65536"/>
              <a:gd name="T13" fmla="*/ 0 60000 65536"/>
              <a:gd name="T14" fmla="*/ 0 60000 65536"/>
              <a:gd name="T15" fmla="*/ 0 w 432"/>
              <a:gd name="T16" fmla="*/ 0 h 1800"/>
              <a:gd name="T17" fmla="*/ 432 w 432"/>
              <a:gd name="T18" fmla="*/ 1800 h 1800"/>
            </a:gdLst>
            <a:ahLst/>
            <a:cxnLst>
              <a:cxn ang="T10">
                <a:pos x="T0" y="T1"/>
              </a:cxn>
              <a:cxn ang="T11">
                <a:pos x="T2" y="T3"/>
              </a:cxn>
              <a:cxn ang="T12">
                <a:pos x="T4" y="T5"/>
              </a:cxn>
              <a:cxn ang="T13">
                <a:pos x="T6" y="T7"/>
              </a:cxn>
              <a:cxn ang="T14">
                <a:pos x="T8" y="T9"/>
              </a:cxn>
            </a:cxnLst>
            <a:rect l="T15" t="T16" r="T17" b="T18"/>
            <a:pathLst>
              <a:path w="432" h="1800">
                <a:moveTo>
                  <a:pt x="0" y="0"/>
                </a:moveTo>
                <a:cubicBezTo>
                  <a:pt x="62" y="98"/>
                  <a:pt x="125" y="196"/>
                  <a:pt x="168" y="296"/>
                </a:cubicBezTo>
                <a:cubicBezTo>
                  <a:pt x="211" y="396"/>
                  <a:pt x="224" y="451"/>
                  <a:pt x="256" y="600"/>
                </a:cubicBezTo>
                <a:cubicBezTo>
                  <a:pt x="288" y="749"/>
                  <a:pt x="331" y="992"/>
                  <a:pt x="360" y="1192"/>
                </a:cubicBezTo>
                <a:cubicBezTo>
                  <a:pt x="389" y="1392"/>
                  <a:pt x="410" y="1596"/>
                  <a:pt x="432" y="1800"/>
                </a:cubicBezTo>
              </a:path>
            </a:pathLst>
          </a:custGeom>
          <a:noFill/>
          <a:ln w="28575">
            <a:solidFill>
              <a:srgbClr val="FF0000"/>
            </a:solidFill>
            <a:prstDash val="dash"/>
            <a:round/>
            <a:headEnd/>
            <a:tailEnd/>
          </a:ln>
        </p:spPr>
        <p:txBody>
          <a:bodyPr/>
          <a:lstStyle/>
          <a:p>
            <a:endParaRPr lang="zh-CN" altLang="en-US">
              <a:latin typeface="+mn-lt"/>
            </a:endParaRPr>
          </a:p>
        </p:txBody>
      </p:sp>
      <p:sp>
        <p:nvSpPr>
          <p:cNvPr id="104460" name="Freeform 12"/>
          <p:cNvSpPr>
            <a:spLocks/>
          </p:cNvSpPr>
          <p:nvPr/>
        </p:nvSpPr>
        <p:spPr bwMode="auto">
          <a:xfrm>
            <a:off x="6203950" y="1290638"/>
            <a:ext cx="571500" cy="1889125"/>
          </a:xfrm>
          <a:custGeom>
            <a:avLst/>
            <a:gdLst>
              <a:gd name="T0" fmla="*/ 0 w 408"/>
              <a:gd name="T1" fmla="*/ 0 h 1792"/>
              <a:gd name="T2" fmla="*/ 212912 w 408"/>
              <a:gd name="T3" fmla="*/ 312043 h 1792"/>
              <a:gd name="T4" fmla="*/ 324971 w 408"/>
              <a:gd name="T5" fmla="*/ 624086 h 1792"/>
              <a:gd name="T6" fmla="*/ 481853 w 408"/>
              <a:gd name="T7" fmla="*/ 1256606 h 1792"/>
              <a:gd name="T8" fmla="*/ 571500 w 408"/>
              <a:gd name="T9" fmla="*/ 1889125 h 1792"/>
              <a:gd name="T10" fmla="*/ 0 60000 65536"/>
              <a:gd name="T11" fmla="*/ 0 60000 65536"/>
              <a:gd name="T12" fmla="*/ 0 60000 65536"/>
              <a:gd name="T13" fmla="*/ 0 60000 65536"/>
              <a:gd name="T14" fmla="*/ 0 60000 65536"/>
              <a:gd name="T15" fmla="*/ 0 w 408"/>
              <a:gd name="T16" fmla="*/ 0 h 1792"/>
              <a:gd name="T17" fmla="*/ 408 w 408"/>
              <a:gd name="T18" fmla="*/ 1792 h 1792"/>
            </a:gdLst>
            <a:ahLst/>
            <a:cxnLst>
              <a:cxn ang="T10">
                <a:pos x="T0" y="T1"/>
              </a:cxn>
              <a:cxn ang="T11">
                <a:pos x="T2" y="T3"/>
              </a:cxn>
              <a:cxn ang="T12">
                <a:pos x="T4" y="T5"/>
              </a:cxn>
              <a:cxn ang="T13">
                <a:pos x="T6" y="T7"/>
              </a:cxn>
              <a:cxn ang="T14">
                <a:pos x="T8" y="T9"/>
              </a:cxn>
            </a:cxnLst>
            <a:rect l="T15" t="T16" r="T17" b="T18"/>
            <a:pathLst>
              <a:path w="408" h="1792">
                <a:moveTo>
                  <a:pt x="0" y="0"/>
                </a:moveTo>
                <a:cubicBezTo>
                  <a:pt x="56" y="98"/>
                  <a:pt x="113" y="197"/>
                  <a:pt x="152" y="296"/>
                </a:cubicBezTo>
                <a:cubicBezTo>
                  <a:pt x="191" y="395"/>
                  <a:pt x="200" y="443"/>
                  <a:pt x="232" y="592"/>
                </a:cubicBezTo>
                <a:cubicBezTo>
                  <a:pt x="264" y="741"/>
                  <a:pt x="315" y="992"/>
                  <a:pt x="344" y="1192"/>
                </a:cubicBezTo>
                <a:cubicBezTo>
                  <a:pt x="373" y="1392"/>
                  <a:pt x="397" y="1691"/>
                  <a:pt x="408" y="1792"/>
                </a:cubicBezTo>
              </a:path>
            </a:pathLst>
          </a:custGeom>
          <a:noFill/>
          <a:ln w="28575">
            <a:solidFill>
              <a:srgbClr val="009900"/>
            </a:solidFill>
            <a:prstDash val="sysDot"/>
            <a:round/>
            <a:headEnd/>
            <a:tailEnd/>
          </a:ln>
        </p:spPr>
        <p:txBody>
          <a:bodyPr/>
          <a:lstStyle/>
          <a:p>
            <a:endParaRPr lang="zh-CN" altLang="en-US">
              <a:latin typeface="+mn-lt"/>
            </a:endParaRPr>
          </a:p>
        </p:txBody>
      </p:sp>
      <p:sp>
        <p:nvSpPr>
          <p:cNvPr id="104461" name="Rectangle 13"/>
          <p:cNvSpPr>
            <a:spLocks noChangeArrowheads="1"/>
          </p:cNvSpPr>
          <p:nvPr/>
        </p:nvSpPr>
        <p:spPr bwMode="auto">
          <a:xfrm>
            <a:off x="5343525" y="1282700"/>
            <a:ext cx="1847850" cy="1911350"/>
          </a:xfrm>
          <a:prstGeom prst="rect">
            <a:avLst/>
          </a:prstGeom>
          <a:noFill/>
          <a:ln w="9525">
            <a:solidFill>
              <a:schemeClr val="tx1"/>
            </a:solidFill>
            <a:miter lim="800000"/>
            <a:headEnd/>
            <a:tailEnd/>
          </a:ln>
        </p:spPr>
        <p:txBody>
          <a:bodyPr wrap="none" anchor="ctr"/>
          <a:lstStyle/>
          <a:p>
            <a:endParaRPr lang="zh-CN" altLang="en-US">
              <a:latin typeface="+mn-lt"/>
            </a:endParaRPr>
          </a:p>
        </p:txBody>
      </p:sp>
      <p:sp>
        <p:nvSpPr>
          <p:cNvPr id="104462" name="Line 14"/>
          <p:cNvSpPr>
            <a:spLocks noChangeShapeType="1"/>
          </p:cNvSpPr>
          <p:nvPr/>
        </p:nvSpPr>
        <p:spPr bwMode="auto">
          <a:xfrm>
            <a:off x="5343525" y="1611313"/>
            <a:ext cx="1838325" cy="0"/>
          </a:xfrm>
          <a:prstGeom prst="line">
            <a:avLst/>
          </a:prstGeom>
          <a:noFill/>
          <a:ln w="9525">
            <a:solidFill>
              <a:schemeClr val="tx1"/>
            </a:solidFill>
            <a:round/>
            <a:headEnd/>
            <a:tailEnd/>
          </a:ln>
        </p:spPr>
        <p:txBody>
          <a:bodyPr/>
          <a:lstStyle/>
          <a:p>
            <a:endParaRPr lang="zh-CN" altLang="en-US">
              <a:latin typeface="+mn-lt"/>
            </a:endParaRPr>
          </a:p>
        </p:txBody>
      </p:sp>
      <p:sp>
        <p:nvSpPr>
          <p:cNvPr id="104463" name="Line 15"/>
          <p:cNvSpPr>
            <a:spLocks noChangeShapeType="1"/>
          </p:cNvSpPr>
          <p:nvPr/>
        </p:nvSpPr>
        <p:spPr bwMode="auto">
          <a:xfrm>
            <a:off x="5349875" y="1920875"/>
            <a:ext cx="1838325" cy="0"/>
          </a:xfrm>
          <a:prstGeom prst="line">
            <a:avLst/>
          </a:prstGeom>
          <a:noFill/>
          <a:ln w="9525">
            <a:solidFill>
              <a:schemeClr val="tx1"/>
            </a:solidFill>
            <a:round/>
            <a:headEnd/>
            <a:tailEnd/>
          </a:ln>
        </p:spPr>
        <p:txBody>
          <a:bodyPr/>
          <a:lstStyle/>
          <a:p>
            <a:endParaRPr lang="zh-CN" altLang="en-US">
              <a:latin typeface="+mn-lt"/>
            </a:endParaRPr>
          </a:p>
        </p:txBody>
      </p:sp>
      <p:sp>
        <p:nvSpPr>
          <p:cNvPr id="104464" name="Line 16"/>
          <p:cNvSpPr>
            <a:spLocks noChangeShapeType="1"/>
          </p:cNvSpPr>
          <p:nvPr/>
        </p:nvSpPr>
        <p:spPr bwMode="auto">
          <a:xfrm>
            <a:off x="5354638" y="2239963"/>
            <a:ext cx="1839912" cy="0"/>
          </a:xfrm>
          <a:prstGeom prst="line">
            <a:avLst/>
          </a:prstGeom>
          <a:noFill/>
          <a:ln w="9525">
            <a:solidFill>
              <a:schemeClr val="tx1"/>
            </a:solidFill>
            <a:round/>
            <a:headEnd/>
            <a:tailEnd/>
          </a:ln>
        </p:spPr>
        <p:txBody>
          <a:bodyPr/>
          <a:lstStyle/>
          <a:p>
            <a:endParaRPr lang="zh-CN" altLang="en-US">
              <a:latin typeface="+mn-lt"/>
            </a:endParaRPr>
          </a:p>
        </p:txBody>
      </p:sp>
      <p:sp>
        <p:nvSpPr>
          <p:cNvPr id="104465" name="Line 17"/>
          <p:cNvSpPr>
            <a:spLocks noChangeShapeType="1"/>
          </p:cNvSpPr>
          <p:nvPr/>
        </p:nvSpPr>
        <p:spPr bwMode="auto">
          <a:xfrm>
            <a:off x="5360988" y="2549525"/>
            <a:ext cx="1839912" cy="0"/>
          </a:xfrm>
          <a:prstGeom prst="line">
            <a:avLst/>
          </a:prstGeom>
          <a:noFill/>
          <a:ln w="9525">
            <a:solidFill>
              <a:schemeClr val="tx1"/>
            </a:solidFill>
            <a:round/>
            <a:headEnd/>
            <a:tailEnd/>
          </a:ln>
        </p:spPr>
        <p:txBody>
          <a:bodyPr/>
          <a:lstStyle/>
          <a:p>
            <a:endParaRPr lang="zh-CN" altLang="en-US">
              <a:latin typeface="+mn-lt"/>
            </a:endParaRPr>
          </a:p>
        </p:txBody>
      </p:sp>
      <p:sp>
        <p:nvSpPr>
          <p:cNvPr id="104466" name="Line 18"/>
          <p:cNvSpPr>
            <a:spLocks noChangeShapeType="1"/>
          </p:cNvSpPr>
          <p:nvPr/>
        </p:nvSpPr>
        <p:spPr bwMode="auto">
          <a:xfrm>
            <a:off x="5367338" y="2870200"/>
            <a:ext cx="1839912" cy="0"/>
          </a:xfrm>
          <a:prstGeom prst="line">
            <a:avLst/>
          </a:prstGeom>
          <a:noFill/>
          <a:ln w="9525">
            <a:solidFill>
              <a:schemeClr val="tx1"/>
            </a:solidFill>
            <a:round/>
            <a:headEnd/>
            <a:tailEnd/>
          </a:ln>
        </p:spPr>
        <p:txBody>
          <a:bodyPr/>
          <a:lstStyle/>
          <a:p>
            <a:endParaRPr lang="zh-CN" altLang="en-US">
              <a:latin typeface="+mn-lt"/>
            </a:endParaRPr>
          </a:p>
        </p:txBody>
      </p:sp>
      <p:sp>
        <p:nvSpPr>
          <p:cNvPr id="104467" name="Line 19"/>
          <p:cNvSpPr>
            <a:spLocks noChangeShapeType="1"/>
          </p:cNvSpPr>
          <p:nvPr/>
        </p:nvSpPr>
        <p:spPr bwMode="auto">
          <a:xfrm>
            <a:off x="5826125" y="1282700"/>
            <a:ext cx="0" cy="1911350"/>
          </a:xfrm>
          <a:prstGeom prst="line">
            <a:avLst/>
          </a:prstGeom>
          <a:noFill/>
          <a:ln w="9525">
            <a:solidFill>
              <a:schemeClr val="tx1"/>
            </a:solidFill>
            <a:round/>
            <a:headEnd/>
            <a:tailEnd/>
          </a:ln>
        </p:spPr>
        <p:txBody>
          <a:bodyPr/>
          <a:lstStyle/>
          <a:p>
            <a:endParaRPr lang="zh-CN" altLang="en-US">
              <a:latin typeface="+mn-lt"/>
            </a:endParaRPr>
          </a:p>
        </p:txBody>
      </p:sp>
      <p:sp>
        <p:nvSpPr>
          <p:cNvPr id="104468" name="Line 20"/>
          <p:cNvSpPr>
            <a:spLocks noChangeShapeType="1"/>
          </p:cNvSpPr>
          <p:nvPr/>
        </p:nvSpPr>
        <p:spPr bwMode="auto">
          <a:xfrm>
            <a:off x="6283325" y="1293813"/>
            <a:ext cx="0" cy="1911350"/>
          </a:xfrm>
          <a:prstGeom prst="line">
            <a:avLst/>
          </a:prstGeom>
          <a:noFill/>
          <a:ln w="9525">
            <a:solidFill>
              <a:schemeClr val="tx1"/>
            </a:solidFill>
            <a:round/>
            <a:headEnd/>
            <a:tailEnd/>
          </a:ln>
        </p:spPr>
        <p:txBody>
          <a:bodyPr/>
          <a:lstStyle/>
          <a:p>
            <a:endParaRPr lang="zh-CN" altLang="en-US">
              <a:latin typeface="+mn-lt"/>
            </a:endParaRPr>
          </a:p>
        </p:txBody>
      </p:sp>
      <p:sp>
        <p:nvSpPr>
          <p:cNvPr id="104469" name="Line 21"/>
          <p:cNvSpPr>
            <a:spLocks noChangeShapeType="1"/>
          </p:cNvSpPr>
          <p:nvPr/>
        </p:nvSpPr>
        <p:spPr bwMode="auto">
          <a:xfrm>
            <a:off x="6738938" y="1287463"/>
            <a:ext cx="0" cy="1911350"/>
          </a:xfrm>
          <a:prstGeom prst="line">
            <a:avLst/>
          </a:prstGeom>
          <a:noFill/>
          <a:ln w="9525">
            <a:solidFill>
              <a:schemeClr val="tx1"/>
            </a:solidFill>
            <a:round/>
            <a:headEnd/>
            <a:tailEnd/>
          </a:ln>
        </p:spPr>
        <p:txBody>
          <a:bodyPr/>
          <a:lstStyle/>
          <a:p>
            <a:endParaRPr lang="zh-CN" altLang="en-US">
              <a:latin typeface="+mn-lt"/>
            </a:endParaRPr>
          </a:p>
        </p:txBody>
      </p:sp>
      <p:sp>
        <p:nvSpPr>
          <p:cNvPr id="104470" name="Text Box 22"/>
          <p:cNvSpPr txBox="1">
            <a:spLocks noChangeArrowheads="1"/>
          </p:cNvSpPr>
          <p:nvPr/>
        </p:nvSpPr>
        <p:spPr bwMode="auto">
          <a:xfrm>
            <a:off x="5707063" y="3179763"/>
            <a:ext cx="352425" cy="274637"/>
          </a:xfrm>
          <a:prstGeom prst="rect">
            <a:avLst/>
          </a:prstGeom>
          <a:noFill/>
          <a:ln w="9525">
            <a:noFill/>
            <a:miter lim="800000"/>
            <a:headEnd/>
            <a:tailEnd/>
          </a:ln>
        </p:spPr>
        <p:txBody>
          <a:bodyPr wrap="none">
            <a:spAutoFit/>
          </a:bodyPr>
          <a:lstStyle/>
          <a:p>
            <a:pPr eaLnBrk="1" hangingPunct="1"/>
            <a:r>
              <a:rPr lang="en-US" altLang="zh-CN" sz="1200">
                <a:latin typeface="+mn-lt"/>
              </a:rPr>
              <a:t>10</a:t>
            </a:r>
            <a:endParaRPr lang="en-US" altLang="zh-CN" sz="1200" baseline="30000">
              <a:latin typeface="+mn-lt"/>
            </a:endParaRPr>
          </a:p>
        </p:txBody>
      </p:sp>
      <p:sp>
        <p:nvSpPr>
          <p:cNvPr id="104471" name="Text Box 23"/>
          <p:cNvSpPr txBox="1">
            <a:spLocks noChangeArrowheads="1"/>
          </p:cNvSpPr>
          <p:nvPr/>
        </p:nvSpPr>
        <p:spPr bwMode="auto">
          <a:xfrm>
            <a:off x="6162675" y="3179763"/>
            <a:ext cx="352425" cy="274637"/>
          </a:xfrm>
          <a:prstGeom prst="rect">
            <a:avLst/>
          </a:prstGeom>
          <a:noFill/>
          <a:ln w="9525">
            <a:noFill/>
            <a:miter lim="800000"/>
            <a:headEnd/>
            <a:tailEnd/>
          </a:ln>
        </p:spPr>
        <p:txBody>
          <a:bodyPr wrap="none">
            <a:spAutoFit/>
          </a:bodyPr>
          <a:lstStyle/>
          <a:p>
            <a:pPr eaLnBrk="1" hangingPunct="1"/>
            <a:r>
              <a:rPr lang="en-US" altLang="zh-CN" sz="1200">
                <a:latin typeface="+mn-lt"/>
              </a:rPr>
              <a:t>20</a:t>
            </a:r>
            <a:endParaRPr lang="en-US" altLang="zh-CN" sz="1200" baseline="30000">
              <a:latin typeface="+mn-lt"/>
            </a:endParaRPr>
          </a:p>
        </p:txBody>
      </p:sp>
      <p:sp>
        <p:nvSpPr>
          <p:cNvPr id="104472" name="Text Box 24"/>
          <p:cNvSpPr txBox="1">
            <a:spLocks noChangeArrowheads="1"/>
          </p:cNvSpPr>
          <p:nvPr/>
        </p:nvSpPr>
        <p:spPr bwMode="auto">
          <a:xfrm>
            <a:off x="6608763" y="3181350"/>
            <a:ext cx="352425" cy="274638"/>
          </a:xfrm>
          <a:prstGeom prst="rect">
            <a:avLst/>
          </a:prstGeom>
          <a:noFill/>
          <a:ln w="9525">
            <a:noFill/>
            <a:miter lim="800000"/>
            <a:headEnd/>
            <a:tailEnd/>
          </a:ln>
        </p:spPr>
        <p:txBody>
          <a:bodyPr wrap="none">
            <a:spAutoFit/>
          </a:bodyPr>
          <a:lstStyle/>
          <a:p>
            <a:pPr eaLnBrk="1" hangingPunct="1"/>
            <a:r>
              <a:rPr lang="en-US" altLang="zh-CN" sz="1200">
                <a:latin typeface="+mn-lt"/>
              </a:rPr>
              <a:t>30</a:t>
            </a:r>
            <a:endParaRPr lang="en-US" altLang="zh-CN" sz="1200" baseline="30000">
              <a:latin typeface="+mn-lt"/>
            </a:endParaRPr>
          </a:p>
        </p:txBody>
      </p:sp>
      <p:sp>
        <p:nvSpPr>
          <p:cNvPr id="104473" name="Text Box 25"/>
          <p:cNvSpPr txBox="1">
            <a:spLocks noChangeArrowheads="1"/>
          </p:cNvSpPr>
          <p:nvPr/>
        </p:nvSpPr>
        <p:spPr bwMode="auto">
          <a:xfrm>
            <a:off x="7075488" y="3184525"/>
            <a:ext cx="352425" cy="274638"/>
          </a:xfrm>
          <a:prstGeom prst="rect">
            <a:avLst/>
          </a:prstGeom>
          <a:noFill/>
          <a:ln w="9525">
            <a:noFill/>
            <a:miter lim="800000"/>
            <a:headEnd/>
            <a:tailEnd/>
          </a:ln>
        </p:spPr>
        <p:txBody>
          <a:bodyPr wrap="none">
            <a:spAutoFit/>
          </a:bodyPr>
          <a:lstStyle/>
          <a:p>
            <a:pPr eaLnBrk="1" hangingPunct="1"/>
            <a:r>
              <a:rPr lang="en-US" altLang="zh-CN" sz="1200">
                <a:latin typeface="+mn-lt"/>
              </a:rPr>
              <a:t>40</a:t>
            </a:r>
            <a:endParaRPr lang="en-US" altLang="zh-CN" sz="1200" baseline="30000">
              <a:latin typeface="+mn-lt"/>
            </a:endParaRPr>
          </a:p>
        </p:txBody>
      </p:sp>
      <p:sp>
        <p:nvSpPr>
          <p:cNvPr id="104474" name="Text Box 26"/>
          <p:cNvSpPr txBox="1">
            <a:spLocks noChangeArrowheads="1"/>
          </p:cNvSpPr>
          <p:nvPr/>
        </p:nvSpPr>
        <p:spPr bwMode="auto">
          <a:xfrm>
            <a:off x="5970588" y="3313113"/>
            <a:ext cx="859531" cy="307777"/>
          </a:xfrm>
          <a:prstGeom prst="rect">
            <a:avLst/>
          </a:prstGeom>
          <a:noFill/>
          <a:ln w="9525">
            <a:noFill/>
            <a:miter lim="800000"/>
            <a:headEnd/>
            <a:tailEnd/>
          </a:ln>
        </p:spPr>
        <p:txBody>
          <a:bodyPr wrap="none">
            <a:spAutoFit/>
          </a:bodyPr>
          <a:lstStyle/>
          <a:p>
            <a:pPr eaLnBrk="1" hangingPunct="1"/>
            <a:r>
              <a:rPr lang="en-US" altLang="zh-CN" sz="1400" dirty="0" smtClean="0">
                <a:latin typeface="+mn-lt"/>
              </a:rPr>
              <a:t>SNR(dB)</a:t>
            </a:r>
            <a:endParaRPr lang="en-US" altLang="zh-CN" sz="1400" dirty="0">
              <a:latin typeface="+mn-lt"/>
            </a:endParaRPr>
          </a:p>
        </p:txBody>
      </p:sp>
      <p:sp>
        <p:nvSpPr>
          <p:cNvPr id="104475" name="Text Box 27"/>
          <p:cNvSpPr txBox="1">
            <a:spLocks noChangeArrowheads="1"/>
          </p:cNvSpPr>
          <p:nvPr/>
        </p:nvSpPr>
        <p:spPr bwMode="auto">
          <a:xfrm rot="-5400000">
            <a:off x="4664656" y="2018606"/>
            <a:ext cx="503664" cy="307777"/>
          </a:xfrm>
          <a:prstGeom prst="rect">
            <a:avLst/>
          </a:prstGeom>
          <a:noFill/>
          <a:ln w="9525">
            <a:noFill/>
            <a:miter lim="800000"/>
            <a:headEnd/>
            <a:tailEnd/>
          </a:ln>
        </p:spPr>
        <p:txBody>
          <a:bodyPr wrap="none">
            <a:spAutoFit/>
          </a:bodyPr>
          <a:lstStyle/>
          <a:p>
            <a:pPr eaLnBrk="1" hangingPunct="1"/>
            <a:r>
              <a:rPr lang="en-US" altLang="zh-CN" sz="1400" dirty="0">
                <a:latin typeface="+mn-lt"/>
              </a:rPr>
              <a:t>BER</a:t>
            </a:r>
          </a:p>
        </p:txBody>
      </p:sp>
      <p:sp>
        <p:nvSpPr>
          <p:cNvPr id="104476" name="Text Box 28"/>
          <p:cNvSpPr txBox="1">
            <a:spLocks noChangeArrowheads="1"/>
          </p:cNvSpPr>
          <p:nvPr/>
        </p:nvSpPr>
        <p:spPr bwMode="auto">
          <a:xfrm>
            <a:off x="4973638" y="1125538"/>
            <a:ext cx="442912" cy="274637"/>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-1</a:t>
            </a:r>
          </a:p>
        </p:txBody>
      </p:sp>
      <p:sp>
        <p:nvSpPr>
          <p:cNvPr id="104477" name="Text Box 29"/>
          <p:cNvSpPr txBox="1">
            <a:spLocks noChangeArrowheads="1"/>
          </p:cNvSpPr>
          <p:nvPr/>
        </p:nvSpPr>
        <p:spPr bwMode="auto">
          <a:xfrm>
            <a:off x="4986338" y="1444625"/>
            <a:ext cx="442912" cy="274638"/>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-2</a:t>
            </a:r>
          </a:p>
        </p:txBody>
      </p:sp>
      <p:sp>
        <p:nvSpPr>
          <p:cNvPr id="104478" name="Text Box 30"/>
          <p:cNvSpPr txBox="1">
            <a:spLocks noChangeArrowheads="1"/>
          </p:cNvSpPr>
          <p:nvPr/>
        </p:nvSpPr>
        <p:spPr bwMode="auto">
          <a:xfrm>
            <a:off x="4978400" y="1755775"/>
            <a:ext cx="442913" cy="274638"/>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-3</a:t>
            </a:r>
          </a:p>
        </p:txBody>
      </p:sp>
      <p:sp>
        <p:nvSpPr>
          <p:cNvPr id="104479" name="Text Box 31"/>
          <p:cNvSpPr txBox="1">
            <a:spLocks noChangeArrowheads="1"/>
          </p:cNvSpPr>
          <p:nvPr/>
        </p:nvSpPr>
        <p:spPr bwMode="auto">
          <a:xfrm>
            <a:off x="4986338" y="2376488"/>
            <a:ext cx="442912" cy="274637"/>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-5</a:t>
            </a:r>
          </a:p>
        </p:txBody>
      </p:sp>
      <p:sp>
        <p:nvSpPr>
          <p:cNvPr id="104480" name="Text Box 32"/>
          <p:cNvSpPr txBox="1">
            <a:spLocks noChangeArrowheads="1"/>
          </p:cNvSpPr>
          <p:nvPr/>
        </p:nvSpPr>
        <p:spPr bwMode="auto">
          <a:xfrm>
            <a:off x="4987925" y="2695575"/>
            <a:ext cx="442913" cy="274638"/>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-6</a:t>
            </a:r>
          </a:p>
        </p:txBody>
      </p:sp>
      <p:sp>
        <p:nvSpPr>
          <p:cNvPr id="104481" name="Text Box 33"/>
          <p:cNvSpPr txBox="1">
            <a:spLocks noChangeArrowheads="1"/>
          </p:cNvSpPr>
          <p:nvPr/>
        </p:nvSpPr>
        <p:spPr bwMode="auto">
          <a:xfrm>
            <a:off x="4981575" y="3024188"/>
            <a:ext cx="442913" cy="274637"/>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-7</a:t>
            </a:r>
          </a:p>
        </p:txBody>
      </p:sp>
      <p:sp>
        <p:nvSpPr>
          <p:cNvPr id="104482" name="Text Box 34"/>
          <p:cNvSpPr txBox="1">
            <a:spLocks noChangeArrowheads="1"/>
          </p:cNvSpPr>
          <p:nvPr/>
        </p:nvSpPr>
        <p:spPr bwMode="auto">
          <a:xfrm>
            <a:off x="4975225" y="2079625"/>
            <a:ext cx="442913" cy="274638"/>
          </a:xfrm>
          <a:prstGeom prst="rect">
            <a:avLst/>
          </a:prstGeom>
          <a:noFill/>
          <a:ln w="9525">
            <a:noFill/>
            <a:miter lim="800000"/>
            <a:headEnd/>
            <a:tailEnd/>
          </a:ln>
        </p:spPr>
        <p:txBody>
          <a:bodyPr wrap="none">
            <a:spAutoFit/>
          </a:bodyPr>
          <a:lstStyle/>
          <a:p>
            <a:pPr eaLnBrk="1" hangingPunct="1"/>
            <a:r>
              <a:rPr lang="en-US" altLang="zh-CN" sz="1200">
                <a:latin typeface="+mn-lt"/>
              </a:rPr>
              <a:t>10</a:t>
            </a:r>
            <a:r>
              <a:rPr lang="en-US" altLang="zh-CN" sz="1200" baseline="30000">
                <a:latin typeface="+mn-lt"/>
              </a:rPr>
              <a:t>-4</a:t>
            </a:r>
          </a:p>
        </p:txBody>
      </p:sp>
      <p:sp>
        <p:nvSpPr>
          <p:cNvPr id="660515" name="Oval 35"/>
          <p:cNvSpPr>
            <a:spLocks noChangeArrowheads="1"/>
          </p:cNvSpPr>
          <p:nvPr/>
        </p:nvSpPr>
        <p:spPr bwMode="auto">
          <a:xfrm>
            <a:off x="6667500" y="2814638"/>
            <a:ext cx="152400" cy="161925"/>
          </a:xfrm>
          <a:prstGeom prst="ellipse">
            <a:avLst/>
          </a:prstGeom>
          <a:solidFill>
            <a:schemeClr val="tx2"/>
          </a:solidFill>
          <a:ln w="9525">
            <a:solidFill>
              <a:schemeClr val="tx1"/>
            </a:solidFill>
            <a:round/>
            <a:headEnd/>
            <a:tailEnd/>
          </a:ln>
        </p:spPr>
        <p:txBody>
          <a:bodyPr wrap="none" anchor="ctr"/>
          <a:lstStyle/>
          <a:p>
            <a:endParaRPr lang="zh-CN" altLang="en-US">
              <a:latin typeface="+mn-lt"/>
            </a:endParaRPr>
          </a:p>
        </p:txBody>
      </p:sp>
      <p:sp>
        <p:nvSpPr>
          <p:cNvPr id="104484" name="Oval 36"/>
          <p:cNvSpPr>
            <a:spLocks noChangeArrowheads="1"/>
          </p:cNvSpPr>
          <p:nvPr/>
        </p:nvSpPr>
        <p:spPr bwMode="auto">
          <a:xfrm>
            <a:off x="625898" y="5572458"/>
            <a:ext cx="152400" cy="161925"/>
          </a:xfrm>
          <a:prstGeom prst="ellipse">
            <a:avLst/>
          </a:prstGeom>
          <a:solidFill>
            <a:schemeClr val="tx2"/>
          </a:solidFill>
          <a:ln w="9525">
            <a:solidFill>
              <a:schemeClr val="tx1"/>
            </a:solidFill>
            <a:round/>
            <a:headEnd/>
            <a:tailEnd/>
          </a:ln>
        </p:spPr>
        <p:txBody>
          <a:bodyPr wrap="none" anchor="ctr"/>
          <a:lstStyle/>
          <a:p>
            <a:endParaRPr lang="zh-CN" altLang="en-US">
              <a:latin typeface="+mn-lt"/>
            </a:endParaRPr>
          </a:p>
        </p:txBody>
      </p:sp>
      <p:sp>
        <p:nvSpPr>
          <p:cNvPr id="104485" name="Text Box 37"/>
          <p:cNvSpPr txBox="1">
            <a:spLocks noChangeArrowheads="1"/>
          </p:cNvSpPr>
          <p:nvPr/>
        </p:nvSpPr>
        <p:spPr bwMode="auto">
          <a:xfrm>
            <a:off x="864023" y="5450221"/>
            <a:ext cx="1730795" cy="369332"/>
          </a:xfrm>
          <a:prstGeom prst="rect">
            <a:avLst/>
          </a:prstGeom>
          <a:noFill/>
          <a:ln w="9525">
            <a:noFill/>
            <a:miter lim="800000"/>
            <a:headEnd/>
            <a:tailEnd/>
          </a:ln>
        </p:spPr>
        <p:txBody>
          <a:bodyPr wrap="none">
            <a:spAutoFit/>
          </a:bodyPr>
          <a:lstStyle/>
          <a:p>
            <a:pPr eaLnBrk="1" hangingPunct="1"/>
            <a:r>
              <a:rPr lang="en-US" altLang="zh-CN" dirty="0">
                <a:latin typeface="+mn-lt"/>
              </a:rPr>
              <a:t>operating point</a:t>
            </a:r>
          </a:p>
        </p:txBody>
      </p:sp>
      <p:sp>
        <p:nvSpPr>
          <p:cNvPr id="660518" name="Text Box 38"/>
          <p:cNvSpPr txBox="1">
            <a:spLocks noChangeArrowheads="1"/>
          </p:cNvSpPr>
          <p:nvPr/>
        </p:nvSpPr>
        <p:spPr bwMode="auto">
          <a:xfrm>
            <a:off x="4597400" y="3687763"/>
            <a:ext cx="4033838" cy="707886"/>
          </a:xfrm>
          <a:prstGeom prst="rect">
            <a:avLst/>
          </a:prstGeom>
          <a:noFill/>
          <a:ln w="9525">
            <a:noFill/>
            <a:miter lim="800000"/>
            <a:headEnd/>
            <a:tailEnd/>
          </a:ln>
        </p:spPr>
        <p:txBody>
          <a:bodyPr>
            <a:spAutoFit/>
          </a:bodyPr>
          <a:lstStyle/>
          <a:p>
            <a:r>
              <a:rPr lang="en-US" altLang="zh-CN" sz="2000" dirty="0">
                <a:latin typeface="+mn-lt"/>
                <a:ea typeface="楷体" panose="02010609060101010101" pitchFamily="49" charset="-122"/>
                <a:cs typeface="Arial" panose="020B0604020202020204" pitchFamily="34" charset="0"/>
              </a:rPr>
              <a:t>1. </a:t>
            </a:r>
            <a:r>
              <a:rPr lang="zh-CN" altLang="en-US" sz="2000" dirty="0">
                <a:latin typeface="+mn-lt"/>
                <a:ea typeface="楷体" panose="02010609060101010101" pitchFamily="49" charset="-122"/>
                <a:cs typeface="Arial" panose="020B0604020202020204" pitchFamily="34" charset="0"/>
              </a:rPr>
              <a:t>当终端向远离基站的方向移动时，</a:t>
            </a:r>
            <a:r>
              <a:rPr lang="en-US" altLang="zh-CN" sz="2000" dirty="0">
                <a:latin typeface="+mn-lt"/>
                <a:ea typeface="楷体" panose="02010609060101010101" pitchFamily="49" charset="-122"/>
                <a:cs typeface="Arial" panose="020B0604020202020204" pitchFamily="34" charset="0"/>
              </a:rPr>
              <a:t>SNR </a:t>
            </a:r>
            <a:r>
              <a:rPr lang="zh-CN" altLang="en-US" sz="2000" dirty="0">
                <a:latin typeface="+mn-lt"/>
                <a:ea typeface="楷体" panose="02010609060101010101" pitchFamily="49" charset="-122"/>
                <a:cs typeface="Arial" panose="020B0604020202020204" pitchFamily="34" charset="0"/>
              </a:rPr>
              <a:t>减小</a:t>
            </a:r>
            <a:r>
              <a:rPr lang="en-US" altLang="zh-CN" sz="2000" dirty="0">
                <a:latin typeface="+mn-lt"/>
                <a:ea typeface="楷体" panose="02010609060101010101" pitchFamily="49" charset="-122"/>
                <a:cs typeface="Arial" panose="020B0604020202020204" pitchFamily="34" charset="0"/>
              </a:rPr>
              <a:t>, BER </a:t>
            </a:r>
            <a:r>
              <a:rPr lang="zh-CN" altLang="en-US" sz="2000" dirty="0">
                <a:latin typeface="+mn-lt"/>
                <a:ea typeface="楷体" panose="02010609060101010101" pitchFamily="49" charset="-122"/>
                <a:cs typeface="Arial" panose="020B0604020202020204" pitchFamily="34" charset="0"/>
              </a:rPr>
              <a:t>增大</a:t>
            </a:r>
            <a:endParaRPr lang="en-US" altLang="zh-CN" sz="2000" dirty="0">
              <a:latin typeface="+mn-lt"/>
              <a:ea typeface="楷体" panose="02010609060101010101" pitchFamily="49" charset="-122"/>
              <a:cs typeface="Arial" panose="020B0604020202020204" pitchFamily="34" charset="0"/>
            </a:endParaRPr>
          </a:p>
        </p:txBody>
      </p:sp>
      <p:sp>
        <p:nvSpPr>
          <p:cNvPr id="660519" name="Text Box 39"/>
          <p:cNvSpPr txBox="1">
            <a:spLocks noChangeArrowheads="1"/>
          </p:cNvSpPr>
          <p:nvPr/>
        </p:nvSpPr>
        <p:spPr bwMode="auto">
          <a:xfrm>
            <a:off x="4640263" y="4919663"/>
            <a:ext cx="3863975" cy="1015663"/>
          </a:xfrm>
          <a:prstGeom prst="rect">
            <a:avLst/>
          </a:prstGeom>
          <a:noFill/>
          <a:ln w="9525">
            <a:noFill/>
            <a:miter lim="800000"/>
            <a:headEnd/>
            <a:tailEnd/>
          </a:ln>
        </p:spPr>
        <p:txBody>
          <a:bodyPr>
            <a:spAutoFit/>
          </a:bodyPr>
          <a:lstStyle/>
          <a:p>
            <a:r>
              <a:rPr lang="en-US" altLang="zh-CN" sz="2000" dirty="0">
                <a:latin typeface="+mn-lt"/>
                <a:ea typeface="楷体" panose="02010609060101010101" pitchFamily="49" charset="-122"/>
                <a:cs typeface="Arial" panose="020B0604020202020204" pitchFamily="34" charset="0"/>
              </a:rPr>
              <a:t>2. </a:t>
            </a:r>
            <a:r>
              <a:rPr lang="zh-CN" altLang="en-US" sz="2000" dirty="0">
                <a:latin typeface="+mn-lt"/>
                <a:ea typeface="楷体" panose="02010609060101010101" pitchFamily="49" charset="-122"/>
                <a:cs typeface="Arial" panose="020B0604020202020204" pitchFamily="34" charset="0"/>
              </a:rPr>
              <a:t>当</a:t>
            </a:r>
            <a:r>
              <a:rPr lang="en-US" altLang="zh-CN" sz="2000" dirty="0">
                <a:latin typeface="+mn-lt"/>
                <a:ea typeface="楷体" panose="02010609060101010101" pitchFamily="49" charset="-122"/>
                <a:cs typeface="Arial" panose="020B0604020202020204" pitchFamily="34" charset="0"/>
              </a:rPr>
              <a:t> BER </a:t>
            </a:r>
            <a:r>
              <a:rPr lang="zh-CN" altLang="en-US" sz="2000" dirty="0">
                <a:latin typeface="+mn-lt"/>
                <a:ea typeface="楷体" panose="02010609060101010101" pitchFamily="49" charset="-122"/>
                <a:cs typeface="Arial" panose="020B0604020202020204" pitchFamily="34" charset="0"/>
              </a:rPr>
              <a:t>增大到一定程度时，将速率切换到一个较低的水平来保障较低的 </a:t>
            </a:r>
            <a:r>
              <a:rPr lang="en-US" altLang="zh-CN" sz="2000" dirty="0">
                <a:latin typeface="+mn-lt"/>
                <a:ea typeface="楷体" panose="02010609060101010101" pitchFamily="49" charset="-122"/>
                <a:cs typeface="Arial" panose="020B0604020202020204" pitchFamily="34" charset="0"/>
              </a:rPr>
              <a:t>BER</a:t>
            </a:r>
            <a:endParaRPr lang="en-US" altLang="zh-CN" sz="2000" dirty="0">
              <a:latin typeface="+mn-lt"/>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6 -3.33333E-6 C -0.00138 -0.0162 -0.00277 -0.03217 -0.0052 -0.04792 C -0.00763 -0.06366 -0.01145 -0.08032 -0.01423 -0.09421 C -0.01701 -0.1081 -0.01909 -0.11829 -0.02187 -0.13171 C -0.02465 -0.14514 -0.02847 -0.16505 -0.0309 -0.17454 C -0.03333 -0.18403 -0.03368 -0.18264 -0.03593 -0.18819 C -0.03819 -0.19375 -0.04166 -0.20116 -0.04496 -0.20856 " pathEditMode="relative" rAng="0" ptsTypes="aaaaaaA">
                                      <p:cBhvr>
                                        <p:cTn id="6" dur="2000" fill="hold"/>
                                        <p:tgtEl>
                                          <p:spTgt spid="660515"/>
                                        </p:tgtEl>
                                        <p:attrNameLst>
                                          <p:attrName>ppt_x</p:attrName>
                                          <p:attrName>ppt_y</p:attrName>
                                        </p:attrNameLst>
                                      </p:cBhvr>
                                      <p:rCtr x="0" y="0"/>
                                    </p:animMotion>
                                  </p:childTnLst>
                                </p:cTn>
                              </p:par>
                              <p:par>
                                <p:cTn id="7" presetID="1" presetClass="entr" presetSubtype="0" fill="hold" grpId="0" nodeType="withEffect">
                                  <p:stCondLst>
                                    <p:cond delay="0"/>
                                  </p:stCondLst>
                                  <p:childTnLst>
                                    <p:set>
                                      <p:cBhvr>
                                        <p:cTn id="8" dur="1" fill="hold">
                                          <p:stCondLst>
                                            <p:cond delay="0"/>
                                          </p:stCondLst>
                                        </p:cTn>
                                        <p:tgtEl>
                                          <p:spTgt spid="660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04496 -0.20857 C -0.04496 -0.20857 -0.04444 -0.09329 -0.04374 0.02222 " pathEditMode="relative" ptsTypes="aA">
                                      <p:cBhvr>
                                        <p:cTn id="12" dur="2000" fill="hold"/>
                                        <p:tgtEl>
                                          <p:spTgt spid="660515"/>
                                        </p:tgtEl>
                                        <p:attrNameLst>
                                          <p:attrName>ppt_x</p:attrName>
                                          <p:attrName>ppt_y</p:attrName>
                                        </p:attrNameLst>
                                      </p:cBhvr>
                                    </p:animMotion>
                                  </p:childTnLst>
                                </p:cTn>
                              </p:par>
                              <p:par>
                                <p:cTn id="13" presetID="1" presetClass="entr" presetSubtype="0" fill="hold" grpId="0" nodeType="withEffect">
                                  <p:stCondLst>
                                    <p:cond delay="0"/>
                                  </p:stCondLst>
                                  <p:childTnLst>
                                    <p:set>
                                      <p:cBhvr>
                                        <p:cTn id="14" dur="1" fill="hold">
                                          <p:stCondLst>
                                            <p:cond delay="0"/>
                                          </p:stCondLst>
                                        </p:cTn>
                                        <p:tgtEl>
                                          <p:spTgt spid="660519"/>
                                        </p:tgtEl>
                                        <p:attrNameLst>
                                          <p:attrName>style.visibility</p:attrName>
                                        </p:attrNameLst>
                                      </p:cBhvr>
                                      <p:to>
                                        <p:strVal val="visible"/>
                                      </p:to>
                                    </p:set>
                                  </p:childTnLst>
                                </p:cTn>
                              </p:par>
                            </p:childTnLst>
                          </p:cTn>
                        </p:par>
                        <p:par>
                          <p:cTn id="15" fill="hold">
                            <p:stCondLst>
                              <p:cond delay="2000"/>
                            </p:stCondLst>
                            <p:childTnLst>
                              <p:par>
                                <p:cTn id="16" presetID="0" presetClass="path" presetSubtype="0" accel="50000" decel="50000" fill="hold" grpId="2" nodeType="afterEffect">
                                  <p:stCondLst>
                                    <p:cond delay="0"/>
                                  </p:stCondLst>
                                  <p:childTnLst>
                                    <p:animMotion origin="layout" path="M -0.04375 0.02222 C -0.04583 0.00856 -0.04791 -0.00486 -0.05017 -0.02223 C -0.05243 -0.03959 -0.05468 -0.06227 -0.05781 -0.08195 C -0.06093 -0.10162 -0.06753 -0.13033 -0.06944 -0.14005 " pathEditMode="relative" ptsTypes="aaaA">
                                      <p:cBhvr>
                                        <p:cTn id="17" dur="2000" fill="hold"/>
                                        <p:tgtEl>
                                          <p:spTgt spid="6605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515" grpId="0" animBg="1"/>
      <p:bldP spid="660515" grpId="1" animBg="1"/>
      <p:bldP spid="660515" grpId="2" animBg="1"/>
      <p:bldP spid="660518" grpId="0"/>
      <p:bldP spid="66051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title"/>
          </p:nvPr>
        </p:nvSpPr>
        <p:spPr/>
        <p:txBody>
          <a:bodyPr/>
          <a:lstStyle/>
          <a:p>
            <a:r>
              <a:rPr lang="en-US" altLang="zh-CN" dirty="0">
                <a:latin typeface="Gill Sans MT" panose="020B0502020104020203" pitchFamily="34" charset="0"/>
              </a:rPr>
              <a:t>QAM</a:t>
            </a:r>
            <a:endParaRPr lang="zh-CN" altLang="en-US" baseline="30000" dirty="0">
              <a:latin typeface="Gill Sans MT" panose="020B0502020104020203" pitchFamily="34" charset="0"/>
            </a:endParaRPr>
          </a:p>
        </p:txBody>
      </p:sp>
      <p:pic>
        <p:nvPicPr>
          <p:cNvPr id="105475" name="Picture 6"/>
          <p:cNvPicPr>
            <a:picLocks noChangeAspect="1" noChangeArrowheads="1"/>
          </p:cNvPicPr>
          <p:nvPr/>
        </p:nvPicPr>
        <p:blipFill>
          <a:blip r:embed="rId3" cstate="print"/>
          <a:srcRect/>
          <a:stretch>
            <a:fillRect/>
          </a:stretch>
        </p:blipFill>
        <p:spPr bwMode="auto">
          <a:xfrm>
            <a:off x="228600" y="2714625"/>
            <a:ext cx="8610600" cy="1836738"/>
          </a:xfrm>
          <a:prstGeom prst="rect">
            <a:avLst/>
          </a:prstGeom>
          <a:noFill/>
          <a:ln w="9525">
            <a:noFill/>
            <a:miter lim="800000"/>
            <a:headEnd/>
            <a:tailEnd/>
          </a:ln>
        </p:spPr>
      </p:pic>
      <p:sp>
        <p:nvSpPr>
          <p:cNvPr id="4" name="矩形 3"/>
          <p:cNvSpPr/>
          <p:nvPr/>
        </p:nvSpPr>
        <p:spPr>
          <a:xfrm>
            <a:off x="2927363" y="2177534"/>
            <a:ext cx="1704313" cy="369332"/>
          </a:xfrm>
          <a:prstGeom prst="rect">
            <a:avLst/>
          </a:prstGeom>
        </p:spPr>
        <p:txBody>
          <a:bodyPr wrap="none">
            <a:spAutoFit/>
          </a:bodyPr>
          <a:lstStyle/>
          <a:p>
            <a:r>
              <a:rPr lang="en-US" altLang="zh-CN" dirty="0">
                <a:solidFill>
                  <a:schemeClr val="hlink"/>
                </a:solidFill>
              </a:rPr>
              <a:t>signal </a:t>
            </a:r>
            <a:r>
              <a:rPr lang="en-US" altLang="zh-CN" dirty="0"/>
              <a:t>element</a:t>
            </a:r>
            <a:endParaRPr lang="zh-CN" altLang="en-US" dirty="0"/>
          </a:p>
        </p:txBody>
      </p:sp>
      <p:cxnSp>
        <p:nvCxnSpPr>
          <p:cNvPr id="6" name="直接箭头连接符 5"/>
          <p:cNvCxnSpPr/>
          <p:nvPr/>
        </p:nvCxnSpPr>
        <p:spPr bwMode="auto">
          <a:xfrm flipV="1">
            <a:off x="3870960" y="2575560"/>
            <a:ext cx="91440" cy="4876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ＭＳ Ｐゴシック" charset="0"/>
              </a:rPr>
              <a:t>802.11: advanced capabilities</a:t>
            </a:r>
            <a:endParaRPr lang="zh-CN" altLang="en-US" dirty="0">
              <a:latin typeface="+mn-lt"/>
            </a:endParaRPr>
          </a:p>
        </p:txBody>
      </p:sp>
      <p:sp>
        <p:nvSpPr>
          <p:cNvPr id="3" name="内容占位符 2"/>
          <p:cNvSpPr>
            <a:spLocks noGrp="1"/>
          </p:cNvSpPr>
          <p:nvPr>
            <p:ph idx="1"/>
          </p:nvPr>
        </p:nvSpPr>
        <p:spPr/>
        <p:txBody>
          <a:bodyPr/>
          <a:lstStyle/>
          <a:p>
            <a:pPr>
              <a:buClr>
                <a:srgbClr val="000099"/>
              </a:buClr>
              <a:buSzPct val="75000"/>
              <a:buNone/>
            </a:pPr>
            <a:r>
              <a:rPr lang="en-US" altLang="zh-CN" sz="2800" i="1" dirty="0">
                <a:solidFill>
                  <a:srgbClr val="C00000"/>
                </a:solidFill>
              </a:rPr>
              <a:t>power management</a:t>
            </a:r>
          </a:p>
          <a:p>
            <a:pPr>
              <a:buClr>
                <a:srgbClr val="000099"/>
              </a:buClr>
              <a:buSzPct val="75000"/>
              <a:buFont typeface="Wingdings" panose="05000000000000000000" pitchFamily="2" charset="2"/>
              <a:buChar char="v"/>
            </a:pPr>
            <a:r>
              <a:rPr lang="en-US" altLang="zh-CN" sz="2800" dirty="0"/>
              <a:t>node-to-AP: </a:t>
            </a:r>
            <a:r>
              <a:rPr lang="zh-CN" altLang="en-US" sz="2800" dirty="0"/>
              <a:t>“</a:t>
            </a:r>
            <a:r>
              <a:rPr lang="en-US" altLang="ja-JP" sz="2800" dirty="0"/>
              <a:t>I am going to sleep until next beacon frame”</a:t>
            </a:r>
          </a:p>
          <a:p>
            <a:pPr lvl="1">
              <a:buClr>
                <a:srgbClr val="000099"/>
              </a:buClr>
              <a:buFont typeface="Wingdings" panose="05000000000000000000" pitchFamily="2" charset="2"/>
              <a:buChar char="§"/>
            </a:pPr>
            <a:r>
              <a:rPr lang="en-US" altLang="zh-CN" dirty="0"/>
              <a:t>AP knows not to transmit frames to this node</a:t>
            </a:r>
          </a:p>
          <a:p>
            <a:pPr lvl="1">
              <a:buClr>
                <a:srgbClr val="000099"/>
              </a:buClr>
              <a:buFont typeface="Wingdings" panose="05000000000000000000" pitchFamily="2" charset="2"/>
              <a:buChar char="§"/>
            </a:pPr>
            <a:r>
              <a:rPr lang="en-US" altLang="zh-CN" dirty="0"/>
              <a:t>buffer any frames </a:t>
            </a:r>
            <a:r>
              <a:rPr lang="en-US" altLang="zh-CN" dirty="0">
                <a:solidFill>
                  <a:srgbClr val="FF0000"/>
                </a:solidFill>
              </a:rPr>
              <a:t>destined</a:t>
            </a:r>
            <a:r>
              <a:rPr lang="en-US" altLang="zh-CN" dirty="0"/>
              <a:t> for the sleeping host </a:t>
            </a:r>
          </a:p>
          <a:p>
            <a:pPr lvl="1">
              <a:buClr>
                <a:srgbClr val="000099"/>
              </a:buClr>
              <a:buFont typeface="Wingdings" panose="05000000000000000000" pitchFamily="2" charset="2"/>
              <a:buChar char="§"/>
            </a:pPr>
            <a:r>
              <a:rPr lang="en-US" altLang="zh-CN" dirty="0"/>
              <a:t>node wakes up before next beacon frame</a:t>
            </a:r>
          </a:p>
          <a:p>
            <a:pPr>
              <a:buClr>
                <a:srgbClr val="000099"/>
              </a:buClr>
              <a:buSzPct val="75000"/>
              <a:buFont typeface="Wingdings" panose="05000000000000000000" pitchFamily="2" charset="2"/>
              <a:buChar char="v"/>
            </a:pPr>
            <a:endParaRPr lang="en-US" altLang="zh-CN" sz="2800" dirty="0"/>
          </a:p>
          <a:p>
            <a:pPr>
              <a:buClr>
                <a:srgbClr val="000099"/>
              </a:buClr>
              <a:buSzPct val="75000"/>
              <a:buFont typeface="Wingdings" panose="05000000000000000000" pitchFamily="2" charset="2"/>
              <a:buChar char="v"/>
            </a:pPr>
            <a:r>
              <a:rPr lang="en-US" altLang="zh-CN" sz="2800" dirty="0"/>
              <a:t>beacon frame: contains list of mobiles with AP-to-mobile frames waiting to be sent</a:t>
            </a:r>
          </a:p>
          <a:p>
            <a:pPr lvl="1">
              <a:buClr>
                <a:srgbClr val="000099"/>
              </a:buClr>
              <a:buFont typeface="Wingdings" panose="05000000000000000000" pitchFamily="2" charset="2"/>
              <a:buChar char="§"/>
            </a:pPr>
            <a:r>
              <a:rPr lang="en-US" altLang="zh-CN" dirty="0"/>
              <a:t>node will stay awake if AP-to-mobile frames to be sent; otherwise sleep again until next beacon frame</a:t>
            </a:r>
          </a:p>
          <a:p>
            <a:endParaRPr lang="zh-CN" altLang="en-US" dirty="0"/>
          </a:p>
        </p:txBody>
      </p:sp>
    </p:spTree>
    <p:extLst>
      <p:ext uri="{BB962C8B-B14F-4D97-AF65-F5344CB8AC3E}">
        <p14:creationId xmlns:p14="http://schemas.microsoft.com/office/powerpoint/2010/main" val="174575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r>
              <a:rPr lang="zh-CN" altLang="en-US" dirty="0" smtClean="0">
                <a:latin typeface="+mn-lt"/>
              </a:rPr>
              <a:t>第</a:t>
            </a:r>
            <a:r>
              <a:rPr lang="en-US" altLang="zh-CN" dirty="0" smtClean="0">
                <a:latin typeface="+mn-lt"/>
              </a:rPr>
              <a:t>7</a:t>
            </a:r>
            <a:r>
              <a:rPr lang="zh-CN" altLang="en-US" dirty="0" smtClean="0">
                <a:latin typeface="+mn-lt"/>
              </a:rPr>
              <a:t>章 无线网络与移动网络 </a:t>
            </a:r>
            <a:endParaRPr lang="en-US" altLang="zh-CN" dirty="0">
              <a:latin typeface="+mn-lt"/>
            </a:endParaRPr>
          </a:p>
        </p:txBody>
      </p:sp>
      <p:sp>
        <p:nvSpPr>
          <p:cNvPr id="55299" name="Rectangle 1027"/>
          <p:cNvSpPr>
            <a:spLocks noGrp="1" noChangeArrowheads="1"/>
          </p:cNvSpPr>
          <p:nvPr>
            <p:ph sz="half" idx="1"/>
          </p:nvPr>
        </p:nvSpPr>
        <p:spPr>
          <a:xfrm>
            <a:off x="317500" y="1017587"/>
            <a:ext cx="4175672" cy="5201909"/>
          </a:xfrm>
        </p:spPr>
        <p:txBody>
          <a:bodyPr/>
          <a:lstStyle/>
          <a:p>
            <a:pPr eaLnBrk="1" hangingPunct="1">
              <a:spcBef>
                <a:spcPts val="600"/>
              </a:spcBef>
              <a:buFontTx/>
              <a:buNone/>
            </a:pPr>
            <a:r>
              <a:rPr lang="en-US" altLang="zh-CN" sz="1800" dirty="0" smtClean="0"/>
              <a:t>7.1 </a:t>
            </a:r>
            <a:r>
              <a:rPr lang="zh-CN" altLang="en-US" sz="1800" dirty="0" smtClean="0"/>
              <a:t>概述</a:t>
            </a:r>
            <a:endParaRPr lang="en-US" altLang="zh-CN" sz="1800" dirty="0"/>
          </a:p>
          <a:p>
            <a:pPr eaLnBrk="1" hangingPunct="1">
              <a:spcBef>
                <a:spcPts val="600"/>
              </a:spcBef>
              <a:buFontTx/>
              <a:buNone/>
            </a:pPr>
            <a:r>
              <a:rPr lang="en-US" altLang="zh-CN" sz="1800" dirty="0" smtClean="0"/>
              <a:t>7.1 </a:t>
            </a:r>
            <a:r>
              <a:rPr lang="zh-CN" altLang="en-US" sz="1800" dirty="0" smtClean="0"/>
              <a:t>无线链路和网络特征</a:t>
            </a:r>
            <a:endParaRPr lang="en-US" altLang="zh-CN" sz="1800" dirty="0"/>
          </a:p>
          <a:p>
            <a:pPr eaLnBrk="1" hangingPunct="1">
              <a:spcBef>
                <a:spcPts val="600"/>
              </a:spcBef>
            </a:pPr>
            <a:r>
              <a:rPr lang="en-US" altLang="zh-CN" sz="1800" dirty="0"/>
              <a:t>CDMA</a:t>
            </a:r>
          </a:p>
          <a:p>
            <a:pPr eaLnBrk="1" hangingPunct="1">
              <a:spcBef>
                <a:spcPts val="600"/>
              </a:spcBef>
              <a:buFontTx/>
              <a:buNone/>
            </a:pPr>
            <a:r>
              <a:rPr lang="en-US" altLang="zh-CN" sz="1800" dirty="0" smtClean="0"/>
              <a:t>7.3 Wi-Fi: IEEE 802.11 </a:t>
            </a:r>
            <a:r>
              <a:rPr lang="zh-CN" altLang="en-US" sz="1800" dirty="0" smtClean="0"/>
              <a:t>无线局域网</a:t>
            </a:r>
            <a:endParaRPr lang="en-US" altLang="zh-CN" sz="1800" dirty="0"/>
          </a:p>
          <a:p>
            <a:pPr eaLnBrk="1" hangingPunct="1">
              <a:spcBef>
                <a:spcPts val="600"/>
              </a:spcBef>
            </a:pPr>
            <a:r>
              <a:rPr lang="en-US" altLang="zh-CN" sz="1800" dirty="0" smtClean="0"/>
              <a:t>IEEE 802.11 </a:t>
            </a:r>
            <a:r>
              <a:rPr lang="zh-CN" altLang="en-US" sz="1800" dirty="0" smtClean="0"/>
              <a:t>体系结构</a:t>
            </a:r>
            <a:endParaRPr lang="en-US" altLang="zh-CN" sz="1800" dirty="0"/>
          </a:p>
          <a:p>
            <a:pPr eaLnBrk="1" hangingPunct="1">
              <a:spcBef>
                <a:spcPts val="600"/>
              </a:spcBef>
            </a:pPr>
            <a:r>
              <a:rPr lang="en-US" altLang="zh-CN" sz="1800" dirty="0" smtClean="0"/>
              <a:t>IEEE 802.11 MAC </a:t>
            </a:r>
            <a:r>
              <a:rPr lang="zh-CN" altLang="en-US" sz="1800" dirty="0" smtClean="0"/>
              <a:t>协议</a:t>
            </a:r>
            <a:endParaRPr lang="en-US" altLang="zh-CN" sz="1800" dirty="0"/>
          </a:p>
          <a:p>
            <a:pPr eaLnBrk="1" hangingPunct="1">
              <a:spcBef>
                <a:spcPts val="600"/>
              </a:spcBef>
            </a:pPr>
            <a:r>
              <a:rPr lang="en-US" altLang="zh-CN" sz="1800" dirty="0" smtClean="0"/>
              <a:t>IEEE 802.11</a:t>
            </a:r>
            <a:r>
              <a:rPr lang="zh-CN" altLang="en-US" sz="1800" dirty="0" smtClean="0"/>
              <a:t>帧</a:t>
            </a:r>
            <a:endParaRPr lang="en-US" altLang="zh-CN" sz="1800" dirty="0"/>
          </a:p>
          <a:p>
            <a:pPr eaLnBrk="1" hangingPunct="1">
              <a:spcBef>
                <a:spcPts val="600"/>
              </a:spcBef>
            </a:pPr>
            <a:r>
              <a:rPr lang="zh-CN" altLang="en-US" sz="1800" dirty="0" smtClean="0"/>
              <a:t>在相同的 </a:t>
            </a:r>
            <a:r>
              <a:rPr lang="en-US" altLang="zh-CN" sz="1800" dirty="0" smtClean="0"/>
              <a:t>IP </a:t>
            </a:r>
            <a:r>
              <a:rPr lang="zh-CN" altLang="en-US" sz="1800" dirty="0" smtClean="0"/>
              <a:t>子网中的移动性</a:t>
            </a:r>
            <a:endParaRPr lang="en-US" altLang="zh-CN" sz="1800" dirty="0"/>
          </a:p>
          <a:p>
            <a:pPr eaLnBrk="1" hangingPunct="1">
              <a:spcBef>
                <a:spcPts val="600"/>
              </a:spcBef>
            </a:pPr>
            <a:r>
              <a:rPr lang="en-US" altLang="zh-CN" sz="1800" dirty="0" smtClean="0"/>
              <a:t>802.11</a:t>
            </a:r>
            <a:r>
              <a:rPr lang="zh-CN" altLang="en-US" sz="1800" dirty="0" smtClean="0"/>
              <a:t>中的高级特色</a:t>
            </a:r>
            <a:endParaRPr lang="en-US" altLang="zh-CN" sz="1800" dirty="0"/>
          </a:p>
          <a:p>
            <a:pPr eaLnBrk="1" hangingPunct="1">
              <a:spcBef>
                <a:spcPts val="600"/>
              </a:spcBef>
            </a:pPr>
            <a:r>
              <a:rPr lang="zh-CN" altLang="en-US" sz="1800" dirty="0" smtClean="0">
                <a:solidFill>
                  <a:srgbClr val="FF0000"/>
                </a:solidFill>
              </a:rPr>
              <a:t>个人域网络：蓝牙和 </a:t>
            </a:r>
            <a:r>
              <a:rPr lang="en-US" altLang="zh-CN" sz="1800" dirty="0" smtClean="0">
                <a:solidFill>
                  <a:srgbClr val="FF0000"/>
                </a:solidFill>
              </a:rPr>
              <a:t>ZigBee</a:t>
            </a:r>
            <a:endParaRPr lang="en-US" altLang="zh-CN" sz="1800" dirty="0">
              <a:solidFill>
                <a:srgbClr val="FF0000"/>
              </a:solidFill>
            </a:endParaRPr>
          </a:p>
          <a:p>
            <a:pPr marL="0" indent="0" eaLnBrk="1" hangingPunct="1">
              <a:spcBef>
                <a:spcPts val="600"/>
              </a:spcBef>
              <a:buNone/>
            </a:pPr>
            <a:r>
              <a:rPr lang="en-US" altLang="zh-CN" sz="1800" dirty="0" smtClean="0"/>
              <a:t>7.4 </a:t>
            </a:r>
            <a:r>
              <a:rPr lang="zh-CN" altLang="en-US" sz="1800" dirty="0" smtClean="0"/>
              <a:t>蜂窝因特网接入</a:t>
            </a:r>
            <a:endParaRPr lang="en-US" altLang="zh-CN" sz="1800" dirty="0"/>
          </a:p>
          <a:p>
            <a:pPr eaLnBrk="1" hangingPunct="1">
              <a:spcBef>
                <a:spcPts val="600"/>
              </a:spcBef>
            </a:pPr>
            <a:r>
              <a:rPr lang="zh-CN" altLang="en-US" sz="1800" dirty="0" smtClean="0"/>
              <a:t>蜂窝体系结构概述</a:t>
            </a:r>
            <a:endParaRPr lang="en-US" altLang="zh-CN" sz="1800" dirty="0"/>
          </a:p>
          <a:p>
            <a:pPr eaLnBrk="1" hangingPunct="1">
              <a:spcBef>
                <a:spcPts val="600"/>
              </a:spcBef>
            </a:pPr>
            <a:r>
              <a:rPr lang="en-US" altLang="zh-CN" sz="1800" dirty="0" smtClean="0"/>
              <a:t>3G </a:t>
            </a:r>
            <a:r>
              <a:rPr lang="zh-CN" altLang="en-US" sz="1800" dirty="0" smtClean="0"/>
              <a:t>蜂窝数据网络：将因特网扩展到蜂窝用户</a:t>
            </a:r>
            <a:endParaRPr lang="en-US" altLang="zh-CN" sz="1400" dirty="0">
              <a:solidFill>
                <a:srgbClr val="0070C0"/>
              </a:solidFill>
            </a:endParaRPr>
          </a:p>
        </p:txBody>
      </p:sp>
      <p:sp>
        <p:nvSpPr>
          <p:cNvPr id="2" name="内容占位符 1"/>
          <p:cNvSpPr>
            <a:spLocks noGrp="1"/>
          </p:cNvSpPr>
          <p:nvPr>
            <p:ph sz="half" idx="2"/>
          </p:nvPr>
        </p:nvSpPr>
        <p:spPr>
          <a:xfrm>
            <a:off x="4648200" y="1017588"/>
            <a:ext cx="4183063" cy="5154612"/>
          </a:xfrm>
        </p:spPr>
        <p:txBody>
          <a:bodyPr/>
          <a:lstStyle/>
          <a:p>
            <a:pPr marL="342900" lvl="1" indent="-342900">
              <a:spcBef>
                <a:spcPts val="600"/>
              </a:spcBef>
            </a:pPr>
            <a:r>
              <a:rPr lang="zh-CN" altLang="en-US" sz="1800" dirty="0" smtClean="0"/>
              <a:t>走向 </a:t>
            </a:r>
            <a:r>
              <a:rPr lang="en-US" altLang="zh-CN" sz="1800" dirty="0" smtClean="0"/>
              <a:t>4G: LTE</a:t>
            </a:r>
            <a:endParaRPr lang="en-US" altLang="zh-CN" sz="1800" dirty="0"/>
          </a:p>
          <a:p>
            <a:pPr eaLnBrk="1" hangingPunct="1">
              <a:spcBef>
                <a:spcPts val="600"/>
              </a:spcBef>
              <a:buNone/>
            </a:pPr>
            <a:r>
              <a:rPr lang="en-US" altLang="zh-CN" sz="1800" dirty="0" smtClean="0"/>
              <a:t>7.5 </a:t>
            </a:r>
            <a:r>
              <a:rPr lang="zh-CN" altLang="en-US" sz="1800" dirty="0" smtClean="0"/>
              <a:t>移动管理</a:t>
            </a:r>
            <a:r>
              <a:rPr lang="en-US" altLang="zh-CN" sz="1800" dirty="0" smtClean="0"/>
              <a:t>: </a:t>
            </a:r>
            <a:r>
              <a:rPr lang="zh-CN" altLang="en-US" sz="1800" dirty="0" smtClean="0"/>
              <a:t>原理</a:t>
            </a:r>
            <a:endParaRPr lang="en-US" altLang="zh-CN" sz="1800" dirty="0"/>
          </a:p>
          <a:p>
            <a:pPr marL="342900" lvl="1" indent="-342900">
              <a:spcBef>
                <a:spcPts val="600"/>
              </a:spcBef>
            </a:pPr>
            <a:r>
              <a:rPr lang="zh-CN" altLang="en-US" sz="1800" dirty="0" smtClean="0"/>
              <a:t>寻址</a:t>
            </a:r>
            <a:endParaRPr lang="en-US" altLang="zh-CN" sz="1800" dirty="0"/>
          </a:p>
          <a:p>
            <a:pPr marL="342900" lvl="1" indent="-342900">
              <a:spcBef>
                <a:spcPts val="600"/>
              </a:spcBef>
            </a:pPr>
            <a:r>
              <a:rPr lang="zh-CN" altLang="en-US" sz="1800" dirty="0" smtClean="0"/>
              <a:t>路由选择到移动节点</a:t>
            </a:r>
            <a:endParaRPr lang="en-US" altLang="zh-CN" sz="1800" dirty="0"/>
          </a:p>
          <a:p>
            <a:pPr marL="342900" lvl="1" indent="-342900" eaLnBrk="1" hangingPunct="1">
              <a:spcBef>
                <a:spcPts val="600"/>
              </a:spcBef>
              <a:buNone/>
            </a:pPr>
            <a:r>
              <a:rPr lang="en-US" altLang="zh-CN" sz="1800" dirty="0" smtClean="0">
                <a:cs typeface="+mn-cs"/>
              </a:rPr>
              <a:t>7.6 </a:t>
            </a:r>
            <a:r>
              <a:rPr lang="zh-CN" altLang="en-US" sz="1800" dirty="0" smtClean="0">
                <a:cs typeface="+mn-cs"/>
              </a:rPr>
              <a:t>移动</a:t>
            </a:r>
            <a:r>
              <a:rPr lang="en-US" altLang="zh-CN" sz="1800" dirty="0" smtClean="0">
                <a:cs typeface="+mn-cs"/>
              </a:rPr>
              <a:t>IP</a:t>
            </a:r>
            <a:endParaRPr lang="en-US" altLang="zh-CN" sz="1800" dirty="0">
              <a:cs typeface="+mn-cs"/>
            </a:endParaRPr>
          </a:p>
          <a:p>
            <a:pPr marL="342900" lvl="1" indent="-342900" eaLnBrk="1" hangingPunct="1">
              <a:spcBef>
                <a:spcPts val="600"/>
              </a:spcBef>
              <a:buNone/>
            </a:pPr>
            <a:r>
              <a:rPr lang="en-US" altLang="zh-CN" sz="1800" dirty="0" smtClean="0">
                <a:cs typeface="+mn-cs"/>
              </a:rPr>
              <a:t>7.7 </a:t>
            </a:r>
            <a:r>
              <a:rPr lang="zh-CN" altLang="en-US" sz="1800" dirty="0" smtClean="0">
                <a:cs typeface="+mn-cs"/>
              </a:rPr>
              <a:t>管理蜂窝网络中的移动性</a:t>
            </a:r>
            <a:endParaRPr lang="en-US" altLang="zh-CN" sz="1800" dirty="0">
              <a:cs typeface="+mn-cs"/>
            </a:endParaRPr>
          </a:p>
          <a:p>
            <a:pPr marL="342900" lvl="1" indent="-342900">
              <a:spcBef>
                <a:spcPts val="600"/>
              </a:spcBef>
            </a:pPr>
            <a:r>
              <a:rPr lang="zh-CN" altLang="en-US" sz="1800" dirty="0" smtClean="0"/>
              <a:t>对移动用户呼叫的路由选择</a:t>
            </a:r>
            <a:endParaRPr lang="en-US" altLang="zh-CN" sz="1800" dirty="0"/>
          </a:p>
          <a:p>
            <a:pPr marL="342900" lvl="1" indent="-342900">
              <a:spcBef>
                <a:spcPts val="600"/>
              </a:spcBef>
            </a:pPr>
            <a:r>
              <a:rPr lang="en-US" altLang="zh-CN" sz="1800" dirty="0" smtClean="0"/>
              <a:t>GSM </a:t>
            </a:r>
            <a:r>
              <a:rPr lang="zh-CN" altLang="en-US" sz="1800" dirty="0" smtClean="0"/>
              <a:t>中的切换</a:t>
            </a:r>
            <a:endParaRPr lang="en-US" altLang="zh-CN" sz="1800" dirty="0"/>
          </a:p>
          <a:p>
            <a:pPr marL="342900" lvl="1" indent="-342900" eaLnBrk="1" hangingPunct="1">
              <a:spcBef>
                <a:spcPts val="600"/>
              </a:spcBef>
              <a:buNone/>
            </a:pPr>
            <a:r>
              <a:rPr lang="en-US" altLang="zh-CN" sz="1800" dirty="0" smtClean="0">
                <a:cs typeface="+mn-cs"/>
              </a:rPr>
              <a:t>7.8 </a:t>
            </a:r>
            <a:r>
              <a:rPr lang="zh-CN" altLang="en-US" sz="1800" dirty="0" smtClean="0">
                <a:cs typeface="+mn-cs"/>
              </a:rPr>
              <a:t>无线与移动性</a:t>
            </a:r>
            <a:r>
              <a:rPr lang="en-US" altLang="zh-CN" sz="1800" dirty="0" smtClean="0">
                <a:cs typeface="+mn-cs"/>
              </a:rPr>
              <a:t>: </a:t>
            </a:r>
            <a:r>
              <a:rPr lang="zh-CN" altLang="en-US" sz="1800" dirty="0" smtClean="0">
                <a:cs typeface="+mn-cs"/>
              </a:rPr>
              <a:t>对高层协议的影响</a:t>
            </a:r>
            <a:endParaRPr lang="en-US" altLang="zh-CN" sz="1800" dirty="0">
              <a:cs typeface="+mn-cs"/>
            </a:endParaRPr>
          </a:p>
          <a:p>
            <a:pPr marL="342900" lvl="1" indent="-342900" eaLnBrk="1" hangingPunct="1">
              <a:spcBef>
                <a:spcPts val="600"/>
              </a:spcBef>
              <a:buNone/>
            </a:pPr>
            <a:r>
              <a:rPr lang="en-US" altLang="zh-CN" sz="1800" dirty="0" smtClean="0">
                <a:cs typeface="+mn-cs"/>
              </a:rPr>
              <a:t>7.9 </a:t>
            </a:r>
            <a:r>
              <a:rPr lang="zh-CN" altLang="en-US" sz="1800" dirty="0" smtClean="0">
                <a:cs typeface="+mn-cs"/>
              </a:rPr>
              <a:t>小结</a:t>
            </a:r>
            <a:endParaRPr lang="en-US" altLang="zh-CN" sz="1800" dirty="0">
              <a:cs typeface="+mn-cs"/>
            </a:endParaRPr>
          </a:p>
          <a:p>
            <a:pPr marL="342900" lvl="1" indent="-342900">
              <a:spcBef>
                <a:spcPts val="600"/>
              </a:spcBef>
            </a:pPr>
            <a:r>
              <a:rPr lang="en-US" altLang="zh-CN" sz="1800" dirty="0"/>
              <a:t>Homework Problems and Questions </a:t>
            </a:r>
          </a:p>
          <a:p>
            <a:pPr marL="342900" lvl="1" indent="-342900">
              <a:spcBef>
                <a:spcPts val="600"/>
              </a:spcBef>
            </a:pPr>
            <a:r>
              <a:rPr lang="en-US" altLang="zh-CN" sz="1800" dirty="0"/>
              <a:t>Wireshark Lab: IEEE 802.11 </a:t>
            </a:r>
            <a:r>
              <a:rPr lang="en-US" altLang="zh-CN" sz="1800" dirty="0" smtClean="0"/>
              <a:t>(WiFi)</a:t>
            </a:r>
            <a:endParaRPr lang="zh-CN" altLang="en-US" sz="1800" dirty="0"/>
          </a:p>
        </p:txBody>
      </p:sp>
    </p:spTree>
    <p:extLst>
      <p:ext uri="{BB962C8B-B14F-4D97-AF65-F5344CB8AC3E}">
        <p14:creationId xmlns:p14="http://schemas.microsoft.com/office/powerpoint/2010/main" val="1635351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6"/>
          <p:cNvSpPr>
            <a:spLocks noGrp="1" noChangeArrowheads="1"/>
          </p:cNvSpPr>
          <p:nvPr>
            <p:ph type="body" idx="1"/>
          </p:nvPr>
        </p:nvSpPr>
        <p:spPr>
          <a:xfrm>
            <a:off x="355600" y="1046163"/>
            <a:ext cx="8432800" cy="5114925"/>
          </a:xfrm>
        </p:spPr>
        <p:txBody>
          <a:bodyPr/>
          <a:lstStyle/>
          <a:p>
            <a:pPr eaLnBrk="1" hangingPunct="1"/>
            <a:r>
              <a:rPr lang="en-US" altLang="zh-CN" dirty="0">
                <a:latin typeface="Gill Sans MT" panose="020B0502020104020203" pitchFamily="34" charset="0"/>
              </a:rPr>
              <a:t>The IEEE 802.11 WiFi standard is aimed at communication among devices </a:t>
            </a:r>
            <a:r>
              <a:rPr lang="en-US" altLang="zh-CN" i="1" dirty="0">
                <a:latin typeface="Gill Sans MT" panose="020B0502020104020203" pitchFamily="34" charset="0"/>
              </a:rPr>
              <a:t>separated by up to </a:t>
            </a:r>
            <a:r>
              <a:rPr lang="en-US" altLang="zh-CN" i="1" dirty="0">
                <a:solidFill>
                  <a:srgbClr val="FF0000"/>
                </a:solidFill>
                <a:latin typeface="Gill Sans MT" panose="020B0502020104020203" pitchFamily="34" charset="0"/>
              </a:rPr>
              <a:t>100</a:t>
            </a:r>
            <a:r>
              <a:rPr lang="en-US" altLang="zh-CN" i="1" dirty="0">
                <a:latin typeface="Gill Sans MT" panose="020B0502020104020203" pitchFamily="34" charset="0"/>
              </a:rPr>
              <a:t> meters.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Two other type of IEEE 802 protocols — </a:t>
            </a:r>
            <a:r>
              <a:rPr lang="en-US" altLang="zh-CN" kern="1200" dirty="0">
                <a:latin typeface="Gill Sans MT" panose="020B0502020104020203" pitchFamily="34" charset="0"/>
              </a:rPr>
              <a:t>Bluetooth and </a:t>
            </a:r>
            <a:r>
              <a:rPr lang="en-US" altLang="zh-CN" kern="1200" dirty="0" err="1">
                <a:latin typeface="Gill Sans MT" panose="020B0502020104020203" pitchFamily="34" charset="0"/>
              </a:rPr>
              <a:t>Zigbee</a:t>
            </a:r>
            <a:r>
              <a:rPr lang="en-US" altLang="zh-CN" kern="1200" dirty="0">
                <a:latin typeface="Gill Sans MT" panose="020B0502020104020203" pitchFamily="34" charset="0"/>
              </a:rPr>
              <a:t> </a:t>
            </a:r>
            <a:r>
              <a:rPr lang="en-US" altLang="zh-CN" dirty="0">
                <a:latin typeface="Gill Sans MT" panose="020B0502020104020203" pitchFamily="34" charset="0"/>
              </a:rPr>
              <a:t>and WiMAX — are standards for communicating over </a:t>
            </a:r>
            <a:r>
              <a:rPr lang="en-US" altLang="zh-CN" dirty="0">
                <a:solidFill>
                  <a:srgbClr val="FF3300"/>
                </a:solidFill>
                <a:latin typeface="Gill Sans MT" panose="020B0502020104020203" pitchFamily="34" charset="0"/>
              </a:rPr>
              <a:t>shorter</a:t>
            </a:r>
            <a:r>
              <a:rPr lang="en-US" altLang="zh-CN" dirty="0">
                <a:latin typeface="Gill Sans MT" panose="020B0502020104020203" pitchFamily="34" charset="0"/>
              </a:rPr>
              <a:t> and </a:t>
            </a:r>
            <a:r>
              <a:rPr lang="en-US" altLang="zh-CN" dirty="0">
                <a:solidFill>
                  <a:srgbClr val="FF3300"/>
                </a:solidFill>
                <a:latin typeface="Gill Sans MT" panose="020B0502020104020203" pitchFamily="34" charset="0"/>
              </a:rPr>
              <a:t>longer</a:t>
            </a:r>
            <a:r>
              <a:rPr lang="en-US" altLang="zh-CN" dirty="0">
                <a:latin typeface="Gill Sans MT" panose="020B0502020104020203" pitchFamily="34" charset="0"/>
              </a:rPr>
              <a:t> distances, respectively. </a:t>
            </a:r>
            <a:endParaRPr lang="zh-CN" altLang="en-US" dirty="0">
              <a:latin typeface="Gill Sans MT" panose="020B0502020104020203" pitchFamily="34" charset="0"/>
            </a:endParaRPr>
          </a:p>
        </p:txBody>
      </p:sp>
      <p:sp>
        <p:nvSpPr>
          <p:cNvPr id="2" name="标题 1"/>
          <p:cNvSpPr>
            <a:spLocks noGrp="1"/>
          </p:cNvSpPr>
          <p:nvPr>
            <p:ph type="title"/>
          </p:nvPr>
        </p:nvSpPr>
        <p:spPr/>
        <p:txBody>
          <a:bodyPr/>
          <a:lstStyle/>
          <a:p>
            <a:r>
              <a:rPr lang="zh-CN" altLang="en-US" dirty="0" smtClean="0">
                <a:latin typeface="Gill Sans MT" panose="020B0502020104020203" pitchFamily="34" charset="0"/>
              </a:rPr>
              <a:t>个人域网络：蓝牙和 </a:t>
            </a:r>
            <a:r>
              <a:rPr lang="en-US" altLang="zh-CN" dirty="0" smtClean="0">
                <a:latin typeface="Gill Sans MT" panose="020B0502020104020203" pitchFamily="34" charset="0"/>
              </a:rPr>
              <a:t>ZigBee</a:t>
            </a:r>
            <a:endParaRPr lang="zh-CN" altLang="en-US" dirty="0">
              <a:latin typeface="Gill Sans MT" panose="020B05020201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4" name="Rectangle 2"/>
          <p:cNvSpPr>
            <a:spLocks noGrp="1" noChangeArrowheads="1"/>
          </p:cNvSpPr>
          <p:nvPr>
            <p:ph type="title"/>
          </p:nvPr>
        </p:nvSpPr>
        <p:spPr/>
        <p:txBody>
          <a:bodyPr/>
          <a:lstStyle/>
          <a:p>
            <a:r>
              <a:rPr lang="zh-CN" altLang="en-US" dirty="0"/>
              <a:t>无线网络的元素</a:t>
            </a:r>
            <a:endParaRPr lang="en-US" altLang="zh-CN" dirty="0"/>
          </a:p>
        </p:txBody>
      </p:sp>
      <p:sp>
        <p:nvSpPr>
          <p:cNvPr id="4125" name="Oval 3"/>
          <p:cNvSpPr>
            <a:spLocks noChangeArrowheads="1"/>
          </p:cNvSpPr>
          <p:nvPr/>
        </p:nvSpPr>
        <p:spPr bwMode="auto">
          <a:xfrm>
            <a:off x="4724400" y="4451350"/>
            <a:ext cx="1755775" cy="1625600"/>
          </a:xfrm>
          <a:prstGeom prst="ellipse">
            <a:avLst/>
          </a:prstGeom>
          <a:solidFill>
            <a:srgbClr val="66CCFF"/>
          </a:solidFill>
          <a:ln w="9525">
            <a:noFill/>
            <a:round/>
            <a:headEnd/>
            <a:tailEnd/>
          </a:ln>
        </p:spPr>
        <p:txBody>
          <a:bodyPr wrap="none" anchor="ctr"/>
          <a:lstStyle/>
          <a:p>
            <a:endParaRPr lang="zh-CN" altLang="en-US"/>
          </a:p>
        </p:txBody>
      </p:sp>
      <p:grpSp>
        <p:nvGrpSpPr>
          <p:cNvPr id="4126" name="Group 4"/>
          <p:cNvGrpSpPr>
            <a:grpSpLocks/>
          </p:cNvGrpSpPr>
          <p:nvPr/>
        </p:nvGrpSpPr>
        <p:grpSpPr bwMode="auto">
          <a:xfrm>
            <a:off x="2843213" y="2565400"/>
            <a:ext cx="2362200" cy="1762125"/>
            <a:chOff x="3839" y="1737"/>
            <a:chExt cx="1488" cy="1110"/>
          </a:xfrm>
        </p:grpSpPr>
        <p:sp>
          <p:nvSpPr>
            <p:cNvPr id="4164" name="Freeform 5"/>
            <p:cNvSpPr>
              <a:spLocks/>
            </p:cNvSpPr>
            <p:nvPr/>
          </p:nvSpPr>
          <p:spPr bwMode="auto">
            <a:xfrm>
              <a:off x="3839" y="1737"/>
              <a:ext cx="1488" cy="1110"/>
            </a:xfrm>
            <a:custGeom>
              <a:avLst/>
              <a:gdLst>
                <a:gd name="T0" fmla="*/ 13 w 2135"/>
                <a:gd name="T1" fmla="*/ 291 h 1662"/>
                <a:gd name="T2" fmla="*/ 51 w 2135"/>
                <a:gd name="T3" fmla="*/ 34 h 1662"/>
                <a:gd name="T4" fmla="*/ 319 w 2135"/>
                <a:gd name="T5" fmla="*/ 87 h 1662"/>
                <a:gd name="T6" fmla="*/ 588 w 2135"/>
                <a:gd name="T7" fmla="*/ 45 h 1662"/>
                <a:gd name="T8" fmla="*/ 972 w 2135"/>
                <a:gd name="T9" fmla="*/ 181 h 1662"/>
                <a:gd name="T10" fmla="*/ 978 w 2135"/>
                <a:gd name="T11" fmla="*/ 510 h 1662"/>
                <a:gd name="T12" fmla="*/ 768 w 2135"/>
                <a:gd name="T13" fmla="*/ 714 h 1662"/>
                <a:gd name="T14" fmla="*/ 395 w 2135"/>
                <a:gd name="T15" fmla="*/ 676 h 1662"/>
                <a:gd name="T16" fmla="*/ 243 w 2135"/>
                <a:gd name="T17" fmla="*/ 566 h 1662"/>
                <a:gd name="T18" fmla="*/ 89 w 2135"/>
                <a:gd name="T19" fmla="*/ 476 h 1662"/>
                <a:gd name="T20" fmla="*/ 13 w 2135"/>
                <a:gd name="T21" fmla="*/ 29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p:spPr>
          <p:txBody>
            <a:bodyPr wrap="none" anchor="ctr"/>
            <a:lstStyle/>
            <a:p>
              <a:endParaRPr lang="zh-CN" altLang="en-US"/>
            </a:p>
          </p:txBody>
        </p:sp>
        <p:sp>
          <p:nvSpPr>
            <p:cNvPr id="4165" name="Text Box 6"/>
            <p:cNvSpPr txBox="1">
              <a:spLocks noChangeArrowheads="1"/>
            </p:cNvSpPr>
            <p:nvPr/>
          </p:nvSpPr>
          <p:spPr bwMode="auto">
            <a:xfrm>
              <a:off x="4079" y="1935"/>
              <a:ext cx="1094" cy="404"/>
            </a:xfrm>
            <a:prstGeom prst="rect">
              <a:avLst/>
            </a:prstGeom>
            <a:noFill/>
            <a:ln w="9525">
              <a:noFill/>
              <a:miter lim="800000"/>
              <a:headEnd/>
              <a:tailEnd/>
            </a:ln>
          </p:spPr>
          <p:txBody>
            <a:bodyPr wrap="none">
              <a:spAutoFit/>
            </a:bodyPr>
            <a:lstStyle/>
            <a:p>
              <a:pPr algn="ctr" eaLnBrk="1" hangingPunct="1"/>
              <a:r>
                <a:rPr lang="en-US" altLang="zh-CN" dirty="0"/>
                <a:t>network</a:t>
              </a:r>
            </a:p>
            <a:p>
              <a:pPr algn="ctr" eaLnBrk="1" hangingPunct="1"/>
              <a:r>
                <a:rPr lang="en-US" altLang="zh-CN" dirty="0"/>
                <a:t>infrastructure</a:t>
              </a:r>
            </a:p>
          </p:txBody>
        </p:sp>
      </p:grpSp>
      <p:pic>
        <p:nvPicPr>
          <p:cNvPr id="4127" name="Picture 7" descr="31u_bnrz[1]"/>
          <p:cNvPicPr>
            <a:picLocks noChangeAspect="1" noChangeArrowheads="1"/>
          </p:cNvPicPr>
          <p:nvPr/>
        </p:nvPicPr>
        <p:blipFill>
          <a:blip r:embed="rId4" cstate="print"/>
          <a:srcRect/>
          <a:stretch>
            <a:fillRect/>
          </a:stretch>
        </p:blipFill>
        <p:spPr bwMode="auto">
          <a:xfrm>
            <a:off x="5559425" y="5029200"/>
            <a:ext cx="214313" cy="336550"/>
          </a:xfrm>
          <a:prstGeom prst="rect">
            <a:avLst/>
          </a:prstGeom>
          <a:noFill/>
          <a:ln w="9525">
            <a:noFill/>
            <a:miter lim="800000"/>
            <a:headEnd/>
            <a:tailEnd/>
          </a:ln>
        </p:spPr>
      </p:pic>
      <p:grpSp>
        <p:nvGrpSpPr>
          <p:cNvPr id="4128" name="Group 8"/>
          <p:cNvGrpSpPr>
            <a:grpSpLocks/>
          </p:cNvGrpSpPr>
          <p:nvPr/>
        </p:nvGrpSpPr>
        <p:grpSpPr bwMode="auto">
          <a:xfrm>
            <a:off x="931863" y="1493838"/>
            <a:ext cx="1755775" cy="1625600"/>
            <a:chOff x="567" y="1326"/>
            <a:chExt cx="1106" cy="1024"/>
          </a:xfrm>
        </p:grpSpPr>
        <p:sp>
          <p:nvSpPr>
            <p:cNvPr id="4159" name="Oval 9"/>
            <p:cNvSpPr>
              <a:spLocks noChangeArrowheads="1"/>
            </p:cNvSpPr>
            <p:nvPr/>
          </p:nvSpPr>
          <p:spPr bwMode="auto">
            <a:xfrm>
              <a:off x="567" y="1326"/>
              <a:ext cx="1106" cy="1024"/>
            </a:xfrm>
            <a:prstGeom prst="ellipse">
              <a:avLst/>
            </a:prstGeom>
            <a:solidFill>
              <a:srgbClr val="66CCFF"/>
            </a:solidFill>
            <a:ln w="9525">
              <a:noFill/>
              <a:round/>
              <a:headEnd/>
              <a:tailEnd/>
            </a:ln>
          </p:spPr>
          <p:txBody>
            <a:bodyPr wrap="none" anchor="ctr"/>
            <a:lstStyle/>
            <a:p>
              <a:endParaRPr lang="zh-CN" altLang="en-US"/>
            </a:p>
          </p:txBody>
        </p:sp>
        <p:pic>
          <p:nvPicPr>
            <p:cNvPr id="4160" name="Picture 10" descr="31u_bnrz[1]"/>
            <p:cNvPicPr>
              <a:picLocks noChangeAspect="1" noChangeArrowheads="1"/>
            </p:cNvPicPr>
            <p:nvPr/>
          </p:nvPicPr>
          <p:blipFill>
            <a:blip r:embed="rId5" cstate="print"/>
            <a:srcRect/>
            <a:stretch>
              <a:fillRect/>
            </a:stretch>
          </p:blipFill>
          <p:spPr bwMode="auto">
            <a:xfrm rot="-5400000">
              <a:off x="1035" y="1785"/>
              <a:ext cx="212" cy="135"/>
            </a:xfrm>
            <a:prstGeom prst="rect">
              <a:avLst/>
            </a:prstGeom>
            <a:solidFill>
              <a:srgbClr val="66CCFF"/>
            </a:solidFill>
            <a:ln w="9525">
              <a:noFill/>
              <a:miter lim="800000"/>
              <a:headEnd/>
              <a:tailEnd/>
            </a:ln>
          </p:spPr>
        </p:pic>
        <p:grpSp>
          <p:nvGrpSpPr>
            <p:cNvPr id="4161" name="Group 11"/>
            <p:cNvGrpSpPr>
              <a:grpSpLocks/>
            </p:cNvGrpSpPr>
            <p:nvPr/>
          </p:nvGrpSpPr>
          <p:grpSpPr bwMode="auto">
            <a:xfrm>
              <a:off x="1221" y="1447"/>
              <a:ext cx="252" cy="288"/>
              <a:chOff x="2870" y="1518"/>
              <a:chExt cx="292" cy="320"/>
            </a:xfrm>
          </p:grpSpPr>
          <p:graphicFrame>
            <p:nvGraphicFramePr>
              <p:cNvPr id="4122" name="Object 1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498" name="Clip" r:id="rId6" imgW="826829" imgH="840406" progId="">
                      <p:embed/>
                    </p:oleObj>
                  </mc:Choice>
                  <mc:Fallback>
                    <p:oleObj name="Clip" r:id="rId6" imgW="826829" imgH="840406" progId="">
                      <p:embed/>
                      <p:pic>
                        <p:nvPicPr>
                          <p:cNvPr id="0" name="Picture 21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66CCFF"/>
                          </a:solidFill>
                        </p:spPr>
                      </p:pic>
                    </p:oleObj>
                  </mc:Fallback>
                </mc:AlternateContent>
              </a:graphicData>
            </a:graphic>
          </p:graphicFrame>
          <p:graphicFrame>
            <p:nvGraphicFramePr>
              <p:cNvPr id="4123" name="Object 1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499" name="Clip" r:id="rId8" imgW="1268295" imgH="1199426" progId="">
                      <p:embed/>
                    </p:oleObj>
                  </mc:Choice>
                  <mc:Fallback>
                    <p:oleObj name="Clip" r:id="rId8" imgW="1268295" imgH="1199426" progId="">
                      <p:embed/>
                      <p:pic>
                        <p:nvPicPr>
                          <p:cNvPr id="0" name="Picture 21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66CCFF"/>
                          </a:solidFill>
                        </p:spPr>
                      </p:pic>
                    </p:oleObj>
                  </mc:Fallback>
                </mc:AlternateContent>
              </a:graphicData>
            </a:graphic>
          </p:graphicFrame>
        </p:grpSp>
        <p:grpSp>
          <p:nvGrpSpPr>
            <p:cNvPr id="4162" name="Group 14"/>
            <p:cNvGrpSpPr>
              <a:grpSpLocks/>
            </p:cNvGrpSpPr>
            <p:nvPr/>
          </p:nvGrpSpPr>
          <p:grpSpPr bwMode="auto">
            <a:xfrm>
              <a:off x="869" y="1379"/>
              <a:ext cx="252" cy="288"/>
              <a:chOff x="2870" y="1518"/>
              <a:chExt cx="292" cy="320"/>
            </a:xfrm>
          </p:grpSpPr>
          <p:graphicFrame>
            <p:nvGraphicFramePr>
              <p:cNvPr id="4120" name="Object 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00" name="Clip" r:id="rId10" imgW="826829" imgH="840406" progId="">
                      <p:embed/>
                    </p:oleObj>
                  </mc:Choice>
                  <mc:Fallback>
                    <p:oleObj name="Clip" r:id="rId10" imgW="826829" imgH="840406" progId="">
                      <p:embed/>
                      <p:pic>
                        <p:nvPicPr>
                          <p:cNvPr id="0" name="Picture 2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66CCFF"/>
                          </a:solidFill>
                        </p:spPr>
                      </p:pic>
                    </p:oleObj>
                  </mc:Fallback>
                </mc:AlternateContent>
              </a:graphicData>
            </a:graphic>
          </p:graphicFrame>
          <p:graphicFrame>
            <p:nvGraphicFramePr>
              <p:cNvPr id="4121" name="Object 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01" name="Clip" r:id="rId12" imgW="1268295" imgH="1199426" progId="">
                      <p:embed/>
                    </p:oleObj>
                  </mc:Choice>
                  <mc:Fallback>
                    <p:oleObj name="Clip" r:id="rId12" imgW="1268295" imgH="1199426" progId="">
                      <p:embed/>
                      <p:pic>
                        <p:nvPicPr>
                          <p:cNvPr id="0" name="Picture 21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66CCFF"/>
                          </a:solidFill>
                        </p:spPr>
                      </p:pic>
                    </p:oleObj>
                  </mc:Fallback>
                </mc:AlternateContent>
              </a:graphicData>
            </a:graphic>
          </p:graphicFrame>
        </p:grpSp>
        <p:grpSp>
          <p:nvGrpSpPr>
            <p:cNvPr id="4163" name="Group 17"/>
            <p:cNvGrpSpPr>
              <a:grpSpLocks/>
            </p:cNvGrpSpPr>
            <p:nvPr/>
          </p:nvGrpSpPr>
          <p:grpSpPr bwMode="auto">
            <a:xfrm>
              <a:off x="727" y="1878"/>
              <a:ext cx="252" cy="288"/>
              <a:chOff x="2870" y="1518"/>
              <a:chExt cx="292" cy="320"/>
            </a:xfrm>
          </p:grpSpPr>
          <p:graphicFrame>
            <p:nvGraphicFramePr>
              <p:cNvPr id="4118"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02" name="Clip" r:id="rId14" imgW="826829" imgH="840406" progId="">
                      <p:embed/>
                    </p:oleObj>
                  </mc:Choice>
                  <mc:Fallback>
                    <p:oleObj name="Clip" r:id="rId14" imgW="826829" imgH="840406" progId="">
                      <p:embed/>
                      <p:pic>
                        <p:nvPicPr>
                          <p:cNvPr id="0" name="Picture 21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66CCFF"/>
                          </a:solidFill>
                        </p:spPr>
                      </p:pic>
                    </p:oleObj>
                  </mc:Fallback>
                </mc:AlternateContent>
              </a:graphicData>
            </a:graphic>
          </p:graphicFrame>
          <p:graphicFrame>
            <p:nvGraphicFramePr>
              <p:cNvPr id="4119"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03" name="Clip" r:id="rId15" imgW="1268295" imgH="1199426" progId="">
                      <p:embed/>
                    </p:oleObj>
                  </mc:Choice>
                  <mc:Fallback>
                    <p:oleObj name="Clip" r:id="rId15" imgW="1268295" imgH="1199426" progId="">
                      <p:embed/>
                      <p:pic>
                        <p:nvPicPr>
                          <p:cNvPr id="0" name="Picture 21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66CCFF"/>
                          </a:solidFill>
                        </p:spPr>
                      </p:pic>
                    </p:oleObj>
                  </mc:Fallback>
                </mc:AlternateContent>
              </a:graphicData>
            </a:graphic>
          </p:graphicFrame>
        </p:grpSp>
      </p:grpSp>
      <p:sp>
        <p:nvSpPr>
          <p:cNvPr id="4129" name="Line 20"/>
          <p:cNvSpPr>
            <a:spLocks noChangeShapeType="1"/>
          </p:cNvSpPr>
          <p:nvPr/>
        </p:nvSpPr>
        <p:spPr bwMode="auto">
          <a:xfrm>
            <a:off x="1960563" y="2495550"/>
            <a:ext cx="900112" cy="392113"/>
          </a:xfrm>
          <a:prstGeom prst="line">
            <a:avLst/>
          </a:prstGeom>
          <a:noFill/>
          <a:ln w="9525">
            <a:solidFill>
              <a:schemeClr val="tx1"/>
            </a:solidFill>
            <a:round/>
            <a:headEnd/>
            <a:tailEnd/>
          </a:ln>
        </p:spPr>
        <p:txBody>
          <a:bodyPr/>
          <a:lstStyle/>
          <a:p>
            <a:endParaRPr lang="zh-CN" altLang="en-US"/>
          </a:p>
        </p:txBody>
      </p:sp>
      <p:sp>
        <p:nvSpPr>
          <p:cNvPr id="4130" name="Oval 21"/>
          <p:cNvSpPr>
            <a:spLocks noChangeArrowheads="1"/>
          </p:cNvSpPr>
          <p:nvPr/>
        </p:nvSpPr>
        <p:spPr bwMode="auto">
          <a:xfrm>
            <a:off x="1027113" y="3416300"/>
            <a:ext cx="1755775" cy="1625600"/>
          </a:xfrm>
          <a:prstGeom prst="ellipse">
            <a:avLst/>
          </a:prstGeom>
          <a:solidFill>
            <a:srgbClr val="66CCFF"/>
          </a:solidFill>
          <a:ln w="9525">
            <a:noFill/>
            <a:round/>
            <a:headEnd/>
            <a:tailEnd/>
          </a:ln>
        </p:spPr>
        <p:txBody>
          <a:bodyPr wrap="none" anchor="ctr"/>
          <a:lstStyle/>
          <a:p>
            <a:endParaRPr lang="zh-CN" altLang="en-US"/>
          </a:p>
        </p:txBody>
      </p:sp>
      <p:pic>
        <p:nvPicPr>
          <p:cNvPr id="4131" name="Picture 22" descr="31u_bnrz[1]"/>
          <p:cNvPicPr>
            <a:picLocks noChangeAspect="1" noChangeArrowheads="1"/>
          </p:cNvPicPr>
          <p:nvPr/>
        </p:nvPicPr>
        <p:blipFill>
          <a:blip r:embed="rId4" cstate="print"/>
          <a:srcRect/>
          <a:stretch>
            <a:fillRect/>
          </a:stretch>
        </p:blipFill>
        <p:spPr bwMode="auto">
          <a:xfrm>
            <a:off x="1830388" y="4084638"/>
            <a:ext cx="214312" cy="336550"/>
          </a:xfrm>
          <a:prstGeom prst="rect">
            <a:avLst/>
          </a:prstGeom>
          <a:noFill/>
          <a:ln w="9525">
            <a:noFill/>
            <a:miter lim="800000"/>
            <a:headEnd/>
            <a:tailEnd/>
          </a:ln>
        </p:spPr>
      </p:pic>
      <p:grpSp>
        <p:nvGrpSpPr>
          <p:cNvPr id="4132" name="Group 23"/>
          <p:cNvGrpSpPr>
            <a:grpSpLocks/>
          </p:cNvGrpSpPr>
          <p:nvPr/>
        </p:nvGrpSpPr>
        <p:grpSpPr bwMode="auto">
          <a:xfrm>
            <a:off x="1817688" y="4435475"/>
            <a:ext cx="400050" cy="457200"/>
            <a:chOff x="2870" y="1518"/>
            <a:chExt cx="292" cy="320"/>
          </a:xfrm>
        </p:grpSpPr>
        <p:graphicFrame>
          <p:nvGraphicFramePr>
            <p:cNvPr id="4116"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04" name="Clip" r:id="rId16" imgW="826829" imgH="840406" progId="">
                    <p:embed/>
                  </p:oleObj>
                </mc:Choice>
                <mc:Fallback>
                  <p:oleObj name="Clip" r:id="rId16" imgW="826829" imgH="840406" progId="">
                    <p:embed/>
                    <p:pic>
                      <p:nvPicPr>
                        <p:cNvPr id="0" name="Picture 21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7"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05" name="Clip" r:id="rId17" imgW="1268295" imgH="1199426" progId="">
                    <p:embed/>
                  </p:oleObj>
                </mc:Choice>
                <mc:Fallback>
                  <p:oleObj name="Clip" r:id="rId17" imgW="1268295" imgH="1199426" progId="">
                    <p:embed/>
                    <p:pic>
                      <p:nvPicPr>
                        <p:cNvPr id="0" name="Picture 21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33" name="Group 26"/>
          <p:cNvGrpSpPr>
            <a:grpSpLocks/>
          </p:cNvGrpSpPr>
          <p:nvPr/>
        </p:nvGrpSpPr>
        <p:grpSpPr bwMode="auto">
          <a:xfrm>
            <a:off x="1666875" y="3486150"/>
            <a:ext cx="400050" cy="457200"/>
            <a:chOff x="2870" y="1518"/>
            <a:chExt cx="292" cy="320"/>
          </a:xfrm>
        </p:grpSpPr>
        <p:graphicFrame>
          <p:nvGraphicFramePr>
            <p:cNvPr id="4114"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06" name="Clip" r:id="rId18" imgW="826829" imgH="840406" progId="">
                    <p:embed/>
                  </p:oleObj>
                </mc:Choice>
                <mc:Fallback>
                  <p:oleObj name="Clip" r:id="rId18" imgW="826829" imgH="840406" progId="">
                    <p:embed/>
                    <p:pic>
                      <p:nvPicPr>
                        <p:cNvPr id="0" name="Picture 21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5"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07" name="Clip" r:id="rId19" imgW="1268295" imgH="1199426" progId="">
                    <p:embed/>
                  </p:oleObj>
                </mc:Choice>
                <mc:Fallback>
                  <p:oleObj name="Clip" r:id="rId19" imgW="1268295" imgH="1199426" progId="">
                    <p:embed/>
                    <p:pic>
                      <p:nvPicPr>
                        <p:cNvPr id="0" name="Picture 21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34" name="Group 29"/>
          <p:cNvGrpSpPr>
            <a:grpSpLocks/>
          </p:cNvGrpSpPr>
          <p:nvPr/>
        </p:nvGrpSpPr>
        <p:grpSpPr bwMode="auto">
          <a:xfrm>
            <a:off x="1281113" y="4292600"/>
            <a:ext cx="400050" cy="457200"/>
            <a:chOff x="2870" y="1518"/>
            <a:chExt cx="292" cy="320"/>
          </a:xfrm>
        </p:grpSpPr>
        <p:graphicFrame>
          <p:nvGraphicFramePr>
            <p:cNvPr id="4112" name="Object 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08" name="Clip" r:id="rId20" imgW="826829" imgH="840406" progId="">
                    <p:embed/>
                  </p:oleObj>
                </mc:Choice>
                <mc:Fallback>
                  <p:oleObj name="Clip" r:id="rId20" imgW="826829" imgH="840406" progId="">
                    <p:embed/>
                    <p:pic>
                      <p:nvPicPr>
                        <p:cNvPr id="0" name="Picture 21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3" name="Object 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09" name="Clip" r:id="rId21" imgW="1268295" imgH="1199426" progId="">
                    <p:embed/>
                  </p:oleObj>
                </mc:Choice>
                <mc:Fallback>
                  <p:oleObj name="Clip" r:id="rId21" imgW="1268295" imgH="1199426" progId="">
                    <p:embed/>
                    <p:pic>
                      <p:nvPicPr>
                        <p:cNvPr id="0" name="Picture 21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35" name="Line 32"/>
          <p:cNvSpPr>
            <a:spLocks noChangeShapeType="1"/>
          </p:cNvSpPr>
          <p:nvPr/>
        </p:nvSpPr>
        <p:spPr bwMode="auto">
          <a:xfrm flipV="1">
            <a:off x="1981200" y="3505200"/>
            <a:ext cx="974725" cy="725488"/>
          </a:xfrm>
          <a:prstGeom prst="line">
            <a:avLst/>
          </a:prstGeom>
          <a:noFill/>
          <a:ln w="9525">
            <a:solidFill>
              <a:schemeClr val="tx1"/>
            </a:solidFill>
            <a:round/>
            <a:headEnd/>
            <a:tailEnd/>
          </a:ln>
        </p:spPr>
        <p:txBody>
          <a:bodyPr/>
          <a:lstStyle/>
          <a:p>
            <a:endParaRPr lang="zh-CN" altLang="en-US"/>
          </a:p>
        </p:txBody>
      </p:sp>
      <p:grpSp>
        <p:nvGrpSpPr>
          <p:cNvPr id="4136" name="Group 33"/>
          <p:cNvGrpSpPr>
            <a:grpSpLocks/>
          </p:cNvGrpSpPr>
          <p:nvPr/>
        </p:nvGrpSpPr>
        <p:grpSpPr bwMode="auto">
          <a:xfrm>
            <a:off x="1157288" y="3744913"/>
            <a:ext cx="400050" cy="457200"/>
            <a:chOff x="2870" y="1518"/>
            <a:chExt cx="292" cy="320"/>
          </a:xfrm>
        </p:grpSpPr>
        <p:graphicFrame>
          <p:nvGraphicFramePr>
            <p:cNvPr id="4110" name="Object 3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10" name="Clip" r:id="rId22" imgW="826829" imgH="840406" progId="">
                    <p:embed/>
                  </p:oleObj>
                </mc:Choice>
                <mc:Fallback>
                  <p:oleObj name="Clip" r:id="rId22" imgW="826829" imgH="840406" progId="">
                    <p:embed/>
                    <p:pic>
                      <p:nvPicPr>
                        <p:cNvPr id="0" name="Picture 21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1" name="Object 3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11" name="Clip" r:id="rId23" imgW="1268295" imgH="1199426" progId="">
                    <p:embed/>
                  </p:oleObj>
                </mc:Choice>
                <mc:Fallback>
                  <p:oleObj name="Clip" r:id="rId23" imgW="1268295" imgH="1199426" progId="">
                    <p:embed/>
                    <p:pic>
                      <p:nvPicPr>
                        <p:cNvPr id="0" name="Picture 21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37" name="Oval 36"/>
          <p:cNvSpPr>
            <a:spLocks noChangeArrowheads="1"/>
          </p:cNvSpPr>
          <p:nvPr/>
        </p:nvSpPr>
        <p:spPr bwMode="auto">
          <a:xfrm>
            <a:off x="3414713" y="4367213"/>
            <a:ext cx="1755775" cy="1625600"/>
          </a:xfrm>
          <a:prstGeom prst="ellipse">
            <a:avLst/>
          </a:prstGeom>
          <a:solidFill>
            <a:srgbClr val="66CCFF"/>
          </a:solidFill>
          <a:ln w="9525">
            <a:noFill/>
            <a:round/>
            <a:headEnd/>
            <a:tailEnd/>
          </a:ln>
        </p:spPr>
        <p:txBody>
          <a:bodyPr wrap="none" anchor="ctr"/>
          <a:lstStyle/>
          <a:p>
            <a:endParaRPr lang="zh-CN" altLang="en-US"/>
          </a:p>
        </p:txBody>
      </p:sp>
      <p:pic>
        <p:nvPicPr>
          <p:cNvPr id="4138" name="Picture 37" descr="31u_bnrz[1]"/>
          <p:cNvPicPr>
            <a:picLocks noChangeAspect="1" noChangeArrowheads="1"/>
          </p:cNvPicPr>
          <p:nvPr/>
        </p:nvPicPr>
        <p:blipFill>
          <a:blip r:embed="rId4" cstate="print"/>
          <a:srcRect/>
          <a:stretch>
            <a:fillRect/>
          </a:stretch>
        </p:blipFill>
        <p:spPr bwMode="auto">
          <a:xfrm>
            <a:off x="4217988" y="5049838"/>
            <a:ext cx="214312" cy="336550"/>
          </a:xfrm>
          <a:prstGeom prst="rect">
            <a:avLst/>
          </a:prstGeom>
          <a:noFill/>
          <a:ln w="9525">
            <a:noFill/>
            <a:miter lim="800000"/>
            <a:headEnd/>
            <a:tailEnd/>
          </a:ln>
        </p:spPr>
      </p:pic>
      <p:grpSp>
        <p:nvGrpSpPr>
          <p:cNvPr id="4139" name="Group 38"/>
          <p:cNvGrpSpPr>
            <a:grpSpLocks/>
          </p:cNvGrpSpPr>
          <p:nvPr/>
        </p:nvGrpSpPr>
        <p:grpSpPr bwMode="auto">
          <a:xfrm>
            <a:off x="4205288" y="5400675"/>
            <a:ext cx="400050" cy="457200"/>
            <a:chOff x="2870" y="1518"/>
            <a:chExt cx="292" cy="320"/>
          </a:xfrm>
        </p:grpSpPr>
        <p:graphicFrame>
          <p:nvGraphicFramePr>
            <p:cNvPr id="4108"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12" name="Clip" r:id="rId24" imgW="826829" imgH="840406" progId="">
                    <p:embed/>
                  </p:oleObj>
                </mc:Choice>
                <mc:Fallback>
                  <p:oleObj name="Clip" r:id="rId24" imgW="826829" imgH="840406" progId="">
                    <p:embed/>
                    <p:pic>
                      <p:nvPicPr>
                        <p:cNvPr id="0" name="Picture 2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13" name="Clip" r:id="rId25" imgW="1268295" imgH="1199426" progId="">
                    <p:embed/>
                  </p:oleObj>
                </mc:Choice>
                <mc:Fallback>
                  <p:oleObj name="Clip" r:id="rId25" imgW="1268295" imgH="1199426" progId="">
                    <p:embed/>
                    <p:pic>
                      <p:nvPicPr>
                        <p:cNvPr id="0" name="Picture 21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0" name="Group 41"/>
          <p:cNvGrpSpPr>
            <a:grpSpLocks/>
          </p:cNvGrpSpPr>
          <p:nvPr/>
        </p:nvGrpSpPr>
        <p:grpSpPr bwMode="auto">
          <a:xfrm>
            <a:off x="4406900" y="4456113"/>
            <a:ext cx="400050" cy="457200"/>
            <a:chOff x="2870" y="1518"/>
            <a:chExt cx="292" cy="320"/>
          </a:xfrm>
        </p:grpSpPr>
        <p:graphicFrame>
          <p:nvGraphicFramePr>
            <p:cNvPr id="4106" name="Object 4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14" name="Clip" r:id="rId26" imgW="826829" imgH="840406" progId="">
                    <p:embed/>
                  </p:oleObj>
                </mc:Choice>
                <mc:Fallback>
                  <p:oleObj name="Clip" r:id="rId26" imgW="826829" imgH="840406" progId="">
                    <p:embed/>
                    <p:pic>
                      <p:nvPicPr>
                        <p:cNvPr id="0" name="Picture 21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7" name="Object 4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15" name="Clip" r:id="rId27" imgW="1268295" imgH="1199426" progId="">
                    <p:embed/>
                  </p:oleObj>
                </mc:Choice>
                <mc:Fallback>
                  <p:oleObj name="Clip" r:id="rId27" imgW="1268295" imgH="1199426" progId="">
                    <p:embed/>
                    <p:pic>
                      <p:nvPicPr>
                        <p:cNvPr id="0" name="Picture 21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1" name="Group 44"/>
          <p:cNvGrpSpPr>
            <a:grpSpLocks/>
          </p:cNvGrpSpPr>
          <p:nvPr/>
        </p:nvGrpSpPr>
        <p:grpSpPr bwMode="auto">
          <a:xfrm>
            <a:off x="3668713" y="5257800"/>
            <a:ext cx="400050" cy="457200"/>
            <a:chOff x="2870" y="1518"/>
            <a:chExt cx="292" cy="320"/>
          </a:xfrm>
        </p:grpSpPr>
        <p:graphicFrame>
          <p:nvGraphicFramePr>
            <p:cNvPr id="4104" name="Object 4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16" name="Clip" r:id="rId28" imgW="826829" imgH="840406" progId="">
                    <p:embed/>
                  </p:oleObj>
                </mc:Choice>
                <mc:Fallback>
                  <p:oleObj name="Clip" r:id="rId28" imgW="826829" imgH="840406" progId="">
                    <p:embed/>
                    <p:pic>
                      <p:nvPicPr>
                        <p:cNvPr id="0" name="Picture 21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4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17" name="Clip" r:id="rId29" imgW="1268295" imgH="1199426" progId="">
                    <p:embed/>
                  </p:oleObj>
                </mc:Choice>
                <mc:Fallback>
                  <p:oleObj name="Clip" r:id="rId29" imgW="1268295" imgH="1199426" progId="">
                    <p:embed/>
                    <p:pic>
                      <p:nvPicPr>
                        <p:cNvPr id="0" name="Picture 21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2" name="Group 47"/>
          <p:cNvGrpSpPr>
            <a:grpSpLocks/>
          </p:cNvGrpSpPr>
          <p:nvPr/>
        </p:nvGrpSpPr>
        <p:grpSpPr bwMode="auto">
          <a:xfrm>
            <a:off x="3544888" y="4710113"/>
            <a:ext cx="400050" cy="457200"/>
            <a:chOff x="2870" y="1518"/>
            <a:chExt cx="292" cy="320"/>
          </a:xfrm>
        </p:grpSpPr>
        <p:graphicFrame>
          <p:nvGraphicFramePr>
            <p:cNvPr id="4102" name="Object 4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18" name="Clip" r:id="rId30" imgW="826829" imgH="840406" progId="">
                    <p:embed/>
                  </p:oleObj>
                </mc:Choice>
                <mc:Fallback>
                  <p:oleObj name="Clip" r:id="rId30" imgW="826829" imgH="840406" progId="">
                    <p:embed/>
                    <p:pic>
                      <p:nvPicPr>
                        <p:cNvPr id="0" name="Picture 21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4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19" name="Clip" r:id="rId31" imgW="1268295" imgH="1199426" progId="">
                    <p:embed/>
                  </p:oleObj>
                </mc:Choice>
                <mc:Fallback>
                  <p:oleObj name="Clip" r:id="rId31" imgW="1268295" imgH="1199426" progId="">
                    <p:embed/>
                    <p:pic>
                      <p:nvPicPr>
                        <p:cNvPr id="0" name="Picture 21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3" name="Group 50"/>
          <p:cNvGrpSpPr>
            <a:grpSpLocks/>
          </p:cNvGrpSpPr>
          <p:nvPr/>
        </p:nvGrpSpPr>
        <p:grpSpPr bwMode="auto">
          <a:xfrm>
            <a:off x="5621338" y="5481638"/>
            <a:ext cx="400050" cy="457200"/>
            <a:chOff x="2870" y="1518"/>
            <a:chExt cx="292" cy="320"/>
          </a:xfrm>
        </p:grpSpPr>
        <p:graphicFrame>
          <p:nvGraphicFramePr>
            <p:cNvPr id="4100" name="Object 5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20" name="Clip" r:id="rId32" imgW="826829" imgH="840406" progId="">
                    <p:embed/>
                  </p:oleObj>
                </mc:Choice>
                <mc:Fallback>
                  <p:oleObj name="Clip" r:id="rId32" imgW="826829" imgH="840406" progId="">
                    <p:embed/>
                    <p:pic>
                      <p:nvPicPr>
                        <p:cNvPr id="0" name="Picture 21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5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21" name="Clip" r:id="rId33" imgW="1268295" imgH="1199426" progId="">
                    <p:embed/>
                  </p:oleObj>
                </mc:Choice>
                <mc:Fallback>
                  <p:oleObj name="Clip" r:id="rId33" imgW="1268295" imgH="1199426" progId="">
                    <p:embed/>
                    <p:pic>
                      <p:nvPicPr>
                        <p:cNvPr id="0" name="Picture 21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4" name="Group 53"/>
          <p:cNvGrpSpPr>
            <a:grpSpLocks/>
          </p:cNvGrpSpPr>
          <p:nvPr/>
        </p:nvGrpSpPr>
        <p:grpSpPr bwMode="auto">
          <a:xfrm>
            <a:off x="4614863" y="4948238"/>
            <a:ext cx="835025" cy="457200"/>
            <a:chOff x="3345" y="3383"/>
            <a:chExt cx="526" cy="288"/>
          </a:xfrm>
        </p:grpSpPr>
        <p:grpSp>
          <p:nvGrpSpPr>
            <p:cNvPr id="4154" name="Group 54"/>
            <p:cNvGrpSpPr>
              <a:grpSpLocks/>
            </p:cNvGrpSpPr>
            <p:nvPr/>
          </p:nvGrpSpPr>
          <p:grpSpPr bwMode="auto">
            <a:xfrm>
              <a:off x="3426" y="3383"/>
              <a:ext cx="252" cy="288"/>
              <a:chOff x="2870" y="1518"/>
              <a:chExt cx="292" cy="320"/>
            </a:xfrm>
          </p:grpSpPr>
          <p:graphicFrame>
            <p:nvGraphicFramePr>
              <p:cNvPr id="4098"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3522" name="Clip" r:id="rId34" imgW="826829" imgH="840406" progId="">
                      <p:embed/>
                    </p:oleObj>
                  </mc:Choice>
                  <mc:Fallback>
                    <p:oleObj name="Clip" r:id="rId34" imgW="826829" imgH="840406" progId="">
                      <p:embed/>
                      <p:pic>
                        <p:nvPicPr>
                          <p:cNvPr id="0" name="Picture 21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3523" name="Clip" r:id="rId35" imgW="1268295" imgH="1199426" progId="">
                      <p:embed/>
                    </p:oleObj>
                  </mc:Choice>
                  <mc:Fallback>
                    <p:oleObj name="Clip" r:id="rId35" imgW="1268295" imgH="1199426" progId="">
                      <p:embed/>
                      <p:pic>
                        <p:nvPicPr>
                          <p:cNvPr id="0" name="Picture 21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55" name="Line 57"/>
            <p:cNvSpPr>
              <a:spLocks noChangeShapeType="1"/>
            </p:cNvSpPr>
            <p:nvPr/>
          </p:nvSpPr>
          <p:spPr bwMode="auto">
            <a:xfrm>
              <a:off x="3679" y="3547"/>
              <a:ext cx="192" cy="0"/>
            </a:xfrm>
            <a:prstGeom prst="line">
              <a:avLst/>
            </a:prstGeom>
            <a:noFill/>
            <a:ln w="9525">
              <a:solidFill>
                <a:schemeClr val="tx1"/>
              </a:solidFill>
              <a:round/>
              <a:headEnd/>
              <a:tailEnd type="triangle" w="med" len="med"/>
            </a:ln>
          </p:spPr>
          <p:txBody>
            <a:bodyPr/>
            <a:lstStyle/>
            <a:p>
              <a:endParaRPr lang="zh-CN" altLang="en-US"/>
            </a:p>
          </p:txBody>
        </p:sp>
        <p:sp>
          <p:nvSpPr>
            <p:cNvPr id="4156" name="Line 58"/>
            <p:cNvSpPr>
              <a:spLocks noChangeShapeType="1"/>
            </p:cNvSpPr>
            <p:nvPr/>
          </p:nvSpPr>
          <p:spPr bwMode="auto">
            <a:xfrm flipH="1">
              <a:off x="3372" y="3486"/>
              <a:ext cx="120" cy="0"/>
            </a:xfrm>
            <a:prstGeom prst="line">
              <a:avLst/>
            </a:prstGeom>
            <a:noFill/>
            <a:ln w="9525">
              <a:solidFill>
                <a:schemeClr val="tx1"/>
              </a:solidFill>
              <a:round/>
              <a:headEnd/>
              <a:tailEnd/>
            </a:ln>
          </p:spPr>
          <p:txBody>
            <a:bodyPr/>
            <a:lstStyle/>
            <a:p>
              <a:endParaRPr lang="zh-CN" altLang="en-US"/>
            </a:p>
          </p:txBody>
        </p:sp>
        <p:sp>
          <p:nvSpPr>
            <p:cNvPr id="4157" name="Line 59"/>
            <p:cNvSpPr>
              <a:spLocks noChangeShapeType="1"/>
            </p:cNvSpPr>
            <p:nvPr/>
          </p:nvSpPr>
          <p:spPr bwMode="auto">
            <a:xfrm flipH="1">
              <a:off x="3381" y="3534"/>
              <a:ext cx="120" cy="0"/>
            </a:xfrm>
            <a:prstGeom prst="line">
              <a:avLst/>
            </a:prstGeom>
            <a:noFill/>
            <a:ln w="9525">
              <a:solidFill>
                <a:schemeClr val="tx1"/>
              </a:solidFill>
              <a:round/>
              <a:headEnd/>
              <a:tailEnd/>
            </a:ln>
          </p:spPr>
          <p:txBody>
            <a:bodyPr/>
            <a:lstStyle/>
            <a:p>
              <a:endParaRPr lang="zh-CN" altLang="en-US"/>
            </a:p>
          </p:txBody>
        </p:sp>
        <p:sp>
          <p:nvSpPr>
            <p:cNvPr id="4158" name="Line 60"/>
            <p:cNvSpPr>
              <a:spLocks noChangeShapeType="1"/>
            </p:cNvSpPr>
            <p:nvPr/>
          </p:nvSpPr>
          <p:spPr bwMode="auto">
            <a:xfrm flipH="1">
              <a:off x="3345" y="3576"/>
              <a:ext cx="120" cy="0"/>
            </a:xfrm>
            <a:prstGeom prst="line">
              <a:avLst/>
            </a:prstGeom>
            <a:noFill/>
            <a:ln w="9525">
              <a:solidFill>
                <a:schemeClr val="tx1"/>
              </a:solidFill>
              <a:round/>
              <a:headEnd/>
              <a:tailEnd/>
            </a:ln>
          </p:spPr>
          <p:txBody>
            <a:bodyPr/>
            <a:lstStyle/>
            <a:p>
              <a:endParaRPr lang="zh-CN" altLang="en-US"/>
            </a:p>
          </p:txBody>
        </p:sp>
      </p:grpSp>
      <p:sp>
        <p:nvSpPr>
          <p:cNvPr id="4145" name="Line 61"/>
          <p:cNvSpPr>
            <a:spLocks noChangeShapeType="1"/>
          </p:cNvSpPr>
          <p:nvPr/>
        </p:nvSpPr>
        <p:spPr bwMode="auto">
          <a:xfrm flipH="1" flipV="1">
            <a:off x="4852988" y="4087813"/>
            <a:ext cx="747712" cy="1095375"/>
          </a:xfrm>
          <a:prstGeom prst="line">
            <a:avLst/>
          </a:prstGeom>
          <a:noFill/>
          <a:ln w="9525">
            <a:solidFill>
              <a:schemeClr val="tx1"/>
            </a:solidFill>
            <a:round/>
            <a:headEnd/>
            <a:tailEnd/>
          </a:ln>
        </p:spPr>
        <p:txBody>
          <a:bodyPr/>
          <a:lstStyle/>
          <a:p>
            <a:endParaRPr lang="zh-CN" altLang="en-US"/>
          </a:p>
        </p:txBody>
      </p:sp>
      <p:sp>
        <p:nvSpPr>
          <p:cNvPr id="4146" name="Line 62"/>
          <p:cNvSpPr>
            <a:spLocks noChangeShapeType="1"/>
          </p:cNvSpPr>
          <p:nvPr/>
        </p:nvSpPr>
        <p:spPr bwMode="auto">
          <a:xfrm flipH="1" flipV="1">
            <a:off x="4081463" y="4235450"/>
            <a:ext cx="176212" cy="990600"/>
          </a:xfrm>
          <a:prstGeom prst="line">
            <a:avLst/>
          </a:prstGeom>
          <a:noFill/>
          <a:ln w="9525">
            <a:solidFill>
              <a:schemeClr val="tx1"/>
            </a:solidFill>
            <a:round/>
            <a:headEnd/>
            <a:tailEnd/>
          </a:ln>
        </p:spPr>
        <p:txBody>
          <a:bodyPr/>
          <a:lstStyle/>
          <a:p>
            <a:endParaRPr lang="zh-CN" altLang="en-US"/>
          </a:p>
        </p:txBody>
      </p:sp>
      <p:grpSp>
        <p:nvGrpSpPr>
          <p:cNvPr id="4147" name="Group 87"/>
          <p:cNvGrpSpPr>
            <a:grpSpLocks/>
          </p:cNvGrpSpPr>
          <p:nvPr/>
        </p:nvGrpSpPr>
        <p:grpSpPr bwMode="auto">
          <a:xfrm>
            <a:off x="4584699" y="1109663"/>
            <a:ext cx="4089400" cy="4090988"/>
            <a:chOff x="2896" y="858"/>
            <a:chExt cx="2576" cy="2577"/>
          </a:xfrm>
        </p:grpSpPr>
        <p:sp>
          <p:nvSpPr>
            <p:cNvPr id="4148" name="Rectangle 63"/>
            <p:cNvSpPr>
              <a:spLocks noChangeArrowheads="1"/>
            </p:cNvSpPr>
            <p:nvPr/>
          </p:nvSpPr>
          <p:spPr bwMode="auto">
            <a:xfrm>
              <a:off x="3455" y="981"/>
              <a:ext cx="2017" cy="1909"/>
            </a:xfrm>
            <a:prstGeom prst="rect">
              <a:avLst/>
            </a:prstGeom>
            <a:noFill/>
            <a:ln w="28575">
              <a:solidFill>
                <a:srgbClr val="FF0000"/>
              </a:solidFill>
              <a:miter lim="800000"/>
              <a:headEnd/>
              <a:tailEnd/>
            </a:ln>
          </p:spPr>
          <p:txBody>
            <a:bodyPr wrap="none" anchor="ctr"/>
            <a:lstStyle/>
            <a:p>
              <a:endParaRPr lang="zh-CN" altLang="en-US"/>
            </a:p>
          </p:txBody>
        </p:sp>
        <p:sp>
          <p:nvSpPr>
            <p:cNvPr id="4149" name="Rectangle 64"/>
            <p:cNvSpPr>
              <a:spLocks noChangeArrowheads="1"/>
            </p:cNvSpPr>
            <p:nvPr/>
          </p:nvSpPr>
          <p:spPr bwMode="auto">
            <a:xfrm>
              <a:off x="3489" y="884"/>
              <a:ext cx="1719" cy="159"/>
            </a:xfrm>
            <a:prstGeom prst="rect">
              <a:avLst/>
            </a:prstGeom>
            <a:solidFill>
              <a:schemeClr val="bg1"/>
            </a:solidFill>
            <a:ln w="9525">
              <a:noFill/>
              <a:miter lim="800000"/>
              <a:headEnd/>
              <a:tailEnd/>
            </a:ln>
          </p:spPr>
          <p:txBody>
            <a:bodyPr wrap="none" anchor="ctr"/>
            <a:lstStyle/>
            <a:p>
              <a:endParaRPr lang="zh-CN" altLang="en-US"/>
            </a:p>
          </p:txBody>
        </p:sp>
        <p:sp>
          <p:nvSpPr>
            <p:cNvPr id="399425" name="Rectangle 65"/>
            <p:cNvSpPr>
              <a:spLocks noChangeArrowheads="1"/>
            </p:cNvSpPr>
            <p:nvPr/>
          </p:nvSpPr>
          <p:spPr bwMode="auto">
            <a:xfrm>
              <a:off x="3488" y="858"/>
              <a:ext cx="1984" cy="1625"/>
            </a:xfrm>
            <a:prstGeom prst="rect">
              <a:avLst/>
            </a:prstGeom>
            <a:noFill/>
            <a:ln w="9525">
              <a:noFill/>
              <a:miter lim="800000"/>
              <a:headEnd/>
              <a:tailEnd/>
            </a:ln>
            <a:effectLst/>
          </p:spPr>
          <p:txBody>
            <a:bodyPr/>
            <a:lstStyle/>
            <a:p>
              <a:pPr eaLnBrk="1" hangingPunct="1">
                <a:lnSpc>
                  <a:spcPct val="90000"/>
                </a:lnSpc>
                <a:buFont typeface="Wingdings" panose="05000000000000000000" pitchFamily="2" charset="2"/>
                <a:buNone/>
              </a:pPr>
              <a:r>
                <a:rPr lang="zh-CN" altLang="en-US" sz="2400" dirty="0">
                  <a:ea typeface="楷体" panose="02010609060101010101" pitchFamily="49" charset="-122"/>
                  <a:cs typeface="Arial" panose="020B0604020202020204" pitchFamily="34" charset="0"/>
                </a:rPr>
                <a:t>基础设施模式</a:t>
              </a:r>
            </a:p>
            <a:p>
              <a:pPr eaLnBrk="1" hangingPunct="1">
                <a:lnSpc>
                  <a:spcPct val="90000"/>
                </a:lnSpc>
              </a:pPr>
              <a:r>
                <a:rPr lang="zh-CN" altLang="en-US" sz="2000" dirty="0">
                  <a:ea typeface="楷体" panose="02010609060101010101" pitchFamily="49" charset="-122"/>
                  <a:cs typeface="Arial" panose="020B0604020202020204" pitchFamily="34" charset="0"/>
                </a:rPr>
                <a:t>无线局域网可分为两大类</a:t>
              </a:r>
              <a:r>
                <a:rPr lang="en-US" altLang="zh-CN" sz="2000" dirty="0">
                  <a:ea typeface="楷体" panose="02010609060101010101" pitchFamily="49" charset="-122"/>
                  <a:cs typeface="Arial" panose="020B0604020202020204" pitchFamily="34" charset="0"/>
                </a:rPr>
                <a:t>:</a:t>
              </a:r>
              <a:r>
                <a:rPr lang="zh-CN" altLang="en-US" sz="2000" dirty="0">
                  <a:ea typeface="楷体" panose="02010609060101010101" pitchFamily="49" charset="-122"/>
                  <a:cs typeface="Arial" panose="020B0604020202020204" pitchFamily="34" charset="0"/>
                </a:rPr>
                <a:t>有固定基础设施和自组</a:t>
              </a:r>
              <a:r>
                <a:rPr lang="zh-CN" altLang="en-US" sz="2000" dirty="0" smtClean="0">
                  <a:ea typeface="楷体" panose="02010609060101010101" pitchFamily="49" charset="-122"/>
                  <a:cs typeface="Arial" panose="020B0604020202020204" pitchFamily="34" charset="0"/>
                </a:rPr>
                <a:t>网络</a:t>
              </a:r>
              <a:r>
                <a:rPr lang="en-US" altLang="zh-CN" sz="2000" dirty="0" smtClean="0">
                  <a:ea typeface="楷体" panose="02010609060101010101" pitchFamily="49" charset="-122"/>
                  <a:cs typeface="Arial" panose="020B0604020202020204" pitchFamily="34" charset="0"/>
                </a:rPr>
                <a:t>(ad </a:t>
              </a:r>
              <a:r>
                <a:rPr lang="en-US" altLang="zh-CN" sz="2000" dirty="0">
                  <a:ea typeface="楷体" panose="02010609060101010101" pitchFamily="49" charset="-122"/>
                  <a:cs typeface="Arial" panose="020B0604020202020204" pitchFamily="34" charset="0"/>
                </a:rPr>
                <a:t>hoc </a:t>
              </a:r>
              <a:r>
                <a:rPr lang="zh-CN" altLang="en-US" sz="2000" dirty="0" smtClean="0">
                  <a:ea typeface="楷体" panose="02010609060101010101" pitchFamily="49" charset="-122"/>
                  <a:cs typeface="Arial" panose="020B0604020202020204" pitchFamily="34" charset="0"/>
                </a:rPr>
                <a:t>网络</a:t>
              </a:r>
              <a:r>
                <a:rPr lang="en-US" altLang="zh-CN" sz="2000" dirty="0" smtClean="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a:t>
              </a:r>
            </a:p>
            <a:p>
              <a:pPr eaLnBrk="1" hangingPunct="1">
                <a:lnSpc>
                  <a:spcPct val="90000"/>
                </a:lnSpc>
              </a:pPr>
              <a:r>
                <a:rPr lang="zh-CN" altLang="en-US" sz="2000" dirty="0">
                  <a:ea typeface="楷体" panose="02010609060101010101" pitchFamily="49" charset="-122"/>
                  <a:cs typeface="Arial" panose="020B0604020202020204" pitchFamily="34" charset="0"/>
                </a:rPr>
                <a:t>基础设施模式是指预先建立起来的、能够覆盖一定地理范围的一批固定基站。</a:t>
              </a:r>
            </a:p>
            <a:p>
              <a:pPr eaLnBrk="1" hangingPunct="1">
                <a:lnSpc>
                  <a:spcPct val="90000"/>
                </a:lnSpc>
              </a:pPr>
              <a:r>
                <a:rPr lang="zh-CN" altLang="en-US" sz="2000" dirty="0">
                  <a:ea typeface="楷体" panose="02010609060101010101" pitchFamily="49" charset="-122"/>
                  <a:cs typeface="Arial" panose="020B0604020202020204" pitchFamily="34" charset="0"/>
                </a:rPr>
                <a:t>移动主机通过基站接入有线网络</a:t>
              </a:r>
              <a:r>
                <a:rPr lang="en-US" altLang="zh-CN" sz="2000" dirty="0">
                  <a:ea typeface="楷体" panose="02010609060101010101" pitchFamily="49" charset="-122"/>
                  <a:cs typeface="Arial" panose="020B0604020202020204" pitchFamily="34" charset="0"/>
                </a:rPr>
                <a:t>; </a:t>
              </a:r>
            </a:p>
            <a:p>
              <a:pPr eaLnBrk="1" hangingPunct="1">
                <a:lnSpc>
                  <a:spcPct val="90000"/>
                </a:lnSpc>
              </a:pPr>
              <a:r>
                <a:rPr lang="zh-CN" altLang="en-US" sz="2000" dirty="0">
                  <a:ea typeface="楷体" panose="02010609060101010101" pitchFamily="49" charset="-122"/>
                  <a:cs typeface="Arial" panose="020B0604020202020204" pitchFamily="34" charset="0"/>
                </a:rPr>
                <a:t>切换</a:t>
              </a:r>
              <a:r>
                <a:rPr lang="en-US" altLang="zh-CN" sz="2000" dirty="0">
                  <a:ea typeface="楷体" panose="02010609060101010101" pitchFamily="49" charset="-122"/>
                  <a:cs typeface="Arial" panose="020B0604020202020204" pitchFamily="34" charset="0"/>
                </a:rPr>
                <a:t>:</a:t>
              </a:r>
              <a:r>
                <a:rPr lang="zh-CN" altLang="en-US" sz="2000" dirty="0">
                  <a:ea typeface="楷体" panose="02010609060101010101" pitchFamily="49" charset="-122"/>
                  <a:cs typeface="Arial" panose="020B0604020202020204" pitchFamily="34" charset="0"/>
                </a:rPr>
                <a:t>移动主机的移动可能会改变与之相关联的基站。</a:t>
              </a:r>
              <a:endParaRPr lang="zh-CN" altLang="en-US" sz="2000" dirty="0">
                <a:ea typeface="楷体" panose="02010609060101010101" pitchFamily="49" charset="-122"/>
                <a:cs typeface="Arial" panose="020B0604020202020204" pitchFamily="34" charset="0"/>
              </a:endParaRPr>
            </a:p>
          </p:txBody>
        </p:sp>
        <p:sp>
          <p:nvSpPr>
            <p:cNvPr id="4151" name="Line 84"/>
            <p:cNvSpPr>
              <a:spLocks noChangeShapeType="1"/>
            </p:cNvSpPr>
            <p:nvPr/>
          </p:nvSpPr>
          <p:spPr bwMode="auto">
            <a:xfrm flipH="1">
              <a:off x="3314" y="2446"/>
              <a:ext cx="1072" cy="886"/>
            </a:xfrm>
            <a:prstGeom prst="line">
              <a:avLst/>
            </a:prstGeom>
            <a:noFill/>
            <a:ln w="9525">
              <a:solidFill>
                <a:srgbClr val="FF0000"/>
              </a:solidFill>
              <a:round/>
              <a:headEnd/>
              <a:tailEnd type="triangle" w="med" len="med"/>
            </a:ln>
          </p:spPr>
          <p:txBody>
            <a:bodyPr wrap="none"/>
            <a:lstStyle/>
            <a:p>
              <a:endParaRPr lang="zh-CN" altLang="en-US"/>
            </a:p>
          </p:txBody>
        </p:sp>
        <p:sp>
          <p:nvSpPr>
            <p:cNvPr id="4152" name="Line 85"/>
            <p:cNvSpPr>
              <a:spLocks noChangeShapeType="1"/>
            </p:cNvSpPr>
            <p:nvPr/>
          </p:nvSpPr>
          <p:spPr bwMode="auto">
            <a:xfrm flipH="1">
              <a:off x="3645" y="2483"/>
              <a:ext cx="700" cy="952"/>
            </a:xfrm>
            <a:prstGeom prst="line">
              <a:avLst/>
            </a:prstGeom>
            <a:noFill/>
            <a:ln w="9525">
              <a:solidFill>
                <a:srgbClr val="FF0000"/>
              </a:solidFill>
              <a:round/>
              <a:headEnd/>
              <a:tailEnd type="triangle" w="med" len="med"/>
            </a:ln>
          </p:spPr>
          <p:txBody>
            <a:bodyPr wrap="none"/>
            <a:lstStyle/>
            <a:p>
              <a:endParaRPr lang="zh-CN" altLang="en-US"/>
            </a:p>
          </p:txBody>
        </p:sp>
        <p:sp>
          <p:nvSpPr>
            <p:cNvPr id="4153" name="Line 86"/>
            <p:cNvSpPr>
              <a:spLocks noChangeShapeType="1"/>
            </p:cNvSpPr>
            <p:nvPr/>
          </p:nvSpPr>
          <p:spPr bwMode="auto">
            <a:xfrm flipH="1">
              <a:off x="2896" y="2453"/>
              <a:ext cx="1470" cy="965"/>
            </a:xfrm>
            <a:prstGeom prst="line">
              <a:avLst/>
            </a:prstGeom>
            <a:noFill/>
            <a:ln w="9525">
              <a:solidFill>
                <a:srgbClr val="FF0000"/>
              </a:solidFill>
              <a:round/>
              <a:headEnd/>
              <a:tailEnd type="triangle" w="med" len="med"/>
            </a:ln>
          </p:spPr>
          <p:txBody>
            <a:bodyPr wrap="none"/>
            <a:lstStyle/>
            <a:p>
              <a:endParaRPr lang="zh-CN" altLang="en-US"/>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Oval 2"/>
          <p:cNvSpPr>
            <a:spLocks noChangeArrowheads="1"/>
          </p:cNvSpPr>
          <p:nvPr/>
        </p:nvSpPr>
        <p:spPr bwMode="auto">
          <a:xfrm>
            <a:off x="5029200" y="1292225"/>
            <a:ext cx="3479800" cy="3416300"/>
          </a:xfrm>
          <a:prstGeom prst="ellipse">
            <a:avLst/>
          </a:prstGeom>
          <a:solidFill>
            <a:schemeClr val="accent1">
              <a:alpha val="49019"/>
            </a:scheme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Arial" panose="020B0604020202020204" pitchFamily="34" charset="0"/>
            </a:endParaRPr>
          </a:p>
        </p:txBody>
      </p:sp>
      <p:grpSp>
        <p:nvGrpSpPr>
          <p:cNvPr id="82948" name="Group 4"/>
          <p:cNvGrpSpPr>
            <a:grpSpLocks/>
          </p:cNvGrpSpPr>
          <p:nvPr/>
        </p:nvGrpSpPr>
        <p:grpSpPr bwMode="auto">
          <a:xfrm>
            <a:off x="6626225" y="2863850"/>
            <a:ext cx="333375" cy="336550"/>
            <a:chOff x="1334" y="2718"/>
            <a:chExt cx="210" cy="212"/>
          </a:xfrm>
        </p:grpSpPr>
        <p:sp>
          <p:nvSpPr>
            <p:cNvPr id="34860" name="Oval 5"/>
            <p:cNvSpPr>
              <a:spLocks noChangeArrowheads="1"/>
            </p:cNvSpPr>
            <p:nvPr/>
          </p:nvSpPr>
          <p:spPr bwMode="auto">
            <a:xfrm>
              <a:off x="1352" y="2728"/>
              <a:ext cx="192" cy="184"/>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4861" name="Text Box 6"/>
            <p:cNvSpPr txBox="1">
              <a:spLocks noChangeArrowheads="1"/>
            </p:cNvSpPr>
            <p:nvPr/>
          </p:nvSpPr>
          <p:spPr bwMode="auto">
            <a:xfrm>
              <a:off x="1334" y="2718"/>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chemeClr val="bg1"/>
                  </a:solidFill>
                  <a:latin typeface="Arial" charset="0"/>
                </a:rPr>
                <a:t>M</a:t>
              </a:r>
            </a:p>
          </p:txBody>
        </p:sp>
      </p:grpSp>
      <p:sp>
        <p:nvSpPr>
          <p:cNvPr id="34822" name="Line 7"/>
          <p:cNvSpPr>
            <a:spLocks noChangeShapeType="1"/>
          </p:cNvSpPr>
          <p:nvPr/>
        </p:nvSpPr>
        <p:spPr bwMode="auto">
          <a:xfrm>
            <a:off x="6972300" y="3019425"/>
            <a:ext cx="15240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4823" name="Line 8"/>
          <p:cNvSpPr>
            <a:spLocks noChangeShapeType="1"/>
          </p:cNvSpPr>
          <p:nvPr/>
        </p:nvSpPr>
        <p:spPr bwMode="auto">
          <a:xfrm>
            <a:off x="5029200" y="3019425"/>
            <a:ext cx="1587500" cy="15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34824" name="Text Box 9"/>
          <p:cNvSpPr txBox="1">
            <a:spLocks noChangeArrowheads="1"/>
          </p:cNvSpPr>
          <p:nvPr/>
        </p:nvSpPr>
        <p:spPr bwMode="auto">
          <a:xfrm>
            <a:off x="7591425" y="2736850"/>
            <a:ext cx="101917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a:latin typeface="Arial" charset="0"/>
              </a:rPr>
              <a:t>radius of</a:t>
            </a:r>
          </a:p>
          <a:p>
            <a:pPr eaLnBrk="1" hangingPunct="1">
              <a:defRPr/>
            </a:pPr>
            <a:r>
              <a:rPr lang="en-US" sz="1600">
                <a:latin typeface="Arial" charset="0"/>
              </a:rPr>
              <a:t>coverage</a:t>
            </a:r>
          </a:p>
        </p:txBody>
      </p:sp>
      <p:grpSp>
        <p:nvGrpSpPr>
          <p:cNvPr id="82952" name="Group 10"/>
          <p:cNvGrpSpPr>
            <a:grpSpLocks/>
          </p:cNvGrpSpPr>
          <p:nvPr/>
        </p:nvGrpSpPr>
        <p:grpSpPr bwMode="auto">
          <a:xfrm>
            <a:off x="6067425" y="2228850"/>
            <a:ext cx="320675" cy="336550"/>
            <a:chOff x="4166" y="3398"/>
            <a:chExt cx="202" cy="212"/>
          </a:xfrm>
        </p:grpSpPr>
        <p:sp>
          <p:nvSpPr>
            <p:cNvPr id="34858" name="Oval 11"/>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4859" name="Text Box 12"/>
            <p:cNvSpPr txBox="1">
              <a:spLocks noChangeArrowheads="1"/>
            </p:cNvSpPr>
            <p:nvPr/>
          </p:nvSpPr>
          <p:spPr bwMode="auto">
            <a:xfrm>
              <a:off x="4166" y="3398"/>
              <a:ext cx="191" cy="212"/>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chemeClr val="bg1"/>
                  </a:solidFill>
                  <a:latin typeface="Arial" charset="0"/>
                </a:rPr>
                <a:t>S</a:t>
              </a:r>
            </a:p>
          </p:txBody>
        </p:sp>
      </p:grpSp>
      <p:grpSp>
        <p:nvGrpSpPr>
          <p:cNvPr id="82953" name="Group 13"/>
          <p:cNvGrpSpPr>
            <a:grpSpLocks/>
          </p:cNvGrpSpPr>
          <p:nvPr/>
        </p:nvGrpSpPr>
        <p:grpSpPr bwMode="auto">
          <a:xfrm>
            <a:off x="6981825" y="3524250"/>
            <a:ext cx="320675" cy="336550"/>
            <a:chOff x="4166" y="3398"/>
            <a:chExt cx="202" cy="212"/>
          </a:xfrm>
        </p:grpSpPr>
        <p:sp>
          <p:nvSpPr>
            <p:cNvPr id="34856" name="Oval 14"/>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4857" name="Text Box 15"/>
            <p:cNvSpPr txBox="1">
              <a:spLocks noChangeArrowheads="1"/>
            </p:cNvSpPr>
            <p:nvPr/>
          </p:nvSpPr>
          <p:spPr bwMode="auto">
            <a:xfrm>
              <a:off x="4166" y="3398"/>
              <a:ext cx="191" cy="212"/>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chemeClr val="bg1"/>
                  </a:solidFill>
                  <a:latin typeface="Arial" charset="0"/>
                </a:rPr>
                <a:t>S</a:t>
              </a:r>
            </a:p>
          </p:txBody>
        </p:sp>
      </p:grpSp>
      <p:grpSp>
        <p:nvGrpSpPr>
          <p:cNvPr id="82954" name="Group 16"/>
          <p:cNvGrpSpPr>
            <a:grpSpLocks/>
          </p:cNvGrpSpPr>
          <p:nvPr/>
        </p:nvGrpSpPr>
        <p:grpSpPr bwMode="auto">
          <a:xfrm>
            <a:off x="5775325" y="3587750"/>
            <a:ext cx="320675" cy="336550"/>
            <a:chOff x="4166" y="3398"/>
            <a:chExt cx="202" cy="212"/>
          </a:xfrm>
        </p:grpSpPr>
        <p:sp>
          <p:nvSpPr>
            <p:cNvPr id="34854" name="Oval 17"/>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4855" name="Text Box 18"/>
            <p:cNvSpPr txBox="1">
              <a:spLocks noChangeArrowheads="1"/>
            </p:cNvSpPr>
            <p:nvPr/>
          </p:nvSpPr>
          <p:spPr bwMode="auto">
            <a:xfrm>
              <a:off x="4166" y="3398"/>
              <a:ext cx="191" cy="212"/>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chemeClr val="bg1"/>
                  </a:solidFill>
                  <a:latin typeface="Arial" charset="0"/>
                </a:rPr>
                <a:t>S</a:t>
              </a:r>
            </a:p>
          </p:txBody>
        </p:sp>
      </p:grpSp>
      <p:grpSp>
        <p:nvGrpSpPr>
          <p:cNvPr id="82955" name="Group 19"/>
          <p:cNvGrpSpPr>
            <a:grpSpLocks/>
          </p:cNvGrpSpPr>
          <p:nvPr/>
        </p:nvGrpSpPr>
        <p:grpSpPr bwMode="auto">
          <a:xfrm>
            <a:off x="7131050" y="2127250"/>
            <a:ext cx="306388" cy="336550"/>
            <a:chOff x="4784" y="2710"/>
            <a:chExt cx="193" cy="212"/>
          </a:xfrm>
        </p:grpSpPr>
        <p:sp>
          <p:nvSpPr>
            <p:cNvPr id="34852" name="Oval 20"/>
            <p:cNvSpPr>
              <a:spLocks noChangeArrowheads="1"/>
            </p:cNvSpPr>
            <p:nvPr/>
          </p:nvSpPr>
          <p:spPr bwMode="auto">
            <a:xfrm>
              <a:off x="4784" y="2720"/>
              <a:ext cx="192" cy="184"/>
            </a:xfrm>
            <a:prstGeom prst="ellipse">
              <a:avLst/>
            </a:prstGeom>
            <a:solidFill>
              <a:srgbClr val="DDDDDD"/>
            </a:solidFill>
            <a:ln w="9525">
              <a:solidFill>
                <a:schemeClr val="bg2"/>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b="1"/>
            </a:p>
          </p:txBody>
        </p:sp>
        <p:sp>
          <p:nvSpPr>
            <p:cNvPr id="34853" name="Text Box 21"/>
            <p:cNvSpPr txBox="1">
              <a:spLocks noChangeArrowheads="1"/>
            </p:cNvSpPr>
            <p:nvPr/>
          </p:nvSpPr>
          <p:spPr bwMode="auto">
            <a:xfrm>
              <a:off x="4786" y="2710"/>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rgbClr val="969696"/>
                  </a:solidFill>
                  <a:latin typeface="Arial" charset="0"/>
                </a:rPr>
                <a:t>P</a:t>
              </a:r>
            </a:p>
          </p:txBody>
        </p:sp>
      </p:grpSp>
      <p:grpSp>
        <p:nvGrpSpPr>
          <p:cNvPr id="82956" name="Group 22"/>
          <p:cNvGrpSpPr>
            <a:grpSpLocks/>
          </p:cNvGrpSpPr>
          <p:nvPr/>
        </p:nvGrpSpPr>
        <p:grpSpPr bwMode="auto">
          <a:xfrm>
            <a:off x="6584950" y="3676650"/>
            <a:ext cx="306388" cy="336550"/>
            <a:chOff x="4784" y="2710"/>
            <a:chExt cx="193" cy="212"/>
          </a:xfrm>
        </p:grpSpPr>
        <p:sp>
          <p:nvSpPr>
            <p:cNvPr id="34850" name="Oval 23"/>
            <p:cNvSpPr>
              <a:spLocks noChangeArrowheads="1"/>
            </p:cNvSpPr>
            <p:nvPr/>
          </p:nvSpPr>
          <p:spPr bwMode="auto">
            <a:xfrm>
              <a:off x="4784" y="2720"/>
              <a:ext cx="192" cy="184"/>
            </a:xfrm>
            <a:prstGeom prst="ellipse">
              <a:avLst/>
            </a:prstGeom>
            <a:solidFill>
              <a:srgbClr val="DDDDDD"/>
            </a:solidFill>
            <a:ln w="9525">
              <a:solidFill>
                <a:schemeClr val="bg2"/>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b="1"/>
            </a:p>
          </p:txBody>
        </p:sp>
        <p:sp>
          <p:nvSpPr>
            <p:cNvPr id="34851" name="Text Box 24"/>
            <p:cNvSpPr txBox="1">
              <a:spLocks noChangeArrowheads="1"/>
            </p:cNvSpPr>
            <p:nvPr/>
          </p:nvSpPr>
          <p:spPr bwMode="auto">
            <a:xfrm>
              <a:off x="4786" y="2710"/>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rgbClr val="969696"/>
                  </a:solidFill>
                  <a:latin typeface="Arial" charset="0"/>
                </a:rPr>
                <a:t>P</a:t>
              </a:r>
            </a:p>
          </p:txBody>
        </p:sp>
      </p:grpSp>
      <p:grpSp>
        <p:nvGrpSpPr>
          <p:cNvPr id="82957" name="Group 25"/>
          <p:cNvGrpSpPr>
            <a:grpSpLocks/>
          </p:cNvGrpSpPr>
          <p:nvPr/>
        </p:nvGrpSpPr>
        <p:grpSpPr bwMode="auto">
          <a:xfrm>
            <a:off x="6305550" y="2635250"/>
            <a:ext cx="306388" cy="336550"/>
            <a:chOff x="4784" y="2710"/>
            <a:chExt cx="193" cy="212"/>
          </a:xfrm>
        </p:grpSpPr>
        <p:sp>
          <p:nvSpPr>
            <p:cNvPr id="34848" name="Oval 26"/>
            <p:cNvSpPr>
              <a:spLocks noChangeArrowheads="1"/>
            </p:cNvSpPr>
            <p:nvPr/>
          </p:nvSpPr>
          <p:spPr bwMode="auto">
            <a:xfrm>
              <a:off x="4784" y="2720"/>
              <a:ext cx="192" cy="184"/>
            </a:xfrm>
            <a:prstGeom prst="ellipse">
              <a:avLst/>
            </a:prstGeom>
            <a:solidFill>
              <a:srgbClr val="DDDDDD"/>
            </a:solidFill>
            <a:ln w="9525">
              <a:solidFill>
                <a:schemeClr val="bg2"/>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b="1"/>
            </a:p>
          </p:txBody>
        </p:sp>
        <p:sp>
          <p:nvSpPr>
            <p:cNvPr id="34849" name="Text Box 27"/>
            <p:cNvSpPr txBox="1">
              <a:spLocks noChangeArrowheads="1"/>
            </p:cNvSpPr>
            <p:nvPr/>
          </p:nvSpPr>
          <p:spPr bwMode="auto">
            <a:xfrm>
              <a:off x="4786" y="2710"/>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rgbClr val="969696"/>
                  </a:solidFill>
                  <a:latin typeface="Arial" charset="0"/>
                </a:rPr>
                <a:t>P</a:t>
              </a:r>
            </a:p>
          </p:txBody>
        </p:sp>
      </p:grpSp>
      <p:grpSp>
        <p:nvGrpSpPr>
          <p:cNvPr id="82958" name="Group 28"/>
          <p:cNvGrpSpPr>
            <a:grpSpLocks/>
          </p:cNvGrpSpPr>
          <p:nvPr/>
        </p:nvGrpSpPr>
        <p:grpSpPr bwMode="auto">
          <a:xfrm>
            <a:off x="7626350" y="3498850"/>
            <a:ext cx="306388" cy="336550"/>
            <a:chOff x="4784" y="2710"/>
            <a:chExt cx="193" cy="212"/>
          </a:xfrm>
        </p:grpSpPr>
        <p:sp>
          <p:nvSpPr>
            <p:cNvPr id="34846" name="Oval 29"/>
            <p:cNvSpPr>
              <a:spLocks noChangeArrowheads="1"/>
            </p:cNvSpPr>
            <p:nvPr/>
          </p:nvSpPr>
          <p:spPr bwMode="auto">
            <a:xfrm>
              <a:off x="4784" y="2720"/>
              <a:ext cx="192" cy="184"/>
            </a:xfrm>
            <a:prstGeom prst="ellipse">
              <a:avLst/>
            </a:prstGeom>
            <a:solidFill>
              <a:srgbClr val="DDDDDD"/>
            </a:solidFill>
            <a:ln w="9525">
              <a:solidFill>
                <a:schemeClr val="bg2"/>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b="1"/>
            </a:p>
          </p:txBody>
        </p:sp>
        <p:sp>
          <p:nvSpPr>
            <p:cNvPr id="34847" name="Text Box 30"/>
            <p:cNvSpPr txBox="1">
              <a:spLocks noChangeArrowheads="1"/>
            </p:cNvSpPr>
            <p:nvPr/>
          </p:nvSpPr>
          <p:spPr bwMode="auto">
            <a:xfrm>
              <a:off x="4786" y="2710"/>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rgbClr val="969696"/>
                  </a:solidFill>
                  <a:latin typeface="Arial" charset="0"/>
                </a:rPr>
                <a:t>P</a:t>
              </a:r>
            </a:p>
          </p:txBody>
        </p:sp>
      </p:grpSp>
      <p:grpSp>
        <p:nvGrpSpPr>
          <p:cNvPr id="82959" name="Group 31"/>
          <p:cNvGrpSpPr>
            <a:grpSpLocks/>
          </p:cNvGrpSpPr>
          <p:nvPr/>
        </p:nvGrpSpPr>
        <p:grpSpPr bwMode="auto">
          <a:xfrm>
            <a:off x="5699125" y="4741863"/>
            <a:ext cx="2927350" cy="1330325"/>
            <a:chOff x="4270" y="2809"/>
            <a:chExt cx="1844" cy="838"/>
          </a:xfrm>
        </p:grpSpPr>
        <p:grpSp>
          <p:nvGrpSpPr>
            <p:cNvPr id="82963" name="Group 32"/>
            <p:cNvGrpSpPr>
              <a:grpSpLocks/>
            </p:cNvGrpSpPr>
            <p:nvPr/>
          </p:nvGrpSpPr>
          <p:grpSpPr bwMode="auto">
            <a:xfrm>
              <a:off x="4270" y="2878"/>
              <a:ext cx="210" cy="212"/>
              <a:chOff x="1334" y="2718"/>
              <a:chExt cx="210" cy="212"/>
            </a:xfrm>
          </p:grpSpPr>
          <p:sp>
            <p:nvSpPr>
              <p:cNvPr id="34844" name="Oval 33"/>
              <p:cNvSpPr>
                <a:spLocks noChangeArrowheads="1"/>
              </p:cNvSpPr>
              <p:nvPr/>
            </p:nvSpPr>
            <p:spPr bwMode="auto">
              <a:xfrm>
                <a:off x="1352" y="2728"/>
                <a:ext cx="192" cy="184"/>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4845" name="Text Box 34"/>
              <p:cNvSpPr txBox="1">
                <a:spLocks noChangeArrowheads="1"/>
              </p:cNvSpPr>
              <p:nvPr/>
            </p:nvSpPr>
            <p:spPr bwMode="auto">
              <a:xfrm>
                <a:off x="1334" y="2718"/>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chemeClr val="bg1"/>
                    </a:solidFill>
                    <a:latin typeface="Arial" charset="0"/>
                  </a:rPr>
                  <a:t>M</a:t>
                </a:r>
              </a:p>
            </p:txBody>
          </p:sp>
        </p:grpSp>
        <p:grpSp>
          <p:nvGrpSpPr>
            <p:cNvPr id="82964" name="Group 35"/>
            <p:cNvGrpSpPr>
              <a:grpSpLocks/>
            </p:cNvGrpSpPr>
            <p:nvPr/>
          </p:nvGrpSpPr>
          <p:grpSpPr bwMode="auto">
            <a:xfrm>
              <a:off x="4294" y="3166"/>
              <a:ext cx="202" cy="212"/>
              <a:chOff x="4166" y="3398"/>
              <a:chExt cx="202" cy="212"/>
            </a:xfrm>
          </p:grpSpPr>
          <p:sp>
            <p:nvSpPr>
              <p:cNvPr id="34842" name="Oval 36"/>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4843" name="Text Box 37"/>
              <p:cNvSpPr txBox="1">
                <a:spLocks noChangeArrowheads="1"/>
              </p:cNvSpPr>
              <p:nvPr/>
            </p:nvSpPr>
            <p:spPr bwMode="auto">
              <a:xfrm>
                <a:off x="4166" y="3398"/>
                <a:ext cx="191" cy="212"/>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chemeClr val="bg1"/>
                    </a:solidFill>
                    <a:latin typeface="Arial" charset="0"/>
                  </a:rPr>
                  <a:t>S</a:t>
                </a:r>
              </a:p>
            </p:txBody>
          </p:sp>
        </p:grpSp>
        <p:sp>
          <p:nvSpPr>
            <p:cNvPr id="34838" name="Text Box 38"/>
            <p:cNvSpPr txBox="1">
              <a:spLocks noChangeArrowheads="1"/>
            </p:cNvSpPr>
            <p:nvPr/>
          </p:nvSpPr>
          <p:spPr bwMode="auto">
            <a:xfrm>
              <a:off x="4462" y="2809"/>
              <a:ext cx="1652" cy="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lnSpc>
                  <a:spcPct val="150000"/>
                </a:lnSpc>
                <a:defRPr/>
              </a:pPr>
              <a:r>
                <a:rPr lang="en-US" dirty="0">
                  <a:latin typeface="Arial" charset="0"/>
                </a:rPr>
                <a:t>Master device</a:t>
              </a:r>
            </a:p>
            <a:p>
              <a:pPr eaLnBrk="1" hangingPunct="1">
                <a:lnSpc>
                  <a:spcPct val="150000"/>
                </a:lnSpc>
                <a:defRPr/>
              </a:pPr>
              <a:r>
                <a:rPr lang="en-US" dirty="0">
                  <a:latin typeface="Arial" charset="0"/>
                </a:rPr>
                <a:t>Slave device</a:t>
              </a:r>
            </a:p>
            <a:p>
              <a:pPr eaLnBrk="1" hangingPunct="1">
                <a:lnSpc>
                  <a:spcPct val="150000"/>
                </a:lnSpc>
                <a:defRPr/>
              </a:pPr>
              <a:r>
                <a:rPr lang="en-US" dirty="0">
                  <a:latin typeface="Arial" charset="0"/>
                </a:rPr>
                <a:t>Parked device </a:t>
              </a:r>
              <a:r>
                <a:rPr lang="en-US" dirty="0" smtClean="0">
                  <a:latin typeface="Arial" charset="0"/>
                </a:rPr>
                <a:t>(inactive)</a:t>
              </a:r>
              <a:endParaRPr lang="en-US" dirty="0">
                <a:latin typeface="Arial" charset="0"/>
              </a:endParaRPr>
            </a:p>
          </p:txBody>
        </p:sp>
        <p:grpSp>
          <p:nvGrpSpPr>
            <p:cNvPr id="82966" name="Group 39"/>
            <p:cNvGrpSpPr>
              <a:grpSpLocks/>
            </p:cNvGrpSpPr>
            <p:nvPr/>
          </p:nvGrpSpPr>
          <p:grpSpPr bwMode="auto">
            <a:xfrm>
              <a:off x="4292" y="3398"/>
              <a:ext cx="193" cy="212"/>
              <a:chOff x="4784" y="2710"/>
              <a:chExt cx="193" cy="212"/>
            </a:xfrm>
          </p:grpSpPr>
          <p:sp>
            <p:nvSpPr>
              <p:cNvPr id="34840" name="Oval 40"/>
              <p:cNvSpPr>
                <a:spLocks noChangeArrowheads="1"/>
              </p:cNvSpPr>
              <p:nvPr/>
            </p:nvSpPr>
            <p:spPr bwMode="auto">
              <a:xfrm>
                <a:off x="4784" y="2720"/>
                <a:ext cx="192" cy="184"/>
              </a:xfrm>
              <a:prstGeom prst="ellipse">
                <a:avLst/>
              </a:prstGeom>
              <a:solidFill>
                <a:srgbClr val="DDDDDD"/>
              </a:solidFill>
              <a:ln w="9525">
                <a:solidFill>
                  <a:schemeClr val="bg2"/>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b="1"/>
              </a:p>
            </p:txBody>
          </p:sp>
          <p:sp>
            <p:nvSpPr>
              <p:cNvPr id="34841" name="Text Box 41"/>
              <p:cNvSpPr txBox="1">
                <a:spLocks noChangeArrowheads="1"/>
              </p:cNvSpPr>
              <p:nvPr/>
            </p:nvSpPr>
            <p:spPr bwMode="auto">
              <a:xfrm>
                <a:off x="4786" y="2710"/>
                <a:ext cx="19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b="1">
                    <a:solidFill>
                      <a:srgbClr val="969696"/>
                    </a:solidFill>
                    <a:latin typeface="Arial" charset="0"/>
                  </a:rPr>
                  <a:t>P</a:t>
                </a:r>
              </a:p>
            </p:txBody>
          </p:sp>
        </p:grpSp>
      </p:grpSp>
      <p:sp>
        <p:nvSpPr>
          <p:cNvPr id="2" name="标题 1"/>
          <p:cNvSpPr>
            <a:spLocks noGrp="1"/>
          </p:cNvSpPr>
          <p:nvPr>
            <p:ph type="title"/>
          </p:nvPr>
        </p:nvSpPr>
        <p:spPr/>
        <p:txBody>
          <a:bodyPr/>
          <a:lstStyle/>
          <a:p>
            <a:r>
              <a:rPr lang="en-US" altLang="zh-CN" dirty="0">
                <a:latin typeface="Gill Sans MT" charset="0"/>
                <a:ea typeface="ＭＳ Ｐゴシック" charset="0"/>
              </a:rPr>
              <a:t>802.15.1: personal area network</a:t>
            </a:r>
            <a:endParaRPr lang="zh-CN" altLang="en-US" dirty="0"/>
          </a:p>
        </p:txBody>
      </p:sp>
      <p:sp>
        <p:nvSpPr>
          <p:cNvPr id="34834" name="Rectangle 44"/>
          <p:cNvSpPr>
            <a:spLocks noGrp="1" noChangeArrowheads="1"/>
          </p:cNvSpPr>
          <p:nvPr>
            <p:ph sz="half" idx="1"/>
          </p:nvPr>
        </p:nvSpPr>
        <p:spPr>
          <a:xfrm>
            <a:off x="355599" y="1017588"/>
            <a:ext cx="4892676" cy="5143500"/>
          </a:xfrm>
        </p:spPr>
        <p:txBody>
          <a:bodyPr/>
          <a:lstStyle/>
          <a:p>
            <a:r>
              <a:rPr lang="en-US" altLang="zh-CN" sz="2200" dirty="0">
                <a:latin typeface="Gill Sans MT" panose="020B0502020104020203" pitchFamily="34" charset="0"/>
              </a:rPr>
              <a:t>less than 10m diameter</a:t>
            </a:r>
          </a:p>
          <a:p>
            <a:r>
              <a:rPr lang="en-US" altLang="zh-CN" sz="2200" dirty="0">
                <a:solidFill>
                  <a:srgbClr val="FF0000"/>
                </a:solidFill>
                <a:latin typeface="Gill Sans MT" panose="020B0502020104020203" pitchFamily="34" charset="0"/>
              </a:rPr>
              <a:t>replacement</a:t>
            </a:r>
            <a:r>
              <a:rPr lang="en-US" altLang="zh-CN" sz="2200" dirty="0">
                <a:latin typeface="Gill Sans MT" panose="020B0502020104020203" pitchFamily="34" charset="0"/>
              </a:rPr>
              <a:t> for cables </a:t>
            </a:r>
            <a:r>
              <a:rPr lang="en-US" altLang="zh-CN" sz="2200" dirty="0" smtClean="0">
                <a:latin typeface="Gill Sans MT" panose="020B0502020104020203" pitchFamily="34" charset="0"/>
              </a:rPr>
              <a:t>(mouse</a:t>
            </a:r>
            <a:r>
              <a:rPr lang="en-US" altLang="zh-CN" sz="2200" dirty="0">
                <a:latin typeface="Gill Sans MT" panose="020B0502020104020203" pitchFamily="34" charset="0"/>
              </a:rPr>
              <a:t>, keyboard, </a:t>
            </a:r>
            <a:r>
              <a:rPr lang="en-US" altLang="zh-CN" sz="2200" dirty="0" smtClean="0">
                <a:latin typeface="Gill Sans MT" panose="020B0502020104020203" pitchFamily="34" charset="0"/>
              </a:rPr>
              <a:t>headphones)</a:t>
            </a:r>
            <a:endParaRPr lang="en-US" altLang="zh-CN" sz="2200" dirty="0">
              <a:latin typeface="Gill Sans MT" panose="020B0502020104020203" pitchFamily="34" charset="0"/>
            </a:endParaRPr>
          </a:p>
          <a:p>
            <a:r>
              <a:rPr lang="en-US" altLang="zh-CN" sz="2200" dirty="0">
                <a:latin typeface="Gill Sans MT" panose="020B0502020104020203" pitchFamily="34" charset="0"/>
              </a:rPr>
              <a:t>ad hoc: no infrastructure</a:t>
            </a:r>
          </a:p>
          <a:p>
            <a:endParaRPr lang="en-US" altLang="zh-CN" sz="2200" dirty="0">
              <a:latin typeface="Gill Sans MT" panose="020B0502020104020203" pitchFamily="34" charset="0"/>
            </a:endParaRPr>
          </a:p>
          <a:p>
            <a:r>
              <a:rPr lang="en-US" altLang="zh-CN" sz="2200" dirty="0">
                <a:latin typeface="Gill Sans MT" panose="020B0502020104020203" pitchFamily="34" charset="0"/>
              </a:rPr>
              <a:t>master/slaves:</a:t>
            </a:r>
          </a:p>
          <a:p>
            <a:pPr lvl="1">
              <a:lnSpc>
                <a:spcPts val="2100"/>
              </a:lnSpc>
            </a:pPr>
            <a:r>
              <a:rPr lang="en-US" altLang="zh-CN" sz="2200" dirty="0">
                <a:latin typeface="Gill Sans MT" panose="020B0502020104020203" pitchFamily="34" charset="0"/>
              </a:rPr>
              <a:t>slaves request permission to send </a:t>
            </a:r>
            <a:r>
              <a:rPr lang="en-US" altLang="zh-CN" sz="2200" dirty="0" smtClean="0">
                <a:latin typeface="Gill Sans MT" panose="020B0502020104020203" pitchFamily="34" charset="0"/>
              </a:rPr>
              <a:t>(to master)</a:t>
            </a:r>
            <a:endParaRPr lang="en-US" altLang="zh-CN" sz="2200" dirty="0">
              <a:latin typeface="Gill Sans MT" panose="020B0502020104020203" pitchFamily="34" charset="0"/>
            </a:endParaRPr>
          </a:p>
          <a:p>
            <a:pPr lvl="1">
              <a:lnSpc>
                <a:spcPts val="2100"/>
              </a:lnSpc>
            </a:pPr>
            <a:r>
              <a:rPr lang="en-US" altLang="zh-CN" sz="2200" dirty="0">
                <a:latin typeface="Gill Sans MT" panose="020B0502020104020203" pitchFamily="34" charset="0"/>
              </a:rPr>
              <a:t>master grants requests</a:t>
            </a:r>
          </a:p>
          <a:p>
            <a:endParaRPr lang="en-US" altLang="zh-CN" sz="2200" dirty="0">
              <a:latin typeface="Gill Sans MT" panose="020B0502020104020203" pitchFamily="34" charset="0"/>
            </a:endParaRPr>
          </a:p>
          <a:p>
            <a:r>
              <a:rPr lang="en-US" altLang="zh-CN" sz="2200" dirty="0">
                <a:latin typeface="Gill Sans MT" panose="020B0502020104020203" pitchFamily="34" charset="0"/>
              </a:rPr>
              <a:t>802.15.1: evolved from Bluetooth specification</a:t>
            </a:r>
          </a:p>
          <a:p>
            <a:pPr lvl="1">
              <a:lnSpc>
                <a:spcPts val="2100"/>
              </a:lnSpc>
            </a:pPr>
            <a:r>
              <a:rPr lang="en-US" altLang="zh-CN" sz="2200" dirty="0">
                <a:latin typeface="Gill Sans MT" panose="020B0502020104020203" pitchFamily="34" charset="0"/>
              </a:rPr>
              <a:t>2.4-2.4835 GHz radio band</a:t>
            </a:r>
          </a:p>
          <a:p>
            <a:pPr lvl="1">
              <a:lnSpc>
                <a:spcPts val="2100"/>
              </a:lnSpc>
            </a:pPr>
            <a:r>
              <a:rPr lang="en-US" altLang="zh-CN" sz="2200" dirty="0">
                <a:latin typeface="Gill Sans MT" panose="020B0502020104020203" pitchFamily="34" charset="0"/>
              </a:rPr>
              <a:t>up to </a:t>
            </a:r>
            <a:r>
              <a:rPr lang="en-US" altLang="zh-CN" sz="2000" dirty="0"/>
              <a:t>4 Mbps</a:t>
            </a:r>
            <a:endParaRPr lang="en-US" altLang="zh-CN" sz="2200" dirty="0">
              <a:latin typeface="Gill Sans MT" panose="020B0502020104020203" pitchFamily="34" charset="0"/>
            </a:endParaRPr>
          </a:p>
        </p:txBody>
      </p:sp>
    </p:spTree>
    <p:extLst>
      <p:ext uri="{BB962C8B-B14F-4D97-AF65-F5344CB8AC3E}">
        <p14:creationId xmlns:p14="http://schemas.microsoft.com/office/powerpoint/2010/main" val="2751512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Gill Sans MT" panose="020B0502020104020203" pitchFamily="34" charset="0"/>
              </a:rPr>
              <a:t>Piconet versus Scatternet</a:t>
            </a:r>
            <a:endParaRPr lang="zh-CN" altLang="en-US" dirty="0">
              <a:latin typeface="Gill Sans MT" panose="020B0502020104020203" pitchFamily="34" charset="0"/>
            </a:endParaRPr>
          </a:p>
        </p:txBody>
      </p:sp>
      <p:pic>
        <p:nvPicPr>
          <p:cNvPr id="5" name="Picture 6"/>
          <p:cNvPicPr>
            <a:picLocks noChangeAspect="1" noChangeArrowheads="1"/>
          </p:cNvPicPr>
          <p:nvPr/>
        </p:nvPicPr>
        <p:blipFill>
          <a:blip r:embed="rId2" cstate="print"/>
          <a:srcRect/>
          <a:stretch>
            <a:fillRect/>
          </a:stretch>
        </p:blipFill>
        <p:spPr bwMode="auto">
          <a:xfrm>
            <a:off x="245110" y="1207295"/>
            <a:ext cx="3610610" cy="2770345"/>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3909548" y="3038475"/>
            <a:ext cx="4868692" cy="2798445"/>
          </a:xfrm>
          <a:prstGeom prst="rect">
            <a:avLst/>
          </a:prstGeom>
          <a:noFill/>
          <a:ln w="9525">
            <a:noFill/>
            <a:miter lim="800000"/>
            <a:headEnd/>
            <a:tailEnd/>
          </a:ln>
          <a:effectLst/>
        </p:spPr>
      </p:pic>
      <p:sp>
        <p:nvSpPr>
          <p:cNvPr id="7" name="矩形 6"/>
          <p:cNvSpPr/>
          <p:nvPr/>
        </p:nvSpPr>
        <p:spPr>
          <a:xfrm>
            <a:off x="5795575" y="2787134"/>
            <a:ext cx="1393330" cy="369332"/>
          </a:xfrm>
          <a:prstGeom prst="rect">
            <a:avLst/>
          </a:prstGeom>
        </p:spPr>
        <p:txBody>
          <a:bodyPr wrap="none">
            <a:spAutoFit/>
          </a:bodyPr>
          <a:lstStyle/>
          <a:p>
            <a:r>
              <a:rPr lang="en-US" altLang="zh-CN" dirty="0">
                <a:solidFill>
                  <a:srgbClr val="FF3300"/>
                </a:solidFill>
              </a:rPr>
              <a:t>Scatternet</a:t>
            </a:r>
            <a:endParaRPr lang="zh-CN" altLang="en-US" dirty="0">
              <a:solidFill>
                <a:srgbClr val="FF3300"/>
              </a:solidFill>
            </a:endParaRPr>
          </a:p>
        </p:txBody>
      </p:sp>
    </p:spTree>
    <p:extLst>
      <p:ext uri="{BB962C8B-B14F-4D97-AF65-F5344CB8AC3E}">
        <p14:creationId xmlns:p14="http://schemas.microsoft.com/office/powerpoint/2010/main" val="84475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2"/>
          <p:cNvSpPr>
            <a:spLocks noGrp="1" noChangeArrowheads="1"/>
          </p:cNvSpPr>
          <p:nvPr>
            <p:ph type="title"/>
          </p:nvPr>
        </p:nvSpPr>
        <p:spPr/>
        <p:txBody>
          <a:bodyPr/>
          <a:lstStyle/>
          <a:p>
            <a:r>
              <a:rPr lang="en-US" altLang="zh-CN" dirty="0">
                <a:latin typeface="Gill Sans MT" panose="020B0502020104020203" pitchFamily="34" charset="0"/>
              </a:rPr>
              <a:t>Single-secondary communication</a:t>
            </a:r>
          </a:p>
        </p:txBody>
      </p:sp>
      <p:pic>
        <p:nvPicPr>
          <p:cNvPr id="1356803" name="Picture 3"/>
          <p:cNvPicPr>
            <a:picLocks noChangeAspect="1" noChangeArrowheads="1"/>
          </p:cNvPicPr>
          <p:nvPr/>
        </p:nvPicPr>
        <p:blipFill>
          <a:blip r:embed="rId3" cstate="print"/>
          <a:srcRect/>
          <a:stretch>
            <a:fillRect/>
          </a:stretch>
        </p:blipFill>
        <p:spPr bwMode="auto">
          <a:xfrm>
            <a:off x="539750" y="1285755"/>
            <a:ext cx="8064500" cy="3340100"/>
          </a:xfrm>
          <a:prstGeom prst="rect">
            <a:avLst/>
          </a:prstGeom>
          <a:noFill/>
        </p:spPr>
      </p:pic>
      <p:sp>
        <p:nvSpPr>
          <p:cNvPr id="2" name="矩形 1"/>
          <p:cNvSpPr/>
          <p:nvPr/>
        </p:nvSpPr>
        <p:spPr>
          <a:xfrm>
            <a:off x="3422467" y="962589"/>
            <a:ext cx="3644537" cy="646331"/>
          </a:xfrm>
          <a:prstGeom prst="rect">
            <a:avLst/>
          </a:prstGeom>
        </p:spPr>
        <p:txBody>
          <a:bodyPr wrap="square">
            <a:spAutoFit/>
          </a:bodyPr>
          <a:lstStyle/>
          <a:p>
            <a:pPr algn="ctr"/>
            <a:r>
              <a:rPr lang="en-US" altLang="zh-CN" dirty="0">
                <a:solidFill>
                  <a:srgbClr val="00B0F0"/>
                </a:solidFill>
              </a:rPr>
              <a:t>625 – 366 = 259 </a:t>
            </a:r>
            <a:r>
              <a:rPr lang="en-US" altLang="zh-CN" dirty="0" smtClean="0">
                <a:solidFill>
                  <a:srgbClr val="00B0F0"/>
                </a:solidFill>
              </a:rPr>
              <a:t>(255</a:t>
            </a:r>
            <a:r>
              <a:rPr lang="zh-CN" altLang="en-US" dirty="0">
                <a:solidFill>
                  <a:srgbClr val="00B0F0"/>
                </a:solidFill>
              </a:rPr>
              <a:t>或</a:t>
            </a:r>
            <a:r>
              <a:rPr lang="en-US" altLang="zh-CN" dirty="0">
                <a:solidFill>
                  <a:srgbClr val="00B0F0"/>
                </a:solidFill>
              </a:rPr>
              <a:t>259</a:t>
            </a:r>
            <a:r>
              <a:rPr lang="zh-CN" altLang="en-US" dirty="0">
                <a:solidFill>
                  <a:srgbClr val="00B0F0"/>
                </a:solidFill>
              </a:rPr>
              <a:t>属于平稳时间</a:t>
            </a:r>
            <a:r>
              <a:rPr lang="en-US" altLang="zh-CN" dirty="0">
                <a:solidFill>
                  <a:srgbClr val="00B0F0"/>
                </a:solidFill>
              </a:rPr>
              <a:t>, </a:t>
            </a:r>
            <a:r>
              <a:rPr lang="zh-CN" altLang="en-US" dirty="0">
                <a:solidFill>
                  <a:srgbClr val="00B0F0"/>
                </a:solidFill>
              </a:rPr>
              <a:t>为</a:t>
            </a:r>
            <a:r>
              <a:rPr lang="en-US" altLang="zh-CN" dirty="0">
                <a:solidFill>
                  <a:srgbClr val="00B0F0"/>
                </a:solidFill>
              </a:rPr>
              <a:t>50us</a:t>
            </a:r>
            <a:r>
              <a:rPr lang="zh-CN" altLang="en-US" dirty="0">
                <a:solidFill>
                  <a:srgbClr val="00B0F0"/>
                </a:solidFill>
              </a:rPr>
              <a:t>和</a:t>
            </a:r>
            <a:r>
              <a:rPr lang="en-US" altLang="zh-CN" dirty="0">
                <a:solidFill>
                  <a:srgbClr val="00B0F0"/>
                </a:solidFill>
              </a:rPr>
              <a:t>260us</a:t>
            </a:r>
            <a:r>
              <a:rPr lang="zh-CN" altLang="en-US" dirty="0" smtClean="0">
                <a:solidFill>
                  <a:srgbClr val="00B0F0"/>
                </a:solidFill>
              </a:rPr>
              <a:t>之间</a:t>
            </a:r>
            <a:r>
              <a:rPr lang="en-US" altLang="zh-CN" dirty="0" smtClean="0">
                <a:solidFill>
                  <a:srgbClr val="00B0F0"/>
                </a:solidFill>
              </a:rPr>
              <a:t>)</a:t>
            </a:r>
            <a:endParaRPr lang="zh-CN" altLang="en-US" dirty="0">
              <a:solidFill>
                <a:srgbClr val="00B0F0"/>
              </a:solidFill>
            </a:endParaRPr>
          </a:p>
        </p:txBody>
      </p:sp>
      <p:cxnSp>
        <p:nvCxnSpPr>
          <p:cNvPr id="5" name="直接箭头连接符 4"/>
          <p:cNvCxnSpPr/>
          <p:nvPr/>
        </p:nvCxnSpPr>
        <p:spPr bwMode="auto">
          <a:xfrm flipV="1">
            <a:off x="2899953" y="1465051"/>
            <a:ext cx="653144" cy="653320"/>
          </a:xfrm>
          <a:prstGeom prst="straightConnector1">
            <a:avLst/>
          </a:prstGeom>
          <a:solidFill>
            <a:schemeClr val="accent1"/>
          </a:solidFill>
          <a:ln w="19050" cap="flat" cmpd="sng" algn="ctr">
            <a:solidFill>
              <a:srgbClr val="FF0000"/>
            </a:solidFill>
            <a:prstDash val="sysDash"/>
            <a:round/>
            <a:headEnd type="none" w="med" len="med"/>
            <a:tailEnd type="triangle"/>
          </a:ln>
          <a:effectLst/>
        </p:spPr>
      </p:cxnSp>
      <p:cxnSp>
        <p:nvCxnSpPr>
          <p:cNvPr id="9" name="直接箭头连接符 8"/>
          <p:cNvCxnSpPr/>
          <p:nvPr/>
        </p:nvCxnSpPr>
        <p:spPr bwMode="auto">
          <a:xfrm>
            <a:off x="2000627" y="4295878"/>
            <a:ext cx="378823" cy="653143"/>
          </a:xfrm>
          <a:prstGeom prst="straightConnector1">
            <a:avLst/>
          </a:prstGeom>
          <a:solidFill>
            <a:schemeClr val="accent1"/>
          </a:solidFill>
          <a:ln w="28575" cap="flat" cmpd="sng" algn="ctr">
            <a:solidFill>
              <a:srgbClr val="FF0000"/>
            </a:solidFill>
            <a:prstDash val="sysDash"/>
            <a:round/>
            <a:headEnd type="none" w="med" len="med"/>
            <a:tailEnd type="triangle"/>
          </a:ln>
          <a:effectLst/>
        </p:spPr>
      </p:cxnSp>
      <p:sp>
        <p:nvSpPr>
          <p:cNvPr id="10" name="矩形 9"/>
          <p:cNvSpPr/>
          <p:nvPr/>
        </p:nvSpPr>
        <p:spPr>
          <a:xfrm>
            <a:off x="1266093" y="4975553"/>
            <a:ext cx="4933587" cy="923330"/>
          </a:xfrm>
          <a:prstGeom prst="rect">
            <a:avLst/>
          </a:prstGeom>
        </p:spPr>
        <p:txBody>
          <a:bodyPr wrap="square">
            <a:spAutoFit/>
          </a:bodyPr>
          <a:lstStyle/>
          <a:p>
            <a:r>
              <a:rPr lang="en-US" altLang="zh-CN" dirty="0"/>
              <a:t>Bluetooth uses a 2.4-GHz band divided into 79 channels of 1 MHz each. </a:t>
            </a:r>
            <a:r>
              <a:rPr lang="zh-CN" altLang="en-US" dirty="0"/>
              <a:t>频带大约在</a:t>
            </a:r>
            <a:r>
              <a:rPr lang="en-US" altLang="zh-CN" dirty="0"/>
              <a:t>2.402</a:t>
            </a:r>
            <a:r>
              <a:rPr lang="zh-CN" altLang="en-US" dirty="0"/>
              <a:t>～</a:t>
            </a:r>
            <a:r>
              <a:rPr lang="en-US" altLang="zh-CN" dirty="0"/>
              <a:t>2.480</a:t>
            </a:r>
            <a:r>
              <a:rPr lang="zh-CN" altLang="en-US" dirty="0"/>
              <a:t>之间。</a:t>
            </a:r>
          </a:p>
        </p:txBody>
      </p:sp>
      <p:sp>
        <p:nvSpPr>
          <p:cNvPr id="11" name="矩形 10"/>
          <p:cNvSpPr/>
          <p:nvPr/>
        </p:nvSpPr>
        <p:spPr>
          <a:xfrm>
            <a:off x="4419478" y="5740749"/>
            <a:ext cx="4411785" cy="369332"/>
          </a:xfrm>
          <a:prstGeom prst="rect">
            <a:avLst/>
          </a:prstGeom>
        </p:spPr>
        <p:txBody>
          <a:bodyPr wrap="none">
            <a:spAutoFit/>
          </a:bodyPr>
          <a:lstStyle/>
          <a:p>
            <a:r>
              <a:rPr lang="en-US" altLang="zh-CN" dirty="0"/>
              <a:t>Bluetooth hops 1600 times per second. </a:t>
            </a:r>
          </a:p>
        </p:txBody>
      </p:sp>
      <p:cxnSp>
        <p:nvCxnSpPr>
          <p:cNvPr id="13" name="直接箭头连接符 12"/>
          <p:cNvCxnSpPr/>
          <p:nvPr/>
        </p:nvCxnSpPr>
        <p:spPr bwMode="auto">
          <a:xfrm>
            <a:off x="5795889" y="4295878"/>
            <a:ext cx="998806" cy="1317131"/>
          </a:xfrm>
          <a:prstGeom prst="straightConnector1">
            <a:avLst/>
          </a:prstGeom>
          <a:solidFill>
            <a:schemeClr val="accent1"/>
          </a:solidFill>
          <a:ln w="28575" cap="flat" cmpd="sng" algn="ctr">
            <a:solidFill>
              <a:srgbClr val="FF0000"/>
            </a:solidFill>
            <a:prstDash val="sysDash"/>
            <a:round/>
            <a:headEnd type="none" w="med" len="med"/>
            <a:tailEnd type="triangle"/>
          </a:ln>
          <a:effectLst/>
        </p:spPr>
      </p:cxnSp>
    </p:spTree>
    <p:extLst>
      <p:ext uri="{BB962C8B-B14F-4D97-AF65-F5344CB8AC3E}">
        <p14:creationId xmlns:p14="http://schemas.microsoft.com/office/powerpoint/2010/main" val="309306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8850" name="Picture 2"/>
          <p:cNvPicPr>
            <a:picLocks noChangeAspect="1" noChangeArrowheads="1"/>
          </p:cNvPicPr>
          <p:nvPr/>
        </p:nvPicPr>
        <p:blipFill>
          <a:blip r:embed="rId3" cstate="print"/>
          <a:srcRect/>
          <a:stretch>
            <a:fillRect/>
          </a:stretch>
        </p:blipFill>
        <p:spPr bwMode="auto">
          <a:xfrm>
            <a:off x="585651" y="1558834"/>
            <a:ext cx="7772400" cy="4265613"/>
          </a:xfrm>
          <a:prstGeom prst="rect">
            <a:avLst/>
          </a:prstGeom>
          <a:noFill/>
          <a:ln w="9525">
            <a:noFill/>
            <a:miter lim="800000"/>
            <a:headEnd/>
            <a:tailEnd/>
          </a:ln>
          <a:effectLst/>
        </p:spPr>
      </p:pic>
      <p:sp>
        <p:nvSpPr>
          <p:cNvPr id="1358851" name="Rectangle 3"/>
          <p:cNvSpPr>
            <a:spLocks noGrp="1" noChangeArrowheads="1"/>
          </p:cNvSpPr>
          <p:nvPr>
            <p:ph type="title"/>
          </p:nvPr>
        </p:nvSpPr>
        <p:spPr/>
        <p:txBody>
          <a:bodyPr/>
          <a:lstStyle/>
          <a:p>
            <a:r>
              <a:rPr lang="en-US" altLang="zh-CN" dirty="0">
                <a:latin typeface="Gill Sans MT" panose="020B0502020104020203" pitchFamily="34" charset="0"/>
              </a:rPr>
              <a:t>Multiple-secondary communication</a:t>
            </a:r>
          </a:p>
        </p:txBody>
      </p:sp>
      <p:sp>
        <p:nvSpPr>
          <p:cNvPr id="2" name="矩形 1"/>
          <p:cNvSpPr/>
          <p:nvPr/>
        </p:nvSpPr>
        <p:spPr>
          <a:xfrm>
            <a:off x="1718993" y="1107086"/>
            <a:ext cx="4411785" cy="369332"/>
          </a:xfrm>
          <a:prstGeom prst="rect">
            <a:avLst/>
          </a:prstGeom>
        </p:spPr>
        <p:txBody>
          <a:bodyPr wrap="none">
            <a:spAutoFit/>
          </a:bodyPr>
          <a:lstStyle/>
          <a:p>
            <a:r>
              <a:rPr lang="en-US" altLang="zh-CN" dirty="0"/>
              <a:t>Bluetooth hops 1600 times per second</a:t>
            </a:r>
          </a:p>
        </p:txBody>
      </p:sp>
    </p:spTree>
    <p:extLst>
      <p:ext uri="{BB962C8B-B14F-4D97-AF65-F5344CB8AC3E}">
        <p14:creationId xmlns:p14="http://schemas.microsoft.com/office/powerpoint/2010/main" val="4284685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9" name="Text Box 3"/>
          <p:cNvSpPr txBox="1">
            <a:spLocks noChangeArrowheads="1"/>
          </p:cNvSpPr>
          <p:nvPr/>
        </p:nvSpPr>
        <p:spPr bwMode="auto">
          <a:xfrm>
            <a:off x="1703948" y="1600935"/>
            <a:ext cx="671979" cy="307777"/>
          </a:xfrm>
          <a:prstGeom prst="rect">
            <a:avLst/>
          </a:prstGeom>
          <a:noFill/>
          <a:ln w="12700">
            <a:noFill/>
            <a:miter lim="800000"/>
            <a:headEnd/>
            <a:tailEnd/>
          </a:ln>
          <a:effectLst/>
        </p:spPr>
        <p:txBody>
          <a:bodyPr wrap="none" anchor="ctr">
            <a:spAutoFit/>
          </a:bodyPr>
          <a:lstStyle/>
          <a:p>
            <a:pPr algn="ctr"/>
            <a:r>
              <a:rPr lang="zh-CN" altLang="en-US" sz="1400">
                <a:latin typeface="Gill Sans MT" panose="020B0502020104020203" pitchFamily="34" charset="0"/>
              </a:rPr>
              <a:t>72 </a:t>
            </a:r>
            <a:r>
              <a:rPr lang="en-US" altLang="zh-CN" sz="1400">
                <a:latin typeface="Gill Sans MT" panose="020B0502020104020203" pitchFamily="34" charset="0"/>
              </a:rPr>
              <a:t>bits</a:t>
            </a:r>
            <a:endParaRPr lang="en-US" altLang="zh-CN" sz="1400">
              <a:solidFill>
                <a:srgbClr val="0033FF"/>
              </a:solidFill>
              <a:latin typeface="Gill Sans MT" panose="020B0502020104020203" pitchFamily="34" charset="0"/>
            </a:endParaRPr>
          </a:p>
        </p:txBody>
      </p:sp>
      <p:sp>
        <p:nvSpPr>
          <p:cNvPr id="1335300" name="Text Box 4"/>
          <p:cNvSpPr txBox="1">
            <a:spLocks noChangeArrowheads="1"/>
          </p:cNvSpPr>
          <p:nvPr/>
        </p:nvSpPr>
        <p:spPr bwMode="auto">
          <a:xfrm>
            <a:off x="3088248" y="1586647"/>
            <a:ext cx="671979" cy="307777"/>
          </a:xfrm>
          <a:prstGeom prst="rect">
            <a:avLst/>
          </a:prstGeom>
          <a:noFill/>
          <a:ln w="12700">
            <a:noFill/>
            <a:miter lim="800000"/>
            <a:headEnd/>
            <a:tailEnd/>
          </a:ln>
          <a:effectLst/>
        </p:spPr>
        <p:txBody>
          <a:bodyPr wrap="none" anchor="ctr">
            <a:spAutoFit/>
          </a:bodyPr>
          <a:lstStyle/>
          <a:p>
            <a:pPr algn="ctr"/>
            <a:r>
              <a:rPr lang="zh-CN" altLang="en-US" sz="1400">
                <a:latin typeface="Gill Sans MT" panose="020B0502020104020203" pitchFamily="34" charset="0"/>
              </a:rPr>
              <a:t>54 </a:t>
            </a:r>
            <a:r>
              <a:rPr lang="en-US" altLang="zh-CN" sz="1400">
                <a:latin typeface="Gill Sans MT" panose="020B0502020104020203" pitchFamily="34" charset="0"/>
              </a:rPr>
              <a:t>bits</a:t>
            </a:r>
            <a:endParaRPr lang="en-US" altLang="zh-CN" sz="1400">
              <a:solidFill>
                <a:srgbClr val="0033FF"/>
              </a:solidFill>
              <a:latin typeface="Gill Sans MT" panose="020B0502020104020203" pitchFamily="34" charset="0"/>
            </a:endParaRPr>
          </a:p>
        </p:txBody>
      </p:sp>
      <p:sp>
        <p:nvSpPr>
          <p:cNvPr id="1335301" name="Text Box 5"/>
          <p:cNvSpPr txBox="1">
            <a:spLocks noChangeArrowheads="1"/>
          </p:cNvSpPr>
          <p:nvPr/>
        </p:nvSpPr>
        <p:spPr bwMode="auto">
          <a:xfrm>
            <a:off x="5003731" y="1583472"/>
            <a:ext cx="1130438" cy="307777"/>
          </a:xfrm>
          <a:prstGeom prst="rect">
            <a:avLst/>
          </a:prstGeom>
          <a:noFill/>
          <a:ln w="12700">
            <a:noFill/>
            <a:miter lim="800000"/>
            <a:headEnd/>
            <a:tailEnd/>
          </a:ln>
          <a:effectLst/>
        </p:spPr>
        <p:txBody>
          <a:bodyPr wrap="none" anchor="ctr">
            <a:spAutoFit/>
          </a:bodyPr>
          <a:lstStyle/>
          <a:p>
            <a:pPr algn="ctr"/>
            <a:r>
              <a:rPr lang="zh-CN" altLang="en-US" sz="1400">
                <a:latin typeface="Gill Sans MT" panose="020B0502020104020203" pitchFamily="34" charset="0"/>
              </a:rPr>
              <a:t>0 </a:t>
            </a:r>
            <a:r>
              <a:rPr lang="en-US" altLang="zh-CN" sz="1400">
                <a:latin typeface="Gill Sans MT" panose="020B0502020104020203" pitchFamily="34" charset="0"/>
              </a:rPr>
              <a:t>– 2744 bits</a:t>
            </a:r>
            <a:endParaRPr lang="en-US" altLang="zh-CN" sz="1400">
              <a:solidFill>
                <a:srgbClr val="0033FF"/>
              </a:solidFill>
              <a:latin typeface="Gill Sans MT" panose="020B0502020104020203" pitchFamily="34" charset="0"/>
            </a:endParaRPr>
          </a:p>
        </p:txBody>
      </p:sp>
      <p:sp>
        <p:nvSpPr>
          <p:cNvPr id="1335302" name="Rectangle 6"/>
          <p:cNvSpPr>
            <a:spLocks noChangeArrowheads="1"/>
          </p:cNvSpPr>
          <p:nvPr/>
        </p:nvSpPr>
        <p:spPr bwMode="auto">
          <a:xfrm>
            <a:off x="5381625" y="3963035"/>
            <a:ext cx="2235200" cy="601663"/>
          </a:xfrm>
          <a:prstGeom prst="rect">
            <a:avLst/>
          </a:prstGeom>
          <a:solidFill>
            <a:schemeClr val="tx2"/>
          </a:solidFill>
          <a:ln w="9525">
            <a:solidFill>
              <a:schemeClr val="bg2"/>
            </a:solidFill>
            <a:miter lim="800000"/>
            <a:headEnd/>
            <a:tailEnd/>
          </a:ln>
          <a:effectLst/>
        </p:spPr>
        <p:txBody>
          <a:bodyPr wrap="none" anchor="ctr"/>
          <a:lstStyle/>
          <a:p>
            <a:endParaRPr lang="zh-CN" altLang="en-US">
              <a:latin typeface="Gill Sans MT" panose="020B0502020104020203" pitchFamily="34" charset="0"/>
            </a:endParaRPr>
          </a:p>
        </p:txBody>
      </p:sp>
      <p:sp>
        <p:nvSpPr>
          <p:cNvPr id="1335303" name="Rectangle 7"/>
          <p:cNvSpPr>
            <a:spLocks noChangeArrowheads="1"/>
          </p:cNvSpPr>
          <p:nvPr/>
        </p:nvSpPr>
        <p:spPr bwMode="auto">
          <a:xfrm>
            <a:off x="5400675" y="4076819"/>
            <a:ext cx="647700" cy="369332"/>
          </a:xfrm>
          <a:prstGeom prst="rect">
            <a:avLst/>
          </a:prstGeom>
          <a:solidFill>
            <a:srgbClr val="33CC33"/>
          </a:solidFill>
          <a:ln w="3175">
            <a:solidFill>
              <a:schemeClr val="bg2"/>
            </a:solidFill>
            <a:miter lim="800000"/>
            <a:headEnd/>
            <a:tailEnd/>
          </a:ln>
          <a:effectLst/>
        </p:spPr>
        <p:txBody>
          <a:bodyPr anchor="ctr">
            <a:spAutoFit/>
          </a:bodyPr>
          <a:lstStyle/>
          <a:p>
            <a:endParaRPr lang="zh-CN" altLang="en-US">
              <a:latin typeface="Gill Sans MT" panose="020B0502020104020203" pitchFamily="34" charset="0"/>
            </a:endParaRPr>
          </a:p>
        </p:txBody>
      </p:sp>
      <p:sp>
        <p:nvSpPr>
          <p:cNvPr id="1335304" name="Rectangle 8"/>
          <p:cNvSpPr>
            <a:spLocks noChangeArrowheads="1"/>
          </p:cNvSpPr>
          <p:nvPr/>
        </p:nvSpPr>
        <p:spPr bwMode="auto">
          <a:xfrm>
            <a:off x="7194550" y="4079200"/>
            <a:ext cx="392113" cy="369332"/>
          </a:xfrm>
          <a:prstGeom prst="rect">
            <a:avLst/>
          </a:prstGeom>
          <a:solidFill>
            <a:srgbClr val="C0C0C0"/>
          </a:solidFill>
          <a:ln w="12700">
            <a:solidFill>
              <a:schemeClr val="bg2"/>
            </a:solidFill>
            <a:miter lim="800000"/>
            <a:headEnd/>
            <a:tailEnd/>
          </a:ln>
          <a:effectLst/>
        </p:spPr>
        <p:txBody>
          <a:bodyPr anchor="ctr">
            <a:spAutoFit/>
          </a:bodyPr>
          <a:lstStyle/>
          <a:p>
            <a:endParaRPr lang="zh-CN" altLang="en-US">
              <a:latin typeface="Gill Sans MT" panose="020B0502020104020203" pitchFamily="34" charset="0"/>
            </a:endParaRPr>
          </a:p>
        </p:txBody>
      </p:sp>
      <p:sp>
        <p:nvSpPr>
          <p:cNvPr id="1335305" name="Text Box 9"/>
          <p:cNvSpPr txBox="1">
            <a:spLocks noChangeArrowheads="1"/>
          </p:cNvSpPr>
          <p:nvPr/>
        </p:nvSpPr>
        <p:spPr bwMode="auto">
          <a:xfrm>
            <a:off x="6172200" y="4099560"/>
            <a:ext cx="630301" cy="369332"/>
          </a:xfrm>
          <a:prstGeom prst="rect">
            <a:avLst/>
          </a:prstGeom>
          <a:noFill/>
          <a:ln w="12700">
            <a:noFill/>
            <a:miter lim="800000"/>
            <a:headEnd/>
            <a:tailEnd/>
          </a:ln>
          <a:effectLst/>
        </p:spPr>
        <p:txBody>
          <a:bodyPr wrap="none">
            <a:spAutoFit/>
          </a:bodyPr>
          <a:lstStyle/>
          <a:p>
            <a:r>
              <a:rPr lang="en-US" altLang="zh-CN" sz="1800">
                <a:solidFill>
                  <a:srgbClr val="0033FF"/>
                </a:solidFill>
                <a:latin typeface="Gill Sans MT" panose="020B0502020104020203" pitchFamily="34" charset="0"/>
              </a:rPr>
              <a:t>Data</a:t>
            </a:r>
          </a:p>
        </p:txBody>
      </p:sp>
      <p:sp>
        <p:nvSpPr>
          <p:cNvPr id="1335306" name="Rectangle 10"/>
          <p:cNvSpPr>
            <a:spLocks noChangeArrowheads="1"/>
          </p:cNvSpPr>
          <p:nvPr/>
        </p:nvSpPr>
        <p:spPr bwMode="auto">
          <a:xfrm>
            <a:off x="1543050" y="3975735"/>
            <a:ext cx="2235200" cy="601663"/>
          </a:xfrm>
          <a:prstGeom prst="rect">
            <a:avLst/>
          </a:prstGeom>
          <a:solidFill>
            <a:srgbClr val="FFCC99"/>
          </a:solidFill>
          <a:ln w="9525">
            <a:solidFill>
              <a:schemeClr val="bg2"/>
            </a:solidFill>
            <a:miter lim="800000"/>
            <a:headEnd/>
            <a:tailEnd/>
          </a:ln>
          <a:effectLst/>
        </p:spPr>
        <p:txBody>
          <a:bodyPr wrap="none" anchor="ctr"/>
          <a:lstStyle/>
          <a:p>
            <a:endParaRPr lang="zh-CN" altLang="en-US">
              <a:latin typeface="Gill Sans MT" panose="020B0502020104020203" pitchFamily="34" charset="0"/>
            </a:endParaRPr>
          </a:p>
        </p:txBody>
      </p:sp>
      <p:sp>
        <p:nvSpPr>
          <p:cNvPr id="1335307" name="Text Box 11"/>
          <p:cNvSpPr txBox="1">
            <a:spLocks noChangeArrowheads="1"/>
          </p:cNvSpPr>
          <p:nvPr/>
        </p:nvSpPr>
        <p:spPr bwMode="auto">
          <a:xfrm>
            <a:off x="2197100" y="4070985"/>
            <a:ext cx="690574" cy="369332"/>
          </a:xfrm>
          <a:prstGeom prst="rect">
            <a:avLst/>
          </a:prstGeom>
          <a:noFill/>
          <a:ln w="12700">
            <a:noFill/>
            <a:miter lim="800000"/>
            <a:headEnd/>
            <a:tailEnd/>
          </a:ln>
          <a:effectLst/>
        </p:spPr>
        <p:txBody>
          <a:bodyPr wrap="none">
            <a:spAutoFit/>
          </a:bodyPr>
          <a:lstStyle/>
          <a:p>
            <a:r>
              <a:rPr lang="en-US" altLang="zh-CN" sz="1800">
                <a:solidFill>
                  <a:srgbClr val="0033FF"/>
                </a:solidFill>
                <a:latin typeface="Gill Sans MT" panose="020B0502020104020203" pitchFamily="34" charset="0"/>
              </a:rPr>
              <a:t>Voice</a:t>
            </a:r>
          </a:p>
        </p:txBody>
      </p:sp>
      <p:sp>
        <p:nvSpPr>
          <p:cNvPr id="1335308" name="Line 12"/>
          <p:cNvSpPr>
            <a:spLocks noChangeShapeType="1"/>
          </p:cNvSpPr>
          <p:nvPr/>
        </p:nvSpPr>
        <p:spPr bwMode="auto">
          <a:xfrm flipV="1">
            <a:off x="2362200" y="2880360"/>
            <a:ext cx="2514600" cy="1066800"/>
          </a:xfrm>
          <a:prstGeom prst="line">
            <a:avLst/>
          </a:prstGeom>
          <a:noFill/>
          <a:ln w="38100">
            <a:solidFill>
              <a:schemeClr val="tx1"/>
            </a:solidFill>
            <a:round/>
            <a:headEnd/>
            <a:tailEnd/>
          </a:ln>
          <a:effectLst/>
        </p:spPr>
        <p:txBody>
          <a:bodyPr anchor="ctr">
            <a:spAutoFit/>
          </a:bodyPr>
          <a:lstStyle/>
          <a:p>
            <a:endParaRPr lang="zh-CN" altLang="en-US">
              <a:latin typeface="Gill Sans MT" panose="020B0502020104020203" pitchFamily="34" charset="0"/>
            </a:endParaRPr>
          </a:p>
        </p:txBody>
      </p:sp>
      <p:sp>
        <p:nvSpPr>
          <p:cNvPr id="1335309" name="Line 13"/>
          <p:cNvSpPr>
            <a:spLocks noChangeShapeType="1"/>
          </p:cNvSpPr>
          <p:nvPr/>
        </p:nvSpPr>
        <p:spPr bwMode="auto">
          <a:xfrm>
            <a:off x="4876800" y="2880360"/>
            <a:ext cx="1524000" cy="1066800"/>
          </a:xfrm>
          <a:prstGeom prst="line">
            <a:avLst/>
          </a:prstGeom>
          <a:noFill/>
          <a:ln w="38100">
            <a:solidFill>
              <a:schemeClr val="tx1"/>
            </a:solidFill>
            <a:round/>
            <a:headEnd/>
            <a:tailEnd/>
          </a:ln>
          <a:effectLst/>
        </p:spPr>
        <p:txBody>
          <a:bodyPr anchor="ctr">
            <a:spAutoFit/>
          </a:bodyPr>
          <a:lstStyle/>
          <a:p>
            <a:endParaRPr lang="zh-CN" altLang="en-US">
              <a:latin typeface="Gill Sans MT" panose="020B0502020104020203" pitchFamily="34" charset="0"/>
            </a:endParaRPr>
          </a:p>
        </p:txBody>
      </p:sp>
      <p:sp>
        <p:nvSpPr>
          <p:cNvPr id="1335310" name="Text Box 14"/>
          <p:cNvSpPr txBox="1">
            <a:spLocks noChangeArrowheads="1"/>
          </p:cNvSpPr>
          <p:nvPr/>
        </p:nvSpPr>
        <p:spPr bwMode="auto">
          <a:xfrm>
            <a:off x="7137400" y="4072573"/>
            <a:ext cx="599844" cy="338554"/>
          </a:xfrm>
          <a:prstGeom prst="rect">
            <a:avLst/>
          </a:prstGeom>
          <a:noFill/>
          <a:ln w="12700">
            <a:noFill/>
            <a:miter lim="800000"/>
            <a:headEnd/>
            <a:tailEnd/>
          </a:ln>
          <a:effectLst/>
        </p:spPr>
        <p:txBody>
          <a:bodyPr wrap="none">
            <a:spAutoFit/>
          </a:bodyPr>
          <a:lstStyle/>
          <a:p>
            <a:r>
              <a:rPr lang="en-US" altLang="zh-CN" sz="1600">
                <a:solidFill>
                  <a:schemeClr val="bg2"/>
                </a:solidFill>
                <a:latin typeface="Gill Sans MT" panose="020B0502020104020203" pitchFamily="34" charset="0"/>
              </a:rPr>
              <a:t>CRC</a:t>
            </a:r>
          </a:p>
        </p:txBody>
      </p:sp>
      <p:sp>
        <p:nvSpPr>
          <p:cNvPr id="1335311" name="Text Box 15"/>
          <p:cNvSpPr txBox="1">
            <a:spLocks noChangeArrowheads="1"/>
          </p:cNvSpPr>
          <p:nvPr/>
        </p:nvSpPr>
        <p:spPr bwMode="auto">
          <a:xfrm>
            <a:off x="1606550" y="4553585"/>
            <a:ext cx="1168400" cy="641350"/>
          </a:xfrm>
          <a:prstGeom prst="rect">
            <a:avLst/>
          </a:prstGeom>
          <a:noFill/>
          <a:ln w="12700">
            <a:noFill/>
            <a:miter lim="800000"/>
            <a:headEnd/>
            <a:tailEnd/>
          </a:ln>
          <a:effectLst/>
        </p:spPr>
        <p:txBody>
          <a:bodyPr wrap="none">
            <a:spAutoFit/>
          </a:bodyPr>
          <a:lstStyle/>
          <a:p>
            <a:r>
              <a:rPr lang="en-US" altLang="zh-CN" sz="1800">
                <a:latin typeface="Gill Sans MT" panose="020B0502020104020203" pitchFamily="34" charset="0"/>
              </a:rPr>
              <a:t>No CRC</a:t>
            </a:r>
          </a:p>
          <a:p>
            <a:r>
              <a:rPr lang="en-US" altLang="zh-CN" sz="1800">
                <a:latin typeface="Gill Sans MT" panose="020B0502020104020203" pitchFamily="34" charset="0"/>
              </a:rPr>
              <a:t>No retries</a:t>
            </a:r>
          </a:p>
        </p:txBody>
      </p:sp>
      <p:sp>
        <p:nvSpPr>
          <p:cNvPr id="1335312" name="Text Box 16"/>
          <p:cNvSpPr txBox="1">
            <a:spLocks noChangeArrowheads="1"/>
          </p:cNvSpPr>
          <p:nvPr/>
        </p:nvSpPr>
        <p:spPr bwMode="auto">
          <a:xfrm>
            <a:off x="1182688" y="4952048"/>
            <a:ext cx="255587" cy="366712"/>
          </a:xfrm>
          <a:prstGeom prst="rect">
            <a:avLst/>
          </a:prstGeom>
          <a:noFill/>
          <a:ln w="12700">
            <a:noFill/>
            <a:miter lim="800000"/>
            <a:headEnd/>
            <a:tailEnd/>
          </a:ln>
          <a:effectLst/>
        </p:spPr>
        <p:txBody>
          <a:bodyPr wrap="none">
            <a:spAutoFit/>
          </a:bodyPr>
          <a:lstStyle/>
          <a:p>
            <a:r>
              <a:rPr lang="zh-CN" altLang="en-US" sz="1800">
                <a:latin typeface="Gill Sans MT" panose="020B0502020104020203" pitchFamily="34" charset="0"/>
              </a:rPr>
              <a:t> </a:t>
            </a:r>
            <a:endParaRPr lang="zh-CN" altLang="en-US" sz="1200">
              <a:latin typeface="Gill Sans MT" panose="020B0502020104020203" pitchFamily="34" charset="0"/>
            </a:endParaRPr>
          </a:p>
        </p:txBody>
      </p:sp>
      <p:sp>
        <p:nvSpPr>
          <p:cNvPr id="1335313" name="Text Box 17"/>
          <p:cNvSpPr txBox="1">
            <a:spLocks noChangeArrowheads="1"/>
          </p:cNvSpPr>
          <p:nvPr/>
        </p:nvSpPr>
        <p:spPr bwMode="auto">
          <a:xfrm rot="-21593302">
            <a:off x="5353541" y="4098072"/>
            <a:ext cx="686406" cy="307777"/>
          </a:xfrm>
          <a:prstGeom prst="rect">
            <a:avLst/>
          </a:prstGeom>
          <a:noFill/>
          <a:ln w="28575">
            <a:noFill/>
            <a:miter lim="800000"/>
            <a:headEnd/>
            <a:tailEnd/>
          </a:ln>
          <a:effectLst/>
        </p:spPr>
        <p:txBody>
          <a:bodyPr wrap="none">
            <a:spAutoFit/>
          </a:bodyPr>
          <a:lstStyle/>
          <a:p>
            <a:r>
              <a:rPr lang="en-US" altLang="zh-CN" sz="1400">
                <a:solidFill>
                  <a:schemeClr val="bg2"/>
                </a:solidFill>
                <a:latin typeface="Gill Sans MT" panose="020B0502020104020203" pitchFamily="34" charset="0"/>
              </a:rPr>
              <a:t>header</a:t>
            </a:r>
          </a:p>
        </p:txBody>
      </p:sp>
      <p:sp>
        <p:nvSpPr>
          <p:cNvPr id="1335314" name="Text Box 18"/>
          <p:cNvSpPr txBox="1">
            <a:spLocks noChangeArrowheads="1"/>
          </p:cNvSpPr>
          <p:nvPr/>
        </p:nvSpPr>
        <p:spPr bwMode="auto">
          <a:xfrm>
            <a:off x="6213475" y="4658360"/>
            <a:ext cx="668773" cy="369332"/>
          </a:xfrm>
          <a:prstGeom prst="rect">
            <a:avLst/>
          </a:prstGeom>
          <a:noFill/>
          <a:ln w="12700">
            <a:noFill/>
            <a:miter lim="800000"/>
            <a:headEnd/>
            <a:tailEnd/>
          </a:ln>
          <a:effectLst/>
        </p:spPr>
        <p:txBody>
          <a:bodyPr wrap="none">
            <a:spAutoFit/>
          </a:bodyPr>
          <a:lstStyle/>
          <a:p>
            <a:r>
              <a:rPr lang="en-US" altLang="zh-CN" sz="1800">
                <a:latin typeface="Gill Sans MT" panose="020B0502020104020203" pitchFamily="34" charset="0"/>
              </a:rPr>
              <a:t>ARQ</a:t>
            </a:r>
          </a:p>
        </p:txBody>
      </p:sp>
      <p:sp>
        <p:nvSpPr>
          <p:cNvPr id="1335315" name="Text Box 19"/>
          <p:cNvSpPr txBox="1">
            <a:spLocks noChangeArrowheads="1"/>
          </p:cNvSpPr>
          <p:nvPr/>
        </p:nvSpPr>
        <p:spPr bwMode="auto">
          <a:xfrm>
            <a:off x="1592263" y="5156835"/>
            <a:ext cx="1548822" cy="369332"/>
          </a:xfrm>
          <a:prstGeom prst="rect">
            <a:avLst/>
          </a:prstGeom>
          <a:noFill/>
          <a:ln w="28575">
            <a:noFill/>
            <a:miter lim="800000"/>
            <a:headEnd/>
            <a:tailEnd/>
          </a:ln>
          <a:effectLst/>
        </p:spPr>
        <p:txBody>
          <a:bodyPr wrap="none">
            <a:spAutoFit/>
          </a:bodyPr>
          <a:lstStyle/>
          <a:p>
            <a:r>
              <a:rPr lang="en-US" altLang="zh-CN" sz="1800" dirty="0">
                <a:latin typeface="Gill Sans MT" panose="020B0502020104020203" pitchFamily="34" charset="0"/>
              </a:rPr>
              <a:t>FEC </a:t>
            </a:r>
            <a:r>
              <a:rPr lang="en-US" altLang="zh-CN" sz="1800" dirty="0" smtClean="0">
                <a:latin typeface="Gill Sans MT" panose="020B0502020104020203" pitchFamily="34" charset="0"/>
              </a:rPr>
              <a:t>(optional)</a:t>
            </a:r>
            <a:endParaRPr lang="en-US" altLang="zh-CN" sz="1800" dirty="0">
              <a:latin typeface="Gill Sans MT" panose="020B0502020104020203" pitchFamily="34" charset="0"/>
            </a:endParaRPr>
          </a:p>
        </p:txBody>
      </p:sp>
      <p:sp>
        <p:nvSpPr>
          <p:cNvPr id="1335316" name="Text Box 20"/>
          <p:cNvSpPr txBox="1">
            <a:spLocks noChangeArrowheads="1"/>
          </p:cNvSpPr>
          <p:nvPr/>
        </p:nvSpPr>
        <p:spPr bwMode="auto">
          <a:xfrm>
            <a:off x="5715000" y="5090160"/>
            <a:ext cx="1548822" cy="369332"/>
          </a:xfrm>
          <a:prstGeom prst="rect">
            <a:avLst/>
          </a:prstGeom>
          <a:noFill/>
          <a:ln w="28575">
            <a:noFill/>
            <a:miter lim="800000"/>
            <a:headEnd/>
            <a:tailEnd/>
          </a:ln>
          <a:effectLst/>
        </p:spPr>
        <p:txBody>
          <a:bodyPr wrap="none">
            <a:spAutoFit/>
          </a:bodyPr>
          <a:lstStyle/>
          <a:p>
            <a:r>
              <a:rPr lang="en-US" altLang="zh-CN" sz="1800" dirty="0">
                <a:latin typeface="Gill Sans MT" panose="020B0502020104020203" pitchFamily="34" charset="0"/>
              </a:rPr>
              <a:t>FEC </a:t>
            </a:r>
            <a:r>
              <a:rPr lang="en-US" altLang="zh-CN" sz="1800" dirty="0" smtClean="0">
                <a:latin typeface="Gill Sans MT" panose="020B0502020104020203" pitchFamily="34" charset="0"/>
              </a:rPr>
              <a:t>(optional)</a:t>
            </a:r>
            <a:endParaRPr lang="en-US" altLang="zh-CN" sz="1800" dirty="0">
              <a:latin typeface="Gill Sans MT" panose="020B0502020104020203" pitchFamily="34" charset="0"/>
            </a:endParaRPr>
          </a:p>
        </p:txBody>
      </p:sp>
      <p:sp>
        <p:nvSpPr>
          <p:cNvPr id="1335317" name="AutoShape 21"/>
          <p:cNvSpPr>
            <a:spLocks noChangeArrowheads="1"/>
          </p:cNvSpPr>
          <p:nvPr/>
        </p:nvSpPr>
        <p:spPr bwMode="auto">
          <a:xfrm>
            <a:off x="1480050" y="2039769"/>
            <a:ext cx="1412875" cy="858857"/>
          </a:xfrm>
          <a:prstGeom prst="cube">
            <a:avLst>
              <a:gd name="adj" fmla="val 25000"/>
            </a:avLst>
          </a:prstGeom>
          <a:solidFill>
            <a:srgbClr val="FF0000"/>
          </a:solidFill>
          <a:ln w="12700">
            <a:solidFill>
              <a:schemeClr val="bg2"/>
            </a:solidFill>
            <a:miter lim="800000"/>
            <a:headEnd/>
            <a:tailEnd/>
          </a:ln>
          <a:effectLst/>
        </p:spPr>
        <p:txBody>
          <a:bodyPr anchor="ctr">
            <a:spAutoFit/>
          </a:bodyPr>
          <a:lstStyle/>
          <a:p>
            <a:pPr algn="ctr"/>
            <a:r>
              <a:rPr lang="en-US" altLang="zh-CN" sz="1800" dirty="0">
                <a:latin typeface="Gill Sans MT" panose="020B0502020104020203" pitchFamily="34" charset="0"/>
              </a:rPr>
              <a:t>Access Code</a:t>
            </a:r>
          </a:p>
        </p:txBody>
      </p:sp>
      <p:sp>
        <p:nvSpPr>
          <p:cNvPr id="1335318" name="AutoShape 22"/>
          <p:cNvSpPr>
            <a:spLocks noChangeArrowheads="1"/>
          </p:cNvSpPr>
          <p:nvPr/>
        </p:nvSpPr>
        <p:spPr bwMode="auto">
          <a:xfrm>
            <a:off x="2667000" y="2031832"/>
            <a:ext cx="1273175" cy="858857"/>
          </a:xfrm>
          <a:prstGeom prst="cube">
            <a:avLst>
              <a:gd name="adj" fmla="val 25000"/>
            </a:avLst>
          </a:prstGeom>
          <a:solidFill>
            <a:srgbClr val="CC99FF"/>
          </a:solidFill>
          <a:ln w="12700">
            <a:solidFill>
              <a:schemeClr val="bg2"/>
            </a:solidFill>
            <a:miter lim="800000"/>
            <a:headEnd/>
            <a:tailEnd/>
          </a:ln>
          <a:effectLst/>
        </p:spPr>
        <p:txBody>
          <a:bodyPr anchor="ctr">
            <a:spAutoFit/>
          </a:bodyPr>
          <a:lstStyle/>
          <a:p>
            <a:pPr algn="ctr"/>
            <a:r>
              <a:rPr lang="en-US" altLang="zh-CN" sz="1800">
                <a:latin typeface="Gill Sans MT" panose="020B0502020104020203" pitchFamily="34" charset="0"/>
              </a:rPr>
              <a:t>Header</a:t>
            </a:r>
          </a:p>
          <a:p>
            <a:pPr algn="ctr"/>
            <a:endParaRPr lang="zh-CN" altLang="en-US" sz="1800">
              <a:latin typeface="Gill Sans MT" panose="020B0502020104020203" pitchFamily="34" charset="0"/>
            </a:endParaRPr>
          </a:p>
        </p:txBody>
      </p:sp>
      <p:sp>
        <p:nvSpPr>
          <p:cNvPr id="1335319" name="AutoShape 23"/>
          <p:cNvSpPr>
            <a:spLocks noChangeArrowheads="1"/>
          </p:cNvSpPr>
          <p:nvPr/>
        </p:nvSpPr>
        <p:spPr bwMode="auto">
          <a:xfrm>
            <a:off x="3722688" y="2023895"/>
            <a:ext cx="3471862" cy="858857"/>
          </a:xfrm>
          <a:prstGeom prst="cube">
            <a:avLst>
              <a:gd name="adj" fmla="val 25000"/>
            </a:avLst>
          </a:prstGeom>
          <a:solidFill>
            <a:schemeClr val="tx2"/>
          </a:solidFill>
          <a:ln w="12700">
            <a:solidFill>
              <a:schemeClr val="bg2"/>
            </a:solidFill>
            <a:miter lim="800000"/>
            <a:headEnd/>
            <a:tailEnd/>
          </a:ln>
          <a:effectLst/>
        </p:spPr>
        <p:txBody>
          <a:bodyPr anchor="ctr">
            <a:spAutoFit/>
          </a:bodyPr>
          <a:lstStyle/>
          <a:p>
            <a:pPr algn="ctr"/>
            <a:r>
              <a:rPr lang="en-US" altLang="zh-CN" sz="1800">
                <a:solidFill>
                  <a:schemeClr val="bg1"/>
                </a:solidFill>
                <a:latin typeface="Gill Sans MT" panose="020B0502020104020203" pitchFamily="34" charset="0"/>
              </a:rPr>
              <a:t>Payload</a:t>
            </a:r>
          </a:p>
          <a:p>
            <a:pPr algn="ctr"/>
            <a:endParaRPr lang="zh-CN" altLang="en-US" sz="1800">
              <a:solidFill>
                <a:srgbClr val="0033FF"/>
              </a:solidFill>
              <a:latin typeface="Gill Sans MT" panose="020B0502020104020203" pitchFamily="34" charset="0"/>
            </a:endParaRPr>
          </a:p>
        </p:txBody>
      </p:sp>
      <p:sp>
        <p:nvSpPr>
          <p:cNvPr id="1335320" name="Rectangle 24"/>
          <p:cNvSpPr>
            <a:spLocks noGrp="1" noChangeArrowheads="1"/>
          </p:cNvSpPr>
          <p:nvPr>
            <p:ph type="title"/>
          </p:nvPr>
        </p:nvSpPr>
        <p:spPr/>
        <p:txBody>
          <a:bodyPr/>
          <a:lstStyle/>
          <a:p>
            <a:r>
              <a:rPr lang="en-US" altLang="zh-CN" dirty="0">
                <a:latin typeface="Gill Sans MT" panose="020B0502020104020203" pitchFamily="34" charset="0"/>
              </a:rPr>
              <a:t>Packet form</a:t>
            </a:r>
            <a:endParaRPr lang="zh-CN" altLang="en-US" dirty="0">
              <a:latin typeface="Gill Sans MT" panose="020B0502020104020203" pitchFamily="34" charset="0"/>
            </a:endParaRPr>
          </a:p>
        </p:txBody>
      </p:sp>
      <p:sp>
        <p:nvSpPr>
          <p:cNvPr id="25" name="矩形 24"/>
          <p:cNvSpPr/>
          <p:nvPr/>
        </p:nvSpPr>
        <p:spPr>
          <a:xfrm>
            <a:off x="304800" y="5775960"/>
            <a:ext cx="8534400" cy="369332"/>
          </a:xfrm>
          <a:prstGeom prst="rect">
            <a:avLst/>
          </a:prstGeom>
        </p:spPr>
        <p:txBody>
          <a:bodyPr wrap="square">
            <a:spAutoFit/>
          </a:bodyPr>
          <a:lstStyle/>
          <a:p>
            <a:pPr algn="ctr"/>
            <a:r>
              <a:rPr lang="en-US" altLang="zh-CN" dirty="0">
                <a:latin typeface="Gill Sans MT" panose="020B0502020104020203" pitchFamily="34" charset="0"/>
              </a:rPr>
              <a:t>625*5-72-54-</a:t>
            </a:r>
            <a:r>
              <a:rPr lang="en-US" altLang="zh-CN" dirty="0">
                <a:solidFill>
                  <a:srgbClr val="FF0000"/>
                </a:solidFill>
                <a:latin typeface="Gill Sans MT" panose="020B0502020104020203" pitchFamily="34" charset="0"/>
              </a:rPr>
              <a:t>255</a:t>
            </a:r>
            <a:r>
              <a:rPr lang="en-US" altLang="zh-CN" dirty="0">
                <a:latin typeface="Gill Sans MT" panose="020B0502020104020203" pitchFamily="34" charset="0"/>
              </a:rPr>
              <a:t>=2744 </a:t>
            </a:r>
            <a:r>
              <a:rPr lang="en-US" altLang="zh-CN" dirty="0" smtClean="0">
                <a:latin typeface="Gill Sans MT" panose="020B0502020104020203" pitchFamily="34" charset="0"/>
              </a:rPr>
              <a:t>(255</a:t>
            </a:r>
            <a:r>
              <a:rPr lang="zh-CN" altLang="en-US" dirty="0">
                <a:latin typeface="Gill Sans MT" panose="020B0502020104020203" pitchFamily="34" charset="0"/>
              </a:rPr>
              <a:t>或</a:t>
            </a:r>
            <a:r>
              <a:rPr lang="en-US" altLang="zh-CN" dirty="0">
                <a:latin typeface="Gill Sans MT" panose="020B0502020104020203" pitchFamily="34" charset="0"/>
              </a:rPr>
              <a:t>259</a:t>
            </a:r>
            <a:r>
              <a:rPr lang="zh-CN" altLang="en-US" dirty="0">
                <a:latin typeface="Gill Sans MT" panose="020B0502020104020203" pitchFamily="34" charset="0"/>
              </a:rPr>
              <a:t>属于平稳时间为</a:t>
            </a:r>
            <a:r>
              <a:rPr lang="en-US" altLang="zh-CN" dirty="0">
                <a:latin typeface="Gill Sans MT" panose="020B0502020104020203" pitchFamily="34" charset="0"/>
              </a:rPr>
              <a:t>50us</a:t>
            </a:r>
            <a:r>
              <a:rPr lang="zh-CN" altLang="en-US" dirty="0">
                <a:latin typeface="Gill Sans MT" panose="020B0502020104020203" pitchFamily="34" charset="0"/>
              </a:rPr>
              <a:t>和</a:t>
            </a:r>
            <a:r>
              <a:rPr lang="en-US" altLang="zh-CN" dirty="0">
                <a:latin typeface="Gill Sans MT" panose="020B0502020104020203" pitchFamily="34" charset="0"/>
              </a:rPr>
              <a:t>260us</a:t>
            </a:r>
            <a:r>
              <a:rPr lang="zh-CN" altLang="en-US" dirty="0" smtClean="0">
                <a:latin typeface="Gill Sans MT" panose="020B0502020104020203" pitchFamily="34" charset="0"/>
              </a:rPr>
              <a:t>之间</a:t>
            </a:r>
            <a:r>
              <a:rPr lang="en-US" altLang="zh-CN" dirty="0" smtClean="0">
                <a:latin typeface="Gill Sans MT" panose="020B0502020104020203" pitchFamily="34" charset="0"/>
              </a:rPr>
              <a:t>)</a:t>
            </a:r>
            <a:endParaRPr lang="zh-CN" altLang="en-US" dirty="0">
              <a:latin typeface="Gill Sans MT" panose="020B0502020104020203" pitchFamily="34"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Picture 3"/>
          <p:cNvPicPr>
            <a:picLocks noChangeAspect="1" noChangeArrowheads="1"/>
          </p:cNvPicPr>
          <p:nvPr/>
        </p:nvPicPr>
        <p:blipFill>
          <a:blip r:embed="rId3" cstate="print"/>
          <a:srcRect/>
          <a:stretch>
            <a:fillRect/>
          </a:stretch>
        </p:blipFill>
        <p:spPr bwMode="auto">
          <a:xfrm>
            <a:off x="1721168" y="1029336"/>
            <a:ext cx="4999672" cy="2743897"/>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1310641" y="3825241"/>
            <a:ext cx="6339840" cy="2026518"/>
          </a:xfrm>
          <a:prstGeom prst="rect">
            <a:avLst/>
          </a:prstGeom>
          <a:noFill/>
          <a:ln w="9525">
            <a:noFill/>
            <a:miter lim="800000"/>
            <a:headEnd/>
            <a:tailEnd/>
          </a:ln>
          <a:effectLst/>
        </p:spPr>
      </p:pic>
      <p:sp>
        <p:nvSpPr>
          <p:cNvPr id="8" name="矩形 7"/>
          <p:cNvSpPr/>
          <p:nvPr/>
        </p:nvSpPr>
        <p:spPr>
          <a:xfrm>
            <a:off x="1721168" y="5851358"/>
            <a:ext cx="6172200" cy="369332"/>
          </a:xfrm>
          <a:prstGeom prst="rect">
            <a:avLst/>
          </a:prstGeom>
        </p:spPr>
        <p:txBody>
          <a:bodyPr wrap="square">
            <a:spAutoFit/>
          </a:bodyPr>
          <a:lstStyle/>
          <a:p>
            <a:r>
              <a:rPr lang="en-US" altLang="zh-CN" dirty="0" smtClean="0">
                <a:latin typeface="Gill Sans MT" panose="020B0502020104020203" pitchFamily="34" charset="0"/>
              </a:rPr>
              <a:t>(5×625us </a:t>
            </a:r>
            <a:r>
              <a:rPr lang="en-US" altLang="zh-CN" dirty="0">
                <a:latin typeface="Gill Sans MT" panose="020B0502020104020203" pitchFamily="34" charset="0"/>
              </a:rPr>
              <a:t>×1Mhz×1bit/</a:t>
            </a:r>
            <a:r>
              <a:rPr lang="en-US" altLang="zh-CN" dirty="0" err="1">
                <a:latin typeface="Gill Sans MT" panose="020B0502020104020203" pitchFamily="34" charset="0"/>
              </a:rPr>
              <a:t>hz</a:t>
            </a:r>
            <a:r>
              <a:rPr lang="en-US" altLang="zh-CN" dirty="0">
                <a:latin typeface="Gill Sans MT" panose="020B0502020104020203" pitchFamily="34" charset="0"/>
              </a:rPr>
              <a:t> </a:t>
            </a:r>
            <a:r>
              <a:rPr lang="en-US" altLang="zh-CN" dirty="0">
                <a:latin typeface="Gill Sans MT" panose="020B0502020104020203" pitchFamily="34" charset="0"/>
                <a:cs typeface="Tahoma" pitchFamily="34" charset="0"/>
              </a:rPr>
              <a:t>−</a:t>
            </a:r>
            <a:r>
              <a:rPr lang="en-US" altLang="zh-CN" dirty="0">
                <a:solidFill>
                  <a:srgbClr val="FF0000"/>
                </a:solidFill>
                <a:latin typeface="Gill Sans MT" panose="020B0502020104020203" pitchFamily="34" charset="0"/>
                <a:cs typeface="Tahoma" pitchFamily="34" charset="0"/>
              </a:rPr>
              <a:t>259 </a:t>
            </a:r>
            <a:r>
              <a:rPr lang="en-US" altLang="zh-CN" dirty="0">
                <a:latin typeface="Gill Sans MT" panose="020B0502020104020203" pitchFamily="34" charset="0"/>
                <a:cs typeface="Tahoma" pitchFamily="34" charset="0"/>
              </a:rPr>
              <a:t>− </a:t>
            </a:r>
            <a:r>
              <a:rPr lang="en-US" altLang="zh-CN" dirty="0">
                <a:latin typeface="Gill Sans MT" panose="020B0502020104020203" pitchFamily="34" charset="0"/>
              </a:rPr>
              <a:t>72 − 18×3 = </a:t>
            </a:r>
            <a:r>
              <a:rPr lang="en-US" altLang="zh-CN" dirty="0" smtClean="0">
                <a:latin typeface="Gill Sans MT" panose="020B0502020104020203" pitchFamily="34" charset="0"/>
              </a:rPr>
              <a:t>2740bit) </a:t>
            </a:r>
            <a:endParaRPr lang="zh-CN" altLang="en-US" dirty="0">
              <a:latin typeface="Gill Sans MT" panose="020B0502020104020203" pitchFamily="34" charset="0"/>
            </a:endParaRPr>
          </a:p>
        </p:txBody>
      </p:sp>
      <p:sp>
        <p:nvSpPr>
          <p:cNvPr id="2" name="标题 1"/>
          <p:cNvSpPr>
            <a:spLocks noGrp="1"/>
          </p:cNvSpPr>
          <p:nvPr>
            <p:ph type="title"/>
          </p:nvPr>
        </p:nvSpPr>
        <p:spPr>
          <a:xfrm>
            <a:off x="275931" y="230432"/>
            <a:ext cx="8513763" cy="639763"/>
          </a:xfrm>
        </p:spPr>
        <p:txBody>
          <a:bodyPr/>
          <a:lstStyle/>
          <a:p>
            <a:r>
              <a:rPr lang="en-US" altLang="zh-CN" dirty="0">
                <a:latin typeface="Gill Sans MT" panose="020B0502020104020203" pitchFamily="34" charset="0"/>
              </a:rPr>
              <a:t>802.15.1: Personal Area Network</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Freeform 2"/>
          <p:cNvSpPr>
            <a:spLocks/>
          </p:cNvSpPr>
          <p:nvPr/>
        </p:nvSpPr>
        <p:spPr bwMode="auto">
          <a:xfrm>
            <a:off x="4360863" y="1876425"/>
            <a:ext cx="3222625" cy="2282825"/>
          </a:xfrm>
          <a:custGeom>
            <a:avLst/>
            <a:gdLst/>
            <a:ahLst/>
            <a:cxnLst>
              <a:cxn ang="0">
                <a:pos x="473" y="22"/>
              </a:cxn>
              <a:cxn ang="0">
                <a:pos x="0" y="819"/>
              </a:cxn>
              <a:cxn ang="0">
                <a:pos x="148" y="900"/>
              </a:cxn>
              <a:cxn ang="0">
                <a:pos x="502" y="967"/>
              </a:cxn>
              <a:cxn ang="0">
                <a:pos x="901" y="960"/>
              </a:cxn>
              <a:cxn ang="0">
                <a:pos x="1226" y="841"/>
              </a:cxn>
              <a:cxn ang="0">
                <a:pos x="1396" y="686"/>
              </a:cxn>
              <a:cxn ang="0">
                <a:pos x="1440" y="553"/>
              </a:cxn>
              <a:cxn ang="0">
                <a:pos x="613" y="0"/>
              </a:cxn>
            </a:cxnLst>
            <a:rect l="0" t="0" r="r" b="b"/>
            <a:pathLst>
              <a:path w="1440" h="981">
                <a:moveTo>
                  <a:pt x="473" y="22"/>
                </a:moveTo>
                <a:lnTo>
                  <a:pt x="0" y="819"/>
                </a:lnTo>
                <a:lnTo>
                  <a:pt x="148" y="900"/>
                </a:lnTo>
                <a:cubicBezTo>
                  <a:pt x="232" y="925"/>
                  <a:pt x="377" y="957"/>
                  <a:pt x="502" y="967"/>
                </a:cubicBezTo>
                <a:cubicBezTo>
                  <a:pt x="627" y="977"/>
                  <a:pt x="780" y="981"/>
                  <a:pt x="901" y="960"/>
                </a:cubicBezTo>
                <a:cubicBezTo>
                  <a:pt x="1022" y="939"/>
                  <a:pt x="1143" y="887"/>
                  <a:pt x="1226" y="841"/>
                </a:cubicBezTo>
                <a:cubicBezTo>
                  <a:pt x="1309" y="795"/>
                  <a:pt x="1363" y="736"/>
                  <a:pt x="1396" y="686"/>
                </a:cubicBezTo>
                <a:cubicBezTo>
                  <a:pt x="1429" y="636"/>
                  <a:pt x="1388" y="686"/>
                  <a:pt x="1440" y="553"/>
                </a:cubicBezTo>
                <a:cubicBezTo>
                  <a:pt x="1034" y="283"/>
                  <a:pt x="613" y="0"/>
                  <a:pt x="613" y="0"/>
                </a:cubicBezTo>
              </a:path>
            </a:pathLst>
          </a:custGeom>
          <a:gradFill rotWithShape="1">
            <a:gsLst>
              <a:gs pos="0">
                <a:srgbClr val="FF99CC"/>
              </a:gs>
              <a:gs pos="100000">
                <a:srgbClr val="FFFFFF"/>
              </a:gs>
            </a:gsLst>
            <a:lin ang="5400000" scaled="1"/>
          </a:gradFill>
          <a:ln w="9525" cap="flat" cmpd="sng">
            <a:noFill/>
            <a:prstDash val="solid"/>
            <a:round/>
            <a:headEnd/>
            <a:tailEnd/>
          </a:ln>
          <a:effectLst/>
        </p:spPr>
        <p:txBody>
          <a:bodyPr wrap="none"/>
          <a:lstStyle/>
          <a:p>
            <a:endParaRPr lang="zh-CN" altLang="en-US"/>
          </a:p>
        </p:txBody>
      </p:sp>
      <p:sp>
        <p:nvSpPr>
          <p:cNvPr id="962564" name="Rectangle 4"/>
          <p:cNvSpPr>
            <a:spLocks noGrp="1" noChangeArrowheads="1"/>
          </p:cNvSpPr>
          <p:nvPr>
            <p:ph type="body" idx="1"/>
          </p:nvPr>
        </p:nvSpPr>
        <p:spPr>
          <a:xfrm>
            <a:off x="328613" y="1042988"/>
            <a:ext cx="4386262" cy="5122862"/>
          </a:xfrm>
        </p:spPr>
        <p:txBody>
          <a:bodyPr/>
          <a:lstStyle/>
          <a:p>
            <a:pPr>
              <a:lnSpc>
                <a:spcPct val="90000"/>
              </a:lnSpc>
            </a:pPr>
            <a:r>
              <a:rPr lang="en-US" altLang="zh-CN" sz="2200" dirty="0">
                <a:latin typeface="Gill Sans MT" panose="020B0502020104020203" pitchFamily="34" charset="0"/>
              </a:rPr>
              <a:t>like 802.11 &amp; cellular: base station model</a:t>
            </a:r>
          </a:p>
          <a:p>
            <a:pPr lvl="1">
              <a:lnSpc>
                <a:spcPct val="90000"/>
              </a:lnSpc>
              <a:buSzPct val="80000"/>
              <a:buFont typeface="Wingdings" panose="05000000000000000000" pitchFamily="2" charset="2"/>
              <a:buChar char="p"/>
            </a:pPr>
            <a:r>
              <a:rPr lang="en-US" altLang="zh-CN" sz="2200" dirty="0">
                <a:latin typeface="Gill Sans MT" panose="020B0502020104020203" pitchFamily="34" charset="0"/>
              </a:rPr>
              <a:t>transmissions </a:t>
            </a:r>
            <a:r>
              <a:rPr lang="en-US" altLang="zh-CN" sz="2200" dirty="0">
                <a:solidFill>
                  <a:srgbClr val="FF0000"/>
                </a:solidFill>
                <a:latin typeface="Gill Sans MT" panose="020B0502020104020203" pitchFamily="34" charset="0"/>
              </a:rPr>
              <a:t>to/from</a:t>
            </a:r>
            <a:r>
              <a:rPr lang="en-US" altLang="zh-CN" sz="2200" dirty="0">
                <a:latin typeface="Gill Sans MT" panose="020B0502020104020203" pitchFamily="34" charset="0"/>
              </a:rPr>
              <a:t> base station by hosts </a:t>
            </a:r>
            <a:r>
              <a:rPr lang="en-US" altLang="zh-CN" sz="2200" dirty="0">
                <a:solidFill>
                  <a:schemeClr val="folHlink"/>
                </a:solidFill>
                <a:latin typeface="Gill Sans MT" panose="020B0502020104020203" pitchFamily="34" charset="0"/>
              </a:rPr>
              <a:t>with</a:t>
            </a:r>
            <a:r>
              <a:rPr lang="en-US" altLang="zh-CN" sz="2200" dirty="0">
                <a:latin typeface="Gill Sans MT" panose="020B0502020104020203" pitchFamily="34" charset="0"/>
              </a:rPr>
              <a:t> omnidirectional antenna</a:t>
            </a:r>
          </a:p>
          <a:p>
            <a:pPr lvl="1">
              <a:lnSpc>
                <a:spcPct val="90000"/>
              </a:lnSpc>
              <a:buSzPct val="80000"/>
              <a:buFont typeface="Wingdings" panose="05000000000000000000" pitchFamily="2" charset="2"/>
              <a:buChar char="p"/>
            </a:pPr>
            <a:r>
              <a:rPr lang="en-US" altLang="zh-CN" sz="2200" dirty="0">
                <a:latin typeface="Gill Sans MT" panose="020B0502020104020203" pitchFamily="34" charset="0"/>
              </a:rPr>
              <a:t>base station-to-base station </a:t>
            </a:r>
            <a:r>
              <a:rPr lang="en-US" altLang="zh-CN" sz="2200" dirty="0">
                <a:solidFill>
                  <a:srgbClr val="FF0000"/>
                </a:solidFill>
                <a:latin typeface="Gill Sans MT" panose="020B0502020104020203" pitchFamily="34" charset="0"/>
              </a:rPr>
              <a:t>backhaul</a:t>
            </a:r>
            <a:r>
              <a:rPr lang="en-US" altLang="zh-CN" sz="2200" dirty="0">
                <a:latin typeface="Gill Sans MT" panose="020B0502020104020203" pitchFamily="34" charset="0"/>
              </a:rPr>
              <a:t> with point-to-point antenna</a:t>
            </a:r>
          </a:p>
          <a:p>
            <a:pPr>
              <a:lnSpc>
                <a:spcPct val="90000"/>
              </a:lnSpc>
            </a:pPr>
            <a:endParaRPr lang="en-US" altLang="zh-CN" sz="2200" dirty="0">
              <a:latin typeface="Gill Sans MT" panose="020B0502020104020203" pitchFamily="34" charset="0"/>
            </a:endParaRPr>
          </a:p>
          <a:p>
            <a:pPr>
              <a:lnSpc>
                <a:spcPct val="90000"/>
              </a:lnSpc>
            </a:pPr>
            <a:r>
              <a:rPr lang="en-US" altLang="zh-CN" sz="2200" dirty="0">
                <a:latin typeface="Gill Sans MT" panose="020B0502020104020203" pitchFamily="34" charset="0"/>
              </a:rPr>
              <a:t>unlike 802.11:</a:t>
            </a:r>
          </a:p>
          <a:p>
            <a:pPr lvl="1">
              <a:lnSpc>
                <a:spcPct val="90000"/>
              </a:lnSpc>
              <a:buSzPct val="80000"/>
              <a:buFont typeface="Wingdings" panose="05000000000000000000" pitchFamily="2" charset="2"/>
              <a:buChar char="p"/>
            </a:pPr>
            <a:r>
              <a:rPr lang="en-US" altLang="zh-CN" sz="2200" dirty="0">
                <a:latin typeface="Gill Sans MT" panose="020B0502020104020203" pitchFamily="34" charset="0"/>
              </a:rPr>
              <a:t>range ~ 6 miles </a:t>
            </a:r>
            <a:r>
              <a:rPr lang="en-US" altLang="zh-CN" sz="2200" dirty="0" smtClean="0">
                <a:latin typeface="Gill Sans MT" panose="020B0502020104020203" pitchFamily="34" charset="0"/>
              </a:rPr>
              <a:t>("</a:t>
            </a:r>
            <a:r>
              <a:rPr lang="en-US" altLang="zh-CN" sz="2200" dirty="0">
                <a:latin typeface="Gill Sans MT" panose="020B0502020104020203" pitchFamily="34" charset="0"/>
              </a:rPr>
              <a:t>city rather than coffee shop</a:t>
            </a:r>
            <a:r>
              <a:rPr lang="en-US" altLang="zh-CN" sz="2200" dirty="0" smtClean="0">
                <a:latin typeface="Gill Sans MT" panose="020B0502020104020203" pitchFamily="34" charset="0"/>
              </a:rPr>
              <a:t>")</a:t>
            </a:r>
            <a:endParaRPr lang="en-US" altLang="zh-CN" sz="2200" dirty="0">
              <a:latin typeface="Gill Sans MT" panose="020B0502020104020203" pitchFamily="34" charset="0"/>
            </a:endParaRPr>
          </a:p>
          <a:p>
            <a:pPr lvl="1">
              <a:lnSpc>
                <a:spcPct val="90000"/>
              </a:lnSpc>
              <a:buSzPct val="80000"/>
              <a:buFont typeface="Wingdings" panose="05000000000000000000" pitchFamily="2" charset="2"/>
              <a:buChar char="p"/>
            </a:pPr>
            <a:r>
              <a:rPr lang="en-US" altLang="zh-CN" sz="2200" dirty="0">
                <a:latin typeface="Gill Sans MT" panose="020B0502020104020203" pitchFamily="34" charset="0"/>
              </a:rPr>
              <a:t>~14 Mbps</a:t>
            </a:r>
          </a:p>
          <a:p>
            <a:pPr>
              <a:lnSpc>
                <a:spcPct val="90000"/>
              </a:lnSpc>
              <a:buFont typeface="Wingdings" pitchFamily="2" charset="2"/>
              <a:buChar char="ü"/>
            </a:pPr>
            <a:endParaRPr lang="en-US" altLang="zh-CN" sz="2200" dirty="0">
              <a:latin typeface="Gill Sans MT" panose="020B0502020104020203" pitchFamily="34" charset="0"/>
            </a:endParaRPr>
          </a:p>
        </p:txBody>
      </p:sp>
      <p:pic>
        <p:nvPicPr>
          <p:cNvPr id="962565" name="Picture 5"/>
          <p:cNvPicPr>
            <a:picLocks noChangeAspect="1" noChangeArrowheads="1"/>
          </p:cNvPicPr>
          <p:nvPr/>
        </p:nvPicPr>
        <p:blipFill>
          <a:blip r:embed="rId4" cstate="print"/>
          <a:srcRect/>
          <a:stretch>
            <a:fillRect/>
          </a:stretch>
        </p:blipFill>
        <p:spPr bwMode="auto">
          <a:xfrm>
            <a:off x="5580063" y="4149725"/>
            <a:ext cx="2627312" cy="2006600"/>
          </a:xfrm>
          <a:prstGeom prst="rect">
            <a:avLst/>
          </a:prstGeom>
          <a:noFill/>
          <a:ln w="9525">
            <a:noFill/>
            <a:miter lim="800000"/>
            <a:headEnd/>
            <a:tailEnd/>
          </a:ln>
          <a:effectLst/>
        </p:spPr>
      </p:pic>
      <p:grpSp>
        <p:nvGrpSpPr>
          <p:cNvPr id="2" name="Group 6"/>
          <p:cNvGrpSpPr>
            <a:grpSpLocks/>
          </p:cNvGrpSpPr>
          <p:nvPr/>
        </p:nvGrpSpPr>
        <p:grpSpPr bwMode="auto">
          <a:xfrm>
            <a:off x="6200775" y="2305050"/>
            <a:ext cx="274638" cy="382588"/>
            <a:chOff x="2870" y="1518"/>
            <a:chExt cx="292" cy="320"/>
          </a:xfrm>
        </p:grpSpPr>
        <p:graphicFrame>
          <p:nvGraphicFramePr>
            <p:cNvPr id="962567"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0948" name="Clip" r:id="rId5" imgW="826829" imgH="840406" progId="">
                    <p:embed/>
                  </p:oleObj>
                </mc:Choice>
                <mc:Fallback>
                  <p:oleObj name="Clip" r:id="rId5" imgW="826829" imgH="840406" progId="">
                    <p:embed/>
                    <p:pic>
                      <p:nvPicPr>
                        <p:cNvPr id="0" name="Picture 1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68"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0949" name="Clip" r:id="rId7" imgW="1268295" imgH="1199426" progId="">
                    <p:embed/>
                  </p:oleObj>
                </mc:Choice>
                <mc:Fallback>
                  <p:oleObj name="Clip" r:id="rId7" imgW="1268295" imgH="1199426" progId="">
                    <p:embed/>
                    <p:pic>
                      <p:nvPicPr>
                        <p:cNvPr id="0" name="Picture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962569" name="Picture 9" descr="Tower"/>
          <p:cNvPicPr>
            <a:picLocks noChangeAspect="1" noChangeArrowheads="1"/>
          </p:cNvPicPr>
          <p:nvPr/>
        </p:nvPicPr>
        <p:blipFill>
          <a:blip r:embed="rId9" cstate="print"/>
          <a:srcRect/>
          <a:stretch>
            <a:fillRect/>
          </a:stretch>
        </p:blipFill>
        <p:spPr bwMode="auto">
          <a:xfrm>
            <a:off x="5380038" y="950913"/>
            <a:ext cx="498475" cy="1039812"/>
          </a:xfrm>
          <a:prstGeom prst="rect">
            <a:avLst/>
          </a:prstGeom>
          <a:noFill/>
        </p:spPr>
      </p:pic>
      <p:pic>
        <p:nvPicPr>
          <p:cNvPr id="962570" name="Picture 10" descr="Tower"/>
          <p:cNvPicPr>
            <a:picLocks noChangeAspect="1" noChangeArrowheads="1"/>
          </p:cNvPicPr>
          <p:nvPr/>
        </p:nvPicPr>
        <p:blipFill>
          <a:blip r:embed="rId9" cstate="print"/>
          <a:srcRect/>
          <a:stretch>
            <a:fillRect/>
          </a:stretch>
        </p:blipFill>
        <p:spPr bwMode="auto">
          <a:xfrm>
            <a:off x="7561263" y="381000"/>
            <a:ext cx="498475" cy="1039813"/>
          </a:xfrm>
          <a:prstGeom prst="rect">
            <a:avLst/>
          </a:prstGeom>
          <a:noFill/>
        </p:spPr>
      </p:pic>
      <p:grpSp>
        <p:nvGrpSpPr>
          <p:cNvPr id="3" name="Group 11"/>
          <p:cNvGrpSpPr>
            <a:grpSpLocks/>
          </p:cNvGrpSpPr>
          <p:nvPr/>
        </p:nvGrpSpPr>
        <p:grpSpPr bwMode="auto">
          <a:xfrm>
            <a:off x="4981575" y="2732088"/>
            <a:ext cx="692150" cy="180975"/>
            <a:chOff x="3072" y="739"/>
            <a:chExt cx="652" cy="146"/>
          </a:xfrm>
        </p:grpSpPr>
        <p:pic>
          <p:nvPicPr>
            <p:cNvPr id="962572" name="Picture 12" descr="lgv_fqmg[1]"/>
            <p:cNvPicPr>
              <a:picLocks noChangeAspect="1" noChangeArrowheads="1"/>
            </p:cNvPicPr>
            <p:nvPr/>
          </p:nvPicPr>
          <p:blipFill>
            <a:blip r:embed="rId10" cstate="print"/>
            <a:srcRect/>
            <a:stretch>
              <a:fillRect/>
            </a:stretch>
          </p:blipFill>
          <p:spPr bwMode="auto">
            <a:xfrm flipH="1">
              <a:off x="3237" y="739"/>
              <a:ext cx="487" cy="146"/>
            </a:xfrm>
            <a:prstGeom prst="rect">
              <a:avLst/>
            </a:prstGeom>
            <a:noFill/>
          </p:spPr>
        </p:pic>
        <p:sp>
          <p:nvSpPr>
            <p:cNvPr id="962573" name="Line 13"/>
            <p:cNvSpPr>
              <a:spLocks noChangeShapeType="1"/>
            </p:cNvSpPr>
            <p:nvPr/>
          </p:nvSpPr>
          <p:spPr bwMode="auto">
            <a:xfrm flipH="1">
              <a:off x="3104" y="784"/>
              <a:ext cx="88" cy="0"/>
            </a:xfrm>
            <a:prstGeom prst="line">
              <a:avLst/>
            </a:prstGeom>
            <a:noFill/>
            <a:ln w="9525">
              <a:solidFill>
                <a:schemeClr val="tx1"/>
              </a:solidFill>
              <a:round/>
              <a:headEnd/>
              <a:tailEnd/>
            </a:ln>
            <a:effectLst/>
          </p:spPr>
          <p:txBody>
            <a:bodyPr/>
            <a:lstStyle/>
            <a:p>
              <a:endParaRPr lang="zh-CN" altLang="en-US"/>
            </a:p>
          </p:txBody>
        </p:sp>
        <p:sp>
          <p:nvSpPr>
            <p:cNvPr id="962574" name="Line 14"/>
            <p:cNvSpPr>
              <a:spLocks noChangeShapeType="1"/>
            </p:cNvSpPr>
            <p:nvPr/>
          </p:nvSpPr>
          <p:spPr bwMode="auto">
            <a:xfrm flipH="1">
              <a:off x="3072" y="760"/>
              <a:ext cx="144" cy="0"/>
            </a:xfrm>
            <a:prstGeom prst="line">
              <a:avLst/>
            </a:prstGeom>
            <a:noFill/>
            <a:ln w="9525">
              <a:solidFill>
                <a:schemeClr val="tx1"/>
              </a:solidFill>
              <a:round/>
              <a:headEnd/>
              <a:tailEnd/>
            </a:ln>
            <a:effectLst/>
          </p:spPr>
          <p:txBody>
            <a:bodyPr/>
            <a:lstStyle/>
            <a:p>
              <a:endParaRPr lang="zh-CN" altLang="en-US"/>
            </a:p>
          </p:txBody>
        </p:sp>
      </p:grpSp>
      <p:pic>
        <p:nvPicPr>
          <p:cNvPr id="962575" name="Picture 15" descr="imgyjavg[1]"/>
          <p:cNvPicPr>
            <a:picLocks noChangeAspect="1" noChangeArrowheads="1"/>
          </p:cNvPicPr>
          <p:nvPr/>
        </p:nvPicPr>
        <p:blipFill>
          <a:blip r:embed="rId11" cstate="print"/>
          <a:srcRect/>
          <a:stretch>
            <a:fillRect/>
          </a:stretch>
        </p:blipFill>
        <p:spPr bwMode="auto">
          <a:xfrm>
            <a:off x="5121275" y="2501900"/>
            <a:ext cx="368300" cy="266700"/>
          </a:xfrm>
          <a:prstGeom prst="rect">
            <a:avLst/>
          </a:prstGeom>
          <a:noFill/>
        </p:spPr>
      </p:pic>
      <p:grpSp>
        <p:nvGrpSpPr>
          <p:cNvPr id="4" name="Group 16"/>
          <p:cNvGrpSpPr>
            <a:grpSpLocks/>
          </p:cNvGrpSpPr>
          <p:nvPr/>
        </p:nvGrpSpPr>
        <p:grpSpPr bwMode="auto">
          <a:xfrm flipH="1">
            <a:off x="5954713" y="3059113"/>
            <a:ext cx="692150" cy="180975"/>
            <a:chOff x="3072" y="739"/>
            <a:chExt cx="652" cy="146"/>
          </a:xfrm>
        </p:grpSpPr>
        <p:pic>
          <p:nvPicPr>
            <p:cNvPr id="962577" name="Picture 17" descr="lgv_fqmg[1]"/>
            <p:cNvPicPr>
              <a:picLocks noChangeAspect="1" noChangeArrowheads="1"/>
            </p:cNvPicPr>
            <p:nvPr/>
          </p:nvPicPr>
          <p:blipFill>
            <a:blip r:embed="rId10" cstate="print"/>
            <a:srcRect/>
            <a:stretch>
              <a:fillRect/>
            </a:stretch>
          </p:blipFill>
          <p:spPr bwMode="auto">
            <a:xfrm flipH="1">
              <a:off x="3237" y="739"/>
              <a:ext cx="487" cy="146"/>
            </a:xfrm>
            <a:prstGeom prst="rect">
              <a:avLst/>
            </a:prstGeom>
            <a:noFill/>
          </p:spPr>
        </p:pic>
        <p:sp>
          <p:nvSpPr>
            <p:cNvPr id="962578" name="Line 18"/>
            <p:cNvSpPr>
              <a:spLocks noChangeShapeType="1"/>
            </p:cNvSpPr>
            <p:nvPr/>
          </p:nvSpPr>
          <p:spPr bwMode="auto">
            <a:xfrm flipH="1">
              <a:off x="3104" y="784"/>
              <a:ext cx="88" cy="0"/>
            </a:xfrm>
            <a:prstGeom prst="line">
              <a:avLst/>
            </a:prstGeom>
            <a:noFill/>
            <a:ln w="9525">
              <a:solidFill>
                <a:schemeClr val="tx1"/>
              </a:solidFill>
              <a:round/>
              <a:headEnd/>
              <a:tailEnd/>
            </a:ln>
            <a:effectLst/>
          </p:spPr>
          <p:txBody>
            <a:bodyPr/>
            <a:lstStyle/>
            <a:p>
              <a:endParaRPr lang="zh-CN" altLang="en-US"/>
            </a:p>
          </p:txBody>
        </p:sp>
        <p:sp>
          <p:nvSpPr>
            <p:cNvPr id="962579" name="Line 19"/>
            <p:cNvSpPr>
              <a:spLocks noChangeShapeType="1"/>
            </p:cNvSpPr>
            <p:nvPr/>
          </p:nvSpPr>
          <p:spPr bwMode="auto">
            <a:xfrm flipH="1">
              <a:off x="3072" y="760"/>
              <a:ext cx="144" cy="0"/>
            </a:xfrm>
            <a:prstGeom prst="line">
              <a:avLst/>
            </a:prstGeom>
            <a:noFill/>
            <a:ln w="9525">
              <a:solidFill>
                <a:schemeClr val="tx1"/>
              </a:solidFill>
              <a:round/>
              <a:headEnd/>
              <a:tailEnd/>
            </a:ln>
            <a:effectLst/>
          </p:spPr>
          <p:txBody>
            <a:bodyPr/>
            <a:lstStyle/>
            <a:p>
              <a:endParaRPr lang="zh-CN" altLang="en-US"/>
            </a:p>
          </p:txBody>
        </p:sp>
      </p:grpSp>
      <p:pic>
        <p:nvPicPr>
          <p:cNvPr id="962580" name="Picture 20" descr="imgyjavg[1]"/>
          <p:cNvPicPr>
            <a:picLocks noChangeAspect="1" noChangeArrowheads="1"/>
          </p:cNvPicPr>
          <p:nvPr/>
        </p:nvPicPr>
        <p:blipFill>
          <a:blip r:embed="rId11" cstate="print"/>
          <a:srcRect/>
          <a:stretch>
            <a:fillRect/>
          </a:stretch>
        </p:blipFill>
        <p:spPr bwMode="auto">
          <a:xfrm>
            <a:off x="6094413" y="2817813"/>
            <a:ext cx="368300" cy="266700"/>
          </a:xfrm>
          <a:prstGeom prst="rect">
            <a:avLst/>
          </a:prstGeom>
          <a:noFill/>
        </p:spPr>
      </p:pic>
      <p:grpSp>
        <p:nvGrpSpPr>
          <p:cNvPr id="5" name="Group 21"/>
          <p:cNvGrpSpPr>
            <a:grpSpLocks/>
          </p:cNvGrpSpPr>
          <p:nvPr/>
        </p:nvGrpSpPr>
        <p:grpSpPr bwMode="auto">
          <a:xfrm>
            <a:off x="5756275" y="2527300"/>
            <a:ext cx="274638" cy="382588"/>
            <a:chOff x="2870" y="1518"/>
            <a:chExt cx="292" cy="320"/>
          </a:xfrm>
        </p:grpSpPr>
        <p:graphicFrame>
          <p:nvGraphicFramePr>
            <p:cNvPr id="962582" name="Object 2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0950" name="Clip" r:id="rId12" imgW="826829" imgH="840406" progId="">
                    <p:embed/>
                  </p:oleObj>
                </mc:Choice>
                <mc:Fallback>
                  <p:oleObj name="Clip" r:id="rId12" imgW="826829" imgH="840406" progId="">
                    <p:embed/>
                    <p:pic>
                      <p:nvPicPr>
                        <p:cNvPr id="0" name="Picture 1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83" name="Object 2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0951" name="Clip" r:id="rId14" imgW="1268295" imgH="1199426" progId="">
                    <p:embed/>
                  </p:oleObj>
                </mc:Choice>
                <mc:Fallback>
                  <p:oleObj name="Clip" r:id="rId14" imgW="1268295" imgH="1199426" progId="">
                    <p:embed/>
                    <p:pic>
                      <p:nvPicPr>
                        <p:cNvPr id="0" name="Picture 1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4"/>
          <p:cNvGrpSpPr>
            <a:grpSpLocks/>
          </p:cNvGrpSpPr>
          <p:nvPr/>
        </p:nvGrpSpPr>
        <p:grpSpPr bwMode="auto">
          <a:xfrm>
            <a:off x="5370513" y="2984500"/>
            <a:ext cx="274637" cy="382588"/>
            <a:chOff x="2870" y="1518"/>
            <a:chExt cx="292" cy="320"/>
          </a:xfrm>
        </p:grpSpPr>
        <p:graphicFrame>
          <p:nvGraphicFramePr>
            <p:cNvPr id="962585" name="Object 2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70952" name="Clip" r:id="rId16" imgW="826829" imgH="840406" progId="">
                    <p:embed/>
                  </p:oleObj>
                </mc:Choice>
                <mc:Fallback>
                  <p:oleObj name="Clip" r:id="rId16" imgW="826829" imgH="840406" progId="">
                    <p:embed/>
                    <p:pic>
                      <p:nvPicPr>
                        <p:cNvPr id="0" name="Picture 1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86" name="Object 2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70953" name="Clip" r:id="rId17" imgW="1268295" imgH="1199426" progId="">
                    <p:embed/>
                  </p:oleObj>
                </mc:Choice>
                <mc:Fallback>
                  <p:oleObj name="Clip" r:id="rId17" imgW="1268295" imgH="1199426" progId="">
                    <p:embed/>
                    <p:pic>
                      <p:nvPicPr>
                        <p:cNvPr id="0" name="Picture 1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7"/>
          <p:cNvGrpSpPr>
            <a:grpSpLocks/>
          </p:cNvGrpSpPr>
          <p:nvPr/>
        </p:nvGrpSpPr>
        <p:grpSpPr bwMode="auto">
          <a:xfrm>
            <a:off x="8169275" y="1117600"/>
            <a:ext cx="500063" cy="233363"/>
            <a:chOff x="3600" y="219"/>
            <a:chExt cx="360" cy="175"/>
          </a:xfrm>
        </p:grpSpPr>
        <p:sp>
          <p:nvSpPr>
            <p:cNvPr id="962588" name="Oval 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962589" name="Line 29"/>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962590" name="Line 30"/>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962591" name="Rectangle 31"/>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eaLnBrk="0" hangingPunct="0"/>
              <a:endParaRPr kumimoji="0" lang="zh-CN" altLang="zh-CN" sz="2400">
                <a:effectLst/>
              </a:endParaRPr>
            </a:p>
          </p:txBody>
        </p:sp>
        <p:sp>
          <p:nvSpPr>
            <p:cNvPr id="962592" name="Oval 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8" name="Group 33"/>
            <p:cNvGrpSpPr>
              <a:grpSpLocks/>
            </p:cNvGrpSpPr>
            <p:nvPr/>
          </p:nvGrpSpPr>
          <p:grpSpPr bwMode="auto">
            <a:xfrm>
              <a:off x="3686" y="244"/>
              <a:ext cx="177" cy="66"/>
              <a:chOff x="2848" y="848"/>
              <a:chExt cx="140" cy="98"/>
            </a:xfrm>
          </p:grpSpPr>
          <p:sp>
            <p:nvSpPr>
              <p:cNvPr id="962594" name="Line 3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962595" name="Line 3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962596" name="Line 3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9" name="Group 37"/>
            <p:cNvGrpSpPr>
              <a:grpSpLocks/>
            </p:cNvGrpSpPr>
            <p:nvPr/>
          </p:nvGrpSpPr>
          <p:grpSpPr bwMode="auto">
            <a:xfrm flipV="1">
              <a:off x="3686" y="243"/>
              <a:ext cx="177" cy="66"/>
              <a:chOff x="2848" y="848"/>
              <a:chExt cx="140" cy="98"/>
            </a:xfrm>
          </p:grpSpPr>
          <p:sp>
            <p:nvSpPr>
              <p:cNvPr id="962598" name="Line 38"/>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962599" name="Line 39"/>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962600" name="Line 40"/>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962601" name="Text Box 41"/>
          <p:cNvSpPr txBox="1">
            <a:spLocks noChangeArrowheads="1"/>
          </p:cNvSpPr>
          <p:nvPr/>
        </p:nvSpPr>
        <p:spPr bwMode="auto">
          <a:xfrm>
            <a:off x="5006975" y="3429000"/>
            <a:ext cx="2200275" cy="366713"/>
          </a:xfrm>
          <a:prstGeom prst="rect">
            <a:avLst/>
          </a:prstGeom>
          <a:noFill/>
          <a:ln w="9525">
            <a:noFill/>
            <a:miter lim="800000"/>
            <a:headEnd/>
            <a:tailEnd/>
          </a:ln>
          <a:effectLst/>
        </p:spPr>
        <p:txBody>
          <a:bodyPr wrap="none">
            <a:spAutoFit/>
          </a:bodyPr>
          <a:lstStyle/>
          <a:p>
            <a:pPr algn="l" eaLnBrk="0" hangingPunct="0"/>
            <a:r>
              <a:rPr kumimoji="0" lang="en-US" altLang="zh-CN" sz="1800" dirty="0">
                <a:effectLst/>
                <a:latin typeface="Comic Sans MS" pitchFamily="66" charset="0"/>
              </a:rPr>
              <a:t>point-to-multipoint</a:t>
            </a:r>
          </a:p>
        </p:txBody>
      </p:sp>
      <p:sp>
        <p:nvSpPr>
          <p:cNvPr id="962602" name="Line 42"/>
          <p:cNvSpPr>
            <a:spLocks noChangeShapeType="1"/>
          </p:cNvSpPr>
          <p:nvPr/>
        </p:nvSpPr>
        <p:spPr bwMode="auto">
          <a:xfrm flipV="1">
            <a:off x="5838825" y="492125"/>
            <a:ext cx="1722438" cy="550863"/>
          </a:xfrm>
          <a:prstGeom prst="line">
            <a:avLst/>
          </a:prstGeom>
          <a:noFill/>
          <a:ln w="57150">
            <a:solidFill>
              <a:srgbClr val="FF99CC"/>
            </a:solidFill>
            <a:prstDash val="sysDot"/>
            <a:round/>
            <a:headEnd/>
            <a:tailEnd/>
          </a:ln>
          <a:effectLst/>
        </p:spPr>
        <p:txBody>
          <a:bodyPr wrap="none"/>
          <a:lstStyle/>
          <a:p>
            <a:endParaRPr lang="zh-CN" altLang="en-US"/>
          </a:p>
        </p:txBody>
      </p:sp>
      <p:sp>
        <p:nvSpPr>
          <p:cNvPr id="962603" name="Text Box 43"/>
          <p:cNvSpPr txBox="1">
            <a:spLocks noChangeArrowheads="1"/>
          </p:cNvSpPr>
          <p:nvPr/>
        </p:nvSpPr>
        <p:spPr bwMode="auto">
          <a:xfrm>
            <a:off x="5934075" y="931863"/>
            <a:ext cx="1670050" cy="366712"/>
          </a:xfrm>
          <a:prstGeom prst="rect">
            <a:avLst/>
          </a:prstGeom>
          <a:noFill/>
          <a:ln w="9525">
            <a:noFill/>
            <a:miter lim="800000"/>
            <a:headEnd/>
            <a:tailEnd/>
          </a:ln>
          <a:effectLst/>
        </p:spPr>
        <p:txBody>
          <a:bodyPr wrap="none">
            <a:spAutoFit/>
          </a:bodyPr>
          <a:lstStyle/>
          <a:p>
            <a:pPr algn="l" eaLnBrk="0" hangingPunct="0"/>
            <a:r>
              <a:rPr kumimoji="0" lang="en-US" altLang="zh-CN" sz="1800">
                <a:effectLst/>
                <a:latin typeface="Comic Sans MS" pitchFamily="66" charset="0"/>
              </a:rPr>
              <a:t>point-to-point</a:t>
            </a:r>
          </a:p>
        </p:txBody>
      </p:sp>
      <p:sp>
        <p:nvSpPr>
          <p:cNvPr id="962604" name="Line 44"/>
          <p:cNvSpPr>
            <a:spLocks noChangeShapeType="1"/>
          </p:cNvSpPr>
          <p:nvPr/>
        </p:nvSpPr>
        <p:spPr bwMode="auto">
          <a:xfrm>
            <a:off x="7924800" y="1219200"/>
            <a:ext cx="246063" cy="0"/>
          </a:xfrm>
          <a:prstGeom prst="line">
            <a:avLst/>
          </a:prstGeom>
          <a:noFill/>
          <a:ln w="9525">
            <a:solidFill>
              <a:schemeClr val="tx1"/>
            </a:solidFill>
            <a:round/>
            <a:headEnd/>
            <a:tailEnd/>
          </a:ln>
          <a:effectLst/>
        </p:spPr>
        <p:txBody>
          <a:bodyPr wrap="none"/>
          <a:lstStyle/>
          <a:p>
            <a:endParaRPr lang="zh-CN" altLang="en-US"/>
          </a:p>
        </p:txBody>
      </p:sp>
      <p:sp>
        <p:nvSpPr>
          <p:cNvPr id="962605" name="Rectangle 45"/>
          <p:cNvSpPr>
            <a:spLocks noGrp="1" noChangeArrowheads="1"/>
          </p:cNvSpPr>
          <p:nvPr>
            <p:ph type="title"/>
          </p:nvPr>
        </p:nvSpPr>
        <p:spPr/>
        <p:txBody>
          <a:bodyPr/>
          <a:lstStyle/>
          <a:p>
            <a:r>
              <a:rPr lang="en-US" altLang="zh-CN" dirty="0">
                <a:latin typeface="Gill Sans MT" panose="020B0502020104020203" pitchFamily="34" charset="0"/>
              </a:rPr>
              <a:t>802.16: WiMAX</a:t>
            </a:r>
            <a:endParaRPr lang="en-US" altLang="zh-CN" baseline="30000" dirty="0">
              <a:latin typeface="Gill Sans MT" panose="020B0502020104020203" pitchFamily="34" charset="0"/>
            </a:endParaRPr>
          </a:p>
        </p:txBody>
      </p:sp>
      <p:sp>
        <p:nvSpPr>
          <p:cNvPr id="962607" name="Rectangle 47"/>
          <p:cNvSpPr>
            <a:spLocks noChangeArrowheads="1"/>
          </p:cNvSpPr>
          <p:nvPr/>
        </p:nvSpPr>
        <p:spPr bwMode="auto">
          <a:xfrm>
            <a:off x="6546850" y="2516188"/>
            <a:ext cx="2039341" cy="584775"/>
          </a:xfrm>
          <a:prstGeom prst="rect">
            <a:avLst/>
          </a:prstGeom>
          <a:noFill/>
          <a:ln w="9525">
            <a:noFill/>
            <a:miter lim="800000"/>
            <a:headEnd/>
            <a:tailEnd/>
          </a:ln>
          <a:effectLst/>
        </p:spPr>
        <p:txBody>
          <a:bodyPr wrap="none">
            <a:spAutoFit/>
          </a:bodyPr>
          <a:lstStyle/>
          <a:p>
            <a:r>
              <a:rPr kumimoji="0" lang="en-US" altLang="zh-CN" sz="1600" dirty="0">
                <a:solidFill>
                  <a:srgbClr val="0070C0"/>
                </a:solidFill>
                <a:effectLst/>
                <a:latin typeface="Tahoma" pitchFamily="34" charset="0"/>
              </a:rPr>
              <a:t>computing devices</a:t>
            </a:r>
          </a:p>
          <a:p>
            <a:r>
              <a:rPr lang="en-US" altLang="zh-CN" sz="1600" dirty="0"/>
              <a:t>subscriber stations</a:t>
            </a:r>
            <a:endParaRPr kumimoji="0" lang="en-US" altLang="zh-CN" sz="1600" dirty="0">
              <a:solidFill>
                <a:srgbClr val="0070C0"/>
              </a:solidFill>
              <a:effectLst/>
              <a:latin typeface="Tahoma" pitchFamily="34" charset="0"/>
            </a:endParaRPr>
          </a:p>
        </p:txBody>
      </p:sp>
      <p:sp>
        <p:nvSpPr>
          <p:cNvPr id="962608" name="Rectangle 48"/>
          <p:cNvSpPr>
            <a:spLocks noChangeArrowheads="1"/>
          </p:cNvSpPr>
          <p:nvPr/>
        </p:nvSpPr>
        <p:spPr bwMode="auto">
          <a:xfrm>
            <a:off x="5646070" y="1489661"/>
            <a:ext cx="1955800" cy="336550"/>
          </a:xfrm>
          <a:prstGeom prst="rect">
            <a:avLst/>
          </a:prstGeom>
          <a:noFill/>
          <a:ln w="9525">
            <a:noFill/>
            <a:miter lim="800000"/>
            <a:headEnd/>
            <a:tailEnd/>
          </a:ln>
          <a:effectLst/>
        </p:spPr>
        <p:txBody>
          <a:bodyPr wrap="none">
            <a:spAutoFit/>
          </a:bodyPr>
          <a:lstStyle/>
          <a:p>
            <a:r>
              <a:rPr lang="en-US" altLang="zh-CN" sz="1600" dirty="0">
                <a:solidFill>
                  <a:srgbClr val="0070C0"/>
                </a:solidFill>
                <a:effectLst/>
                <a:latin typeface="Tahoma" pitchFamily="34" charset="0"/>
              </a:rPr>
              <a:t>WiMAX base station</a:t>
            </a:r>
          </a:p>
        </p:txBody>
      </p:sp>
      <p:sp>
        <p:nvSpPr>
          <p:cNvPr id="962609" name="Rectangle 49"/>
          <p:cNvSpPr>
            <a:spLocks noChangeArrowheads="1"/>
          </p:cNvSpPr>
          <p:nvPr/>
        </p:nvSpPr>
        <p:spPr bwMode="auto">
          <a:xfrm>
            <a:off x="6084888" y="4724400"/>
            <a:ext cx="1852612" cy="336550"/>
          </a:xfrm>
          <a:prstGeom prst="rect">
            <a:avLst/>
          </a:prstGeom>
          <a:noFill/>
          <a:ln w="9525">
            <a:noFill/>
            <a:miter lim="800000"/>
            <a:headEnd/>
            <a:tailEnd/>
          </a:ln>
          <a:effectLst/>
        </p:spPr>
        <p:txBody>
          <a:bodyPr wrap="none">
            <a:spAutoFit/>
          </a:bodyPr>
          <a:lstStyle/>
          <a:p>
            <a:r>
              <a:rPr kumimoji="0" lang="en-US" altLang="zh-CN" sz="1600" dirty="0">
                <a:solidFill>
                  <a:schemeClr val="hlink"/>
                </a:solidFill>
                <a:effectLst/>
                <a:latin typeface="Tahoma" pitchFamily="34" charset="0"/>
              </a:rPr>
              <a:t>subscriber stations</a:t>
            </a:r>
          </a:p>
        </p:txBody>
      </p:sp>
    </p:spTree>
    <p:extLst>
      <p:ext uri="{BB962C8B-B14F-4D97-AF65-F5344CB8AC3E}">
        <p14:creationId xmlns:p14="http://schemas.microsoft.com/office/powerpoint/2010/main" val="14060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608"/>
                                        </p:tgtEl>
                                        <p:attrNameLst>
                                          <p:attrName>style.visibility</p:attrName>
                                        </p:attrNameLst>
                                      </p:cBhvr>
                                      <p:to>
                                        <p:strVal val="visible"/>
                                      </p:to>
                                    </p:set>
                                    <p:animEffect transition="in" filter="wipe(left)">
                                      <p:cBhvr>
                                        <p:cTn id="7" dur="500"/>
                                        <p:tgtEl>
                                          <p:spTgt spid="9626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2609"/>
                                        </p:tgtEl>
                                        <p:attrNameLst>
                                          <p:attrName>style.visibility</p:attrName>
                                        </p:attrNameLst>
                                      </p:cBhvr>
                                      <p:to>
                                        <p:strVal val="visible"/>
                                      </p:to>
                                    </p:set>
                                    <p:animEffect transition="in" filter="wipe(left)">
                                      <p:cBhvr>
                                        <p:cTn id="12" dur="500"/>
                                        <p:tgtEl>
                                          <p:spTgt spid="9626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62607"/>
                                        </p:tgtEl>
                                        <p:attrNameLst>
                                          <p:attrName>style.visibility</p:attrName>
                                        </p:attrNameLst>
                                      </p:cBhvr>
                                      <p:to>
                                        <p:strVal val="visible"/>
                                      </p:to>
                                    </p:set>
                                    <p:animEffect transition="in" filter="wipe(left)">
                                      <p:cBhvr>
                                        <p:cTn id="17" dur="500"/>
                                        <p:tgtEl>
                                          <p:spTgt spid="96260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62564">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62564">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62564">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62564">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2564">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625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7" grpId="0"/>
      <p:bldP spid="962608" grpId="0"/>
      <p:bldP spid="96260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a:xfrm>
            <a:off x="323850" y="188913"/>
            <a:ext cx="8440738" cy="647700"/>
          </a:xfrm>
        </p:spPr>
        <p:txBody>
          <a:bodyPr/>
          <a:lstStyle/>
          <a:p>
            <a:pPr eaLnBrk="1" hangingPunct="1"/>
            <a:r>
              <a:rPr lang="en-US" altLang="zh-CN" dirty="0"/>
              <a:t>802.16 </a:t>
            </a:r>
            <a:r>
              <a:rPr lang="zh-CN" altLang="en-US" dirty="0"/>
              <a:t>无线城域网服务范围的示意图 </a:t>
            </a:r>
          </a:p>
        </p:txBody>
      </p:sp>
      <p:grpSp>
        <p:nvGrpSpPr>
          <p:cNvPr id="1028" name="Group 222"/>
          <p:cNvGrpSpPr>
            <a:grpSpLocks/>
          </p:cNvGrpSpPr>
          <p:nvPr/>
        </p:nvGrpSpPr>
        <p:grpSpPr bwMode="auto">
          <a:xfrm>
            <a:off x="250825" y="1989138"/>
            <a:ext cx="8583613" cy="3917950"/>
            <a:chOff x="591" y="317"/>
            <a:chExt cx="4974" cy="2196"/>
          </a:xfrm>
        </p:grpSpPr>
        <p:sp>
          <p:nvSpPr>
            <p:cNvPr id="1029" name="Line 5"/>
            <p:cNvSpPr>
              <a:spLocks noChangeShapeType="1"/>
            </p:cNvSpPr>
            <p:nvPr/>
          </p:nvSpPr>
          <p:spPr bwMode="auto">
            <a:xfrm>
              <a:off x="4377" y="2228"/>
              <a:ext cx="635" cy="0"/>
            </a:xfrm>
            <a:prstGeom prst="line">
              <a:avLst/>
            </a:prstGeom>
            <a:noFill/>
            <a:ln w="28575">
              <a:solidFill>
                <a:schemeClr val="folHlink"/>
              </a:solidFill>
              <a:round/>
              <a:headEnd/>
              <a:tailEnd/>
            </a:ln>
          </p:spPr>
          <p:txBody>
            <a:bodyPr/>
            <a:lstStyle/>
            <a:p>
              <a:endParaRPr lang="zh-CN" altLang="en-US"/>
            </a:p>
          </p:txBody>
        </p:sp>
        <p:sp>
          <p:nvSpPr>
            <p:cNvPr id="1030" name="Rectangle 6"/>
            <p:cNvSpPr>
              <a:spLocks noChangeArrowheads="1"/>
            </p:cNvSpPr>
            <p:nvPr/>
          </p:nvSpPr>
          <p:spPr bwMode="auto">
            <a:xfrm>
              <a:off x="4740" y="2115"/>
              <a:ext cx="453" cy="226"/>
            </a:xfrm>
            <a:prstGeom prst="rect">
              <a:avLst/>
            </a:prstGeom>
            <a:solidFill>
              <a:srgbClr val="FFFF99"/>
            </a:solidFill>
            <a:ln w="9525">
              <a:solidFill>
                <a:schemeClr val="folHlink"/>
              </a:solidFill>
              <a:miter lim="800000"/>
              <a:headEnd/>
              <a:tailEnd/>
            </a:ln>
          </p:spPr>
          <p:txBody>
            <a:bodyPr wrap="none" anchor="ctr"/>
            <a:lstStyle/>
            <a:p>
              <a:pPr algn="ctr"/>
              <a:r>
                <a:rPr lang="en-US" altLang="zh-CN" sz="1800">
                  <a:latin typeface="Arial" pitchFamily="34" charset="0"/>
                  <a:ea typeface="黑体" pitchFamily="49" charset="-122"/>
                </a:rPr>
                <a:t>ISP</a:t>
              </a:r>
            </a:p>
          </p:txBody>
        </p:sp>
        <p:sp>
          <p:nvSpPr>
            <p:cNvPr id="1031" name="Line 7"/>
            <p:cNvSpPr>
              <a:spLocks noChangeShapeType="1"/>
            </p:cNvSpPr>
            <p:nvPr/>
          </p:nvSpPr>
          <p:spPr bwMode="auto">
            <a:xfrm>
              <a:off x="3061" y="2024"/>
              <a:ext cx="817" cy="181"/>
            </a:xfrm>
            <a:prstGeom prst="line">
              <a:avLst/>
            </a:prstGeom>
            <a:noFill/>
            <a:ln w="28575">
              <a:solidFill>
                <a:schemeClr val="folHlink"/>
              </a:solidFill>
              <a:round/>
              <a:headEnd/>
              <a:tailEnd/>
            </a:ln>
          </p:spPr>
          <p:txBody>
            <a:bodyPr/>
            <a:lstStyle/>
            <a:p>
              <a:endParaRPr lang="zh-CN" altLang="en-US"/>
            </a:p>
          </p:txBody>
        </p:sp>
        <p:grpSp>
          <p:nvGrpSpPr>
            <p:cNvPr id="1032" name="Group 8"/>
            <p:cNvGrpSpPr>
              <a:grpSpLocks/>
            </p:cNvGrpSpPr>
            <p:nvPr/>
          </p:nvGrpSpPr>
          <p:grpSpPr bwMode="auto">
            <a:xfrm>
              <a:off x="2654" y="754"/>
              <a:ext cx="496" cy="1349"/>
              <a:chOff x="2654" y="800"/>
              <a:chExt cx="496" cy="1349"/>
            </a:xfrm>
          </p:grpSpPr>
          <p:sp>
            <p:nvSpPr>
              <p:cNvPr id="1188" name="AutoShape 9"/>
              <p:cNvSpPr>
                <a:spLocks noChangeAspect="1" noChangeArrowheads="1" noTextEdit="1"/>
              </p:cNvSpPr>
              <p:nvPr/>
            </p:nvSpPr>
            <p:spPr bwMode="auto">
              <a:xfrm>
                <a:off x="2654" y="800"/>
                <a:ext cx="496" cy="1349"/>
              </a:xfrm>
              <a:prstGeom prst="rect">
                <a:avLst/>
              </a:prstGeom>
              <a:noFill/>
              <a:ln w="9525">
                <a:noFill/>
                <a:miter lim="800000"/>
                <a:headEnd/>
                <a:tailEnd/>
              </a:ln>
            </p:spPr>
            <p:txBody>
              <a:bodyPr/>
              <a:lstStyle/>
              <a:p>
                <a:endParaRPr lang="zh-CN" altLang="en-US"/>
              </a:p>
            </p:txBody>
          </p:sp>
          <p:sp>
            <p:nvSpPr>
              <p:cNvPr id="1189" name="Line 10"/>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90" name="Line 11"/>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91" name="Line 12"/>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92" name="Line 13"/>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93" name="Line 14"/>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94" name="Line 15"/>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95" name="Line 16"/>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96" name="Line 17"/>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97" name="Line 18"/>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98" name="Line 19"/>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99" name="Rectangle 20"/>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00" name="Rectangle 21"/>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01" name="Rectangle 22"/>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02" name="Rectangle 23"/>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03" name="Line 24"/>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204" name="Line 25"/>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205" name="Line 26"/>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206" name="Line 27"/>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207" name="Line 28"/>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208" name="Line 29"/>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209" name="Line 30"/>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210" name="Line 31"/>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211" name="Line 32"/>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212" name="Line 33"/>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213" name="Rectangle 34"/>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14" name="Rectangle 35"/>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15" name="Rectangle 36"/>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16" name="Rectangle 37"/>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17" name="Line 38"/>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218" name="Line 39"/>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219" name="Line 40"/>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220" name="Line 41"/>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221" name="Line 42"/>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222" name="Line 43"/>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223" name="Line 44"/>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224" name="Line 45"/>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225" name="Line 46"/>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226" name="Line 47"/>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227" name="Line 48"/>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228" name="Line 49"/>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229" name="Line 50"/>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230" name="Line 51"/>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sp>
            <p:nvSpPr>
              <p:cNvPr id="1231" name="Line 52"/>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232" name="Line 53"/>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233" name="Line 54"/>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234" name="Line 55"/>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235" name="Line 56"/>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236" name="Line 57"/>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237" name="Line 58"/>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238" name="Line 59"/>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239" name="Line 60"/>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240" name="Line 61"/>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241" name="Line 62"/>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242" name="Line 63"/>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243" name="Line 64"/>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244" name="Line 65"/>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grpSp>
        <p:grpSp>
          <p:nvGrpSpPr>
            <p:cNvPr id="1033" name="Group 66"/>
            <p:cNvGrpSpPr>
              <a:grpSpLocks/>
            </p:cNvGrpSpPr>
            <p:nvPr/>
          </p:nvGrpSpPr>
          <p:grpSpPr bwMode="auto">
            <a:xfrm>
              <a:off x="702" y="1706"/>
              <a:ext cx="772" cy="456"/>
              <a:chOff x="4286" y="1568"/>
              <a:chExt cx="953" cy="547"/>
            </a:xfrm>
          </p:grpSpPr>
          <p:pic>
            <p:nvPicPr>
              <p:cNvPr id="1184" name="Picture 67"/>
              <p:cNvPicPr>
                <a:picLocks noChangeArrowheads="1"/>
              </p:cNvPicPr>
              <p:nvPr/>
            </p:nvPicPr>
            <p:blipFill>
              <a:blip r:embed="rId3" cstate="print"/>
              <a:srcRect/>
              <a:stretch>
                <a:fillRect/>
              </a:stretch>
            </p:blipFill>
            <p:spPr bwMode="auto">
              <a:xfrm>
                <a:off x="4332" y="1568"/>
                <a:ext cx="461" cy="320"/>
              </a:xfrm>
              <a:prstGeom prst="rect">
                <a:avLst/>
              </a:prstGeom>
              <a:noFill/>
              <a:ln w="12699">
                <a:noFill/>
                <a:miter lim="800000"/>
                <a:headEnd/>
                <a:tailEnd/>
              </a:ln>
            </p:spPr>
          </p:pic>
          <p:pic>
            <p:nvPicPr>
              <p:cNvPr id="1185" name="Picture 68"/>
              <p:cNvPicPr>
                <a:picLocks noChangeArrowheads="1"/>
              </p:cNvPicPr>
              <p:nvPr/>
            </p:nvPicPr>
            <p:blipFill>
              <a:blip r:embed="rId3" cstate="print"/>
              <a:srcRect/>
              <a:stretch>
                <a:fillRect/>
              </a:stretch>
            </p:blipFill>
            <p:spPr bwMode="auto">
              <a:xfrm>
                <a:off x="4286" y="1795"/>
                <a:ext cx="461" cy="320"/>
              </a:xfrm>
              <a:prstGeom prst="rect">
                <a:avLst/>
              </a:prstGeom>
              <a:noFill/>
              <a:ln w="12699">
                <a:noFill/>
                <a:miter lim="800000"/>
                <a:headEnd/>
                <a:tailEnd/>
              </a:ln>
            </p:spPr>
          </p:pic>
          <p:pic>
            <p:nvPicPr>
              <p:cNvPr id="1186" name="Picture 69"/>
              <p:cNvPicPr>
                <a:picLocks noChangeArrowheads="1"/>
              </p:cNvPicPr>
              <p:nvPr/>
            </p:nvPicPr>
            <p:blipFill>
              <a:blip r:embed="rId3" cstate="print"/>
              <a:srcRect/>
              <a:stretch>
                <a:fillRect/>
              </a:stretch>
            </p:blipFill>
            <p:spPr bwMode="auto">
              <a:xfrm>
                <a:off x="4778" y="1568"/>
                <a:ext cx="461" cy="320"/>
              </a:xfrm>
              <a:prstGeom prst="rect">
                <a:avLst/>
              </a:prstGeom>
              <a:noFill/>
              <a:ln w="12699">
                <a:noFill/>
                <a:miter lim="800000"/>
                <a:headEnd/>
                <a:tailEnd/>
              </a:ln>
            </p:spPr>
          </p:pic>
          <p:pic>
            <p:nvPicPr>
              <p:cNvPr id="1187" name="Picture 70"/>
              <p:cNvPicPr>
                <a:picLocks noChangeArrowheads="1"/>
              </p:cNvPicPr>
              <p:nvPr/>
            </p:nvPicPr>
            <p:blipFill>
              <a:blip r:embed="rId3" cstate="print"/>
              <a:srcRect/>
              <a:stretch>
                <a:fillRect/>
              </a:stretch>
            </p:blipFill>
            <p:spPr bwMode="auto">
              <a:xfrm>
                <a:off x="4740" y="1795"/>
                <a:ext cx="461" cy="320"/>
              </a:xfrm>
              <a:prstGeom prst="rect">
                <a:avLst/>
              </a:prstGeom>
              <a:noFill/>
              <a:ln w="12699">
                <a:noFill/>
                <a:miter lim="800000"/>
                <a:headEnd/>
                <a:tailEnd/>
              </a:ln>
            </p:spPr>
          </p:pic>
        </p:grpSp>
        <p:pic>
          <p:nvPicPr>
            <p:cNvPr id="1034" name="Picture 71" descr="j0297185"/>
            <p:cNvPicPr>
              <a:picLocks noChangeAspect="1" noChangeArrowheads="1"/>
            </p:cNvPicPr>
            <p:nvPr/>
          </p:nvPicPr>
          <p:blipFill>
            <a:blip r:embed="rId4" cstate="print"/>
            <a:srcRect/>
            <a:stretch>
              <a:fillRect/>
            </a:stretch>
          </p:blipFill>
          <p:spPr bwMode="auto">
            <a:xfrm>
              <a:off x="703" y="890"/>
              <a:ext cx="726" cy="579"/>
            </a:xfrm>
            <a:prstGeom prst="rect">
              <a:avLst/>
            </a:prstGeom>
            <a:noFill/>
            <a:ln w="9525">
              <a:noFill/>
              <a:miter lim="800000"/>
              <a:headEnd/>
              <a:tailEnd/>
            </a:ln>
          </p:spPr>
        </p:pic>
        <p:pic>
          <p:nvPicPr>
            <p:cNvPr id="1035" name="Picture 72"/>
            <p:cNvPicPr>
              <a:picLocks noChangeArrowheads="1"/>
            </p:cNvPicPr>
            <p:nvPr/>
          </p:nvPicPr>
          <p:blipFill>
            <a:blip r:embed="rId5" cstate="print"/>
            <a:srcRect/>
            <a:stretch>
              <a:fillRect/>
            </a:stretch>
          </p:blipFill>
          <p:spPr bwMode="auto">
            <a:xfrm>
              <a:off x="702" y="436"/>
              <a:ext cx="681" cy="272"/>
            </a:xfrm>
            <a:prstGeom prst="rect">
              <a:avLst/>
            </a:prstGeom>
            <a:noFill/>
            <a:ln w="12699">
              <a:noFill/>
              <a:miter lim="800000"/>
              <a:headEnd/>
              <a:tailEnd/>
            </a:ln>
          </p:spPr>
        </p:pic>
        <p:sp>
          <p:nvSpPr>
            <p:cNvPr id="1036" name="Freeform 73"/>
            <p:cNvSpPr>
              <a:spLocks/>
            </p:cNvSpPr>
            <p:nvPr/>
          </p:nvSpPr>
          <p:spPr bwMode="auto">
            <a:xfrm rot="4366179" flipH="1">
              <a:off x="2018" y="391"/>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7" name="Freeform 74"/>
            <p:cNvSpPr>
              <a:spLocks/>
            </p:cNvSpPr>
            <p:nvPr/>
          </p:nvSpPr>
          <p:spPr bwMode="auto">
            <a:xfrm rot="4257513" flipV="1">
              <a:off x="3312" y="575"/>
              <a:ext cx="135" cy="717"/>
            </a:xfrm>
            <a:custGeom>
              <a:avLst/>
              <a:gdLst>
                <a:gd name="T0" fmla="*/ 135 w 336"/>
                <a:gd name="T1" fmla="*/ 717 h 358"/>
                <a:gd name="T2" fmla="*/ 21 w 336"/>
                <a:gd name="T3" fmla="*/ 252 h 358"/>
                <a:gd name="T4" fmla="*/ 58 w 336"/>
                <a:gd name="T5" fmla="*/ 278 h 358"/>
                <a:gd name="T6" fmla="*/ 0 w 336"/>
                <a:gd name="T7" fmla="*/ 0 h 358"/>
                <a:gd name="T8" fmla="*/ 114 w 336"/>
                <a:gd name="T9" fmla="*/ 385 h 358"/>
                <a:gd name="T10" fmla="*/ 66 w 336"/>
                <a:gd name="T11" fmla="*/ 344 h 358"/>
                <a:gd name="T12" fmla="*/ 135 w 336"/>
                <a:gd name="T13" fmla="*/ 71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8" name="Freeform 75"/>
            <p:cNvSpPr>
              <a:spLocks/>
            </p:cNvSpPr>
            <p:nvPr/>
          </p:nvSpPr>
          <p:spPr bwMode="auto">
            <a:xfrm rot="-3467149" flipH="1" flipV="1">
              <a:off x="2047" y="-1"/>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9" name="Text Box 76"/>
            <p:cNvSpPr txBox="1">
              <a:spLocks noChangeArrowheads="1"/>
            </p:cNvSpPr>
            <p:nvPr/>
          </p:nvSpPr>
          <p:spPr bwMode="auto">
            <a:xfrm>
              <a:off x="612" y="2146"/>
              <a:ext cx="93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WLAN</a:t>
              </a:r>
            </a:p>
          </p:txBody>
        </p:sp>
        <p:sp>
          <p:nvSpPr>
            <p:cNvPr id="1040" name="Text Box 77"/>
            <p:cNvSpPr txBox="1">
              <a:spLocks noChangeArrowheads="1"/>
            </p:cNvSpPr>
            <p:nvPr/>
          </p:nvSpPr>
          <p:spPr bwMode="auto">
            <a:xfrm>
              <a:off x="673" y="1419"/>
              <a:ext cx="813"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a:t>
              </a:r>
              <a:r>
                <a:rPr lang="zh-CN" altLang="en-US" sz="1800">
                  <a:latin typeface="Arial" pitchFamily="34" charset="0"/>
                  <a:ea typeface="黑体" pitchFamily="49" charset="-122"/>
                </a:rPr>
                <a:t>热点</a:t>
              </a:r>
            </a:p>
          </p:txBody>
        </p:sp>
        <p:sp>
          <p:nvSpPr>
            <p:cNvPr id="1041" name="Text Box 78"/>
            <p:cNvSpPr txBox="1">
              <a:spLocks noChangeArrowheads="1"/>
            </p:cNvSpPr>
            <p:nvPr/>
          </p:nvSpPr>
          <p:spPr bwMode="auto">
            <a:xfrm>
              <a:off x="591" y="695"/>
              <a:ext cx="931"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WLAN</a:t>
              </a:r>
            </a:p>
          </p:txBody>
        </p:sp>
        <p:sp>
          <p:nvSpPr>
            <p:cNvPr id="1042" name="Freeform 79"/>
            <p:cNvSpPr>
              <a:spLocks/>
            </p:cNvSpPr>
            <p:nvPr/>
          </p:nvSpPr>
          <p:spPr bwMode="auto">
            <a:xfrm rot="-5850374">
              <a:off x="4294" y="467"/>
              <a:ext cx="91" cy="634"/>
            </a:xfrm>
            <a:custGeom>
              <a:avLst/>
              <a:gdLst>
                <a:gd name="T0" fmla="*/ 91 w 336"/>
                <a:gd name="T1" fmla="*/ 634 h 358"/>
                <a:gd name="T2" fmla="*/ 14 w 336"/>
                <a:gd name="T3" fmla="*/ 223 h 358"/>
                <a:gd name="T4" fmla="*/ 39 w 336"/>
                <a:gd name="T5" fmla="*/ 246 h 358"/>
                <a:gd name="T6" fmla="*/ 0 w 336"/>
                <a:gd name="T7" fmla="*/ 0 h 358"/>
                <a:gd name="T8" fmla="*/ 77 w 336"/>
                <a:gd name="T9" fmla="*/ 340 h 358"/>
                <a:gd name="T10" fmla="*/ 44 w 336"/>
                <a:gd name="T11" fmla="*/ 305 h 358"/>
                <a:gd name="T12" fmla="*/ 91 w 336"/>
                <a:gd name="T13" fmla="*/ 634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43" name="Text Box 80"/>
            <p:cNvSpPr txBox="1">
              <a:spLocks noChangeArrowheads="1"/>
            </p:cNvSpPr>
            <p:nvPr/>
          </p:nvSpPr>
          <p:spPr bwMode="auto">
            <a:xfrm rot="1257352">
              <a:off x="1736" y="340"/>
              <a:ext cx="512"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44" name="Text Box 81"/>
            <p:cNvSpPr txBox="1">
              <a:spLocks noChangeArrowheads="1"/>
            </p:cNvSpPr>
            <p:nvPr/>
          </p:nvSpPr>
          <p:spPr bwMode="auto">
            <a:xfrm rot="-537932">
              <a:off x="3103" y="692"/>
              <a:ext cx="512"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45" name="Text Box 82"/>
            <p:cNvSpPr txBox="1">
              <a:spLocks noChangeArrowheads="1"/>
            </p:cNvSpPr>
            <p:nvPr/>
          </p:nvSpPr>
          <p:spPr bwMode="auto">
            <a:xfrm>
              <a:off x="3536" y="1738"/>
              <a:ext cx="813"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 </a:t>
              </a:r>
              <a:r>
                <a:rPr lang="zh-CN" altLang="en-US" sz="1800">
                  <a:latin typeface="Arial" pitchFamily="34" charset="0"/>
                  <a:ea typeface="黑体" pitchFamily="49" charset="-122"/>
                </a:rPr>
                <a:t>基站</a:t>
              </a:r>
            </a:p>
          </p:txBody>
        </p:sp>
        <p:sp>
          <p:nvSpPr>
            <p:cNvPr id="1046" name="Text Box 83"/>
            <p:cNvSpPr txBox="1">
              <a:spLocks noChangeArrowheads="1"/>
            </p:cNvSpPr>
            <p:nvPr/>
          </p:nvSpPr>
          <p:spPr bwMode="auto">
            <a:xfrm>
              <a:off x="1596" y="876"/>
              <a:ext cx="51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graphicFrame>
          <p:nvGraphicFramePr>
            <p:cNvPr id="1026" name="Object 84"/>
            <p:cNvGraphicFramePr>
              <a:graphicFrameLocks noChangeAspect="1"/>
            </p:cNvGraphicFramePr>
            <p:nvPr/>
          </p:nvGraphicFramePr>
          <p:xfrm>
            <a:off x="4649" y="900"/>
            <a:ext cx="916" cy="625"/>
          </p:xfrm>
          <a:graphic>
            <a:graphicData uri="http://schemas.openxmlformats.org/presentationml/2006/ole">
              <mc:AlternateContent xmlns:mc="http://schemas.openxmlformats.org/markup-compatibility/2006">
                <mc:Choice xmlns:v="urn:schemas-microsoft-com:vml" Requires="v">
                  <p:oleObj spid="_x0000_s371752" name="VISIO" r:id="rId6" imgW="1687068" imgH="964692" progId="">
                    <p:embed/>
                  </p:oleObj>
                </mc:Choice>
                <mc:Fallback>
                  <p:oleObj name="VISIO" r:id="rId6" imgW="1687068" imgH="964692" progId="">
                    <p:embed/>
                    <p:pic>
                      <p:nvPicPr>
                        <p:cNvPr id="0"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9" y="900"/>
                          <a:ext cx="916" cy="62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47" name="Text Box 85"/>
            <p:cNvSpPr txBox="1">
              <a:spLocks noChangeArrowheads="1"/>
            </p:cNvSpPr>
            <p:nvPr/>
          </p:nvSpPr>
          <p:spPr bwMode="auto">
            <a:xfrm>
              <a:off x="4875" y="1056"/>
              <a:ext cx="504" cy="205"/>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因特网</a:t>
              </a:r>
            </a:p>
          </p:txBody>
        </p:sp>
        <p:grpSp>
          <p:nvGrpSpPr>
            <p:cNvPr id="1048" name="Group 86"/>
            <p:cNvGrpSpPr>
              <a:grpSpLocks/>
            </p:cNvGrpSpPr>
            <p:nvPr/>
          </p:nvGrpSpPr>
          <p:grpSpPr bwMode="auto">
            <a:xfrm>
              <a:off x="3696" y="709"/>
              <a:ext cx="363" cy="1043"/>
              <a:chOff x="2654" y="800"/>
              <a:chExt cx="496" cy="1349"/>
            </a:xfrm>
          </p:grpSpPr>
          <p:sp>
            <p:nvSpPr>
              <p:cNvPr id="1127" name="AutoShape 87"/>
              <p:cNvSpPr>
                <a:spLocks noChangeAspect="1" noChangeArrowheads="1" noTextEdit="1"/>
              </p:cNvSpPr>
              <p:nvPr/>
            </p:nvSpPr>
            <p:spPr bwMode="auto">
              <a:xfrm>
                <a:off x="2654" y="800"/>
                <a:ext cx="496" cy="1349"/>
              </a:xfrm>
              <a:prstGeom prst="rect">
                <a:avLst/>
              </a:prstGeom>
              <a:noFill/>
              <a:ln w="9525">
                <a:noFill/>
                <a:miter lim="800000"/>
                <a:headEnd/>
                <a:tailEnd/>
              </a:ln>
            </p:spPr>
            <p:txBody>
              <a:bodyPr/>
              <a:lstStyle/>
              <a:p>
                <a:endParaRPr lang="zh-CN" altLang="en-US"/>
              </a:p>
            </p:txBody>
          </p:sp>
          <p:sp>
            <p:nvSpPr>
              <p:cNvPr id="1128" name="Line 88"/>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29" name="Line 89"/>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30" name="Line 90"/>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31" name="Line 91"/>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32" name="Line 92"/>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33" name="Line 93"/>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34" name="Line 94"/>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35" name="Line 95"/>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36" name="Line 96"/>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37" name="Line 97"/>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38" name="Rectangle 98"/>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39" name="Rectangle 99"/>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40" name="Rectangle 100"/>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41" name="Rectangle 101"/>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42" name="Line 102"/>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43" name="Line 103"/>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44" name="Line 104"/>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45" name="Line 105"/>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46" name="Line 106"/>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47" name="Line 107"/>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48" name="Line 108"/>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49" name="Line 109"/>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50" name="Line 110"/>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51" name="Line 111"/>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52" name="Rectangle 112"/>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53" name="Rectangle 113"/>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54" name="Rectangle 114"/>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55" name="Rectangle 115"/>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56" name="Line 116"/>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157" name="Line 117"/>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158" name="Line 118"/>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159" name="Line 119"/>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160" name="Line 120"/>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161" name="Line 121"/>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162" name="Line 122"/>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163" name="Line 123"/>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164" name="Line 124"/>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165" name="Line 125"/>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166" name="Line 126"/>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167" name="Line 127"/>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168" name="Line 128"/>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169" name="Line 129"/>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sp>
            <p:nvSpPr>
              <p:cNvPr id="1170" name="Line 130"/>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171" name="Line 131"/>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172" name="Line 132"/>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173" name="Line 133"/>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174" name="Line 134"/>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175" name="Line 135"/>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176" name="Line 136"/>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177" name="Line 137"/>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178" name="Line 138"/>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179" name="Line 139"/>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180" name="Line 140"/>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181" name="Line 141"/>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182" name="Line 142"/>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183" name="Line 143"/>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grpSp>
        <p:sp>
          <p:nvSpPr>
            <p:cNvPr id="1049" name="Text Box 144"/>
            <p:cNvSpPr txBox="1">
              <a:spLocks noChangeArrowheads="1"/>
            </p:cNvSpPr>
            <p:nvPr/>
          </p:nvSpPr>
          <p:spPr bwMode="auto">
            <a:xfrm>
              <a:off x="2517" y="2070"/>
              <a:ext cx="814"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 </a:t>
              </a:r>
              <a:r>
                <a:rPr lang="zh-CN" altLang="en-US" sz="1800">
                  <a:latin typeface="Arial" pitchFamily="34" charset="0"/>
                  <a:ea typeface="黑体" pitchFamily="49" charset="-122"/>
                </a:rPr>
                <a:t>基站</a:t>
              </a:r>
            </a:p>
          </p:txBody>
        </p:sp>
        <p:pic>
          <p:nvPicPr>
            <p:cNvPr id="1050" name="Picture 145"/>
            <p:cNvPicPr>
              <a:picLocks noChangeArrowheads="1"/>
            </p:cNvPicPr>
            <p:nvPr/>
          </p:nvPicPr>
          <p:blipFill>
            <a:blip r:embed="rId8" cstate="print"/>
            <a:srcRect/>
            <a:stretch>
              <a:fillRect/>
            </a:stretch>
          </p:blipFill>
          <p:spPr bwMode="auto">
            <a:xfrm>
              <a:off x="4586" y="764"/>
              <a:ext cx="290" cy="498"/>
            </a:xfrm>
            <a:prstGeom prst="rect">
              <a:avLst/>
            </a:prstGeom>
            <a:noFill/>
            <a:ln w="12699">
              <a:noFill/>
              <a:miter lim="800000"/>
              <a:headEnd/>
              <a:tailEnd/>
            </a:ln>
          </p:spPr>
        </p:pic>
        <p:sp>
          <p:nvSpPr>
            <p:cNvPr id="1051" name="Freeform 146"/>
            <p:cNvSpPr>
              <a:spLocks/>
            </p:cNvSpPr>
            <p:nvPr/>
          </p:nvSpPr>
          <p:spPr bwMode="auto">
            <a:xfrm rot="3011235" flipH="1">
              <a:off x="2050" y="714"/>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52" name="Text Box 147"/>
            <p:cNvSpPr txBox="1">
              <a:spLocks noChangeArrowheads="1"/>
            </p:cNvSpPr>
            <p:nvPr/>
          </p:nvSpPr>
          <p:spPr bwMode="auto">
            <a:xfrm rot="-991306">
              <a:off x="4039" y="567"/>
              <a:ext cx="511"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53" name="Text Box 148"/>
            <p:cNvSpPr txBox="1">
              <a:spLocks noChangeArrowheads="1"/>
            </p:cNvSpPr>
            <p:nvPr/>
          </p:nvSpPr>
          <p:spPr bwMode="auto">
            <a:xfrm rot="-1804439">
              <a:off x="1583" y="1321"/>
              <a:ext cx="51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grpSp>
          <p:nvGrpSpPr>
            <p:cNvPr id="1054" name="Group 149"/>
            <p:cNvGrpSpPr>
              <a:grpSpLocks/>
            </p:cNvGrpSpPr>
            <p:nvPr/>
          </p:nvGrpSpPr>
          <p:grpSpPr bwMode="auto">
            <a:xfrm>
              <a:off x="3696" y="1933"/>
              <a:ext cx="801" cy="580"/>
              <a:chOff x="912" y="768"/>
              <a:chExt cx="2400" cy="1584"/>
            </a:xfrm>
          </p:grpSpPr>
          <p:sp>
            <p:nvSpPr>
              <p:cNvPr id="1108" name="Oval 150"/>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a:p>
            </p:txBody>
          </p:sp>
          <p:sp>
            <p:nvSpPr>
              <p:cNvPr id="1109" name="Oval 151"/>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a:p>
            </p:txBody>
          </p:sp>
          <p:sp>
            <p:nvSpPr>
              <p:cNvPr id="1110" name="Oval 152"/>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a:p>
            </p:txBody>
          </p:sp>
          <p:sp>
            <p:nvSpPr>
              <p:cNvPr id="1111" name="Oval 153"/>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a:p>
            </p:txBody>
          </p:sp>
          <p:sp>
            <p:nvSpPr>
              <p:cNvPr id="1112" name="Oval 154"/>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a:p>
            </p:txBody>
          </p:sp>
          <p:sp>
            <p:nvSpPr>
              <p:cNvPr id="1113" name="Oval 155"/>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a:p>
            </p:txBody>
          </p:sp>
          <p:sp>
            <p:nvSpPr>
              <p:cNvPr id="1114" name="Oval 156"/>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a:p>
            </p:txBody>
          </p:sp>
          <p:sp>
            <p:nvSpPr>
              <p:cNvPr id="1115" name="Oval 157"/>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a:p>
            </p:txBody>
          </p:sp>
          <p:sp>
            <p:nvSpPr>
              <p:cNvPr id="1116" name="Oval 158"/>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a:p>
            </p:txBody>
          </p:sp>
          <p:grpSp>
            <p:nvGrpSpPr>
              <p:cNvPr id="1117" name="Group 159"/>
              <p:cNvGrpSpPr>
                <a:grpSpLocks/>
              </p:cNvGrpSpPr>
              <p:nvPr/>
            </p:nvGrpSpPr>
            <p:grpSpPr bwMode="auto">
              <a:xfrm>
                <a:off x="912" y="768"/>
                <a:ext cx="2386" cy="1553"/>
                <a:chOff x="912" y="768"/>
                <a:chExt cx="2386" cy="1553"/>
              </a:xfrm>
            </p:grpSpPr>
            <p:sp>
              <p:nvSpPr>
                <p:cNvPr id="1118" name="Oval 160"/>
                <p:cNvSpPr>
                  <a:spLocks noChangeArrowheads="1"/>
                </p:cNvSpPr>
                <p:nvPr/>
              </p:nvSpPr>
              <p:spPr bwMode="auto">
                <a:xfrm>
                  <a:off x="1736" y="768"/>
                  <a:ext cx="1027" cy="627"/>
                </a:xfrm>
                <a:prstGeom prst="ellipse">
                  <a:avLst/>
                </a:prstGeom>
                <a:solidFill>
                  <a:srgbClr val="EAEAEA"/>
                </a:solidFill>
                <a:ln w="9525">
                  <a:noFill/>
                  <a:round/>
                  <a:headEnd/>
                  <a:tailEnd/>
                </a:ln>
              </p:spPr>
              <p:txBody>
                <a:bodyPr/>
                <a:lstStyle/>
                <a:p>
                  <a:endParaRPr lang="zh-CN" altLang="en-US"/>
                </a:p>
              </p:txBody>
            </p:sp>
            <p:sp>
              <p:nvSpPr>
                <p:cNvPr id="1119" name="Oval 161"/>
                <p:cNvSpPr>
                  <a:spLocks noChangeArrowheads="1"/>
                </p:cNvSpPr>
                <p:nvPr/>
              </p:nvSpPr>
              <p:spPr bwMode="auto">
                <a:xfrm>
                  <a:off x="1158" y="941"/>
                  <a:ext cx="781" cy="627"/>
                </a:xfrm>
                <a:prstGeom prst="ellipse">
                  <a:avLst/>
                </a:prstGeom>
                <a:solidFill>
                  <a:srgbClr val="EAEAEA"/>
                </a:solidFill>
                <a:ln w="9525">
                  <a:noFill/>
                  <a:round/>
                  <a:headEnd/>
                  <a:tailEnd/>
                </a:ln>
              </p:spPr>
              <p:txBody>
                <a:bodyPr/>
                <a:lstStyle/>
                <a:p>
                  <a:endParaRPr lang="zh-CN" altLang="en-US"/>
                </a:p>
              </p:txBody>
            </p:sp>
            <p:sp>
              <p:nvSpPr>
                <p:cNvPr id="1120" name="Oval 162"/>
                <p:cNvSpPr>
                  <a:spLocks noChangeArrowheads="1"/>
                </p:cNvSpPr>
                <p:nvPr/>
              </p:nvSpPr>
              <p:spPr bwMode="auto">
                <a:xfrm>
                  <a:off x="912" y="1333"/>
                  <a:ext cx="520" cy="501"/>
                </a:xfrm>
                <a:prstGeom prst="ellipse">
                  <a:avLst/>
                </a:prstGeom>
                <a:solidFill>
                  <a:srgbClr val="EAEAEA"/>
                </a:solidFill>
                <a:ln w="9525">
                  <a:noFill/>
                  <a:round/>
                  <a:headEnd/>
                  <a:tailEnd/>
                </a:ln>
              </p:spPr>
              <p:txBody>
                <a:bodyPr/>
                <a:lstStyle/>
                <a:p>
                  <a:endParaRPr lang="zh-CN" altLang="en-US"/>
                </a:p>
              </p:txBody>
            </p:sp>
            <p:sp>
              <p:nvSpPr>
                <p:cNvPr id="1121" name="Oval 163"/>
                <p:cNvSpPr>
                  <a:spLocks noChangeArrowheads="1"/>
                </p:cNvSpPr>
                <p:nvPr/>
              </p:nvSpPr>
              <p:spPr bwMode="auto">
                <a:xfrm>
                  <a:off x="1071" y="1568"/>
                  <a:ext cx="795" cy="549"/>
                </a:xfrm>
                <a:prstGeom prst="ellipse">
                  <a:avLst/>
                </a:prstGeom>
                <a:solidFill>
                  <a:srgbClr val="EAEAEA"/>
                </a:solidFill>
                <a:ln w="9525">
                  <a:noFill/>
                  <a:round/>
                  <a:headEnd/>
                  <a:tailEnd/>
                </a:ln>
              </p:spPr>
              <p:txBody>
                <a:bodyPr/>
                <a:lstStyle/>
                <a:p>
                  <a:endParaRPr lang="zh-CN" altLang="en-US"/>
                </a:p>
              </p:txBody>
            </p:sp>
            <p:sp>
              <p:nvSpPr>
                <p:cNvPr id="1122" name="Oval 164"/>
                <p:cNvSpPr>
                  <a:spLocks noChangeArrowheads="1"/>
                </p:cNvSpPr>
                <p:nvPr/>
              </p:nvSpPr>
              <p:spPr bwMode="auto">
                <a:xfrm>
                  <a:off x="1649" y="1662"/>
                  <a:ext cx="1200" cy="659"/>
                </a:xfrm>
                <a:prstGeom prst="ellipse">
                  <a:avLst/>
                </a:prstGeom>
                <a:solidFill>
                  <a:srgbClr val="EAEAEA"/>
                </a:solidFill>
                <a:ln w="9525">
                  <a:noFill/>
                  <a:round/>
                  <a:headEnd/>
                  <a:tailEnd/>
                </a:ln>
              </p:spPr>
              <p:txBody>
                <a:bodyPr/>
                <a:lstStyle/>
                <a:p>
                  <a:endParaRPr lang="zh-CN" altLang="en-US"/>
                </a:p>
              </p:txBody>
            </p:sp>
            <p:sp>
              <p:nvSpPr>
                <p:cNvPr id="1123" name="Oval 165"/>
                <p:cNvSpPr>
                  <a:spLocks noChangeArrowheads="1"/>
                </p:cNvSpPr>
                <p:nvPr/>
              </p:nvSpPr>
              <p:spPr bwMode="auto">
                <a:xfrm>
                  <a:off x="2430" y="956"/>
                  <a:ext cx="752" cy="486"/>
                </a:xfrm>
                <a:prstGeom prst="ellipse">
                  <a:avLst/>
                </a:prstGeom>
                <a:solidFill>
                  <a:srgbClr val="EAEAEA"/>
                </a:solidFill>
                <a:ln w="9525">
                  <a:noFill/>
                  <a:round/>
                  <a:headEnd/>
                  <a:tailEnd/>
                </a:ln>
              </p:spPr>
              <p:txBody>
                <a:bodyPr/>
                <a:lstStyle/>
                <a:p>
                  <a:endParaRPr lang="zh-CN" altLang="en-US"/>
                </a:p>
              </p:txBody>
            </p:sp>
            <p:sp>
              <p:nvSpPr>
                <p:cNvPr id="1124" name="Oval 166"/>
                <p:cNvSpPr>
                  <a:spLocks noChangeArrowheads="1"/>
                </p:cNvSpPr>
                <p:nvPr/>
              </p:nvSpPr>
              <p:spPr bwMode="auto">
                <a:xfrm>
                  <a:off x="2546" y="1286"/>
                  <a:ext cx="752" cy="486"/>
                </a:xfrm>
                <a:prstGeom prst="ellipse">
                  <a:avLst/>
                </a:prstGeom>
                <a:solidFill>
                  <a:srgbClr val="EAEAEA"/>
                </a:solidFill>
                <a:ln w="9525">
                  <a:noFill/>
                  <a:round/>
                  <a:headEnd/>
                  <a:tailEnd/>
                </a:ln>
              </p:spPr>
              <p:txBody>
                <a:bodyPr/>
                <a:lstStyle/>
                <a:p>
                  <a:endParaRPr lang="zh-CN" altLang="en-US"/>
                </a:p>
              </p:txBody>
            </p:sp>
            <p:sp>
              <p:nvSpPr>
                <p:cNvPr id="1125" name="Oval 167"/>
                <p:cNvSpPr>
                  <a:spLocks noChangeArrowheads="1"/>
                </p:cNvSpPr>
                <p:nvPr/>
              </p:nvSpPr>
              <p:spPr bwMode="auto">
                <a:xfrm>
                  <a:off x="2473" y="1395"/>
                  <a:ext cx="752" cy="816"/>
                </a:xfrm>
                <a:prstGeom prst="ellipse">
                  <a:avLst/>
                </a:prstGeom>
                <a:solidFill>
                  <a:srgbClr val="EAEAEA"/>
                </a:solidFill>
                <a:ln w="9525">
                  <a:noFill/>
                  <a:round/>
                  <a:headEnd/>
                  <a:tailEnd/>
                </a:ln>
              </p:spPr>
              <p:txBody>
                <a:bodyPr/>
                <a:lstStyle/>
                <a:p>
                  <a:endParaRPr lang="zh-CN" altLang="en-US"/>
                </a:p>
              </p:txBody>
            </p:sp>
            <p:sp>
              <p:nvSpPr>
                <p:cNvPr id="1126" name="Oval 168"/>
                <p:cNvSpPr>
                  <a:spLocks noChangeArrowheads="1"/>
                </p:cNvSpPr>
                <p:nvPr/>
              </p:nvSpPr>
              <p:spPr bwMode="auto">
                <a:xfrm>
                  <a:off x="1346" y="1144"/>
                  <a:ext cx="1547" cy="816"/>
                </a:xfrm>
                <a:prstGeom prst="ellipse">
                  <a:avLst/>
                </a:prstGeom>
                <a:solidFill>
                  <a:srgbClr val="EAEAEA"/>
                </a:solidFill>
                <a:ln w="9525">
                  <a:noFill/>
                  <a:round/>
                  <a:headEnd/>
                  <a:tailEnd/>
                </a:ln>
              </p:spPr>
              <p:txBody>
                <a:bodyPr/>
                <a:lstStyle/>
                <a:p>
                  <a:endParaRPr lang="zh-CN" altLang="en-US"/>
                </a:p>
              </p:txBody>
            </p:sp>
          </p:grpSp>
        </p:grpSp>
        <p:sp>
          <p:nvSpPr>
            <p:cNvPr id="1055" name="Text Box 169"/>
            <p:cNvSpPr txBox="1">
              <a:spLocks noChangeArrowheads="1"/>
            </p:cNvSpPr>
            <p:nvPr/>
          </p:nvSpPr>
          <p:spPr bwMode="auto">
            <a:xfrm>
              <a:off x="3833" y="2100"/>
              <a:ext cx="504" cy="206"/>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电信网</a:t>
              </a:r>
            </a:p>
          </p:txBody>
        </p:sp>
        <p:grpSp>
          <p:nvGrpSpPr>
            <p:cNvPr id="1056" name="Group 170"/>
            <p:cNvGrpSpPr>
              <a:grpSpLocks/>
            </p:cNvGrpSpPr>
            <p:nvPr/>
          </p:nvGrpSpPr>
          <p:grpSpPr bwMode="auto">
            <a:xfrm flipH="1">
              <a:off x="4683" y="618"/>
              <a:ext cx="102" cy="176"/>
              <a:chOff x="997" y="1971"/>
              <a:chExt cx="683" cy="972"/>
            </a:xfrm>
          </p:grpSpPr>
          <p:sp>
            <p:nvSpPr>
              <p:cNvPr id="1060" name="AutoShape 171"/>
              <p:cNvSpPr>
                <a:spLocks noChangeAspect="1" noChangeArrowheads="1" noTextEdit="1"/>
              </p:cNvSpPr>
              <p:nvPr/>
            </p:nvSpPr>
            <p:spPr bwMode="auto">
              <a:xfrm>
                <a:off x="997" y="1971"/>
                <a:ext cx="683" cy="972"/>
              </a:xfrm>
              <a:prstGeom prst="rect">
                <a:avLst/>
              </a:prstGeom>
              <a:noFill/>
              <a:ln w="9525">
                <a:noFill/>
                <a:miter lim="800000"/>
                <a:headEnd/>
                <a:tailEnd/>
              </a:ln>
            </p:spPr>
            <p:txBody>
              <a:bodyPr/>
              <a:lstStyle/>
              <a:p>
                <a:endParaRPr lang="zh-CN" altLang="en-US"/>
              </a:p>
            </p:txBody>
          </p:sp>
          <p:grpSp>
            <p:nvGrpSpPr>
              <p:cNvPr id="1061" name="Group 172"/>
              <p:cNvGrpSpPr>
                <a:grpSpLocks/>
              </p:cNvGrpSpPr>
              <p:nvPr/>
            </p:nvGrpSpPr>
            <p:grpSpPr bwMode="auto">
              <a:xfrm>
                <a:off x="1245" y="2559"/>
                <a:ext cx="21" cy="118"/>
                <a:chOff x="1245" y="2559"/>
                <a:chExt cx="21" cy="118"/>
              </a:xfrm>
            </p:grpSpPr>
            <p:sp>
              <p:nvSpPr>
                <p:cNvPr id="1106" name="Rectangle 173"/>
                <p:cNvSpPr>
                  <a:spLocks noChangeArrowheads="1"/>
                </p:cNvSpPr>
                <p:nvPr/>
              </p:nvSpPr>
              <p:spPr bwMode="auto">
                <a:xfrm>
                  <a:off x="1245" y="2561"/>
                  <a:ext cx="21" cy="116"/>
                </a:xfrm>
                <a:prstGeom prst="rect">
                  <a:avLst/>
                </a:prstGeom>
                <a:solidFill>
                  <a:srgbClr val="C0C0C0"/>
                </a:solidFill>
                <a:ln w="6350">
                  <a:solidFill>
                    <a:srgbClr val="000000"/>
                  </a:solidFill>
                  <a:miter lim="800000"/>
                  <a:headEnd/>
                  <a:tailEnd/>
                </a:ln>
              </p:spPr>
              <p:txBody>
                <a:bodyPr/>
                <a:lstStyle/>
                <a:p>
                  <a:endParaRPr lang="zh-CN" altLang="en-US"/>
                </a:p>
              </p:txBody>
            </p:sp>
            <p:sp>
              <p:nvSpPr>
                <p:cNvPr id="1107" name="Line 174"/>
                <p:cNvSpPr>
                  <a:spLocks noChangeShapeType="1"/>
                </p:cNvSpPr>
                <p:nvPr/>
              </p:nvSpPr>
              <p:spPr bwMode="auto">
                <a:xfrm>
                  <a:off x="1254" y="2559"/>
                  <a:ext cx="1" cy="108"/>
                </a:xfrm>
                <a:prstGeom prst="line">
                  <a:avLst/>
                </a:prstGeom>
                <a:noFill/>
                <a:ln w="6350">
                  <a:solidFill>
                    <a:srgbClr val="000000"/>
                  </a:solidFill>
                  <a:round/>
                  <a:headEnd/>
                  <a:tailEnd/>
                </a:ln>
              </p:spPr>
              <p:txBody>
                <a:bodyPr/>
                <a:lstStyle/>
                <a:p>
                  <a:endParaRPr lang="zh-CN" altLang="en-US"/>
                </a:p>
              </p:txBody>
            </p:sp>
          </p:grpSp>
          <p:sp>
            <p:nvSpPr>
              <p:cNvPr id="1062" name="Rectangle 175"/>
              <p:cNvSpPr>
                <a:spLocks noChangeArrowheads="1"/>
              </p:cNvSpPr>
              <p:nvPr/>
            </p:nvSpPr>
            <p:spPr bwMode="auto">
              <a:xfrm>
                <a:off x="1144" y="2485"/>
                <a:ext cx="72" cy="188"/>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63" name="Freeform 176"/>
              <p:cNvSpPr>
                <a:spLocks/>
              </p:cNvSpPr>
              <p:nvPr/>
            </p:nvSpPr>
            <p:spPr bwMode="auto">
              <a:xfrm>
                <a:off x="1414" y="2523"/>
                <a:ext cx="48" cy="40"/>
              </a:xfrm>
              <a:custGeom>
                <a:avLst/>
                <a:gdLst>
                  <a:gd name="T0" fmla="*/ 0 w 144"/>
                  <a:gd name="T1" fmla="*/ 0 h 120"/>
                  <a:gd name="T2" fmla="*/ 0 w 144"/>
                  <a:gd name="T3" fmla="*/ 40 h 120"/>
                  <a:gd name="T4" fmla="*/ 48 w 144"/>
                  <a:gd name="T5" fmla="*/ 40 h 120"/>
                  <a:gd name="T6" fmla="*/ 48 w 144"/>
                  <a:gd name="T7" fmla="*/ 8 h 120"/>
                  <a:gd name="T8" fmla="*/ 0 w 144"/>
                  <a:gd name="T9" fmla="*/ 0 h 120"/>
                  <a:gd name="T10" fmla="*/ 0 60000 65536"/>
                  <a:gd name="T11" fmla="*/ 0 60000 65536"/>
                  <a:gd name="T12" fmla="*/ 0 60000 65536"/>
                  <a:gd name="T13" fmla="*/ 0 60000 65536"/>
                  <a:gd name="T14" fmla="*/ 0 60000 65536"/>
                  <a:gd name="T15" fmla="*/ 0 w 144"/>
                  <a:gd name="T16" fmla="*/ 0 h 120"/>
                  <a:gd name="T17" fmla="*/ 144 w 144"/>
                  <a:gd name="T18" fmla="*/ 120 h 120"/>
                </a:gdLst>
                <a:ahLst/>
                <a:cxnLst>
                  <a:cxn ang="T10">
                    <a:pos x="T0" y="T1"/>
                  </a:cxn>
                  <a:cxn ang="T11">
                    <a:pos x="T2" y="T3"/>
                  </a:cxn>
                  <a:cxn ang="T12">
                    <a:pos x="T4" y="T5"/>
                  </a:cxn>
                  <a:cxn ang="T13">
                    <a:pos x="T6" y="T7"/>
                  </a:cxn>
                  <a:cxn ang="T14">
                    <a:pos x="T8" y="T9"/>
                  </a:cxn>
                </a:cxnLst>
                <a:rect l="T15" t="T16" r="T17" b="T18"/>
                <a:pathLst>
                  <a:path w="144" h="120">
                    <a:moveTo>
                      <a:pt x="0" y="0"/>
                    </a:moveTo>
                    <a:lnTo>
                      <a:pt x="0" y="120"/>
                    </a:lnTo>
                    <a:lnTo>
                      <a:pt x="144" y="120"/>
                    </a:lnTo>
                    <a:lnTo>
                      <a:pt x="144" y="24"/>
                    </a:lnTo>
                    <a:lnTo>
                      <a:pt x="0" y="0"/>
                    </a:lnTo>
                  </a:path>
                </a:pathLst>
              </a:custGeom>
              <a:noFill/>
              <a:ln w="6350">
                <a:solidFill>
                  <a:srgbClr val="000000"/>
                </a:solidFill>
                <a:prstDash val="solid"/>
                <a:round/>
                <a:headEnd/>
                <a:tailEnd/>
              </a:ln>
            </p:spPr>
            <p:txBody>
              <a:bodyPr/>
              <a:lstStyle/>
              <a:p>
                <a:endParaRPr lang="zh-CN" altLang="en-US"/>
              </a:p>
            </p:txBody>
          </p:sp>
          <p:sp>
            <p:nvSpPr>
              <p:cNvPr id="1064" name="Freeform 177"/>
              <p:cNvSpPr>
                <a:spLocks/>
              </p:cNvSpPr>
              <p:nvPr/>
            </p:nvSpPr>
            <p:spPr bwMode="auto">
              <a:xfrm>
                <a:off x="1315" y="2450"/>
                <a:ext cx="32" cy="36"/>
              </a:xfrm>
              <a:custGeom>
                <a:avLst/>
                <a:gdLst>
                  <a:gd name="T0" fmla="*/ 18 w 98"/>
                  <a:gd name="T1" fmla="*/ 0 h 108"/>
                  <a:gd name="T2" fmla="*/ 0 w 98"/>
                  <a:gd name="T3" fmla="*/ 36 h 108"/>
                  <a:gd name="T4" fmla="*/ 24 w 98"/>
                  <a:gd name="T5" fmla="*/ 33 h 108"/>
                  <a:gd name="T6" fmla="*/ 32 w 98"/>
                  <a:gd name="T7" fmla="*/ 9 h 108"/>
                  <a:gd name="T8" fmla="*/ 18 w 98"/>
                  <a:gd name="T9" fmla="*/ 0 h 108"/>
                  <a:gd name="T10" fmla="*/ 0 60000 65536"/>
                  <a:gd name="T11" fmla="*/ 0 60000 65536"/>
                  <a:gd name="T12" fmla="*/ 0 60000 65536"/>
                  <a:gd name="T13" fmla="*/ 0 60000 65536"/>
                  <a:gd name="T14" fmla="*/ 0 60000 65536"/>
                  <a:gd name="T15" fmla="*/ 0 w 98"/>
                  <a:gd name="T16" fmla="*/ 0 h 108"/>
                  <a:gd name="T17" fmla="*/ 98 w 98"/>
                  <a:gd name="T18" fmla="*/ 108 h 108"/>
                </a:gdLst>
                <a:ahLst/>
                <a:cxnLst>
                  <a:cxn ang="T10">
                    <a:pos x="T0" y="T1"/>
                  </a:cxn>
                  <a:cxn ang="T11">
                    <a:pos x="T2" y="T3"/>
                  </a:cxn>
                  <a:cxn ang="T12">
                    <a:pos x="T4" y="T5"/>
                  </a:cxn>
                  <a:cxn ang="T13">
                    <a:pos x="T6" y="T7"/>
                  </a:cxn>
                  <a:cxn ang="T14">
                    <a:pos x="T8" y="T9"/>
                  </a:cxn>
                </a:cxnLst>
                <a:rect l="T15" t="T16" r="T17" b="T18"/>
                <a:pathLst>
                  <a:path w="98" h="108">
                    <a:moveTo>
                      <a:pt x="54" y="0"/>
                    </a:moveTo>
                    <a:lnTo>
                      <a:pt x="0" y="108"/>
                    </a:lnTo>
                    <a:lnTo>
                      <a:pt x="72" y="99"/>
                    </a:lnTo>
                    <a:lnTo>
                      <a:pt x="98" y="27"/>
                    </a:lnTo>
                    <a:lnTo>
                      <a:pt x="54"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5" name="Freeform 178"/>
              <p:cNvSpPr>
                <a:spLocks/>
              </p:cNvSpPr>
              <p:nvPr/>
            </p:nvSpPr>
            <p:spPr bwMode="auto">
              <a:xfrm>
                <a:off x="1258" y="2690"/>
                <a:ext cx="152" cy="12"/>
              </a:xfrm>
              <a:custGeom>
                <a:avLst/>
                <a:gdLst>
                  <a:gd name="T0" fmla="*/ 0 w 457"/>
                  <a:gd name="T1" fmla="*/ 0 h 37"/>
                  <a:gd name="T2" fmla="*/ 152 w 457"/>
                  <a:gd name="T3" fmla="*/ 0 h 37"/>
                  <a:gd name="T4" fmla="*/ 152 w 457"/>
                  <a:gd name="T5" fmla="*/ 12 h 37"/>
                  <a:gd name="T6" fmla="*/ 2 w 457"/>
                  <a:gd name="T7" fmla="*/ 12 h 37"/>
                  <a:gd name="T8" fmla="*/ 0 w 457"/>
                  <a:gd name="T9" fmla="*/ 0 h 37"/>
                  <a:gd name="T10" fmla="*/ 0 60000 65536"/>
                  <a:gd name="T11" fmla="*/ 0 60000 65536"/>
                  <a:gd name="T12" fmla="*/ 0 60000 65536"/>
                  <a:gd name="T13" fmla="*/ 0 60000 65536"/>
                  <a:gd name="T14" fmla="*/ 0 60000 65536"/>
                  <a:gd name="T15" fmla="*/ 0 w 457"/>
                  <a:gd name="T16" fmla="*/ 0 h 37"/>
                  <a:gd name="T17" fmla="*/ 457 w 457"/>
                  <a:gd name="T18" fmla="*/ 37 h 37"/>
                </a:gdLst>
                <a:ahLst/>
                <a:cxnLst>
                  <a:cxn ang="T10">
                    <a:pos x="T0" y="T1"/>
                  </a:cxn>
                  <a:cxn ang="T11">
                    <a:pos x="T2" y="T3"/>
                  </a:cxn>
                  <a:cxn ang="T12">
                    <a:pos x="T4" y="T5"/>
                  </a:cxn>
                  <a:cxn ang="T13">
                    <a:pos x="T6" y="T7"/>
                  </a:cxn>
                  <a:cxn ang="T14">
                    <a:pos x="T8" y="T9"/>
                  </a:cxn>
                </a:cxnLst>
                <a:rect l="T15" t="T16" r="T17" b="T18"/>
                <a:pathLst>
                  <a:path w="457" h="37">
                    <a:moveTo>
                      <a:pt x="0" y="0"/>
                    </a:moveTo>
                    <a:lnTo>
                      <a:pt x="457" y="0"/>
                    </a:lnTo>
                    <a:lnTo>
                      <a:pt x="457" y="37"/>
                    </a:lnTo>
                    <a:lnTo>
                      <a:pt x="6" y="37"/>
                    </a:lnTo>
                    <a:lnTo>
                      <a:pt x="0"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066" name="Freeform 179"/>
              <p:cNvSpPr>
                <a:spLocks/>
              </p:cNvSpPr>
              <p:nvPr/>
            </p:nvSpPr>
            <p:spPr bwMode="auto">
              <a:xfrm>
                <a:off x="1142" y="2216"/>
                <a:ext cx="63" cy="77"/>
              </a:xfrm>
              <a:custGeom>
                <a:avLst/>
                <a:gdLst>
                  <a:gd name="T0" fmla="*/ 59 w 191"/>
                  <a:gd name="T1" fmla="*/ 0 h 232"/>
                  <a:gd name="T2" fmla="*/ 1 w 191"/>
                  <a:gd name="T3" fmla="*/ 55 h 232"/>
                  <a:gd name="T4" fmla="*/ 0 w 191"/>
                  <a:gd name="T5" fmla="*/ 77 h 232"/>
                  <a:gd name="T6" fmla="*/ 63 w 191"/>
                  <a:gd name="T7" fmla="*/ 25 h 232"/>
                  <a:gd name="T8" fmla="*/ 59 w 191"/>
                  <a:gd name="T9" fmla="*/ 0 h 232"/>
                  <a:gd name="T10" fmla="*/ 0 60000 65536"/>
                  <a:gd name="T11" fmla="*/ 0 60000 65536"/>
                  <a:gd name="T12" fmla="*/ 0 60000 65536"/>
                  <a:gd name="T13" fmla="*/ 0 60000 65536"/>
                  <a:gd name="T14" fmla="*/ 0 60000 65536"/>
                  <a:gd name="T15" fmla="*/ 0 w 191"/>
                  <a:gd name="T16" fmla="*/ 0 h 232"/>
                  <a:gd name="T17" fmla="*/ 191 w 191"/>
                  <a:gd name="T18" fmla="*/ 232 h 232"/>
                </a:gdLst>
                <a:ahLst/>
                <a:cxnLst>
                  <a:cxn ang="T10">
                    <a:pos x="T0" y="T1"/>
                  </a:cxn>
                  <a:cxn ang="T11">
                    <a:pos x="T2" y="T3"/>
                  </a:cxn>
                  <a:cxn ang="T12">
                    <a:pos x="T4" y="T5"/>
                  </a:cxn>
                  <a:cxn ang="T13">
                    <a:pos x="T6" y="T7"/>
                  </a:cxn>
                  <a:cxn ang="T14">
                    <a:pos x="T8" y="T9"/>
                  </a:cxn>
                </a:cxnLst>
                <a:rect l="T15" t="T16" r="T17" b="T18"/>
                <a:pathLst>
                  <a:path w="191" h="232">
                    <a:moveTo>
                      <a:pt x="180" y="0"/>
                    </a:moveTo>
                    <a:lnTo>
                      <a:pt x="2" y="166"/>
                    </a:lnTo>
                    <a:lnTo>
                      <a:pt x="0" y="232"/>
                    </a:lnTo>
                    <a:lnTo>
                      <a:pt x="191" y="76"/>
                    </a:lnTo>
                    <a:lnTo>
                      <a:pt x="180"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7" name="Freeform 180"/>
              <p:cNvSpPr>
                <a:spLocks/>
              </p:cNvSpPr>
              <p:nvPr/>
            </p:nvSpPr>
            <p:spPr bwMode="auto">
              <a:xfrm>
                <a:off x="1125" y="2011"/>
                <a:ext cx="97" cy="664"/>
              </a:xfrm>
              <a:custGeom>
                <a:avLst/>
                <a:gdLst>
                  <a:gd name="T0" fmla="*/ 97 w 289"/>
                  <a:gd name="T1" fmla="*/ 0 h 1991"/>
                  <a:gd name="T2" fmla="*/ 0 w 289"/>
                  <a:gd name="T3" fmla="*/ 39 h 1991"/>
                  <a:gd name="T4" fmla="*/ 0 w 289"/>
                  <a:gd name="T5" fmla="*/ 664 h 1991"/>
                  <a:gd name="T6" fmla="*/ 18 w 289"/>
                  <a:gd name="T7" fmla="*/ 664 h 1991"/>
                  <a:gd name="T8" fmla="*/ 18 w 289"/>
                  <a:gd name="T9" fmla="*/ 96 h 1991"/>
                  <a:gd name="T10" fmla="*/ 97 w 289"/>
                  <a:gd name="T11" fmla="*/ 63 h 1991"/>
                  <a:gd name="T12" fmla="*/ 97 w 289"/>
                  <a:gd name="T13" fmla="*/ 0 h 1991"/>
                  <a:gd name="T14" fmla="*/ 0 60000 65536"/>
                  <a:gd name="T15" fmla="*/ 0 60000 65536"/>
                  <a:gd name="T16" fmla="*/ 0 60000 65536"/>
                  <a:gd name="T17" fmla="*/ 0 60000 65536"/>
                  <a:gd name="T18" fmla="*/ 0 60000 65536"/>
                  <a:gd name="T19" fmla="*/ 0 60000 65536"/>
                  <a:gd name="T20" fmla="*/ 0 60000 65536"/>
                  <a:gd name="T21" fmla="*/ 0 w 289"/>
                  <a:gd name="T22" fmla="*/ 0 h 1991"/>
                  <a:gd name="T23" fmla="*/ 289 w 289"/>
                  <a:gd name="T24" fmla="*/ 1991 h 19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9" h="1991">
                    <a:moveTo>
                      <a:pt x="289" y="0"/>
                    </a:moveTo>
                    <a:lnTo>
                      <a:pt x="0" y="117"/>
                    </a:lnTo>
                    <a:lnTo>
                      <a:pt x="0" y="1991"/>
                    </a:lnTo>
                    <a:lnTo>
                      <a:pt x="54" y="1991"/>
                    </a:lnTo>
                    <a:lnTo>
                      <a:pt x="54" y="288"/>
                    </a:lnTo>
                    <a:lnTo>
                      <a:pt x="289" y="189"/>
                    </a:lnTo>
                    <a:lnTo>
                      <a:pt x="289" y="0"/>
                    </a:lnTo>
                    <a:close/>
                  </a:path>
                </a:pathLst>
              </a:custGeom>
              <a:solidFill>
                <a:srgbClr val="9F9F9F"/>
              </a:solidFill>
              <a:ln w="6350">
                <a:solidFill>
                  <a:srgbClr val="000000"/>
                </a:solidFill>
                <a:prstDash val="solid"/>
                <a:round/>
                <a:headEnd/>
                <a:tailEnd/>
              </a:ln>
            </p:spPr>
            <p:txBody>
              <a:bodyPr/>
              <a:lstStyle/>
              <a:p>
                <a:endParaRPr lang="zh-CN" altLang="en-US"/>
              </a:p>
            </p:txBody>
          </p:sp>
          <p:sp>
            <p:nvSpPr>
              <p:cNvPr id="1068" name="Freeform 181"/>
              <p:cNvSpPr>
                <a:spLocks/>
              </p:cNvSpPr>
              <p:nvPr/>
            </p:nvSpPr>
            <p:spPr bwMode="auto">
              <a:xfrm>
                <a:off x="1122" y="2675"/>
                <a:ext cx="553" cy="144"/>
              </a:xfrm>
              <a:custGeom>
                <a:avLst/>
                <a:gdLst>
                  <a:gd name="T0" fmla="*/ 0 w 1657"/>
                  <a:gd name="T1" fmla="*/ 144 h 433"/>
                  <a:gd name="T2" fmla="*/ 0 w 1657"/>
                  <a:gd name="T3" fmla="*/ 0 h 433"/>
                  <a:gd name="T4" fmla="*/ 120 w 1657"/>
                  <a:gd name="T5" fmla="*/ 0 h 433"/>
                  <a:gd name="T6" fmla="*/ 145 w 1657"/>
                  <a:gd name="T7" fmla="*/ 24 h 433"/>
                  <a:gd name="T8" fmla="*/ 217 w 1657"/>
                  <a:gd name="T9" fmla="*/ 24 h 433"/>
                  <a:gd name="T10" fmla="*/ 240 w 1657"/>
                  <a:gd name="T11" fmla="*/ 48 h 433"/>
                  <a:gd name="T12" fmla="*/ 481 w 1657"/>
                  <a:gd name="T13" fmla="*/ 48 h 433"/>
                  <a:gd name="T14" fmla="*/ 481 w 1657"/>
                  <a:gd name="T15" fmla="*/ 96 h 433"/>
                  <a:gd name="T16" fmla="*/ 553 w 1657"/>
                  <a:gd name="T17" fmla="*/ 96 h 433"/>
                  <a:gd name="T18" fmla="*/ 553 w 1657"/>
                  <a:gd name="T19" fmla="*/ 144 h 433"/>
                  <a:gd name="T20" fmla="*/ 0 w 1657"/>
                  <a:gd name="T21" fmla="*/ 144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57"/>
                  <a:gd name="T34" fmla="*/ 0 h 433"/>
                  <a:gd name="T35" fmla="*/ 1657 w 1657"/>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57" h="433">
                    <a:moveTo>
                      <a:pt x="0" y="433"/>
                    </a:moveTo>
                    <a:lnTo>
                      <a:pt x="0" y="0"/>
                    </a:lnTo>
                    <a:lnTo>
                      <a:pt x="361" y="0"/>
                    </a:lnTo>
                    <a:lnTo>
                      <a:pt x="433" y="72"/>
                    </a:lnTo>
                    <a:lnTo>
                      <a:pt x="649" y="72"/>
                    </a:lnTo>
                    <a:lnTo>
                      <a:pt x="720" y="145"/>
                    </a:lnTo>
                    <a:lnTo>
                      <a:pt x="1441" y="145"/>
                    </a:lnTo>
                    <a:lnTo>
                      <a:pt x="1441" y="289"/>
                    </a:lnTo>
                    <a:lnTo>
                      <a:pt x="1657" y="289"/>
                    </a:lnTo>
                    <a:lnTo>
                      <a:pt x="1657" y="433"/>
                    </a:lnTo>
                    <a:lnTo>
                      <a:pt x="0" y="433"/>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9" name="Rectangle 182"/>
              <p:cNvSpPr>
                <a:spLocks noChangeArrowheads="1"/>
              </p:cNvSpPr>
              <p:nvPr/>
            </p:nvSpPr>
            <p:spPr bwMode="auto">
              <a:xfrm>
                <a:off x="1124" y="2773"/>
                <a:ext cx="405" cy="44"/>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70" name="Line 183"/>
              <p:cNvSpPr>
                <a:spLocks noChangeShapeType="1"/>
              </p:cNvSpPr>
              <p:nvPr/>
            </p:nvSpPr>
            <p:spPr bwMode="auto">
              <a:xfrm>
                <a:off x="1104" y="2474"/>
                <a:ext cx="1" cy="84"/>
              </a:xfrm>
              <a:prstGeom prst="line">
                <a:avLst/>
              </a:prstGeom>
              <a:noFill/>
              <a:ln w="6350">
                <a:solidFill>
                  <a:srgbClr val="000000"/>
                </a:solidFill>
                <a:round/>
                <a:headEnd/>
                <a:tailEnd/>
              </a:ln>
            </p:spPr>
            <p:txBody>
              <a:bodyPr/>
              <a:lstStyle/>
              <a:p>
                <a:endParaRPr lang="zh-CN" altLang="en-US"/>
              </a:p>
            </p:txBody>
          </p:sp>
          <p:sp>
            <p:nvSpPr>
              <p:cNvPr id="1071" name="Freeform 184"/>
              <p:cNvSpPr>
                <a:spLocks/>
              </p:cNvSpPr>
              <p:nvPr/>
            </p:nvSpPr>
            <p:spPr bwMode="auto">
              <a:xfrm>
                <a:off x="1089" y="2558"/>
                <a:ext cx="36" cy="42"/>
              </a:xfrm>
              <a:custGeom>
                <a:avLst/>
                <a:gdLst>
                  <a:gd name="T0" fmla="*/ 0 w 108"/>
                  <a:gd name="T1" fmla="*/ 42 h 126"/>
                  <a:gd name="T2" fmla="*/ 0 w 108"/>
                  <a:gd name="T3" fmla="*/ 0 h 126"/>
                  <a:gd name="T4" fmla="*/ 36 w 108"/>
                  <a:gd name="T5" fmla="*/ 0 h 126"/>
                  <a:gd name="T6" fmla="*/ 36 w 108"/>
                  <a:gd name="T7" fmla="*/ 15 h 126"/>
                  <a:gd name="T8" fmla="*/ 12 w 108"/>
                  <a:gd name="T9" fmla="*/ 15 h 126"/>
                  <a:gd name="T10" fmla="*/ 12 w 108"/>
                  <a:gd name="T11" fmla="*/ 42 h 126"/>
                  <a:gd name="T12" fmla="*/ 0 w 108"/>
                  <a:gd name="T13" fmla="*/ 42 h 126"/>
                  <a:gd name="T14" fmla="*/ 0 60000 65536"/>
                  <a:gd name="T15" fmla="*/ 0 60000 65536"/>
                  <a:gd name="T16" fmla="*/ 0 60000 65536"/>
                  <a:gd name="T17" fmla="*/ 0 60000 65536"/>
                  <a:gd name="T18" fmla="*/ 0 60000 65536"/>
                  <a:gd name="T19" fmla="*/ 0 60000 65536"/>
                  <a:gd name="T20" fmla="*/ 0 60000 65536"/>
                  <a:gd name="T21" fmla="*/ 0 w 108"/>
                  <a:gd name="T22" fmla="*/ 0 h 126"/>
                  <a:gd name="T23" fmla="*/ 108 w 10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126">
                    <a:moveTo>
                      <a:pt x="0" y="126"/>
                    </a:moveTo>
                    <a:lnTo>
                      <a:pt x="0" y="0"/>
                    </a:lnTo>
                    <a:lnTo>
                      <a:pt x="108" y="0"/>
                    </a:lnTo>
                    <a:lnTo>
                      <a:pt x="108" y="45"/>
                    </a:lnTo>
                    <a:lnTo>
                      <a:pt x="36" y="45"/>
                    </a:lnTo>
                    <a:lnTo>
                      <a:pt x="36" y="126"/>
                    </a:lnTo>
                    <a:lnTo>
                      <a:pt x="0" y="126"/>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72" name="Freeform 185"/>
              <p:cNvSpPr>
                <a:spLocks/>
              </p:cNvSpPr>
              <p:nvPr/>
            </p:nvSpPr>
            <p:spPr bwMode="auto">
              <a:xfrm>
                <a:off x="1291" y="2528"/>
                <a:ext cx="122" cy="174"/>
              </a:xfrm>
              <a:custGeom>
                <a:avLst/>
                <a:gdLst>
                  <a:gd name="T0" fmla="*/ 0 w 368"/>
                  <a:gd name="T1" fmla="*/ 0 h 523"/>
                  <a:gd name="T2" fmla="*/ 122 w 368"/>
                  <a:gd name="T3" fmla="*/ 174 h 523"/>
                  <a:gd name="T4" fmla="*/ 104 w 368"/>
                  <a:gd name="T5" fmla="*/ 171 h 523"/>
                  <a:gd name="T6" fmla="*/ 0 w 368"/>
                  <a:gd name="T7" fmla="*/ 24 h 523"/>
                  <a:gd name="T8" fmla="*/ 0 w 368"/>
                  <a:gd name="T9" fmla="*/ 0 h 523"/>
                  <a:gd name="T10" fmla="*/ 0 60000 65536"/>
                  <a:gd name="T11" fmla="*/ 0 60000 65536"/>
                  <a:gd name="T12" fmla="*/ 0 60000 65536"/>
                  <a:gd name="T13" fmla="*/ 0 60000 65536"/>
                  <a:gd name="T14" fmla="*/ 0 60000 65536"/>
                  <a:gd name="T15" fmla="*/ 0 w 368"/>
                  <a:gd name="T16" fmla="*/ 0 h 523"/>
                  <a:gd name="T17" fmla="*/ 368 w 368"/>
                  <a:gd name="T18" fmla="*/ 523 h 523"/>
                </a:gdLst>
                <a:ahLst/>
                <a:cxnLst>
                  <a:cxn ang="T10">
                    <a:pos x="T0" y="T1"/>
                  </a:cxn>
                  <a:cxn ang="T11">
                    <a:pos x="T2" y="T3"/>
                  </a:cxn>
                  <a:cxn ang="T12">
                    <a:pos x="T4" y="T5"/>
                  </a:cxn>
                  <a:cxn ang="T13">
                    <a:pos x="T6" y="T7"/>
                  </a:cxn>
                  <a:cxn ang="T14">
                    <a:pos x="T8" y="T9"/>
                  </a:cxn>
                </a:cxnLst>
                <a:rect l="T15" t="T16" r="T17" b="T18"/>
                <a:pathLst>
                  <a:path w="368" h="523">
                    <a:moveTo>
                      <a:pt x="0" y="0"/>
                    </a:moveTo>
                    <a:lnTo>
                      <a:pt x="368" y="523"/>
                    </a:lnTo>
                    <a:lnTo>
                      <a:pt x="314" y="513"/>
                    </a:lnTo>
                    <a:lnTo>
                      <a:pt x="0" y="72"/>
                    </a:lnTo>
                    <a:lnTo>
                      <a:pt x="0" y="0"/>
                    </a:lnTo>
                    <a:close/>
                  </a:path>
                </a:pathLst>
              </a:custGeom>
              <a:solidFill>
                <a:srgbClr val="9F9F9F"/>
              </a:solidFill>
              <a:ln w="6350">
                <a:solidFill>
                  <a:srgbClr val="000000"/>
                </a:solidFill>
                <a:prstDash val="solid"/>
                <a:round/>
                <a:headEnd/>
                <a:tailEnd/>
              </a:ln>
            </p:spPr>
            <p:txBody>
              <a:bodyPr/>
              <a:lstStyle/>
              <a:p>
                <a:endParaRPr lang="zh-CN" altLang="en-US"/>
              </a:p>
            </p:txBody>
          </p:sp>
          <p:sp>
            <p:nvSpPr>
              <p:cNvPr id="1073" name="Freeform 186"/>
              <p:cNvSpPr>
                <a:spLocks/>
              </p:cNvSpPr>
              <p:nvPr/>
            </p:nvSpPr>
            <p:spPr bwMode="auto">
              <a:xfrm>
                <a:off x="1026" y="2627"/>
                <a:ext cx="96" cy="192"/>
              </a:xfrm>
              <a:custGeom>
                <a:avLst/>
                <a:gdLst>
                  <a:gd name="T0" fmla="*/ 72 w 288"/>
                  <a:gd name="T1" fmla="*/ 0 h 577"/>
                  <a:gd name="T2" fmla="*/ 0 w 288"/>
                  <a:gd name="T3" fmla="*/ 72 h 577"/>
                  <a:gd name="T4" fmla="*/ 0 w 288"/>
                  <a:gd name="T5" fmla="*/ 192 h 577"/>
                  <a:gd name="T6" fmla="*/ 96 w 288"/>
                  <a:gd name="T7" fmla="*/ 192 h 577"/>
                  <a:gd name="T8" fmla="*/ 96 w 288"/>
                  <a:gd name="T9" fmla="*/ 48 h 577"/>
                  <a:gd name="T10" fmla="*/ 72 w 288"/>
                  <a:gd name="T11" fmla="*/ 0 h 577"/>
                  <a:gd name="T12" fmla="*/ 0 60000 65536"/>
                  <a:gd name="T13" fmla="*/ 0 60000 65536"/>
                  <a:gd name="T14" fmla="*/ 0 60000 65536"/>
                  <a:gd name="T15" fmla="*/ 0 60000 65536"/>
                  <a:gd name="T16" fmla="*/ 0 60000 65536"/>
                  <a:gd name="T17" fmla="*/ 0 60000 65536"/>
                  <a:gd name="T18" fmla="*/ 0 w 288"/>
                  <a:gd name="T19" fmla="*/ 0 h 577"/>
                  <a:gd name="T20" fmla="*/ 288 w 288"/>
                  <a:gd name="T21" fmla="*/ 577 h 577"/>
                </a:gdLst>
                <a:ahLst/>
                <a:cxnLst>
                  <a:cxn ang="T12">
                    <a:pos x="T0" y="T1"/>
                  </a:cxn>
                  <a:cxn ang="T13">
                    <a:pos x="T2" y="T3"/>
                  </a:cxn>
                  <a:cxn ang="T14">
                    <a:pos x="T4" y="T5"/>
                  </a:cxn>
                  <a:cxn ang="T15">
                    <a:pos x="T6" y="T7"/>
                  </a:cxn>
                  <a:cxn ang="T16">
                    <a:pos x="T8" y="T9"/>
                  </a:cxn>
                  <a:cxn ang="T17">
                    <a:pos x="T10" y="T11"/>
                  </a:cxn>
                </a:cxnLst>
                <a:rect l="T18" t="T19" r="T20" b="T21"/>
                <a:pathLst>
                  <a:path w="288" h="577">
                    <a:moveTo>
                      <a:pt x="216" y="0"/>
                    </a:moveTo>
                    <a:lnTo>
                      <a:pt x="0" y="216"/>
                    </a:lnTo>
                    <a:lnTo>
                      <a:pt x="0" y="577"/>
                    </a:lnTo>
                    <a:lnTo>
                      <a:pt x="288" y="577"/>
                    </a:lnTo>
                    <a:lnTo>
                      <a:pt x="288" y="144"/>
                    </a:lnTo>
                    <a:lnTo>
                      <a:pt x="216"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74" name="Rectangle 187"/>
              <p:cNvSpPr>
                <a:spLocks noChangeArrowheads="1"/>
              </p:cNvSpPr>
              <p:nvPr/>
            </p:nvSpPr>
            <p:spPr bwMode="auto">
              <a:xfrm>
                <a:off x="1004" y="2913"/>
                <a:ext cx="668" cy="24"/>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5" name="Rectangle 188"/>
              <p:cNvSpPr>
                <a:spLocks noChangeArrowheads="1"/>
              </p:cNvSpPr>
              <p:nvPr/>
            </p:nvSpPr>
            <p:spPr bwMode="auto">
              <a:xfrm>
                <a:off x="1004" y="2869"/>
                <a:ext cx="668" cy="40"/>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6" name="Rectangle 189"/>
              <p:cNvSpPr>
                <a:spLocks noChangeArrowheads="1"/>
              </p:cNvSpPr>
              <p:nvPr/>
            </p:nvSpPr>
            <p:spPr bwMode="auto">
              <a:xfrm>
                <a:off x="1004" y="2821"/>
                <a:ext cx="668" cy="44"/>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7" name="Rectangle 190"/>
              <p:cNvSpPr>
                <a:spLocks noChangeArrowheads="1"/>
              </p:cNvSpPr>
              <p:nvPr/>
            </p:nvSpPr>
            <p:spPr bwMode="auto">
              <a:xfrm>
                <a:off x="1585" y="2785"/>
                <a:ext cx="68" cy="20"/>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8" name="Oval 191"/>
              <p:cNvSpPr>
                <a:spLocks noChangeArrowheads="1"/>
              </p:cNvSpPr>
              <p:nvPr/>
            </p:nvSpPr>
            <p:spPr bwMode="auto">
              <a:xfrm>
                <a:off x="1074" y="2603"/>
                <a:ext cx="48" cy="48"/>
              </a:xfrm>
              <a:prstGeom prst="ellipse">
                <a:avLst/>
              </a:prstGeom>
              <a:solidFill>
                <a:srgbClr val="9F9F9F"/>
              </a:solidFill>
              <a:ln w="6350">
                <a:solidFill>
                  <a:srgbClr val="000000"/>
                </a:solidFill>
                <a:round/>
                <a:headEnd/>
                <a:tailEnd/>
              </a:ln>
            </p:spPr>
            <p:txBody>
              <a:bodyPr/>
              <a:lstStyle/>
              <a:p>
                <a:endParaRPr lang="zh-CN" altLang="en-US"/>
              </a:p>
            </p:txBody>
          </p:sp>
          <p:sp>
            <p:nvSpPr>
              <p:cNvPr id="1079" name="Rectangle 192"/>
              <p:cNvSpPr>
                <a:spLocks noChangeArrowheads="1"/>
              </p:cNvSpPr>
              <p:nvPr/>
            </p:nvSpPr>
            <p:spPr bwMode="auto">
              <a:xfrm>
                <a:off x="1245" y="2509"/>
                <a:ext cx="44" cy="44"/>
              </a:xfrm>
              <a:prstGeom prst="rect">
                <a:avLst/>
              </a:prstGeom>
              <a:solidFill>
                <a:srgbClr val="808080"/>
              </a:solidFill>
              <a:ln w="6350">
                <a:solidFill>
                  <a:srgbClr val="000000"/>
                </a:solidFill>
                <a:miter lim="800000"/>
                <a:headEnd/>
                <a:tailEnd/>
              </a:ln>
            </p:spPr>
            <p:txBody>
              <a:bodyPr/>
              <a:lstStyle/>
              <a:p>
                <a:endParaRPr lang="zh-CN" altLang="en-US"/>
              </a:p>
            </p:txBody>
          </p:sp>
          <p:sp>
            <p:nvSpPr>
              <p:cNvPr id="1080" name="Freeform 193"/>
              <p:cNvSpPr>
                <a:spLocks/>
              </p:cNvSpPr>
              <p:nvPr/>
            </p:nvSpPr>
            <p:spPr bwMode="auto">
              <a:xfrm>
                <a:off x="1219" y="2483"/>
                <a:ext cx="191" cy="192"/>
              </a:xfrm>
              <a:custGeom>
                <a:avLst/>
                <a:gdLst>
                  <a:gd name="T0" fmla="*/ 24 w 575"/>
                  <a:gd name="T1" fmla="*/ 192 h 576"/>
                  <a:gd name="T2" fmla="*/ 24 w 575"/>
                  <a:gd name="T3" fmla="*/ 24 h 576"/>
                  <a:gd name="T4" fmla="*/ 191 w 575"/>
                  <a:gd name="T5" fmla="*/ 24 h 576"/>
                  <a:gd name="T6" fmla="*/ 191 w 575"/>
                  <a:gd name="T7" fmla="*/ 0 h 576"/>
                  <a:gd name="T8" fmla="*/ 0 w 575"/>
                  <a:gd name="T9" fmla="*/ 0 h 576"/>
                  <a:gd name="T10" fmla="*/ 0 w 575"/>
                  <a:gd name="T11" fmla="*/ 192 h 576"/>
                  <a:gd name="T12" fmla="*/ 24 w 575"/>
                  <a:gd name="T13" fmla="*/ 192 h 576"/>
                  <a:gd name="T14" fmla="*/ 0 60000 65536"/>
                  <a:gd name="T15" fmla="*/ 0 60000 65536"/>
                  <a:gd name="T16" fmla="*/ 0 60000 65536"/>
                  <a:gd name="T17" fmla="*/ 0 60000 65536"/>
                  <a:gd name="T18" fmla="*/ 0 60000 65536"/>
                  <a:gd name="T19" fmla="*/ 0 60000 65536"/>
                  <a:gd name="T20" fmla="*/ 0 60000 65536"/>
                  <a:gd name="T21" fmla="*/ 0 w 575"/>
                  <a:gd name="T22" fmla="*/ 0 h 576"/>
                  <a:gd name="T23" fmla="*/ 575 w 575"/>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576">
                    <a:moveTo>
                      <a:pt x="72" y="576"/>
                    </a:moveTo>
                    <a:lnTo>
                      <a:pt x="72" y="72"/>
                    </a:lnTo>
                    <a:lnTo>
                      <a:pt x="575" y="72"/>
                    </a:lnTo>
                    <a:lnTo>
                      <a:pt x="575" y="0"/>
                    </a:lnTo>
                    <a:lnTo>
                      <a:pt x="0" y="0"/>
                    </a:lnTo>
                    <a:lnTo>
                      <a:pt x="0" y="576"/>
                    </a:lnTo>
                    <a:lnTo>
                      <a:pt x="72" y="576"/>
                    </a:lnTo>
                    <a:close/>
                  </a:path>
                </a:pathLst>
              </a:custGeom>
              <a:solidFill>
                <a:srgbClr val="C0C0C0"/>
              </a:solidFill>
              <a:ln w="6350">
                <a:solidFill>
                  <a:srgbClr val="000000"/>
                </a:solidFill>
                <a:prstDash val="solid"/>
                <a:round/>
                <a:headEnd/>
                <a:tailEnd/>
              </a:ln>
            </p:spPr>
            <p:txBody>
              <a:bodyPr/>
              <a:lstStyle/>
              <a:p>
                <a:endParaRPr lang="zh-CN" altLang="en-US"/>
              </a:p>
            </p:txBody>
          </p:sp>
          <p:grpSp>
            <p:nvGrpSpPr>
              <p:cNvPr id="1081" name="Group 194"/>
              <p:cNvGrpSpPr>
                <a:grpSpLocks/>
              </p:cNvGrpSpPr>
              <p:nvPr/>
            </p:nvGrpSpPr>
            <p:grpSpPr bwMode="auto">
              <a:xfrm>
                <a:off x="1062" y="2302"/>
                <a:ext cx="214" cy="194"/>
                <a:chOff x="1062" y="2302"/>
                <a:chExt cx="214" cy="194"/>
              </a:xfrm>
            </p:grpSpPr>
            <p:sp>
              <p:nvSpPr>
                <p:cNvPr id="1104" name="Oval 195"/>
                <p:cNvSpPr>
                  <a:spLocks noChangeArrowheads="1"/>
                </p:cNvSpPr>
                <p:nvPr/>
              </p:nvSpPr>
              <p:spPr bwMode="auto">
                <a:xfrm>
                  <a:off x="1081" y="2302"/>
                  <a:ext cx="195" cy="194"/>
                </a:xfrm>
                <a:prstGeom prst="ellipse">
                  <a:avLst/>
                </a:prstGeom>
                <a:solidFill>
                  <a:srgbClr val="808080"/>
                </a:solidFill>
                <a:ln w="6350">
                  <a:solidFill>
                    <a:srgbClr val="000000"/>
                  </a:solidFill>
                  <a:round/>
                  <a:headEnd/>
                  <a:tailEnd/>
                </a:ln>
              </p:spPr>
              <p:txBody>
                <a:bodyPr/>
                <a:lstStyle/>
                <a:p>
                  <a:endParaRPr lang="zh-CN" altLang="en-US"/>
                </a:p>
              </p:txBody>
            </p:sp>
            <p:sp>
              <p:nvSpPr>
                <p:cNvPr id="1105" name="Oval 196"/>
                <p:cNvSpPr>
                  <a:spLocks noChangeArrowheads="1"/>
                </p:cNvSpPr>
                <p:nvPr/>
              </p:nvSpPr>
              <p:spPr bwMode="auto">
                <a:xfrm>
                  <a:off x="1062" y="2302"/>
                  <a:ext cx="195" cy="194"/>
                </a:xfrm>
                <a:prstGeom prst="ellipse">
                  <a:avLst/>
                </a:prstGeom>
                <a:solidFill>
                  <a:srgbClr val="C0C0C0"/>
                </a:solidFill>
                <a:ln w="6350">
                  <a:solidFill>
                    <a:srgbClr val="000000"/>
                  </a:solidFill>
                  <a:round/>
                  <a:headEnd/>
                  <a:tailEnd/>
                </a:ln>
              </p:spPr>
              <p:txBody>
                <a:bodyPr/>
                <a:lstStyle/>
                <a:p>
                  <a:endParaRPr lang="zh-CN" altLang="en-US"/>
                </a:p>
              </p:txBody>
            </p:sp>
          </p:grpSp>
          <p:grpSp>
            <p:nvGrpSpPr>
              <p:cNvPr id="1082" name="Group 197"/>
              <p:cNvGrpSpPr>
                <a:grpSpLocks/>
              </p:cNvGrpSpPr>
              <p:nvPr/>
            </p:nvGrpSpPr>
            <p:grpSpPr bwMode="auto">
              <a:xfrm>
                <a:off x="1146" y="2677"/>
                <a:ext cx="73" cy="188"/>
                <a:chOff x="1146" y="2677"/>
                <a:chExt cx="73" cy="188"/>
              </a:xfrm>
            </p:grpSpPr>
            <p:sp>
              <p:nvSpPr>
                <p:cNvPr id="1095" name="Rectangle 198"/>
                <p:cNvSpPr>
                  <a:spLocks noChangeArrowheads="1"/>
                </p:cNvSpPr>
                <p:nvPr/>
              </p:nvSpPr>
              <p:spPr bwMode="auto">
                <a:xfrm>
                  <a:off x="1148" y="2677"/>
                  <a:ext cx="69" cy="188"/>
                </a:xfrm>
                <a:prstGeom prst="rect">
                  <a:avLst/>
                </a:prstGeom>
                <a:solidFill>
                  <a:srgbClr val="C0C0C0"/>
                </a:solidFill>
                <a:ln w="6350">
                  <a:solidFill>
                    <a:srgbClr val="000000"/>
                  </a:solidFill>
                  <a:miter lim="800000"/>
                  <a:headEnd/>
                  <a:tailEnd/>
                </a:ln>
              </p:spPr>
              <p:txBody>
                <a:bodyPr/>
                <a:lstStyle/>
                <a:p>
                  <a:endParaRPr lang="zh-CN" altLang="en-US"/>
                </a:p>
              </p:txBody>
            </p:sp>
            <p:grpSp>
              <p:nvGrpSpPr>
                <p:cNvPr id="1096" name="Group 199"/>
                <p:cNvGrpSpPr>
                  <a:grpSpLocks/>
                </p:cNvGrpSpPr>
                <p:nvPr/>
              </p:nvGrpSpPr>
              <p:grpSpPr bwMode="auto">
                <a:xfrm>
                  <a:off x="1146" y="2699"/>
                  <a:ext cx="73" cy="145"/>
                  <a:chOff x="1146" y="2699"/>
                  <a:chExt cx="73" cy="145"/>
                </a:xfrm>
              </p:grpSpPr>
              <p:sp>
                <p:nvSpPr>
                  <p:cNvPr id="1097" name="Line 200"/>
                  <p:cNvSpPr>
                    <a:spLocks noChangeShapeType="1"/>
                  </p:cNvSpPr>
                  <p:nvPr/>
                </p:nvSpPr>
                <p:spPr bwMode="auto">
                  <a:xfrm>
                    <a:off x="1146" y="2723"/>
                    <a:ext cx="73" cy="1"/>
                  </a:xfrm>
                  <a:prstGeom prst="line">
                    <a:avLst/>
                  </a:prstGeom>
                  <a:noFill/>
                  <a:ln w="6350">
                    <a:solidFill>
                      <a:srgbClr val="000000"/>
                    </a:solidFill>
                    <a:round/>
                    <a:headEnd/>
                    <a:tailEnd/>
                  </a:ln>
                </p:spPr>
                <p:txBody>
                  <a:bodyPr/>
                  <a:lstStyle/>
                  <a:p>
                    <a:endParaRPr lang="zh-CN" altLang="en-US"/>
                  </a:p>
                </p:txBody>
              </p:sp>
              <p:sp>
                <p:nvSpPr>
                  <p:cNvPr id="1098" name="Line 201"/>
                  <p:cNvSpPr>
                    <a:spLocks noChangeShapeType="1"/>
                  </p:cNvSpPr>
                  <p:nvPr/>
                </p:nvSpPr>
                <p:spPr bwMode="auto">
                  <a:xfrm>
                    <a:off x="1146" y="2795"/>
                    <a:ext cx="73" cy="1"/>
                  </a:xfrm>
                  <a:prstGeom prst="line">
                    <a:avLst/>
                  </a:prstGeom>
                  <a:noFill/>
                  <a:ln w="6350">
                    <a:solidFill>
                      <a:srgbClr val="000000"/>
                    </a:solidFill>
                    <a:round/>
                    <a:headEnd/>
                    <a:tailEnd/>
                  </a:ln>
                </p:spPr>
                <p:txBody>
                  <a:bodyPr/>
                  <a:lstStyle/>
                  <a:p>
                    <a:endParaRPr lang="zh-CN" altLang="en-US"/>
                  </a:p>
                </p:txBody>
              </p:sp>
              <p:sp>
                <p:nvSpPr>
                  <p:cNvPr id="1099" name="Line 202"/>
                  <p:cNvSpPr>
                    <a:spLocks noChangeShapeType="1"/>
                  </p:cNvSpPr>
                  <p:nvPr/>
                </p:nvSpPr>
                <p:spPr bwMode="auto">
                  <a:xfrm>
                    <a:off x="1146" y="2771"/>
                    <a:ext cx="73" cy="1"/>
                  </a:xfrm>
                  <a:prstGeom prst="line">
                    <a:avLst/>
                  </a:prstGeom>
                  <a:noFill/>
                  <a:ln w="6350">
                    <a:solidFill>
                      <a:srgbClr val="000000"/>
                    </a:solidFill>
                    <a:round/>
                    <a:headEnd/>
                    <a:tailEnd/>
                  </a:ln>
                </p:spPr>
                <p:txBody>
                  <a:bodyPr/>
                  <a:lstStyle/>
                  <a:p>
                    <a:endParaRPr lang="zh-CN" altLang="en-US"/>
                  </a:p>
                </p:txBody>
              </p:sp>
              <p:sp>
                <p:nvSpPr>
                  <p:cNvPr id="1100" name="Line 203"/>
                  <p:cNvSpPr>
                    <a:spLocks noChangeShapeType="1"/>
                  </p:cNvSpPr>
                  <p:nvPr/>
                </p:nvSpPr>
                <p:spPr bwMode="auto">
                  <a:xfrm>
                    <a:off x="1146" y="2747"/>
                    <a:ext cx="73" cy="1"/>
                  </a:xfrm>
                  <a:prstGeom prst="line">
                    <a:avLst/>
                  </a:prstGeom>
                  <a:noFill/>
                  <a:ln w="6350">
                    <a:solidFill>
                      <a:srgbClr val="000000"/>
                    </a:solidFill>
                    <a:round/>
                    <a:headEnd/>
                    <a:tailEnd/>
                  </a:ln>
                </p:spPr>
                <p:txBody>
                  <a:bodyPr/>
                  <a:lstStyle/>
                  <a:p>
                    <a:endParaRPr lang="zh-CN" altLang="en-US"/>
                  </a:p>
                </p:txBody>
              </p:sp>
              <p:sp>
                <p:nvSpPr>
                  <p:cNvPr id="1101" name="Line 204"/>
                  <p:cNvSpPr>
                    <a:spLocks noChangeShapeType="1"/>
                  </p:cNvSpPr>
                  <p:nvPr/>
                </p:nvSpPr>
                <p:spPr bwMode="auto">
                  <a:xfrm>
                    <a:off x="1146" y="2699"/>
                    <a:ext cx="73" cy="1"/>
                  </a:xfrm>
                  <a:prstGeom prst="line">
                    <a:avLst/>
                  </a:prstGeom>
                  <a:noFill/>
                  <a:ln w="6350">
                    <a:solidFill>
                      <a:srgbClr val="000000"/>
                    </a:solidFill>
                    <a:round/>
                    <a:headEnd/>
                    <a:tailEnd/>
                  </a:ln>
                </p:spPr>
                <p:txBody>
                  <a:bodyPr/>
                  <a:lstStyle/>
                  <a:p>
                    <a:endParaRPr lang="zh-CN" altLang="en-US"/>
                  </a:p>
                </p:txBody>
              </p:sp>
              <p:sp>
                <p:nvSpPr>
                  <p:cNvPr id="1102" name="Line 205"/>
                  <p:cNvSpPr>
                    <a:spLocks noChangeShapeType="1"/>
                  </p:cNvSpPr>
                  <p:nvPr/>
                </p:nvSpPr>
                <p:spPr bwMode="auto">
                  <a:xfrm>
                    <a:off x="1146" y="2819"/>
                    <a:ext cx="73" cy="1"/>
                  </a:xfrm>
                  <a:prstGeom prst="line">
                    <a:avLst/>
                  </a:prstGeom>
                  <a:noFill/>
                  <a:ln w="6350">
                    <a:solidFill>
                      <a:srgbClr val="000000"/>
                    </a:solidFill>
                    <a:round/>
                    <a:headEnd/>
                    <a:tailEnd/>
                  </a:ln>
                </p:spPr>
                <p:txBody>
                  <a:bodyPr/>
                  <a:lstStyle/>
                  <a:p>
                    <a:endParaRPr lang="zh-CN" altLang="en-US"/>
                  </a:p>
                </p:txBody>
              </p:sp>
              <p:sp>
                <p:nvSpPr>
                  <p:cNvPr id="1103" name="Line 206"/>
                  <p:cNvSpPr>
                    <a:spLocks noChangeShapeType="1"/>
                  </p:cNvSpPr>
                  <p:nvPr/>
                </p:nvSpPr>
                <p:spPr bwMode="auto">
                  <a:xfrm>
                    <a:off x="1146" y="2843"/>
                    <a:ext cx="73" cy="1"/>
                  </a:xfrm>
                  <a:prstGeom prst="line">
                    <a:avLst/>
                  </a:prstGeom>
                  <a:noFill/>
                  <a:ln w="6350">
                    <a:solidFill>
                      <a:srgbClr val="000000"/>
                    </a:solidFill>
                    <a:round/>
                    <a:headEnd/>
                    <a:tailEnd/>
                  </a:ln>
                </p:spPr>
                <p:txBody>
                  <a:bodyPr/>
                  <a:lstStyle/>
                  <a:p>
                    <a:endParaRPr lang="zh-CN" altLang="en-US"/>
                  </a:p>
                </p:txBody>
              </p:sp>
            </p:grpSp>
          </p:grpSp>
          <p:sp>
            <p:nvSpPr>
              <p:cNvPr id="1083" name="Rectangle 207"/>
              <p:cNvSpPr>
                <a:spLocks noChangeArrowheads="1"/>
              </p:cNvSpPr>
              <p:nvPr/>
            </p:nvSpPr>
            <p:spPr bwMode="auto">
              <a:xfrm>
                <a:off x="1605" y="2725"/>
                <a:ext cx="20" cy="44"/>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84" name="Freeform 208"/>
              <p:cNvSpPr>
                <a:spLocks/>
              </p:cNvSpPr>
              <p:nvPr/>
            </p:nvSpPr>
            <p:spPr bwMode="auto">
              <a:xfrm>
                <a:off x="1470" y="2231"/>
                <a:ext cx="55" cy="93"/>
              </a:xfrm>
              <a:custGeom>
                <a:avLst/>
                <a:gdLst>
                  <a:gd name="T0" fmla="*/ 46 w 163"/>
                  <a:gd name="T1" fmla="*/ 0 h 279"/>
                  <a:gd name="T2" fmla="*/ 0 w 163"/>
                  <a:gd name="T3" fmla="*/ 78 h 279"/>
                  <a:gd name="T4" fmla="*/ 9 w 163"/>
                  <a:gd name="T5" fmla="*/ 93 h 279"/>
                  <a:gd name="T6" fmla="*/ 55 w 163"/>
                  <a:gd name="T7" fmla="*/ 3 h 279"/>
                  <a:gd name="T8" fmla="*/ 46 w 163"/>
                  <a:gd name="T9" fmla="*/ 0 h 279"/>
                  <a:gd name="T10" fmla="*/ 0 60000 65536"/>
                  <a:gd name="T11" fmla="*/ 0 60000 65536"/>
                  <a:gd name="T12" fmla="*/ 0 60000 65536"/>
                  <a:gd name="T13" fmla="*/ 0 60000 65536"/>
                  <a:gd name="T14" fmla="*/ 0 60000 65536"/>
                  <a:gd name="T15" fmla="*/ 0 w 163"/>
                  <a:gd name="T16" fmla="*/ 0 h 279"/>
                  <a:gd name="T17" fmla="*/ 163 w 163"/>
                  <a:gd name="T18" fmla="*/ 279 h 279"/>
                </a:gdLst>
                <a:ahLst/>
                <a:cxnLst>
                  <a:cxn ang="T10">
                    <a:pos x="T0" y="T1"/>
                  </a:cxn>
                  <a:cxn ang="T11">
                    <a:pos x="T2" y="T3"/>
                  </a:cxn>
                  <a:cxn ang="T12">
                    <a:pos x="T4" y="T5"/>
                  </a:cxn>
                  <a:cxn ang="T13">
                    <a:pos x="T6" y="T7"/>
                  </a:cxn>
                  <a:cxn ang="T14">
                    <a:pos x="T8" y="T9"/>
                  </a:cxn>
                </a:cxnLst>
                <a:rect l="T15" t="T16" r="T17" b="T18"/>
                <a:pathLst>
                  <a:path w="163" h="279">
                    <a:moveTo>
                      <a:pt x="136" y="0"/>
                    </a:moveTo>
                    <a:lnTo>
                      <a:pt x="0" y="234"/>
                    </a:lnTo>
                    <a:lnTo>
                      <a:pt x="27" y="279"/>
                    </a:lnTo>
                    <a:lnTo>
                      <a:pt x="163" y="9"/>
                    </a:lnTo>
                    <a:lnTo>
                      <a:pt x="136"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85" name="Freeform 209"/>
              <p:cNvSpPr>
                <a:spLocks/>
              </p:cNvSpPr>
              <p:nvPr/>
            </p:nvSpPr>
            <p:spPr bwMode="auto">
              <a:xfrm>
                <a:off x="1404" y="2191"/>
                <a:ext cx="106" cy="28"/>
              </a:xfrm>
              <a:custGeom>
                <a:avLst/>
                <a:gdLst>
                  <a:gd name="T0" fmla="*/ 103 w 316"/>
                  <a:gd name="T1" fmla="*/ 0 h 83"/>
                  <a:gd name="T2" fmla="*/ 0 w 316"/>
                  <a:gd name="T3" fmla="*/ 15 h 83"/>
                  <a:gd name="T4" fmla="*/ 15 w 316"/>
                  <a:gd name="T5" fmla="*/ 28 h 83"/>
                  <a:gd name="T6" fmla="*/ 106 w 316"/>
                  <a:gd name="T7" fmla="*/ 9 h 83"/>
                  <a:gd name="T8" fmla="*/ 103 w 316"/>
                  <a:gd name="T9" fmla="*/ 0 h 83"/>
                  <a:gd name="T10" fmla="*/ 0 60000 65536"/>
                  <a:gd name="T11" fmla="*/ 0 60000 65536"/>
                  <a:gd name="T12" fmla="*/ 0 60000 65536"/>
                  <a:gd name="T13" fmla="*/ 0 60000 65536"/>
                  <a:gd name="T14" fmla="*/ 0 60000 65536"/>
                  <a:gd name="T15" fmla="*/ 0 w 316"/>
                  <a:gd name="T16" fmla="*/ 0 h 83"/>
                  <a:gd name="T17" fmla="*/ 316 w 316"/>
                  <a:gd name="T18" fmla="*/ 83 h 83"/>
                </a:gdLst>
                <a:ahLst/>
                <a:cxnLst>
                  <a:cxn ang="T10">
                    <a:pos x="T0" y="T1"/>
                  </a:cxn>
                  <a:cxn ang="T11">
                    <a:pos x="T2" y="T3"/>
                  </a:cxn>
                  <a:cxn ang="T12">
                    <a:pos x="T4" y="T5"/>
                  </a:cxn>
                  <a:cxn ang="T13">
                    <a:pos x="T6" y="T7"/>
                  </a:cxn>
                  <a:cxn ang="T14">
                    <a:pos x="T8" y="T9"/>
                  </a:cxn>
                </a:cxnLst>
                <a:rect l="T15" t="T16" r="T17" b="T18"/>
                <a:pathLst>
                  <a:path w="316" h="83">
                    <a:moveTo>
                      <a:pt x="306" y="0"/>
                    </a:moveTo>
                    <a:lnTo>
                      <a:pt x="0" y="45"/>
                    </a:lnTo>
                    <a:lnTo>
                      <a:pt x="45" y="83"/>
                    </a:lnTo>
                    <a:lnTo>
                      <a:pt x="316" y="27"/>
                    </a:lnTo>
                    <a:lnTo>
                      <a:pt x="306"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86" name="Freeform 210"/>
              <p:cNvSpPr>
                <a:spLocks/>
              </p:cNvSpPr>
              <p:nvPr/>
            </p:nvSpPr>
            <p:spPr bwMode="auto">
              <a:xfrm>
                <a:off x="1166" y="1977"/>
                <a:ext cx="393" cy="618"/>
              </a:xfrm>
              <a:custGeom>
                <a:avLst/>
                <a:gdLst>
                  <a:gd name="T0" fmla="*/ 13 w 1181"/>
                  <a:gd name="T1" fmla="*/ 22 h 1855"/>
                  <a:gd name="T2" fmla="*/ 7 w 1181"/>
                  <a:gd name="T3" fmla="*/ 40 h 1855"/>
                  <a:gd name="T4" fmla="*/ 2 w 1181"/>
                  <a:gd name="T5" fmla="*/ 63 h 1855"/>
                  <a:gd name="T6" fmla="*/ 0 w 1181"/>
                  <a:gd name="T7" fmla="*/ 87 h 1855"/>
                  <a:gd name="T8" fmla="*/ 0 w 1181"/>
                  <a:gd name="T9" fmla="*/ 111 h 1855"/>
                  <a:gd name="T10" fmla="*/ 5 w 1181"/>
                  <a:gd name="T11" fmla="*/ 142 h 1855"/>
                  <a:gd name="T12" fmla="*/ 10 w 1181"/>
                  <a:gd name="T13" fmla="*/ 181 h 1855"/>
                  <a:gd name="T14" fmla="*/ 19 w 1181"/>
                  <a:gd name="T15" fmla="*/ 225 h 1855"/>
                  <a:gd name="T16" fmla="*/ 34 w 1181"/>
                  <a:gd name="T17" fmla="*/ 275 h 1855"/>
                  <a:gd name="T18" fmla="*/ 56 w 1181"/>
                  <a:gd name="T19" fmla="*/ 323 h 1855"/>
                  <a:gd name="T20" fmla="*/ 92 w 1181"/>
                  <a:gd name="T21" fmla="*/ 380 h 1855"/>
                  <a:gd name="T22" fmla="*/ 128 w 1181"/>
                  <a:gd name="T23" fmla="*/ 434 h 1855"/>
                  <a:gd name="T24" fmla="*/ 158 w 1181"/>
                  <a:gd name="T25" fmla="*/ 470 h 1855"/>
                  <a:gd name="T26" fmla="*/ 199 w 1181"/>
                  <a:gd name="T27" fmla="*/ 513 h 1855"/>
                  <a:gd name="T28" fmla="*/ 243 w 1181"/>
                  <a:gd name="T29" fmla="*/ 549 h 1855"/>
                  <a:gd name="T30" fmla="*/ 282 w 1181"/>
                  <a:gd name="T31" fmla="*/ 578 h 1855"/>
                  <a:gd name="T32" fmla="*/ 310 w 1181"/>
                  <a:gd name="T33" fmla="*/ 596 h 1855"/>
                  <a:gd name="T34" fmla="*/ 338 w 1181"/>
                  <a:gd name="T35" fmla="*/ 609 h 1855"/>
                  <a:gd name="T36" fmla="*/ 361 w 1181"/>
                  <a:gd name="T37" fmla="*/ 618 h 1855"/>
                  <a:gd name="T38" fmla="*/ 379 w 1181"/>
                  <a:gd name="T39" fmla="*/ 618 h 1855"/>
                  <a:gd name="T40" fmla="*/ 393 w 1181"/>
                  <a:gd name="T41" fmla="*/ 611 h 1855"/>
                  <a:gd name="T42" fmla="*/ 26 w 1181"/>
                  <a:gd name="T43" fmla="*/ 0 h 1855"/>
                  <a:gd name="T44" fmla="*/ 13 w 1181"/>
                  <a:gd name="T45" fmla="*/ 22 h 18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1"/>
                  <a:gd name="T70" fmla="*/ 0 h 1855"/>
                  <a:gd name="T71" fmla="*/ 1181 w 1181"/>
                  <a:gd name="T72" fmla="*/ 1855 h 18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1" h="1855">
                    <a:moveTo>
                      <a:pt x="38" y="67"/>
                    </a:moveTo>
                    <a:lnTo>
                      <a:pt x="20" y="121"/>
                    </a:lnTo>
                    <a:lnTo>
                      <a:pt x="5" y="189"/>
                    </a:lnTo>
                    <a:lnTo>
                      <a:pt x="0" y="261"/>
                    </a:lnTo>
                    <a:lnTo>
                      <a:pt x="0" y="333"/>
                    </a:lnTo>
                    <a:lnTo>
                      <a:pt x="15" y="427"/>
                    </a:lnTo>
                    <a:lnTo>
                      <a:pt x="29" y="544"/>
                    </a:lnTo>
                    <a:lnTo>
                      <a:pt x="56" y="675"/>
                    </a:lnTo>
                    <a:lnTo>
                      <a:pt x="101" y="825"/>
                    </a:lnTo>
                    <a:lnTo>
                      <a:pt x="168" y="969"/>
                    </a:lnTo>
                    <a:lnTo>
                      <a:pt x="276" y="1140"/>
                    </a:lnTo>
                    <a:lnTo>
                      <a:pt x="384" y="1302"/>
                    </a:lnTo>
                    <a:lnTo>
                      <a:pt x="474" y="1410"/>
                    </a:lnTo>
                    <a:lnTo>
                      <a:pt x="599" y="1540"/>
                    </a:lnTo>
                    <a:lnTo>
                      <a:pt x="730" y="1648"/>
                    </a:lnTo>
                    <a:lnTo>
                      <a:pt x="847" y="1734"/>
                    </a:lnTo>
                    <a:lnTo>
                      <a:pt x="932" y="1788"/>
                    </a:lnTo>
                    <a:lnTo>
                      <a:pt x="1017" y="1828"/>
                    </a:lnTo>
                    <a:lnTo>
                      <a:pt x="1086" y="1855"/>
                    </a:lnTo>
                    <a:lnTo>
                      <a:pt x="1140" y="1855"/>
                    </a:lnTo>
                    <a:lnTo>
                      <a:pt x="1181" y="1833"/>
                    </a:lnTo>
                    <a:lnTo>
                      <a:pt x="78" y="0"/>
                    </a:lnTo>
                    <a:lnTo>
                      <a:pt x="38" y="67"/>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087" name="Freeform 211"/>
              <p:cNvSpPr>
                <a:spLocks/>
              </p:cNvSpPr>
              <p:nvPr/>
            </p:nvSpPr>
            <p:spPr bwMode="auto">
              <a:xfrm>
                <a:off x="1189" y="1975"/>
                <a:ext cx="370" cy="613"/>
              </a:xfrm>
              <a:custGeom>
                <a:avLst/>
                <a:gdLst>
                  <a:gd name="T0" fmla="*/ 3 w 1112"/>
                  <a:gd name="T1" fmla="*/ 0 h 1838"/>
                  <a:gd name="T2" fmla="*/ 0 w 1112"/>
                  <a:gd name="T3" fmla="*/ 12 h 1838"/>
                  <a:gd name="T4" fmla="*/ 0 w 1112"/>
                  <a:gd name="T5" fmla="*/ 39 h 1838"/>
                  <a:gd name="T6" fmla="*/ 2 w 1112"/>
                  <a:gd name="T7" fmla="*/ 71 h 1838"/>
                  <a:gd name="T8" fmla="*/ 5 w 1112"/>
                  <a:gd name="T9" fmla="*/ 96 h 1838"/>
                  <a:gd name="T10" fmla="*/ 9 w 1112"/>
                  <a:gd name="T11" fmla="*/ 129 h 1838"/>
                  <a:gd name="T12" fmla="*/ 15 w 1112"/>
                  <a:gd name="T13" fmla="*/ 168 h 1838"/>
                  <a:gd name="T14" fmla="*/ 24 w 1112"/>
                  <a:gd name="T15" fmla="*/ 209 h 1838"/>
                  <a:gd name="T16" fmla="*/ 42 w 1112"/>
                  <a:gd name="T17" fmla="*/ 260 h 1838"/>
                  <a:gd name="T18" fmla="*/ 69 w 1112"/>
                  <a:gd name="T19" fmla="*/ 319 h 1838"/>
                  <a:gd name="T20" fmla="*/ 99 w 1112"/>
                  <a:gd name="T21" fmla="*/ 367 h 1838"/>
                  <a:gd name="T22" fmla="*/ 135 w 1112"/>
                  <a:gd name="T23" fmla="*/ 418 h 1838"/>
                  <a:gd name="T24" fmla="*/ 167 w 1112"/>
                  <a:gd name="T25" fmla="*/ 457 h 1838"/>
                  <a:gd name="T26" fmla="*/ 193 w 1112"/>
                  <a:gd name="T27" fmla="*/ 483 h 1838"/>
                  <a:gd name="T28" fmla="*/ 217 w 1112"/>
                  <a:gd name="T29" fmla="*/ 508 h 1838"/>
                  <a:gd name="T30" fmla="*/ 242 w 1112"/>
                  <a:gd name="T31" fmla="*/ 532 h 1838"/>
                  <a:gd name="T32" fmla="*/ 271 w 1112"/>
                  <a:gd name="T33" fmla="*/ 555 h 1838"/>
                  <a:gd name="T34" fmla="*/ 290 w 1112"/>
                  <a:gd name="T35" fmla="*/ 571 h 1838"/>
                  <a:gd name="T36" fmla="*/ 311 w 1112"/>
                  <a:gd name="T37" fmla="*/ 584 h 1838"/>
                  <a:gd name="T38" fmla="*/ 334 w 1112"/>
                  <a:gd name="T39" fmla="*/ 597 h 1838"/>
                  <a:gd name="T40" fmla="*/ 353 w 1112"/>
                  <a:gd name="T41" fmla="*/ 610 h 1838"/>
                  <a:gd name="T42" fmla="*/ 365 w 1112"/>
                  <a:gd name="T43" fmla="*/ 613 h 1838"/>
                  <a:gd name="T44" fmla="*/ 370 w 1112"/>
                  <a:gd name="T45" fmla="*/ 604 h 1838"/>
                  <a:gd name="T46" fmla="*/ 369 w 1112"/>
                  <a:gd name="T47" fmla="*/ 591 h 1838"/>
                  <a:gd name="T48" fmla="*/ 366 w 1112"/>
                  <a:gd name="T49" fmla="*/ 577 h 1838"/>
                  <a:gd name="T50" fmla="*/ 361 w 1112"/>
                  <a:gd name="T51" fmla="*/ 551 h 1838"/>
                  <a:gd name="T52" fmla="*/ 355 w 1112"/>
                  <a:gd name="T53" fmla="*/ 518 h 1838"/>
                  <a:gd name="T54" fmla="*/ 347 w 1112"/>
                  <a:gd name="T55" fmla="*/ 487 h 1838"/>
                  <a:gd name="T56" fmla="*/ 338 w 1112"/>
                  <a:gd name="T57" fmla="*/ 450 h 1838"/>
                  <a:gd name="T58" fmla="*/ 326 w 1112"/>
                  <a:gd name="T59" fmla="*/ 412 h 1838"/>
                  <a:gd name="T60" fmla="*/ 313 w 1112"/>
                  <a:gd name="T61" fmla="*/ 381 h 1838"/>
                  <a:gd name="T62" fmla="*/ 302 w 1112"/>
                  <a:gd name="T63" fmla="*/ 355 h 1838"/>
                  <a:gd name="T64" fmla="*/ 284 w 1112"/>
                  <a:gd name="T65" fmla="*/ 320 h 1838"/>
                  <a:gd name="T66" fmla="*/ 268 w 1112"/>
                  <a:gd name="T67" fmla="*/ 289 h 1838"/>
                  <a:gd name="T68" fmla="*/ 247 w 1112"/>
                  <a:gd name="T69" fmla="*/ 255 h 1838"/>
                  <a:gd name="T70" fmla="*/ 215 w 1112"/>
                  <a:gd name="T71" fmla="*/ 213 h 1838"/>
                  <a:gd name="T72" fmla="*/ 193 w 1112"/>
                  <a:gd name="T73" fmla="*/ 183 h 1838"/>
                  <a:gd name="T74" fmla="*/ 160 w 1112"/>
                  <a:gd name="T75" fmla="*/ 142 h 1838"/>
                  <a:gd name="T76" fmla="*/ 130 w 1112"/>
                  <a:gd name="T77" fmla="*/ 113 h 1838"/>
                  <a:gd name="T78" fmla="*/ 100 w 1112"/>
                  <a:gd name="T79" fmla="*/ 82 h 1838"/>
                  <a:gd name="T80" fmla="*/ 78 w 1112"/>
                  <a:gd name="T81" fmla="*/ 60 h 1838"/>
                  <a:gd name="T82" fmla="*/ 54 w 1112"/>
                  <a:gd name="T83" fmla="*/ 37 h 1838"/>
                  <a:gd name="T84" fmla="*/ 36 w 1112"/>
                  <a:gd name="T85" fmla="*/ 21 h 1838"/>
                  <a:gd name="T86" fmla="*/ 18 w 1112"/>
                  <a:gd name="T87" fmla="*/ 6 h 1838"/>
                  <a:gd name="T88" fmla="*/ 3 w 1112"/>
                  <a:gd name="T89" fmla="*/ 0 h 18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12"/>
                  <a:gd name="T136" fmla="*/ 0 h 1838"/>
                  <a:gd name="T137" fmla="*/ 1112 w 1112"/>
                  <a:gd name="T138" fmla="*/ 1838 h 18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12" h="1838">
                    <a:moveTo>
                      <a:pt x="9" y="0"/>
                    </a:moveTo>
                    <a:lnTo>
                      <a:pt x="0" y="36"/>
                    </a:lnTo>
                    <a:lnTo>
                      <a:pt x="0" y="117"/>
                    </a:lnTo>
                    <a:lnTo>
                      <a:pt x="5" y="212"/>
                    </a:lnTo>
                    <a:lnTo>
                      <a:pt x="14" y="288"/>
                    </a:lnTo>
                    <a:lnTo>
                      <a:pt x="27" y="387"/>
                    </a:lnTo>
                    <a:lnTo>
                      <a:pt x="45" y="504"/>
                    </a:lnTo>
                    <a:lnTo>
                      <a:pt x="72" y="626"/>
                    </a:lnTo>
                    <a:lnTo>
                      <a:pt x="126" y="780"/>
                    </a:lnTo>
                    <a:lnTo>
                      <a:pt x="207" y="956"/>
                    </a:lnTo>
                    <a:lnTo>
                      <a:pt x="297" y="1100"/>
                    </a:lnTo>
                    <a:lnTo>
                      <a:pt x="405" y="1253"/>
                    </a:lnTo>
                    <a:lnTo>
                      <a:pt x="503" y="1370"/>
                    </a:lnTo>
                    <a:lnTo>
                      <a:pt x="580" y="1449"/>
                    </a:lnTo>
                    <a:lnTo>
                      <a:pt x="652" y="1523"/>
                    </a:lnTo>
                    <a:lnTo>
                      <a:pt x="728" y="1595"/>
                    </a:lnTo>
                    <a:lnTo>
                      <a:pt x="813" y="1665"/>
                    </a:lnTo>
                    <a:lnTo>
                      <a:pt x="872" y="1712"/>
                    </a:lnTo>
                    <a:lnTo>
                      <a:pt x="935" y="1752"/>
                    </a:lnTo>
                    <a:lnTo>
                      <a:pt x="1004" y="1791"/>
                    </a:lnTo>
                    <a:lnTo>
                      <a:pt x="1062" y="1829"/>
                    </a:lnTo>
                    <a:lnTo>
                      <a:pt x="1098" y="1838"/>
                    </a:lnTo>
                    <a:lnTo>
                      <a:pt x="1112" y="1811"/>
                    </a:lnTo>
                    <a:lnTo>
                      <a:pt x="1109" y="1773"/>
                    </a:lnTo>
                    <a:lnTo>
                      <a:pt x="1100" y="1730"/>
                    </a:lnTo>
                    <a:lnTo>
                      <a:pt x="1085" y="1653"/>
                    </a:lnTo>
                    <a:lnTo>
                      <a:pt x="1067" y="1553"/>
                    </a:lnTo>
                    <a:lnTo>
                      <a:pt x="1044" y="1460"/>
                    </a:lnTo>
                    <a:lnTo>
                      <a:pt x="1017" y="1350"/>
                    </a:lnTo>
                    <a:lnTo>
                      <a:pt x="981" y="1235"/>
                    </a:lnTo>
                    <a:lnTo>
                      <a:pt x="941" y="1143"/>
                    </a:lnTo>
                    <a:lnTo>
                      <a:pt x="908" y="1064"/>
                    </a:lnTo>
                    <a:lnTo>
                      <a:pt x="855" y="959"/>
                    </a:lnTo>
                    <a:lnTo>
                      <a:pt x="804" y="866"/>
                    </a:lnTo>
                    <a:lnTo>
                      <a:pt x="743" y="765"/>
                    </a:lnTo>
                    <a:lnTo>
                      <a:pt x="647" y="639"/>
                    </a:lnTo>
                    <a:lnTo>
                      <a:pt x="580" y="549"/>
                    </a:lnTo>
                    <a:lnTo>
                      <a:pt x="482" y="426"/>
                    </a:lnTo>
                    <a:lnTo>
                      <a:pt x="391" y="338"/>
                    </a:lnTo>
                    <a:lnTo>
                      <a:pt x="301" y="246"/>
                    </a:lnTo>
                    <a:lnTo>
                      <a:pt x="234" y="180"/>
                    </a:lnTo>
                    <a:lnTo>
                      <a:pt x="162" y="111"/>
                    </a:lnTo>
                    <a:lnTo>
                      <a:pt x="108" y="63"/>
                    </a:lnTo>
                    <a:lnTo>
                      <a:pt x="54" y="18"/>
                    </a:lnTo>
                    <a:lnTo>
                      <a:pt x="9"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88" name="Freeform 212"/>
              <p:cNvSpPr>
                <a:spLocks/>
              </p:cNvSpPr>
              <p:nvPr/>
            </p:nvSpPr>
            <p:spPr bwMode="auto">
              <a:xfrm>
                <a:off x="1202" y="2131"/>
                <a:ext cx="365" cy="27"/>
              </a:xfrm>
              <a:custGeom>
                <a:avLst/>
                <a:gdLst>
                  <a:gd name="T0" fmla="*/ 0 w 1093"/>
                  <a:gd name="T1" fmla="*/ 0 h 81"/>
                  <a:gd name="T2" fmla="*/ 365 w 1093"/>
                  <a:gd name="T3" fmla="*/ 15 h 81"/>
                  <a:gd name="T4" fmla="*/ 362 w 1093"/>
                  <a:gd name="T5" fmla="*/ 27 h 81"/>
                  <a:gd name="T6" fmla="*/ 1 w 1093"/>
                  <a:gd name="T7" fmla="*/ 12 h 81"/>
                  <a:gd name="T8" fmla="*/ 0 w 1093"/>
                  <a:gd name="T9" fmla="*/ 0 h 81"/>
                  <a:gd name="T10" fmla="*/ 0 60000 65536"/>
                  <a:gd name="T11" fmla="*/ 0 60000 65536"/>
                  <a:gd name="T12" fmla="*/ 0 60000 65536"/>
                  <a:gd name="T13" fmla="*/ 0 60000 65536"/>
                  <a:gd name="T14" fmla="*/ 0 60000 65536"/>
                  <a:gd name="T15" fmla="*/ 0 w 1093"/>
                  <a:gd name="T16" fmla="*/ 0 h 81"/>
                  <a:gd name="T17" fmla="*/ 1093 w 1093"/>
                  <a:gd name="T18" fmla="*/ 81 h 81"/>
                </a:gdLst>
                <a:ahLst/>
                <a:cxnLst>
                  <a:cxn ang="T10">
                    <a:pos x="T0" y="T1"/>
                  </a:cxn>
                  <a:cxn ang="T11">
                    <a:pos x="T2" y="T3"/>
                  </a:cxn>
                  <a:cxn ang="T12">
                    <a:pos x="T4" y="T5"/>
                  </a:cxn>
                  <a:cxn ang="T13">
                    <a:pos x="T6" y="T7"/>
                  </a:cxn>
                  <a:cxn ang="T14">
                    <a:pos x="T8" y="T9"/>
                  </a:cxn>
                </a:cxnLst>
                <a:rect l="T15" t="T16" r="T17" b="T18"/>
                <a:pathLst>
                  <a:path w="1093" h="81">
                    <a:moveTo>
                      <a:pt x="0" y="0"/>
                    </a:moveTo>
                    <a:lnTo>
                      <a:pt x="1093" y="45"/>
                    </a:lnTo>
                    <a:lnTo>
                      <a:pt x="1084" y="81"/>
                    </a:lnTo>
                    <a:lnTo>
                      <a:pt x="4" y="36"/>
                    </a:lnTo>
                    <a:lnTo>
                      <a:pt x="0" y="0"/>
                    </a:lnTo>
                    <a:close/>
                  </a:path>
                </a:pathLst>
              </a:custGeom>
              <a:solidFill>
                <a:srgbClr val="DFDFFF"/>
              </a:solidFill>
              <a:ln w="6350">
                <a:solidFill>
                  <a:srgbClr val="000000"/>
                </a:solidFill>
                <a:prstDash val="solid"/>
                <a:round/>
                <a:headEnd/>
                <a:tailEnd/>
              </a:ln>
            </p:spPr>
            <p:txBody>
              <a:bodyPr/>
              <a:lstStyle/>
              <a:p>
                <a:endParaRPr lang="zh-CN" altLang="en-US"/>
              </a:p>
            </p:txBody>
          </p:sp>
          <p:sp>
            <p:nvSpPr>
              <p:cNvPr id="1089" name="Freeform 213"/>
              <p:cNvSpPr>
                <a:spLocks/>
              </p:cNvSpPr>
              <p:nvPr/>
            </p:nvSpPr>
            <p:spPr bwMode="auto">
              <a:xfrm>
                <a:off x="1452" y="2212"/>
                <a:ext cx="130" cy="320"/>
              </a:xfrm>
              <a:custGeom>
                <a:avLst/>
                <a:gdLst>
                  <a:gd name="T0" fmla="*/ 115 w 388"/>
                  <a:gd name="T1" fmla="*/ 7 h 960"/>
                  <a:gd name="T2" fmla="*/ 0 w 388"/>
                  <a:gd name="T3" fmla="*/ 313 h 960"/>
                  <a:gd name="T4" fmla="*/ 10 w 388"/>
                  <a:gd name="T5" fmla="*/ 320 h 960"/>
                  <a:gd name="T6" fmla="*/ 130 w 388"/>
                  <a:gd name="T7" fmla="*/ 0 h 960"/>
                  <a:gd name="T8" fmla="*/ 115 w 388"/>
                  <a:gd name="T9" fmla="*/ 7 h 960"/>
                  <a:gd name="T10" fmla="*/ 0 60000 65536"/>
                  <a:gd name="T11" fmla="*/ 0 60000 65536"/>
                  <a:gd name="T12" fmla="*/ 0 60000 65536"/>
                  <a:gd name="T13" fmla="*/ 0 60000 65536"/>
                  <a:gd name="T14" fmla="*/ 0 60000 65536"/>
                  <a:gd name="T15" fmla="*/ 0 w 388"/>
                  <a:gd name="T16" fmla="*/ 0 h 960"/>
                  <a:gd name="T17" fmla="*/ 388 w 388"/>
                  <a:gd name="T18" fmla="*/ 960 h 960"/>
                </a:gdLst>
                <a:ahLst/>
                <a:cxnLst>
                  <a:cxn ang="T10">
                    <a:pos x="T0" y="T1"/>
                  </a:cxn>
                  <a:cxn ang="T11">
                    <a:pos x="T2" y="T3"/>
                  </a:cxn>
                  <a:cxn ang="T12">
                    <a:pos x="T4" y="T5"/>
                  </a:cxn>
                  <a:cxn ang="T13">
                    <a:pos x="T6" y="T7"/>
                  </a:cxn>
                  <a:cxn ang="T14">
                    <a:pos x="T8" y="T9"/>
                  </a:cxn>
                </a:cxnLst>
                <a:rect l="T15" t="T16" r="T17" b="T18"/>
                <a:pathLst>
                  <a:path w="388" h="960">
                    <a:moveTo>
                      <a:pt x="343" y="20"/>
                    </a:moveTo>
                    <a:lnTo>
                      <a:pt x="0" y="938"/>
                    </a:lnTo>
                    <a:lnTo>
                      <a:pt x="31" y="960"/>
                    </a:lnTo>
                    <a:lnTo>
                      <a:pt x="388" y="0"/>
                    </a:lnTo>
                    <a:lnTo>
                      <a:pt x="343" y="20"/>
                    </a:lnTo>
                    <a:close/>
                  </a:path>
                </a:pathLst>
              </a:custGeom>
              <a:solidFill>
                <a:srgbClr val="DFDFFF"/>
              </a:solidFill>
              <a:ln w="6350">
                <a:solidFill>
                  <a:srgbClr val="000000"/>
                </a:solidFill>
                <a:prstDash val="solid"/>
                <a:round/>
                <a:headEnd/>
                <a:tailEnd/>
              </a:ln>
            </p:spPr>
            <p:txBody>
              <a:bodyPr/>
              <a:lstStyle/>
              <a:p>
                <a:endParaRPr lang="zh-CN" altLang="en-US"/>
              </a:p>
            </p:txBody>
          </p:sp>
          <p:sp>
            <p:nvSpPr>
              <p:cNvPr id="1090" name="Freeform 214"/>
              <p:cNvSpPr>
                <a:spLocks/>
              </p:cNvSpPr>
              <p:nvPr/>
            </p:nvSpPr>
            <p:spPr bwMode="auto">
              <a:xfrm>
                <a:off x="1497" y="2150"/>
                <a:ext cx="107" cy="88"/>
              </a:xfrm>
              <a:custGeom>
                <a:avLst/>
                <a:gdLst>
                  <a:gd name="T0" fmla="*/ 80 w 320"/>
                  <a:gd name="T1" fmla="*/ 0 h 263"/>
                  <a:gd name="T2" fmla="*/ 4 w 320"/>
                  <a:gd name="T3" fmla="*/ 27 h 263"/>
                  <a:gd name="T4" fmla="*/ 1 w 320"/>
                  <a:gd name="T5" fmla="*/ 32 h 263"/>
                  <a:gd name="T6" fmla="*/ 0 w 320"/>
                  <a:gd name="T7" fmla="*/ 41 h 263"/>
                  <a:gd name="T8" fmla="*/ 1 w 320"/>
                  <a:gd name="T9" fmla="*/ 53 h 263"/>
                  <a:gd name="T10" fmla="*/ 2 w 320"/>
                  <a:gd name="T11" fmla="*/ 61 h 263"/>
                  <a:gd name="T12" fmla="*/ 6 w 320"/>
                  <a:gd name="T13" fmla="*/ 72 h 263"/>
                  <a:gd name="T14" fmla="*/ 14 w 320"/>
                  <a:gd name="T15" fmla="*/ 80 h 263"/>
                  <a:gd name="T16" fmla="*/ 24 w 320"/>
                  <a:gd name="T17" fmla="*/ 86 h 263"/>
                  <a:gd name="T18" fmla="*/ 30 w 320"/>
                  <a:gd name="T19" fmla="*/ 88 h 263"/>
                  <a:gd name="T20" fmla="*/ 36 w 320"/>
                  <a:gd name="T21" fmla="*/ 88 h 263"/>
                  <a:gd name="T22" fmla="*/ 107 w 320"/>
                  <a:gd name="T23" fmla="*/ 54 h 263"/>
                  <a:gd name="T24" fmla="*/ 94 w 320"/>
                  <a:gd name="T25" fmla="*/ 44 h 263"/>
                  <a:gd name="T26" fmla="*/ 86 w 320"/>
                  <a:gd name="T27" fmla="*/ 33 h 263"/>
                  <a:gd name="T28" fmla="*/ 80 w 320"/>
                  <a:gd name="T29" fmla="*/ 0 h 2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0"/>
                  <a:gd name="T46" fmla="*/ 0 h 263"/>
                  <a:gd name="T47" fmla="*/ 320 w 320"/>
                  <a:gd name="T48" fmla="*/ 263 h 2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0" h="263">
                    <a:moveTo>
                      <a:pt x="239" y="0"/>
                    </a:moveTo>
                    <a:lnTo>
                      <a:pt x="13" y="81"/>
                    </a:lnTo>
                    <a:lnTo>
                      <a:pt x="4" y="95"/>
                    </a:lnTo>
                    <a:lnTo>
                      <a:pt x="0" y="122"/>
                    </a:lnTo>
                    <a:lnTo>
                      <a:pt x="3" y="159"/>
                    </a:lnTo>
                    <a:lnTo>
                      <a:pt x="6" y="182"/>
                    </a:lnTo>
                    <a:lnTo>
                      <a:pt x="19" y="215"/>
                    </a:lnTo>
                    <a:lnTo>
                      <a:pt x="42" y="240"/>
                    </a:lnTo>
                    <a:lnTo>
                      <a:pt x="73" y="258"/>
                    </a:lnTo>
                    <a:lnTo>
                      <a:pt x="91" y="263"/>
                    </a:lnTo>
                    <a:lnTo>
                      <a:pt x="109" y="263"/>
                    </a:lnTo>
                    <a:lnTo>
                      <a:pt x="320" y="162"/>
                    </a:lnTo>
                    <a:lnTo>
                      <a:pt x="280" y="131"/>
                    </a:lnTo>
                    <a:lnTo>
                      <a:pt x="257" y="99"/>
                    </a:lnTo>
                    <a:lnTo>
                      <a:pt x="239"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91" name="Freeform 215"/>
              <p:cNvSpPr>
                <a:spLocks/>
              </p:cNvSpPr>
              <p:nvPr/>
            </p:nvSpPr>
            <p:spPr bwMode="auto">
              <a:xfrm>
                <a:off x="1559" y="2139"/>
                <a:ext cx="60" cy="82"/>
              </a:xfrm>
              <a:custGeom>
                <a:avLst/>
                <a:gdLst>
                  <a:gd name="T0" fmla="*/ 35 w 178"/>
                  <a:gd name="T1" fmla="*/ 12 h 246"/>
                  <a:gd name="T2" fmla="*/ 32 w 178"/>
                  <a:gd name="T3" fmla="*/ 7 h 246"/>
                  <a:gd name="T4" fmla="*/ 26 w 178"/>
                  <a:gd name="T5" fmla="*/ 2 h 246"/>
                  <a:gd name="T6" fmla="*/ 16 w 178"/>
                  <a:gd name="T7" fmla="*/ 0 h 246"/>
                  <a:gd name="T8" fmla="*/ 9 w 178"/>
                  <a:gd name="T9" fmla="*/ 1 h 246"/>
                  <a:gd name="T10" fmla="*/ 5 w 178"/>
                  <a:gd name="T11" fmla="*/ 5 h 246"/>
                  <a:gd name="T12" fmla="*/ 2 w 178"/>
                  <a:gd name="T13" fmla="*/ 12 h 246"/>
                  <a:gd name="T14" fmla="*/ 0 w 178"/>
                  <a:gd name="T15" fmla="*/ 22 h 246"/>
                  <a:gd name="T16" fmla="*/ 0 w 178"/>
                  <a:gd name="T17" fmla="*/ 27 h 246"/>
                  <a:gd name="T18" fmla="*/ 1 w 178"/>
                  <a:gd name="T19" fmla="*/ 35 h 246"/>
                  <a:gd name="T20" fmla="*/ 4 w 178"/>
                  <a:gd name="T21" fmla="*/ 46 h 246"/>
                  <a:gd name="T22" fmla="*/ 8 w 178"/>
                  <a:gd name="T23" fmla="*/ 55 h 246"/>
                  <a:gd name="T24" fmla="*/ 13 w 178"/>
                  <a:gd name="T25" fmla="*/ 63 h 246"/>
                  <a:gd name="T26" fmla="*/ 19 w 178"/>
                  <a:gd name="T27" fmla="*/ 70 h 246"/>
                  <a:gd name="T28" fmla="*/ 25 w 178"/>
                  <a:gd name="T29" fmla="*/ 76 h 246"/>
                  <a:gd name="T30" fmla="*/ 33 w 178"/>
                  <a:gd name="T31" fmla="*/ 79 h 246"/>
                  <a:gd name="T32" fmla="*/ 42 w 178"/>
                  <a:gd name="T33" fmla="*/ 82 h 246"/>
                  <a:gd name="T34" fmla="*/ 49 w 178"/>
                  <a:gd name="T35" fmla="*/ 82 h 246"/>
                  <a:gd name="T36" fmla="*/ 56 w 178"/>
                  <a:gd name="T37" fmla="*/ 78 h 246"/>
                  <a:gd name="T38" fmla="*/ 59 w 178"/>
                  <a:gd name="T39" fmla="*/ 71 h 246"/>
                  <a:gd name="T40" fmla="*/ 60 w 178"/>
                  <a:gd name="T41" fmla="*/ 62 h 246"/>
                  <a:gd name="T42" fmla="*/ 58 w 178"/>
                  <a:gd name="T43" fmla="*/ 52 h 246"/>
                  <a:gd name="T44" fmla="*/ 53 w 178"/>
                  <a:gd name="T45" fmla="*/ 39 h 246"/>
                  <a:gd name="T46" fmla="*/ 43 w 178"/>
                  <a:gd name="T47" fmla="*/ 22 h 246"/>
                  <a:gd name="T48" fmla="*/ 35 w 178"/>
                  <a:gd name="T49" fmla="*/ 1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8"/>
                  <a:gd name="T76" fmla="*/ 0 h 246"/>
                  <a:gd name="T77" fmla="*/ 178 w 178"/>
                  <a:gd name="T78" fmla="*/ 246 h 2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8" h="246">
                    <a:moveTo>
                      <a:pt x="104" y="36"/>
                    </a:moveTo>
                    <a:lnTo>
                      <a:pt x="95" y="21"/>
                    </a:lnTo>
                    <a:lnTo>
                      <a:pt x="77" y="7"/>
                    </a:lnTo>
                    <a:lnTo>
                      <a:pt x="46" y="0"/>
                    </a:lnTo>
                    <a:lnTo>
                      <a:pt x="28" y="3"/>
                    </a:lnTo>
                    <a:lnTo>
                      <a:pt x="16" y="16"/>
                    </a:lnTo>
                    <a:lnTo>
                      <a:pt x="6" y="36"/>
                    </a:lnTo>
                    <a:lnTo>
                      <a:pt x="0" y="66"/>
                    </a:lnTo>
                    <a:lnTo>
                      <a:pt x="1" y="82"/>
                    </a:lnTo>
                    <a:lnTo>
                      <a:pt x="4" y="105"/>
                    </a:lnTo>
                    <a:lnTo>
                      <a:pt x="12" y="138"/>
                    </a:lnTo>
                    <a:lnTo>
                      <a:pt x="25" y="165"/>
                    </a:lnTo>
                    <a:lnTo>
                      <a:pt x="40" y="189"/>
                    </a:lnTo>
                    <a:lnTo>
                      <a:pt x="56" y="210"/>
                    </a:lnTo>
                    <a:lnTo>
                      <a:pt x="74" y="228"/>
                    </a:lnTo>
                    <a:lnTo>
                      <a:pt x="97" y="238"/>
                    </a:lnTo>
                    <a:lnTo>
                      <a:pt x="124" y="246"/>
                    </a:lnTo>
                    <a:lnTo>
                      <a:pt x="146" y="246"/>
                    </a:lnTo>
                    <a:lnTo>
                      <a:pt x="167" y="234"/>
                    </a:lnTo>
                    <a:lnTo>
                      <a:pt x="176" y="214"/>
                    </a:lnTo>
                    <a:lnTo>
                      <a:pt x="178" y="187"/>
                    </a:lnTo>
                    <a:lnTo>
                      <a:pt x="172" y="157"/>
                    </a:lnTo>
                    <a:lnTo>
                      <a:pt x="158" y="117"/>
                    </a:lnTo>
                    <a:lnTo>
                      <a:pt x="127" y="66"/>
                    </a:lnTo>
                    <a:lnTo>
                      <a:pt x="104" y="36"/>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92" name="Freeform 216"/>
              <p:cNvSpPr>
                <a:spLocks/>
              </p:cNvSpPr>
              <p:nvPr/>
            </p:nvSpPr>
            <p:spPr bwMode="auto">
              <a:xfrm>
                <a:off x="1576" y="2143"/>
                <a:ext cx="73" cy="59"/>
              </a:xfrm>
              <a:custGeom>
                <a:avLst/>
                <a:gdLst>
                  <a:gd name="T0" fmla="*/ 5 w 219"/>
                  <a:gd name="T1" fmla="*/ 13 h 176"/>
                  <a:gd name="T2" fmla="*/ 51 w 219"/>
                  <a:gd name="T3" fmla="*/ 2 h 176"/>
                  <a:gd name="T4" fmla="*/ 62 w 219"/>
                  <a:gd name="T5" fmla="*/ 0 h 176"/>
                  <a:gd name="T6" fmla="*/ 70 w 219"/>
                  <a:gd name="T7" fmla="*/ 2 h 176"/>
                  <a:gd name="T8" fmla="*/ 72 w 219"/>
                  <a:gd name="T9" fmla="*/ 5 h 176"/>
                  <a:gd name="T10" fmla="*/ 73 w 219"/>
                  <a:gd name="T11" fmla="*/ 11 h 176"/>
                  <a:gd name="T12" fmla="*/ 70 w 219"/>
                  <a:gd name="T13" fmla="*/ 20 h 176"/>
                  <a:gd name="T14" fmla="*/ 27 w 219"/>
                  <a:gd name="T15" fmla="*/ 59 h 176"/>
                  <a:gd name="T16" fmla="*/ 21 w 219"/>
                  <a:gd name="T17" fmla="*/ 58 h 176"/>
                  <a:gd name="T18" fmla="*/ 14 w 219"/>
                  <a:gd name="T19" fmla="*/ 56 h 176"/>
                  <a:gd name="T20" fmla="*/ 9 w 219"/>
                  <a:gd name="T21" fmla="*/ 51 h 176"/>
                  <a:gd name="T22" fmla="*/ 3 w 219"/>
                  <a:gd name="T23" fmla="*/ 43 h 176"/>
                  <a:gd name="T24" fmla="*/ 0 w 219"/>
                  <a:gd name="T25" fmla="*/ 36 h 176"/>
                  <a:gd name="T26" fmla="*/ 0 w 219"/>
                  <a:gd name="T27" fmla="*/ 27 h 176"/>
                  <a:gd name="T28" fmla="*/ 2 w 219"/>
                  <a:gd name="T29" fmla="*/ 19 h 176"/>
                  <a:gd name="T30" fmla="*/ 5 w 219"/>
                  <a:gd name="T31" fmla="*/ 13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9"/>
                  <a:gd name="T49" fmla="*/ 0 h 176"/>
                  <a:gd name="T50" fmla="*/ 219 w 219"/>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9" h="176">
                    <a:moveTo>
                      <a:pt x="16" y="39"/>
                    </a:moveTo>
                    <a:lnTo>
                      <a:pt x="154" y="5"/>
                    </a:lnTo>
                    <a:lnTo>
                      <a:pt x="187" y="0"/>
                    </a:lnTo>
                    <a:lnTo>
                      <a:pt x="210" y="5"/>
                    </a:lnTo>
                    <a:lnTo>
                      <a:pt x="217" y="14"/>
                    </a:lnTo>
                    <a:lnTo>
                      <a:pt x="219" y="32"/>
                    </a:lnTo>
                    <a:lnTo>
                      <a:pt x="210" y="59"/>
                    </a:lnTo>
                    <a:lnTo>
                      <a:pt x="82" y="176"/>
                    </a:lnTo>
                    <a:lnTo>
                      <a:pt x="64" y="174"/>
                    </a:lnTo>
                    <a:lnTo>
                      <a:pt x="43" y="167"/>
                    </a:lnTo>
                    <a:lnTo>
                      <a:pt x="28" y="152"/>
                    </a:lnTo>
                    <a:lnTo>
                      <a:pt x="10" y="129"/>
                    </a:lnTo>
                    <a:lnTo>
                      <a:pt x="1" y="107"/>
                    </a:lnTo>
                    <a:lnTo>
                      <a:pt x="0" y="81"/>
                    </a:lnTo>
                    <a:lnTo>
                      <a:pt x="6" y="57"/>
                    </a:lnTo>
                    <a:lnTo>
                      <a:pt x="16" y="39"/>
                    </a:lnTo>
                    <a:close/>
                  </a:path>
                </a:pathLst>
              </a:custGeom>
              <a:solidFill>
                <a:srgbClr val="9F9FBF"/>
              </a:solidFill>
              <a:ln w="6350">
                <a:solidFill>
                  <a:srgbClr val="000000"/>
                </a:solidFill>
                <a:prstDash val="solid"/>
                <a:round/>
                <a:headEnd/>
                <a:tailEnd/>
              </a:ln>
            </p:spPr>
            <p:txBody>
              <a:bodyPr/>
              <a:lstStyle/>
              <a:p>
                <a:endParaRPr lang="zh-CN" altLang="en-US"/>
              </a:p>
            </p:txBody>
          </p:sp>
          <p:sp>
            <p:nvSpPr>
              <p:cNvPr id="1093" name="Freeform 217"/>
              <p:cNvSpPr>
                <a:spLocks/>
              </p:cNvSpPr>
              <p:nvPr/>
            </p:nvSpPr>
            <p:spPr bwMode="auto">
              <a:xfrm>
                <a:off x="1520" y="2172"/>
                <a:ext cx="31" cy="59"/>
              </a:xfrm>
              <a:custGeom>
                <a:avLst/>
                <a:gdLst>
                  <a:gd name="T0" fmla="*/ 2 w 95"/>
                  <a:gd name="T1" fmla="*/ 0 h 177"/>
                  <a:gd name="T2" fmla="*/ 0 w 95"/>
                  <a:gd name="T3" fmla="*/ 9 h 177"/>
                  <a:gd name="T4" fmla="*/ 0 w 95"/>
                  <a:gd name="T5" fmla="*/ 18 h 177"/>
                  <a:gd name="T6" fmla="*/ 3 w 95"/>
                  <a:gd name="T7" fmla="*/ 28 h 177"/>
                  <a:gd name="T8" fmla="*/ 5 w 95"/>
                  <a:gd name="T9" fmla="*/ 37 h 177"/>
                  <a:gd name="T10" fmla="*/ 11 w 95"/>
                  <a:gd name="T11" fmla="*/ 46 h 177"/>
                  <a:gd name="T12" fmla="*/ 17 w 95"/>
                  <a:gd name="T13" fmla="*/ 51 h 177"/>
                  <a:gd name="T14" fmla="*/ 22 w 95"/>
                  <a:gd name="T15" fmla="*/ 54 h 177"/>
                  <a:gd name="T16" fmla="*/ 26 w 95"/>
                  <a:gd name="T17" fmla="*/ 56 h 177"/>
                  <a:gd name="T18" fmla="*/ 31 w 95"/>
                  <a:gd name="T19" fmla="*/ 59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
                  <a:gd name="T31" fmla="*/ 0 h 177"/>
                  <a:gd name="T32" fmla="*/ 95 w 95"/>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 h="177">
                    <a:moveTo>
                      <a:pt x="6" y="0"/>
                    </a:moveTo>
                    <a:lnTo>
                      <a:pt x="0" y="28"/>
                    </a:lnTo>
                    <a:lnTo>
                      <a:pt x="0" y="54"/>
                    </a:lnTo>
                    <a:lnTo>
                      <a:pt x="8" y="85"/>
                    </a:lnTo>
                    <a:lnTo>
                      <a:pt x="15" y="112"/>
                    </a:lnTo>
                    <a:lnTo>
                      <a:pt x="35" y="138"/>
                    </a:lnTo>
                    <a:lnTo>
                      <a:pt x="53" y="154"/>
                    </a:lnTo>
                    <a:lnTo>
                      <a:pt x="66" y="163"/>
                    </a:lnTo>
                    <a:lnTo>
                      <a:pt x="80" y="169"/>
                    </a:lnTo>
                    <a:lnTo>
                      <a:pt x="95" y="177"/>
                    </a:lnTo>
                  </a:path>
                </a:pathLst>
              </a:custGeom>
              <a:noFill/>
              <a:ln w="6350">
                <a:solidFill>
                  <a:srgbClr val="000000"/>
                </a:solidFill>
                <a:prstDash val="solid"/>
                <a:round/>
                <a:headEnd/>
                <a:tailEnd/>
              </a:ln>
            </p:spPr>
            <p:txBody>
              <a:bodyPr/>
              <a:lstStyle/>
              <a:p>
                <a:endParaRPr lang="zh-CN" altLang="en-US"/>
              </a:p>
            </p:txBody>
          </p:sp>
          <p:sp>
            <p:nvSpPr>
              <p:cNvPr id="1094" name="Freeform 218"/>
              <p:cNvSpPr>
                <a:spLocks/>
              </p:cNvSpPr>
              <p:nvPr/>
            </p:nvSpPr>
            <p:spPr bwMode="auto">
              <a:xfrm>
                <a:off x="1539" y="2164"/>
                <a:ext cx="32" cy="59"/>
              </a:xfrm>
              <a:custGeom>
                <a:avLst/>
                <a:gdLst>
                  <a:gd name="T0" fmla="*/ 2 w 94"/>
                  <a:gd name="T1" fmla="*/ 0 h 177"/>
                  <a:gd name="T2" fmla="*/ 0 w 94"/>
                  <a:gd name="T3" fmla="*/ 9 h 177"/>
                  <a:gd name="T4" fmla="*/ 0 w 94"/>
                  <a:gd name="T5" fmla="*/ 18 h 177"/>
                  <a:gd name="T6" fmla="*/ 2 w 94"/>
                  <a:gd name="T7" fmla="*/ 28 h 177"/>
                  <a:gd name="T8" fmla="*/ 5 w 94"/>
                  <a:gd name="T9" fmla="*/ 37 h 177"/>
                  <a:gd name="T10" fmla="*/ 12 w 94"/>
                  <a:gd name="T11" fmla="*/ 45 h 177"/>
                  <a:gd name="T12" fmla="*/ 18 w 94"/>
                  <a:gd name="T13" fmla="*/ 51 h 177"/>
                  <a:gd name="T14" fmla="*/ 22 w 94"/>
                  <a:gd name="T15" fmla="*/ 54 h 177"/>
                  <a:gd name="T16" fmla="*/ 27 w 94"/>
                  <a:gd name="T17" fmla="*/ 56 h 177"/>
                  <a:gd name="T18" fmla="*/ 32 w 94"/>
                  <a:gd name="T19" fmla="*/ 59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77"/>
                  <a:gd name="T32" fmla="*/ 94 w 94"/>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77">
                    <a:moveTo>
                      <a:pt x="6" y="0"/>
                    </a:moveTo>
                    <a:lnTo>
                      <a:pt x="0" y="28"/>
                    </a:lnTo>
                    <a:lnTo>
                      <a:pt x="0" y="54"/>
                    </a:lnTo>
                    <a:lnTo>
                      <a:pt x="7" y="85"/>
                    </a:lnTo>
                    <a:lnTo>
                      <a:pt x="15" y="112"/>
                    </a:lnTo>
                    <a:lnTo>
                      <a:pt x="34" y="136"/>
                    </a:lnTo>
                    <a:lnTo>
                      <a:pt x="52" y="154"/>
                    </a:lnTo>
                    <a:lnTo>
                      <a:pt x="66" y="163"/>
                    </a:lnTo>
                    <a:lnTo>
                      <a:pt x="79" y="169"/>
                    </a:lnTo>
                    <a:lnTo>
                      <a:pt x="94" y="177"/>
                    </a:lnTo>
                  </a:path>
                </a:pathLst>
              </a:custGeom>
              <a:noFill/>
              <a:ln w="6350">
                <a:solidFill>
                  <a:srgbClr val="000000"/>
                </a:solidFill>
                <a:prstDash val="solid"/>
                <a:round/>
                <a:headEnd/>
                <a:tailEnd/>
              </a:ln>
            </p:spPr>
            <p:txBody>
              <a:bodyPr/>
              <a:lstStyle/>
              <a:p>
                <a:endParaRPr lang="zh-CN" altLang="en-US"/>
              </a:p>
            </p:txBody>
          </p:sp>
        </p:grpSp>
        <p:pic>
          <p:nvPicPr>
            <p:cNvPr id="1057" name="Picture 219"/>
            <p:cNvPicPr>
              <a:picLocks noChangeArrowheads="1"/>
            </p:cNvPicPr>
            <p:nvPr/>
          </p:nvPicPr>
          <p:blipFill>
            <a:blip r:embed="rId9" cstate="print"/>
            <a:srcRect/>
            <a:stretch>
              <a:fillRect/>
            </a:stretch>
          </p:blipFill>
          <p:spPr bwMode="auto">
            <a:xfrm rot="2933253" flipH="1">
              <a:off x="1323" y="331"/>
              <a:ext cx="165" cy="137"/>
            </a:xfrm>
            <a:prstGeom prst="rect">
              <a:avLst/>
            </a:prstGeom>
            <a:noFill/>
            <a:ln w="12699">
              <a:noFill/>
              <a:miter lim="800000"/>
              <a:headEnd/>
              <a:tailEnd/>
            </a:ln>
          </p:spPr>
        </p:pic>
        <p:pic>
          <p:nvPicPr>
            <p:cNvPr id="1058" name="Picture 220"/>
            <p:cNvPicPr>
              <a:picLocks noChangeArrowheads="1"/>
            </p:cNvPicPr>
            <p:nvPr/>
          </p:nvPicPr>
          <p:blipFill>
            <a:blip r:embed="rId9" cstate="print"/>
            <a:srcRect/>
            <a:stretch>
              <a:fillRect/>
            </a:stretch>
          </p:blipFill>
          <p:spPr bwMode="auto">
            <a:xfrm rot="2933253" flipH="1">
              <a:off x="1278" y="1056"/>
              <a:ext cx="165" cy="137"/>
            </a:xfrm>
            <a:prstGeom prst="rect">
              <a:avLst/>
            </a:prstGeom>
            <a:noFill/>
            <a:ln w="12699">
              <a:noFill/>
              <a:miter lim="800000"/>
              <a:headEnd/>
              <a:tailEnd/>
            </a:ln>
          </p:spPr>
        </p:pic>
        <p:pic>
          <p:nvPicPr>
            <p:cNvPr id="1059" name="Picture 221"/>
            <p:cNvPicPr>
              <a:picLocks noChangeArrowheads="1"/>
            </p:cNvPicPr>
            <p:nvPr/>
          </p:nvPicPr>
          <p:blipFill>
            <a:blip r:embed="rId9" cstate="print"/>
            <a:srcRect/>
            <a:stretch>
              <a:fillRect/>
            </a:stretch>
          </p:blipFill>
          <p:spPr bwMode="auto">
            <a:xfrm rot="2933253" flipH="1">
              <a:off x="1368" y="1675"/>
              <a:ext cx="165" cy="137"/>
            </a:xfrm>
            <a:prstGeom prst="rect">
              <a:avLst/>
            </a:prstGeom>
            <a:noFill/>
            <a:ln w="12699">
              <a:noFill/>
              <a:miter lim="800000"/>
              <a:headEnd/>
              <a:tailEnd/>
            </a:ln>
          </p:spPr>
        </p:pic>
      </p:grpSp>
    </p:spTree>
    <p:extLst>
      <p:ext uri="{BB962C8B-B14F-4D97-AF65-F5344CB8AC3E}">
        <p14:creationId xmlns:p14="http://schemas.microsoft.com/office/powerpoint/2010/main" val="2453845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802.16: WiMAX: downlink, uplink scheduling</a:t>
            </a:r>
            <a:endParaRPr lang="zh-CN" altLang="en-US" dirty="0">
              <a:latin typeface="Gill Sans MT" panose="020B0502020104020203" pitchFamily="34" charset="0"/>
            </a:endParaRPr>
          </a:p>
        </p:txBody>
      </p:sp>
      <p:sp>
        <p:nvSpPr>
          <p:cNvPr id="540675" name="Rectangle 3"/>
          <p:cNvSpPr>
            <a:spLocks noGrp="1" noChangeArrowheads="1"/>
          </p:cNvSpPr>
          <p:nvPr>
            <p:ph type="body" idx="4294967295"/>
          </p:nvPr>
        </p:nvSpPr>
        <p:spPr>
          <a:xfrm>
            <a:off x="317500" y="991514"/>
            <a:ext cx="8513763" cy="1925171"/>
          </a:xfrm>
        </p:spPr>
        <p:txBody>
          <a:bodyPr/>
          <a:lstStyle/>
          <a:p>
            <a:r>
              <a:rPr lang="en-US" altLang="zh-CN" sz="2400" dirty="0">
                <a:latin typeface="Gill Sans MT" panose="020B0502020104020203" pitchFamily="34" charset="0"/>
                <a:ea typeface="宋体" panose="02010600030101010101" pitchFamily="2" charset="-122"/>
              </a:rPr>
              <a:t>transmission frame</a:t>
            </a:r>
          </a:p>
          <a:p>
            <a:pPr lvl="1">
              <a:buSzPct val="75000"/>
              <a:buFont typeface="ZapfDingbats" pitchFamily="82" charset="2"/>
              <a:buChar char="m"/>
            </a:pPr>
            <a:r>
              <a:rPr lang="en-US" altLang="zh-CN" sz="2000" kern="1200" dirty="0">
                <a:latin typeface="Gill Sans MT" panose="020B0502020104020203" pitchFamily="34" charset="0"/>
                <a:ea typeface="宋体" pitchFamily="2" charset="-122"/>
                <a:cs typeface="+mn-cs"/>
              </a:rPr>
              <a:t>down-link subframe: base station to node </a:t>
            </a:r>
          </a:p>
          <a:p>
            <a:pPr lvl="1">
              <a:buSzPct val="75000"/>
              <a:buFont typeface="ZapfDingbats" pitchFamily="82" charset="2"/>
              <a:buChar char="m"/>
            </a:pPr>
            <a:r>
              <a:rPr lang="en-US" altLang="zh-CN" sz="2000" kern="1200" dirty="0">
                <a:latin typeface="Gill Sans MT" panose="020B0502020104020203" pitchFamily="34" charset="0"/>
                <a:ea typeface="宋体" pitchFamily="2" charset="-122"/>
                <a:cs typeface="+mn-cs"/>
              </a:rPr>
              <a:t>uplink subframe: node to base station</a:t>
            </a:r>
          </a:p>
          <a:p>
            <a:pPr lvl="1">
              <a:buSzPct val="75000"/>
              <a:buFont typeface="ZapfDingbats" pitchFamily="82" charset="2"/>
              <a:buChar char="m"/>
            </a:pPr>
            <a:r>
              <a:rPr lang="en-US" altLang="zh-CN" sz="2000" kern="1200" dirty="0">
                <a:latin typeface="Gill Sans MT" panose="020B0502020104020203" pitchFamily="34" charset="0"/>
                <a:ea typeface="宋体" pitchFamily="2" charset="-122"/>
                <a:cs typeface="+mn-cs"/>
              </a:rPr>
              <a:t>There may be multiple bursts within a frame, and </a:t>
            </a:r>
            <a:r>
              <a:rPr lang="en-US" altLang="zh-CN" sz="2000" kern="1200" dirty="0">
                <a:solidFill>
                  <a:srgbClr val="0070C0"/>
                </a:solidFill>
                <a:latin typeface="Gill Sans MT" panose="020B0502020104020203" pitchFamily="34" charset="0"/>
                <a:ea typeface="宋体" pitchFamily="2" charset="-122"/>
                <a:cs typeface="+mn-cs"/>
              </a:rPr>
              <a:t>multiple packets </a:t>
            </a:r>
            <a:r>
              <a:rPr lang="en-US" altLang="zh-CN" sz="2000" kern="1200" dirty="0">
                <a:latin typeface="Gill Sans MT" panose="020B0502020104020203" pitchFamily="34" charset="0"/>
                <a:ea typeface="宋体" pitchFamily="2" charset="-122"/>
                <a:cs typeface="+mn-cs"/>
              </a:rPr>
              <a:t>within in a burst destined to a given subscriber station</a:t>
            </a:r>
          </a:p>
        </p:txBody>
      </p:sp>
      <p:grpSp>
        <p:nvGrpSpPr>
          <p:cNvPr id="540726" name="Group 54"/>
          <p:cNvGrpSpPr>
            <a:grpSpLocks/>
          </p:cNvGrpSpPr>
          <p:nvPr/>
        </p:nvGrpSpPr>
        <p:grpSpPr bwMode="auto">
          <a:xfrm>
            <a:off x="676275" y="3012153"/>
            <a:ext cx="7767638" cy="1476375"/>
            <a:chOff x="544" y="2223"/>
            <a:chExt cx="4893" cy="930"/>
          </a:xfrm>
        </p:grpSpPr>
        <p:sp>
          <p:nvSpPr>
            <p:cNvPr id="540676" name="Rectangle 4"/>
            <p:cNvSpPr>
              <a:spLocks noChangeArrowheads="1"/>
            </p:cNvSpPr>
            <p:nvPr/>
          </p:nvSpPr>
          <p:spPr bwMode="auto">
            <a:xfrm>
              <a:off x="569" y="2478"/>
              <a:ext cx="878" cy="378"/>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77" name="Text Box 5"/>
            <p:cNvSpPr txBox="1">
              <a:spLocks noChangeArrowheads="1"/>
            </p:cNvSpPr>
            <p:nvPr/>
          </p:nvSpPr>
          <p:spPr bwMode="auto">
            <a:xfrm rot="16200000">
              <a:off x="438" y="2586"/>
              <a:ext cx="38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200">
                  <a:latin typeface="Gill Sans MT" panose="020B0502020104020203" pitchFamily="34" charset="0"/>
                </a:rPr>
                <a:t>pream.</a:t>
              </a:r>
            </a:p>
          </p:txBody>
        </p:sp>
        <p:sp>
          <p:nvSpPr>
            <p:cNvPr id="540678" name="Text Box 6"/>
            <p:cNvSpPr txBox="1">
              <a:spLocks noChangeArrowheads="1"/>
            </p:cNvSpPr>
            <p:nvPr/>
          </p:nvSpPr>
          <p:spPr bwMode="auto">
            <a:xfrm>
              <a:off x="738" y="2501"/>
              <a:ext cx="33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dirty="0">
                  <a:latin typeface="Gill Sans MT" panose="020B0502020104020203" pitchFamily="34" charset="0"/>
                </a:rPr>
                <a:t>DL-</a:t>
              </a:r>
            </a:p>
            <a:p>
              <a:pPr eaLnBrk="1" hangingPunct="1"/>
              <a:r>
                <a:rPr lang="en-US" altLang="zh-CN" sz="1400" dirty="0">
                  <a:latin typeface="Gill Sans MT" panose="020B0502020104020203" pitchFamily="34" charset="0"/>
                </a:rPr>
                <a:t>MAP</a:t>
              </a:r>
            </a:p>
          </p:txBody>
        </p:sp>
        <p:sp>
          <p:nvSpPr>
            <p:cNvPr id="540679" name="Text Box 7"/>
            <p:cNvSpPr txBox="1">
              <a:spLocks noChangeArrowheads="1"/>
            </p:cNvSpPr>
            <p:nvPr/>
          </p:nvSpPr>
          <p:spPr bwMode="auto">
            <a:xfrm>
              <a:off x="1069" y="2511"/>
              <a:ext cx="33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latin typeface="Gill Sans MT" panose="020B0502020104020203" pitchFamily="34" charset="0"/>
                </a:rPr>
                <a:t>UL-</a:t>
              </a:r>
            </a:p>
            <a:p>
              <a:pPr eaLnBrk="1" hangingPunct="1"/>
              <a:r>
                <a:rPr lang="en-US" altLang="zh-CN" sz="1400">
                  <a:latin typeface="Gill Sans MT" panose="020B0502020104020203" pitchFamily="34" charset="0"/>
                </a:rPr>
                <a:t>MAP</a:t>
              </a:r>
            </a:p>
          </p:txBody>
        </p:sp>
        <p:grpSp>
          <p:nvGrpSpPr>
            <p:cNvPr id="540680" name="Group 8"/>
            <p:cNvGrpSpPr>
              <a:grpSpLocks/>
            </p:cNvGrpSpPr>
            <p:nvPr/>
          </p:nvGrpSpPr>
          <p:grpSpPr bwMode="auto">
            <a:xfrm>
              <a:off x="1444" y="2479"/>
              <a:ext cx="448" cy="378"/>
              <a:chOff x="1431" y="1427"/>
              <a:chExt cx="448" cy="378"/>
            </a:xfrm>
          </p:grpSpPr>
          <p:sp>
            <p:nvSpPr>
              <p:cNvPr id="540681" name="Rectangle 9"/>
              <p:cNvSpPr>
                <a:spLocks noChangeArrowheads="1"/>
              </p:cNvSpPr>
              <p:nvPr/>
            </p:nvSpPr>
            <p:spPr bwMode="auto">
              <a:xfrm>
                <a:off x="1436" y="1427"/>
                <a:ext cx="443"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82" name="Text Box 10"/>
              <p:cNvSpPr txBox="1">
                <a:spLocks noChangeArrowheads="1"/>
              </p:cNvSpPr>
              <p:nvPr/>
            </p:nvSpPr>
            <p:spPr bwMode="auto">
              <a:xfrm>
                <a:off x="1431" y="1452"/>
                <a:ext cx="44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DL</a:t>
                </a:r>
              </a:p>
              <a:p>
                <a:pPr algn="ctr" eaLnBrk="1" hangingPunct="1"/>
                <a:r>
                  <a:rPr lang="en-US" altLang="zh-CN" sz="1400">
                    <a:latin typeface="Gill Sans MT" panose="020B0502020104020203" pitchFamily="34" charset="0"/>
                  </a:rPr>
                  <a:t>burst 1</a:t>
                </a:r>
              </a:p>
            </p:txBody>
          </p:sp>
        </p:grpSp>
        <p:grpSp>
          <p:nvGrpSpPr>
            <p:cNvPr id="540683" name="Group 11"/>
            <p:cNvGrpSpPr>
              <a:grpSpLocks/>
            </p:cNvGrpSpPr>
            <p:nvPr/>
          </p:nvGrpSpPr>
          <p:grpSpPr bwMode="auto">
            <a:xfrm>
              <a:off x="4150" y="2481"/>
              <a:ext cx="378" cy="378"/>
              <a:chOff x="2826" y="3128"/>
              <a:chExt cx="378" cy="378"/>
            </a:xfrm>
          </p:grpSpPr>
          <p:sp>
            <p:nvSpPr>
              <p:cNvPr id="540684" name="Rectangle 12"/>
              <p:cNvSpPr>
                <a:spLocks noChangeArrowheads="1"/>
              </p:cNvSpPr>
              <p:nvPr/>
            </p:nvSpPr>
            <p:spPr bwMode="auto">
              <a:xfrm>
                <a:off x="2826" y="3128"/>
                <a:ext cx="368"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85" name="Text Box 13"/>
              <p:cNvSpPr txBox="1">
                <a:spLocks noChangeArrowheads="1"/>
              </p:cNvSpPr>
              <p:nvPr/>
            </p:nvSpPr>
            <p:spPr bwMode="auto">
              <a:xfrm>
                <a:off x="2831" y="3217"/>
                <a:ext cx="37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SS #1</a:t>
                </a:r>
              </a:p>
            </p:txBody>
          </p:sp>
        </p:grpSp>
        <p:sp>
          <p:nvSpPr>
            <p:cNvPr id="540686" name="Line 14"/>
            <p:cNvSpPr>
              <a:spLocks noChangeShapeType="1"/>
            </p:cNvSpPr>
            <p:nvPr/>
          </p:nvSpPr>
          <p:spPr bwMode="auto">
            <a:xfrm>
              <a:off x="739" y="2478"/>
              <a:ext cx="0" cy="3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687" name="Line 15"/>
            <p:cNvSpPr>
              <a:spLocks noChangeShapeType="1"/>
            </p:cNvSpPr>
            <p:nvPr/>
          </p:nvSpPr>
          <p:spPr bwMode="auto">
            <a:xfrm>
              <a:off x="1052" y="2489"/>
              <a:ext cx="0" cy="3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grpSp>
          <p:nvGrpSpPr>
            <p:cNvPr id="540688" name="Group 16"/>
            <p:cNvGrpSpPr>
              <a:grpSpLocks/>
            </p:cNvGrpSpPr>
            <p:nvPr/>
          </p:nvGrpSpPr>
          <p:grpSpPr bwMode="auto">
            <a:xfrm>
              <a:off x="1895" y="2479"/>
              <a:ext cx="639" cy="378"/>
              <a:chOff x="1436" y="1427"/>
              <a:chExt cx="443" cy="378"/>
            </a:xfrm>
          </p:grpSpPr>
          <p:sp>
            <p:nvSpPr>
              <p:cNvPr id="540689" name="Rectangle 17"/>
              <p:cNvSpPr>
                <a:spLocks noChangeArrowheads="1"/>
              </p:cNvSpPr>
              <p:nvPr/>
            </p:nvSpPr>
            <p:spPr bwMode="auto">
              <a:xfrm>
                <a:off x="1436" y="1427"/>
                <a:ext cx="443"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90" name="Text Box 18"/>
              <p:cNvSpPr txBox="1">
                <a:spLocks noChangeArrowheads="1"/>
              </p:cNvSpPr>
              <p:nvPr/>
            </p:nvSpPr>
            <p:spPr bwMode="auto">
              <a:xfrm>
                <a:off x="1499" y="1452"/>
                <a:ext cx="3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dirty="0">
                    <a:latin typeface="Gill Sans MT" panose="020B0502020104020203" pitchFamily="34" charset="0"/>
                  </a:rPr>
                  <a:t>DL</a:t>
                </a:r>
              </a:p>
              <a:p>
                <a:pPr algn="ctr" eaLnBrk="1" hangingPunct="1"/>
                <a:r>
                  <a:rPr lang="en-US" altLang="zh-CN" sz="1400" dirty="0">
                    <a:latin typeface="Gill Sans MT" panose="020B0502020104020203" pitchFamily="34" charset="0"/>
                  </a:rPr>
                  <a:t>burst 2</a:t>
                </a:r>
              </a:p>
            </p:txBody>
          </p:sp>
        </p:grpSp>
        <p:grpSp>
          <p:nvGrpSpPr>
            <p:cNvPr id="540691" name="Group 19"/>
            <p:cNvGrpSpPr>
              <a:grpSpLocks/>
            </p:cNvGrpSpPr>
            <p:nvPr/>
          </p:nvGrpSpPr>
          <p:grpSpPr bwMode="auto">
            <a:xfrm>
              <a:off x="2711" y="2479"/>
              <a:ext cx="553" cy="378"/>
              <a:chOff x="1436" y="1427"/>
              <a:chExt cx="443" cy="378"/>
            </a:xfrm>
          </p:grpSpPr>
          <p:sp>
            <p:nvSpPr>
              <p:cNvPr id="540692" name="Rectangle 20"/>
              <p:cNvSpPr>
                <a:spLocks noChangeArrowheads="1"/>
              </p:cNvSpPr>
              <p:nvPr/>
            </p:nvSpPr>
            <p:spPr bwMode="auto">
              <a:xfrm>
                <a:off x="1436" y="1427"/>
                <a:ext cx="443"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93" name="Text Box 21"/>
              <p:cNvSpPr txBox="1">
                <a:spLocks noChangeArrowheads="1"/>
              </p:cNvSpPr>
              <p:nvPr/>
            </p:nvSpPr>
            <p:spPr bwMode="auto">
              <a:xfrm>
                <a:off x="1476" y="1452"/>
                <a:ext cx="35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DL</a:t>
                </a:r>
              </a:p>
              <a:p>
                <a:pPr algn="ctr" eaLnBrk="1" hangingPunct="1"/>
                <a:r>
                  <a:rPr lang="en-US" altLang="zh-CN" sz="1400">
                    <a:latin typeface="Gill Sans MT" panose="020B0502020104020203" pitchFamily="34" charset="0"/>
                  </a:rPr>
                  <a:t>burst n</a:t>
                </a:r>
              </a:p>
            </p:txBody>
          </p:sp>
        </p:grpSp>
        <p:sp>
          <p:nvSpPr>
            <p:cNvPr id="540694" name="Rectangle 22"/>
            <p:cNvSpPr>
              <a:spLocks noChangeArrowheads="1"/>
            </p:cNvSpPr>
            <p:nvPr/>
          </p:nvSpPr>
          <p:spPr bwMode="auto">
            <a:xfrm>
              <a:off x="3262" y="2480"/>
              <a:ext cx="443"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95" name="Text Box 23"/>
            <p:cNvSpPr txBox="1">
              <a:spLocks noChangeArrowheads="1"/>
            </p:cNvSpPr>
            <p:nvPr/>
          </p:nvSpPr>
          <p:spPr bwMode="auto">
            <a:xfrm>
              <a:off x="3290" y="2504"/>
              <a:ext cx="39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dirty="0">
                  <a:latin typeface="Gill Sans MT" panose="020B0502020104020203" pitchFamily="34" charset="0"/>
                </a:rPr>
                <a:t>Initial</a:t>
              </a:r>
            </a:p>
            <a:p>
              <a:pPr algn="ctr" eaLnBrk="1" hangingPunct="1"/>
              <a:r>
                <a:rPr lang="en-US" altLang="zh-CN" sz="1400" dirty="0">
                  <a:latin typeface="Gill Sans MT" panose="020B0502020104020203" pitchFamily="34" charset="0"/>
                </a:rPr>
                <a:t>maint.</a:t>
              </a:r>
            </a:p>
          </p:txBody>
        </p:sp>
        <p:sp>
          <p:nvSpPr>
            <p:cNvPr id="540696" name="Rectangle 24"/>
            <p:cNvSpPr>
              <a:spLocks noChangeArrowheads="1"/>
            </p:cNvSpPr>
            <p:nvPr/>
          </p:nvSpPr>
          <p:spPr bwMode="auto">
            <a:xfrm>
              <a:off x="3697" y="2487"/>
              <a:ext cx="443" cy="36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697" name="Text Box 25"/>
            <p:cNvSpPr txBox="1">
              <a:spLocks noChangeArrowheads="1"/>
            </p:cNvSpPr>
            <p:nvPr/>
          </p:nvSpPr>
          <p:spPr bwMode="auto">
            <a:xfrm>
              <a:off x="3690" y="2503"/>
              <a:ext cx="46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request</a:t>
              </a:r>
            </a:p>
            <a:p>
              <a:pPr algn="ctr" eaLnBrk="1" hangingPunct="1"/>
              <a:r>
                <a:rPr lang="en-US" altLang="zh-CN" sz="1400">
                  <a:latin typeface="Gill Sans MT" panose="020B0502020104020203" pitchFamily="34" charset="0"/>
                </a:rPr>
                <a:t>conn.</a:t>
              </a:r>
            </a:p>
          </p:txBody>
        </p:sp>
        <p:sp>
          <p:nvSpPr>
            <p:cNvPr id="540698" name="Text Box 26"/>
            <p:cNvSpPr txBox="1">
              <a:spLocks noChangeArrowheads="1"/>
            </p:cNvSpPr>
            <p:nvPr/>
          </p:nvSpPr>
          <p:spPr bwMode="auto">
            <a:xfrm>
              <a:off x="1404" y="2950"/>
              <a:ext cx="98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downlink subframe</a:t>
              </a:r>
            </a:p>
          </p:txBody>
        </p:sp>
        <p:grpSp>
          <p:nvGrpSpPr>
            <p:cNvPr id="540699" name="Group 27"/>
            <p:cNvGrpSpPr>
              <a:grpSpLocks/>
            </p:cNvGrpSpPr>
            <p:nvPr/>
          </p:nvGrpSpPr>
          <p:grpSpPr bwMode="auto">
            <a:xfrm>
              <a:off x="4516" y="2482"/>
              <a:ext cx="373" cy="378"/>
              <a:chOff x="4277" y="2101"/>
              <a:chExt cx="373" cy="378"/>
            </a:xfrm>
          </p:grpSpPr>
          <p:sp>
            <p:nvSpPr>
              <p:cNvPr id="540700" name="Rectangle 28"/>
              <p:cNvSpPr>
                <a:spLocks noChangeArrowheads="1"/>
              </p:cNvSpPr>
              <p:nvPr/>
            </p:nvSpPr>
            <p:spPr bwMode="auto">
              <a:xfrm>
                <a:off x="4281" y="2101"/>
                <a:ext cx="368"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701" name="Text Box 29"/>
              <p:cNvSpPr txBox="1">
                <a:spLocks noChangeArrowheads="1"/>
              </p:cNvSpPr>
              <p:nvPr/>
            </p:nvSpPr>
            <p:spPr bwMode="auto">
              <a:xfrm>
                <a:off x="4277" y="2190"/>
                <a:ext cx="37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SS #2</a:t>
                </a:r>
              </a:p>
            </p:txBody>
          </p:sp>
        </p:grpSp>
        <p:grpSp>
          <p:nvGrpSpPr>
            <p:cNvPr id="540702" name="Group 30"/>
            <p:cNvGrpSpPr>
              <a:grpSpLocks/>
            </p:cNvGrpSpPr>
            <p:nvPr/>
          </p:nvGrpSpPr>
          <p:grpSpPr bwMode="auto">
            <a:xfrm>
              <a:off x="5066" y="2483"/>
              <a:ext cx="371" cy="378"/>
              <a:chOff x="4278" y="2101"/>
              <a:chExt cx="371" cy="378"/>
            </a:xfrm>
          </p:grpSpPr>
          <p:sp>
            <p:nvSpPr>
              <p:cNvPr id="540703" name="Rectangle 31"/>
              <p:cNvSpPr>
                <a:spLocks noChangeArrowheads="1"/>
              </p:cNvSpPr>
              <p:nvPr/>
            </p:nvSpPr>
            <p:spPr bwMode="auto">
              <a:xfrm>
                <a:off x="4281" y="2101"/>
                <a:ext cx="368" cy="37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Gill Sans MT" panose="020B0502020104020203" pitchFamily="34" charset="0"/>
                </a:endParaRPr>
              </a:p>
            </p:txBody>
          </p:sp>
          <p:sp>
            <p:nvSpPr>
              <p:cNvPr id="540704" name="Text Box 32"/>
              <p:cNvSpPr txBox="1">
                <a:spLocks noChangeArrowheads="1"/>
              </p:cNvSpPr>
              <p:nvPr/>
            </p:nvSpPr>
            <p:spPr bwMode="auto">
              <a:xfrm>
                <a:off x="4278" y="2190"/>
                <a:ext cx="3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SS #k</a:t>
                </a:r>
              </a:p>
            </p:txBody>
          </p:sp>
        </p:grpSp>
        <p:sp>
          <p:nvSpPr>
            <p:cNvPr id="540705" name="Line 33"/>
            <p:cNvSpPr>
              <a:spLocks noChangeShapeType="1"/>
            </p:cNvSpPr>
            <p:nvPr/>
          </p:nvSpPr>
          <p:spPr bwMode="auto">
            <a:xfrm>
              <a:off x="3271" y="2943"/>
              <a:ext cx="0" cy="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06" name="Line 34"/>
            <p:cNvSpPr>
              <a:spLocks noChangeShapeType="1"/>
            </p:cNvSpPr>
            <p:nvPr/>
          </p:nvSpPr>
          <p:spPr bwMode="auto">
            <a:xfrm>
              <a:off x="2420" y="3035"/>
              <a:ext cx="8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07" name="Line 35"/>
            <p:cNvSpPr>
              <a:spLocks noChangeShapeType="1"/>
            </p:cNvSpPr>
            <p:nvPr/>
          </p:nvSpPr>
          <p:spPr bwMode="auto">
            <a:xfrm flipH="1">
              <a:off x="590" y="3037"/>
              <a:ext cx="8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08" name="Line 36"/>
            <p:cNvSpPr>
              <a:spLocks noChangeShapeType="1"/>
            </p:cNvSpPr>
            <p:nvPr/>
          </p:nvSpPr>
          <p:spPr bwMode="auto">
            <a:xfrm>
              <a:off x="572" y="2945"/>
              <a:ext cx="0" cy="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09" name="Text Box 37"/>
            <p:cNvSpPr txBox="1">
              <a:spLocks noChangeArrowheads="1"/>
            </p:cNvSpPr>
            <p:nvPr/>
          </p:nvSpPr>
          <p:spPr bwMode="auto">
            <a:xfrm>
              <a:off x="3914" y="2942"/>
              <a:ext cx="84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zh-CN" sz="1400">
                  <a:latin typeface="Gill Sans MT" panose="020B0502020104020203" pitchFamily="34" charset="0"/>
                </a:rPr>
                <a:t>uplink subframe</a:t>
              </a:r>
            </a:p>
          </p:txBody>
        </p:sp>
        <p:sp>
          <p:nvSpPr>
            <p:cNvPr id="540710" name="Line 38"/>
            <p:cNvSpPr>
              <a:spLocks noChangeShapeType="1"/>
            </p:cNvSpPr>
            <p:nvPr/>
          </p:nvSpPr>
          <p:spPr bwMode="auto">
            <a:xfrm>
              <a:off x="5407" y="2944"/>
              <a:ext cx="0" cy="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11" name="Line 39"/>
            <p:cNvSpPr>
              <a:spLocks noChangeShapeType="1"/>
            </p:cNvSpPr>
            <p:nvPr/>
          </p:nvSpPr>
          <p:spPr bwMode="auto">
            <a:xfrm>
              <a:off x="4837" y="3036"/>
              <a:ext cx="55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12" name="Line 40"/>
            <p:cNvSpPr>
              <a:spLocks noChangeShapeType="1"/>
            </p:cNvSpPr>
            <p:nvPr/>
          </p:nvSpPr>
          <p:spPr bwMode="auto">
            <a:xfrm flipH="1">
              <a:off x="3310" y="3037"/>
              <a:ext cx="5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13" name="Text Box 41"/>
            <p:cNvSpPr txBox="1">
              <a:spLocks noChangeArrowheads="1"/>
            </p:cNvSpPr>
            <p:nvPr/>
          </p:nvSpPr>
          <p:spPr bwMode="auto">
            <a:xfrm>
              <a:off x="2504" y="2311"/>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a:latin typeface="Gill Sans MT" panose="020B0502020104020203" pitchFamily="34" charset="0"/>
                </a:rPr>
                <a:t>…</a:t>
              </a:r>
            </a:p>
          </p:txBody>
        </p:sp>
        <p:sp>
          <p:nvSpPr>
            <p:cNvPr id="540714" name="Text Box 42"/>
            <p:cNvSpPr txBox="1">
              <a:spLocks noChangeArrowheads="1"/>
            </p:cNvSpPr>
            <p:nvPr/>
          </p:nvSpPr>
          <p:spPr bwMode="auto">
            <a:xfrm>
              <a:off x="2505" y="269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a:latin typeface="Gill Sans MT" panose="020B0502020104020203" pitchFamily="34" charset="0"/>
                </a:rPr>
                <a:t>…</a:t>
              </a:r>
            </a:p>
          </p:txBody>
        </p:sp>
        <p:sp>
          <p:nvSpPr>
            <p:cNvPr id="540715" name="Text Box 43"/>
            <p:cNvSpPr txBox="1">
              <a:spLocks noChangeArrowheads="1"/>
            </p:cNvSpPr>
            <p:nvPr/>
          </p:nvSpPr>
          <p:spPr bwMode="auto">
            <a:xfrm>
              <a:off x="4866" y="231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a:latin typeface="Gill Sans MT" panose="020B0502020104020203" pitchFamily="34" charset="0"/>
                </a:rPr>
                <a:t>…</a:t>
              </a:r>
            </a:p>
          </p:txBody>
        </p:sp>
        <p:sp>
          <p:nvSpPr>
            <p:cNvPr id="540716" name="Text Box 44"/>
            <p:cNvSpPr txBox="1">
              <a:spLocks noChangeArrowheads="1"/>
            </p:cNvSpPr>
            <p:nvPr/>
          </p:nvSpPr>
          <p:spPr bwMode="auto">
            <a:xfrm>
              <a:off x="4867" y="269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a:latin typeface="Gill Sans MT" panose="020B0502020104020203" pitchFamily="34" charset="0"/>
                </a:rPr>
                <a:t>…</a:t>
              </a:r>
            </a:p>
          </p:txBody>
        </p:sp>
        <p:sp>
          <p:nvSpPr>
            <p:cNvPr id="540717" name="Line 45"/>
            <p:cNvSpPr>
              <a:spLocks noChangeShapeType="1"/>
            </p:cNvSpPr>
            <p:nvPr/>
          </p:nvSpPr>
          <p:spPr bwMode="auto">
            <a:xfrm>
              <a:off x="1439" y="2495"/>
              <a:ext cx="0" cy="3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18" name="Line 46"/>
            <p:cNvSpPr>
              <a:spLocks noChangeShapeType="1"/>
            </p:cNvSpPr>
            <p:nvPr/>
          </p:nvSpPr>
          <p:spPr bwMode="auto">
            <a:xfrm>
              <a:off x="3263" y="2495"/>
              <a:ext cx="0" cy="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19" name="Freeform 47"/>
            <p:cNvSpPr>
              <a:spLocks/>
            </p:cNvSpPr>
            <p:nvPr/>
          </p:nvSpPr>
          <p:spPr bwMode="auto">
            <a:xfrm>
              <a:off x="758" y="2412"/>
              <a:ext cx="727" cy="66"/>
            </a:xfrm>
            <a:custGeom>
              <a:avLst/>
              <a:gdLst>
                <a:gd name="T0" fmla="*/ 0 w 727"/>
                <a:gd name="T1" fmla="*/ 56 h 66"/>
                <a:gd name="T2" fmla="*/ 0 w 727"/>
                <a:gd name="T3" fmla="*/ 0 h 66"/>
                <a:gd name="T4" fmla="*/ 727 w 727"/>
                <a:gd name="T5" fmla="*/ 0 h 66"/>
                <a:gd name="T6" fmla="*/ 727 w 727"/>
                <a:gd name="T7" fmla="*/ 66 h 66"/>
              </a:gdLst>
              <a:ahLst/>
              <a:cxnLst>
                <a:cxn ang="0">
                  <a:pos x="T0" y="T1"/>
                </a:cxn>
                <a:cxn ang="0">
                  <a:pos x="T2" y="T3"/>
                </a:cxn>
                <a:cxn ang="0">
                  <a:pos x="T4" y="T5"/>
                </a:cxn>
                <a:cxn ang="0">
                  <a:pos x="T6" y="T7"/>
                </a:cxn>
              </a:cxnLst>
              <a:rect l="0" t="0" r="r" b="b"/>
              <a:pathLst>
                <a:path w="727" h="66">
                  <a:moveTo>
                    <a:pt x="0" y="56"/>
                  </a:moveTo>
                  <a:lnTo>
                    <a:pt x="0" y="0"/>
                  </a:lnTo>
                  <a:lnTo>
                    <a:pt x="727" y="0"/>
                  </a:lnTo>
                  <a:lnTo>
                    <a:pt x="727" y="66"/>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20" name="Freeform 48"/>
            <p:cNvSpPr>
              <a:spLocks/>
            </p:cNvSpPr>
            <p:nvPr/>
          </p:nvSpPr>
          <p:spPr bwMode="auto">
            <a:xfrm>
              <a:off x="807" y="2374"/>
              <a:ext cx="1115" cy="116"/>
            </a:xfrm>
            <a:custGeom>
              <a:avLst/>
              <a:gdLst>
                <a:gd name="T0" fmla="*/ 0 w 727"/>
                <a:gd name="T1" fmla="*/ 56 h 66"/>
                <a:gd name="T2" fmla="*/ 0 w 727"/>
                <a:gd name="T3" fmla="*/ 0 h 66"/>
                <a:gd name="T4" fmla="*/ 727 w 727"/>
                <a:gd name="T5" fmla="*/ 0 h 66"/>
                <a:gd name="T6" fmla="*/ 727 w 727"/>
                <a:gd name="T7" fmla="*/ 66 h 66"/>
              </a:gdLst>
              <a:ahLst/>
              <a:cxnLst>
                <a:cxn ang="0">
                  <a:pos x="T0" y="T1"/>
                </a:cxn>
                <a:cxn ang="0">
                  <a:pos x="T2" y="T3"/>
                </a:cxn>
                <a:cxn ang="0">
                  <a:pos x="T4" y="T5"/>
                </a:cxn>
                <a:cxn ang="0">
                  <a:pos x="T6" y="T7"/>
                </a:cxn>
              </a:cxnLst>
              <a:rect l="0" t="0" r="r" b="b"/>
              <a:pathLst>
                <a:path w="727" h="66">
                  <a:moveTo>
                    <a:pt x="0" y="56"/>
                  </a:moveTo>
                  <a:lnTo>
                    <a:pt x="0" y="0"/>
                  </a:lnTo>
                  <a:lnTo>
                    <a:pt x="727" y="0"/>
                  </a:lnTo>
                  <a:lnTo>
                    <a:pt x="727" y="66"/>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21" name="Freeform 49"/>
            <p:cNvSpPr>
              <a:spLocks/>
            </p:cNvSpPr>
            <p:nvPr/>
          </p:nvSpPr>
          <p:spPr bwMode="auto">
            <a:xfrm>
              <a:off x="1007" y="2349"/>
              <a:ext cx="1700" cy="152"/>
            </a:xfrm>
            <a:custGeom>
              <a:avLst/>
              <a:gdLst>
                <a:gd name="T0" fmla="*/ 0 w 727"/>
                <a:gd name="T1" fmla="*/ 56 h 66"/>
                <a:gd name="T2" fmla="*/ 0 w 727"/>
                <a:gd name="T3" fmla="*/ 0 h 66"/>
                <a:gd name="T4" fmla="*/ 727 w 727"/>
                <a:gd name="T5" fmla="*/ 0 h 66"/>
                <a:gd name="T6" fmla="*/ 727 w 727"/>
                <a:gd name="T7" fmla="*/ 66 h 66"/>
              </a:gdLst>
              <a:ahLst/>
              <a:cxnLst>
                <a:cxn ang="0">
                  <a:pos x="T0" y="T1"/>
                </a:cxn>
                <a:cxn ang="0">
                  <a:pos x="T2" y="T3"/>
                </a:cxn>
                <a:cxn ang="0">
                  <a:pos x="T4" y="T5"/>
                </a:cxn>
                <a:cxn ang="0">
                  <a:pos x="T6" y="T7"/>
                </a:cxn>
              </a:cxnLst>
              <a:rect l="0" t="0" r="r" b="b"/>
              <a:pathLst>
                <a:path w="727" h="66">
                  <a:moveTo>
                    <a:pt x="0" y="56"/>
                  </a:moveTo>
                  <a:lnTo>
                    <a:pt x="0" y="0"/>
                  </a:lnTo>
                  <a:lnTo>
                    <a:pt x="727" y="0"/>
                  </a:lnTo>
                  <a:lnTo>
                    <a:pt x="727" y="66"/>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22" name="Freeform 50"/>
            <p:cNvSpPr>
              <a:spLocks/>
            </p:cNvSpPr>
            <p:nvPr/>
          </p:nvSpPr>
          <p:spPr bwMode="auto">
            <a:xfrm>
              <a:off x="1075" y="2294"/>
              <a:ext cx="3069" cy="218"/>
            </a:xfrm>
            <a:custGeom>
              <a:avLst/>
              <a:gdLst>
                <a:gd name="T0" fmla="*/ 0 w 727"/>
                <a:gd name="T1" fmla="*/ 56 h 66"/>
                <a:gd name="T2" fmla="*/ 0 w 727"/>
                <a:gd name="T3" fmla="*/ 0 h 66"/>
                <a:gd name="T4" fmla="*/ 727 w 727"/>
                <a:gd name="T5" fmla="*/ 0 h 66"/>
                <a:gd name="T6" fmla="*/ 727 w 727"/>
                <a:gd name="T7" fmla="*/ 66 h 66"/>
              </a:gdLst>
              <a:ahLst/>
              <a:cxnLst>
                <a:cxn ang="0">
                  <a:pos x="T0" y="T1"/>
                </a:cxn>
                <a:cxn ang="0">
                  <a:pos x="T2" y="T3"/>
                </a:cxn>
                <a:cxn ang="0">
                  <a:pos x="T4" y="T5"/>
                </a:cxn>
                <a:cxn ang="0">
                  <a:pos x="T6" y="T7"/>
                </a:cxn>
              </a:cxnLst>
              <a:rect l="0" t="0" r="r" b="b"/>
              <a:pathLst>
                <a:path w="727" h="66">
                  <a:moveTo>
                    <a:pt x="0" y="56"/>
                  </a:moveTo>
                  <a:lnTo>
                    <a:pt x="0" y="0"/>
                  </a:lnTo>
                  <a:lnTo>
                    <a:pt x="727" y="0"/>
                  </a:lnTo>
                  <a:lnTo>
                    <a:pt x="727" y="66"/>
                  </a:lnTo>
                </a:path>
              </a:pathLst>
            </a:custGeom>
            <a:noFill/>
            <a:ln w="9525"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23" name="Freeform 51"/>
            <p:cNvSpPr>
              <a:spLocks/>
            </p:cNvSpPr>
            <p:nvPr/>
          </p:nvSpPr>
          <p:spPr bwMode="auto">
            <a:xfrm>
              <a:off x="1104" y="2258"/>
              <a:ext cx="3419" cy="246"/>
            </a:xfrm>
            <a:custGeom>
              <a:avLst/>
              <a:gdLst>
                <a:gd name="T0" fmla="*/ 0 w 727"/>
                <a:gd name="T1" fmla="*/ 56 h 66"/>
                <a:gd name="T2" fmla="*/ 0 w 727"/>
                <a:gd name="T3" fmla="*/ 0 h 66"/>
                <a:gd name="T4" fmla="*/ 727 w 727"/>
                <a:gd name="T5" fmla="*/ 0 h 66"/>
                <a:gd name="T6" fmla="*/ 727 w 727"/>
                <a:gd name="T7" fmla="*/ 66 h 66"/>
              </a:gdLst>
              <a:ahLst/>
              <a:cxnLst>
                <a:cxn ang="0">
                  <a:pos x="T0" y="T1"/>
                </a:cxn>
                <a:cxn ang="0">
                  <a:pos x="T2" y="T3"/>
                </a:cxn>
                <a:cxn ang="0">
                  <a:pos x="T4" y="T5"/>
                </a:cxn>
                <a:cxn ang="0">
                  <a:pos x="T6" y="T7"/>
                </a:cxn>
              </a:cxnLst>
              <a:rect l="0" t="0" r="r" b="b"/>
              <a:pathLst>
                <a:path w="727" h="66">
                  <a:moveTo>
                    <a:pt x="0" y="56"/>
                  </a:moveTo>
                  <a:lnTo>
                    <a:pt x="0" y="0"/>
                  </a:lnTo>
                  <a:lnTo>
                    <a:pt x="727" y="0"/>
                  </a:lnTo>
                  <a:lnTo>
                    <a:pt x="727" y="66"/>
                  </a:lnTo>
                </a:path>
              </a:pathLst>
            </a:custGeom>
            <a:noFill/>
            <a:ln w="9525"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sp>
          <p:nvSpPr>
            <p:cNvPr id="540724" name="Freeform 52"/>
            <p:cNvSpPr>
              <a:spLocks/>
            </p:cNvSpPr>
            <p:nvPr/>
          </p:nvSpPr>
          <p:spPr bwMode="auto">
            <a:xfrm>
              <a:off x="1388" y="2223"/>
              <a:ext cx="3684" cy="264"/>
            </a:xfrm>
            <a:custGeom>
              <a:avLst/>
              <a:gdLst>
                <a:gd name="T0" fmla="*/ 0 w 727"/>
                <a:gd name="T1" fmla="*/ 56 h 66"/>
                <a:gd name="T2" fmla="*/ 0 w 727"/>
                <a:gd name="T3" fmla="*/ 0 h 66"/>
                <a:gd name="T4" fmla="*/ 727 w 727"/>
                <a:gd name="T5" fmla="*/ 0 h 66"/>
                <a:gd name="T6" fmla="*/ 727 w 727"/>
                <a:gd name="T7" fmla="*/ 66 h 66"/>
              </a:gdLst>
              <a:ahLst/>
              <a:cxnLst>
                <a:cxn ang="0">
                  <a:pos x="T0" y="T1"/>
                </a:cxn>
                <a:cxn ang="0">
                  <a:pos x="T2" y="T3"/>
                </a:cxn>
                <a:cxn ang="0">
                  <a:pos x="T4" y="T5"/>
                </a:cxn>
                <a:cxn ang="0">
                  <a:pos x="T6" y="T7"/>
                </a:cxn>
              </a:cxnLst>
              <a:rect l="0" t="0" r="r" b="b"/>
              <a:pathLst>
                <a:path w="727" h="66">
                  <a:moveTo>
                    <a:pt x="0" y="56"/>
                  </a:moveTo>
                  <a:lnTo>
                    <a:pt x="0" y="0"/>
                  </a:lnTo>
                  <a:lnTo>
                    <a:pt x="727" y="0"/>
                  </a:lnTo>
                  <a:lnTo>
                    <a:pt x="727" y="66"/>
                  </a:lnTo>
                </a:path>
              </a:pathLst>
            </a:custGeom>
            <a:noFill/>
            <a:ln w="9525"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Gill Sans MT" panose="020B0502020104020203" pitchFamily="34" charset="0"/>
              </a:endParaRPr>
            </a:p>
          </p:txBody>
        </p:sp>
      </p:grpSp>
      <p:sp>
        <p:nvSpPr>
          <p:cNvPr id="540727" name="Text Box 55"/>
          <p:cNvSpPr txBox="1">
            <a:spLocks noChangeArrowheads="1"/>
          </p:cNvSpPr>
          <p:nvPr/>
        </p:nvSpPr>
        <p:spPr bwMode="auto">
          <a:xfrm>
            <a:off x="1700213" y="4623465"/>
            <a:ext cx="55833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Gill Sans MT" panose="020B0502020104020203" pitchFamily="34" charset="0"/>
              </a:rPr>
              <a:t>base station tells nodes who will get to receive </a:t>
            </a:r>
            <a:r>
              <a:rPr lang="en-US" altLang="zh-CN" dirty="0" smtClean="0">
                <a:latin typeface="Gill Sans MT" panose="020B0502020104020203" pitchFamily="34" charset="0"/>
              </a:rPr>
              <a:t>(DL map) </a:t>
            </a:r>
            <a:endParaRPr lang="en-US" altLang="zh-CN" dirty="0">
              <a:latin typeface="Gill Sans MT" panose="020B0502020104020203" pitchFamily="34" charset="0"/>
            </a:endParaRPr>
          </a:p>
          <a:p>
            <a:r>
              <a:rPr lang="en-US" altLang="zh-CN" dirty="0">
                <a:latin typeface="Gill Sans MT" panose="020B0502020104020203" pitchFamily="34" charset="0"/>
              </a:rPr>
              <a:t>and who will get to send </a:t>
            </a:r>
            <a:r>
              <a:rPr lang="en-US" altLang="zh-CN" dirty="0" smtClean="0">
                <a:latin typeface="Gill Sans MT" panose="020B0502020104020203" pitchFamily="34" charset="0"/>
              </a:rPr>
              <a:t>(UL map), </a:t>
            </a:r>
            <a:r>
              <a:rPr lang="en-US" altLang="zh-CN" dirty="0">
                <a:latin typeface="Gill Sans MT" panose="020B0502020104020203" pitchFamily="34" charset="0"/>
              </a:rPr>
              <a:t>and when</a:t>
            </a:r>
          </a:p>
        </p:txBody>
      </p:sp>
      <p:sp>
        <p:nvSpPr>
          <p:cNvPr id="540728" name="Line 56"/>
          <p:cNvSpPr>
            <a:spLocks noChangeShapeType="1"/>
          </p:cNvSpPr>
          <p:nvPr/>
        </p:nvSpPr>
        <p:spPr bwMode="auto">
          <a:xfrm>
            <a:off x="1323975" y="4124990"/>
            <a:ext cx="40005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sp>
        <p:nvSpPr>
          <p:cNvPr id="540729" name="Line 57"/>
          <p:cNvSpPr>
            <a:spLocks noChangeShapeType="1"/>
          </p:cNvSpPr>
          <p:nvPr/>
        </p:nvSpPr>
        <p:spPr bwMode="auto">
          <a:xfrm>
            <a:off x="1700213" y="4078953"/>
            <a:ext cx="46037" cy="690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sp>
        <p:nvSpPr>
          <p:cNvPr id="540730" name="Rectangle 58"/>
          <p:cNvSpPr>
            <a:spLocks noChangeArrowheads="1"/>
          </p:cNvSpPr>
          <p:nvPr/>
        </p:nvSpPr>
        <p:spPr bwMode="auto">
          <a:xfrm>
            <a:off x="675480" y="5372764"/>
            <a:ext cx="7747795" cy="81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buClr>
                <a:schemeClr val="hlink"/>
              </a:buClr>
            </a:pPr>
            <a:r>
              <a:rPr lang="en-US" altLang="zh-CN" sz="2000" dirty="0">
                <a:latin typeface="Gill Sans MT" panose="020B0502020104020203" pitchFamily="34" charset="0"/>
              </a:rPr>
              <a:t>WiMAX standard provide mechanism for scheduling, but not scheduling algorithm</a:t>
            </a:r>
          </a:p>
        </p:txBody>
      </p:sp>
    </p:spTree>
    <p:extLst>
      <p:ext uri="{BB962C8B-B14F-4D97-AF65-F5344CB8AC3E}">
        <p14:creationId xmlns:p14="http://schemas.microsoft.com/office/powerpoint/2010/main" val="247691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dirty="0">
                <a:latin typeface="Gill Sans MT" panose="020B0502020104020203" pitchFamily="34" charset="0"/>
              </a:rPr>
              <a:t>WiMAX: downlink, uplink scheduling</a:t>
            </a:r>
            <a:endParaRPr lang="zh-CN" altLang="en-US" dirty="0">
              <a:latin typeface="Gill Sans MT" panose="020B0502020104020203" pitchFamily="34" charset="0"/>
            </a:endParaRPr>
          </a:p>
        </p:txBody>
      </p:sp>
      <p:sp>
        <p:nvSpPr>
          <p:cNvPr id="118787" name="Rectangle 3"/>
          <p:cNvSpPr>
            <a:spLocks noGrp="1" noChangeArrowheads="1"/>
          </p:cNvSpPr>
          <p:nvPr>
            <p:ph type="body" idx="1"/>
          </p:nvPr>
        </p:nvSpPr>
        <p:spPr>
          <a:xfrm>
            <a:off x="355600" y="1046163"/>
            <a:ext cx="8432800" cy="5143500"/>
          </a:xfrm>
        </p:spPr>
        <p:txBody>
          <a:bodyPr/>
          <a:lstStyle/>
          <a:p>
            <a:pPr eaLnBrk="1" hangingPunct="1"/>
            <a:r>
              <a:rPr lang="en-US" altLang="zh-CN" dirty="0">
                <a:latin typeface="Gill Sans MT" panose="020B0502020104020203" pitchFamily="34" charset="0"/>
              </a:rPr>
              <a:t>A WiMAX base station also </a:t>
            </a:r>
            <a:r>
              <a:rPr lang="en-US" altLang="zh-CN" dirty="0">
                <a:solidFill>
                  <a:schemeClr val="hlink"/>
                </a:solidFill>
                <a:latin typeface="Gill Sans MT" panose="020B0502020104020203" pitchFamily="34" charset="0"/>
              </a:rPr>
              <a:t>regulates</a:t>
            </a:r>
            <a:r>
              <a:rPr lang="en-US" altLang="zh-CN" dirty="0">
                <a:latin typeface="Gill Sans MT" panose="020B0502020104020203" pitchFamily="34" charset="0"/>
              </a:rPr>
              <a:t> subscriber station </a:t>
            </a:r>
            <a:r>
              <a:rPr lang="en-US" altLang="zh-CN" dirty="0">
                <a:solidFill>
                  <a:srgbClr val="FF0000"/>
                </a:solidFill>
                <a:latin typeface="Gill Sans MT" panose="020B0502020104020203" pitchFamily="34" charset="0"/>
              </a:rPr>
              <a:t>access </a:t>
            </a:r>
            <a:r>
              <a:rPr lang="en-US" altLang="zh-CN" dirty="0">
                <a:latin typeface="Gill Sans MT" panose="020B0502020104020203" pitchFamily="34" charset="0"/>
              </a:rPr>
              <a:t>to the upstream channel </a:t>
            </a:r>
            <a:r>
              <a:rPr lang="en-US" altLang="zh-CN" i="1" dirty="0">
                <a:latin typeface="Gill Sans MT" panose="020B0502020104020203" pitchFamily="34" charset="0"/>
              </a:rPr>
              <a:t>through the use of UL-MAP messages. </a:t>
            </a:r>
          </a:p>
          <a:p>
            <a:pPr eaLnBrk="1" hangingPunct="1"/>
            <a:endParaRPr lang="en-US" altLang="zh-CN" i="1" dirty="0">
              <a:latin typeface="Gill Sans MT" panose="020B0502020104020203" pitchFamily="34" charset="0"/>
            </a:endParaRPr>
          </a:p>
          <a:p>
            <a:pPr eaLnBrk="1" hangingPunct="1"/>
            <a:r>
              <a:rPr lang="en-US" altLang="zh-CN" dirty="0">
                <a:latin typeface="Gill Sans MT" panose="020B0502020104020203" pitchFamily="34" charset="0"/>
              </a:rPr>
              <a:t>These massages </a:t>
            </a:r>
            <a:r>
              <a:rPr lang="en-US" altLang="zh-CN" dirty="0">
                <a:solidFill>
                  <a:schemeClr val="hlink"/>
                </a:solidFill>
                <a:latin typeface="Gill Sans MT" panose="020B0502020104020203" pitchFamily="34" charset="0"/>
              </a:rPr>
              <a:t>control</a:t>
            </a:r>
            <a:r>
              <a:rPr lang="en-US" altLang="zh-CN" dirty="0">
                <a:latin typeface="Gill Sans MT" panose="020B0502020104020203" pitchFamily="34" charset="0"/>
              </a:rPr>
              <a:t> the amount of time </a:t>
            </a:r>
            <a:r>
              <a:rPr lang="en-US" altLang="zh-CN" i="1" dirty="0">
                <a:latin typeface="Gill Sans MT" panose="020B0502020104020203" pitchFamily="34" charset="0"/>
              </a:rPr>
              <a:t>each subscriber station is given access to the channel in the subsequent uplink </a:t>
            </a:r>
            <a:r>
              <a:rPr lang="en-US" altLang="zh-CN" i="1" dirty="0" err="1" smtClean="0">
                <a:latin typeface="Gill Sans MT" panose="020B0502020104020203" pitchFamily="34" charset="0"/>
              </a:rPr>
              <a:t>subframe</a:t>
            </a:r>
            <a:r>
              <a:rPr lang="en-US" altLang="zh-CN" i="1" dirty="0" smtClean="0">
                <a:latin typeface="Gill Sans MT" panose="020B0502020104020203" pitchFamily="34" charset="0"/>
              </a:rPr>
              <a:t>(s). </a:t>
            </a:r>
            <a:endParaRPr lang="en-US" altLang="zh-CN" i="1" dirty="0">
              <a:latin typeface="Gill Sans MT" panose="020B0502020104020203" pitchFamily="34" charset="0"/>
            </a:endParaRP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Again, the WiMAX standard does not </a:t>
            </a:r>
            <a:r>
              <a:rPr lang="en-US" altLang="zh-CN" dirty="0">
                <a:solidFill>
                  <a:srgbClr val="FF0000"/>
                </a:solidFill>
                <a:latin typeface="Gill Sans MT" panose="020B0502020104020203" pitchFamily="34" charset="0"/>
              </a:rPr>
              <a:t>mandate</a:t>
            </a:r>
            <a:r>
              <a:rPr lang="en-US" altLang="zh-CN" dirty="0">
                <a:latin typeface="Gill Sans MT" panose="020B0502020104020203" pitchFamily="34" charset="0"/>
              </a:rPr>
              <a:t> any particular policies </a:t>
            </a:r>
            <a:r>
              <a:rPr lang="en-US" altLang="zh-CN" i="1" dirty="0">
                <a:latin typeface="Gill Sans MT" panose="020B0502020104020203" pitchFamily="34" charset="0"/>
              </a:rPr>
              <a:t>for allocating uplink channel time to a client — that is a decision </a:t>
            </a:r>
            <a:r>
              <a:rPr lang="en-US" altLang="zh-CN" i="1" dirty="0">
                <a:solidFill>
                  <a:srgbClr val="00B050"/>
                </a:solidFill>
                <a:latin typeface="Gill Sans MT" panose="020B0502020104020203" pitchFamily="34" charset="0"/>
              </a:rPr>
              <a:t>left up to </a:t>
            </a:r>
            <a:r>
              <a:rPr lang="en-US" altLang="zh-CN" i="1" dirty="0">
                <a:latin typeface="Gill Sans MT" panose="020B0502020104020203" pitchFamily="34" charset="0"/>
              </a:rPr>
              <a:t>the network operator.</a:t>
            </a:r>
            <a:endParaRPr lang="zh-CN" altLang="en-US" i="1" dirty="0">
              <a:latin typeface="Gill Sans MT" panose="020B0502020104020203" pitchFamily="34" charset="0"/>
            </a:endParaRPr>
          </a:p>
        </p:txBody>
      </p:sp>
    </p:spTree>
    <p:extLst>
      <p:ext uri="{BB962C8B-B14F-4D97-AF65-F5344CB8AC3E}">
        <p14:creationId xmlns:p14="http://schemas.microsoft.com/office/powerpoint/2010/main" val="2281473328"/>
      </p:ext>
    </p:extLst>
  </p:cSld>
  <p:clrMapOvr>
    <a:masterClrMapping/>
  </p:clrMapOvr>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
        <a:ea typeface=""/>
        <a:cs typeface=""/>
      </a:majorFont>
      <a:minorFont>
        <a:latin typeface=""/>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28223</TotalTime>
  <Words>38704</Words>
  <Application>Microsoft Office PowerPoint</Application>
  <PresentationFormat>全屏显示(4:3)</PresentationFormat>
  <Paragraphs>3731</Paragraphs>
  <Slides>173</Slides>
  <Notes>154</Notes>
  <HiddenSlides>2</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7</vt:i4>
      </vt:variant>
      <vt:variant>
        <vt:lpstr>幻灯片标题</vt:lpstr>
      </vt:variant>
      <vt:variant>
        <vt:i4>173</vt:i4>
      </vt:variant>
    </vt:vector>
  </HeadingPairs>
  <TitlesOfParts>
    <vt:vector size="204" baseType="lpstr">
      <vt:lpstr>Arial Unicode MS</vt:lpstr>
      <vt:lpstr>Arial-BoldMT</vt:lpstr>
      <vt:lpstr>ArialMT</vt:lpstr>
      <vt:lpstr>Batang</vt:lpstr>
      <vt:lpstr>ÇlÇr ñæí©</vt:lpstr>
      <vt:lpstr>ＭＳ Ｐゴシック</vt:lpstr>
      <vt:lpstr>ＭＳ Ｐゴシック</vt:lpstr>
      <vt:lpstr>新細明體</vt:lpstr>
      <vt:lpstr>ZapfDingbats</vt:lpstr>
      <vt:lpstr>方正舒体</vt:lpstr>
      <vt:lpstr>黑体</vt:lpstr>
      <vt:lpstr>楷体</vt:lpstr>
      <vt:lpstr>宋体</vt:lpstr>
      <vt:lpstr>Arial</vt:lpstr>
      <vt:lpstr>Calibri</vt:lpstr>
      <vt:lpstr>Comic Sans MS</vt:lpstr>
      <vt:lpstr>Garamond</vt:lpstr>
      <vt:lpstr>Gill Sans MT</vt:lpstr>
      <vt:lpstr>Symbol</vt:lpstr>
      <vt:lpstr>Tahoma</vt:lpstr>
      <vt:lpstr>Times New Roman</vt:lpstr>
      <vt:lpstr>Wingdings</vt:lpstr>
      <vt:lpstr>1_Blends</vt:lpstr>
      <vt:lpstr>2_Blends</vt:lpstr>
      <vt:lpstr>Clip</vt:lpstr>
      <vt:lpstr>Equation</vt:lpstr>
      <vt:lpstr>公式</vt:lpstr>
      <vt:lpstr>Visio</vt:lpstr>
      <vt:lpstr>VISIO</vt:lpstr>
      <vt:lpstr>Picture</vt:lpstr>
      <vt:lpstr>Microsoft Clip Gallery</vt:lpstr>
      <vt:lpstr>IEEE standard 802.11</vt:lpstr>
      <vt:lpstr>第7章 无线网络与移动网络 </vt:lpstr>
      <vt:lpstr>无线网络与移动网络 </vt:lpstr>
      <vt:lpstr>无线网络的元素</vt:lpstr>
      <vt:lpstr>无线网络的元素</vt:lpstr>
      <vt:lpstr>无线网络的元素</vt:lpstr>
      <vt:lpstr>无线链路特性</vt:lpstr>
      <vt:lpstr>无线网络的元素</vt:lpstr>
      <vt:lpstr>无线网络的元素</vt:lpstr>
      <vt:lpstr>IEEE standard 802.11</vt:lpstr>
      <vt:lpstr>无线网络的元素</vt:lpstr>
      <vt:lpstr>Ad hoc 网络</vt:lpstr>
      <vt:lpstr>7.1 概述</vt:lpstr>
      <vt:lpstr>Basic service sets (BSSs)</vt:lpstr>
      <vt:lpstr>无线网络分类</vt:lpstr>
      <vt:lpstr>第7章 无线网络与移动网络 </vt:lpstr>
      <vt:lpstr>7.2 无线链路和网络特征</vt:lpstr>
      <vt:lpstr>7.2 无线链路和网络特征</vt:lpstr>
      <vt:lpstr>7.2 无线链路和网络特征</vt:lpstr>
      <vt:lpstr>7.2 无线链路和网络特征</vt:lpstr>
      <vt:lpstr>第7章 无线网络与移动网络 </vt:lpstr>
      <vt:lpstr>码分多址CDMA </vt:lpstr>
      <vt:lpstr>码分复用CDM</vt:lpstr>
      <vt:lpstr>码片序列(chip sequence)</vt:lpstr>
      <vt:lpstr>码分多址</vt:lpstr>
      <vt:lpstr>CDM的重要特点</vt:lpstr>
      <vt:lpstr>码片序列的正交关系</vt:lpstr>
      <vt:lpstr>码片序列的正交关系举例 </vt:lpstr>
      <vt:lpstr>正交关系的另一个重要特性</vt:lpstr>
      <vt:lpstr>CDM的工作原理</vt:lpstr>
      <vt:lpstr>Code Division Multiple Access (CDMA)</vt:lpstr>
      <vt:lpstr>CDMA encode/decode</vt:lpstr>
      <vt:lpstr>CDMA: two-sender interference</vt:lpstr>
      <vt:lpstr>第7章 无线网络与移动网络 </vt:lpstr>
      <vt:lpstr>6.3 Wi-Fi : 802.11无线LAN</vt:lpstr>
      <vt:lpstr>Wi-Fi: IEEE 802.11 Wireless LANs</vt:lpstr>
      <vt:lpstr>第7章 无线网络与移动网络 </vt:lpstr>
      <vt:lpstr>802.11体系结构</vt:lpstr>
      <vt:lpstr>dlinkrouter: AP Mode /Repeater Mode /Residential Gateway </vt:lpstr>
      <vt:lpstr>802.11: 信道与关联</vt:lpstr>
      <vt:lpstr>802.11: 信道与关联</vt:lpstr>
      <vt:lpstr>WiFi 丛林</vt:lpstr>
      <vt:lpstr>热点(hot spot)</vt:lpstr>
      <vt:lpstr>与接入点 AP 建立关联(association)</vt:lpstr>
      <vt:lpstr>移动站与AP建立关联的方法</vt:lpstr>
      <vt:lpstr>802.11: passive and active scanning</vt:lpstr>
      <vt:lpstr>第7章 无线网络与移动网络 </vt:lpstr>
      <vt:lpstr>IEEE 802.11: multiple access</vt:lpstr>
      <vt:lpstr>802.11 局域网的 MAC 层协议</vt:lpstr>
      <vt:lpstr>无线局域网的特殊问题 </vt:lpstr>
      <vt:lpstr>无线局域网的特殊问题 </vt:lpstr>
      <vt:lpstr>无线局域网可能出现检测错误的情况</vt:lpstr>
      <vt:lpstr>CSMA/CA 协议 </vt:lpstr>
      <vt:lpstr>802.11 uses link-layer ACKs scheme</vt:lpstr>
      <vt:lpstr>IEEE 802.11 MAC Protocol: CSMA/CA</vt:lpstr>
      <vt:lpstr>PowerPoint 演示文稿</vt:lpstr>
      <vt:lpstr>(2) 802.11使用退避机制</vt:lpstr>
      <vt:lpstr>(3) 802.11使用可选的RTS和CTS</vt:lpstr>
      <vt:lpstr>(3) 802.11使用可选的RTS和CTS</vt:lpstr>
      <vt:lpstr>对信道进行预约 </vt:lpstr>
      <vt:lpstr>对信道进行预约 </vt:lpstr>
      <vt:lpstr>RTS (20 bytes) and CTS (14 bytes)</vt:lpstr>
      <vt:lpstr>Collision Avoidance: RTS-CTS exchange</vt:lpstr>
      <vt:lpstr>Avoiding collisions (more)</vt:lpstr>
      <vt:lpstr>PowerPoint 演示文稿</vt:lpstr>
      <vt:lpstr>CSMA/CA with optional RTS/CTS</vt:lpstr>
      <vt:lpstr>CSMA/CA with optional RTS/CTS</vt:lpstr>
      <vt:lpstr>2. 使用802.11作为一个点对点链路</vt:lpstr>
      <vt:lpstr>802.16无线城域网服务范围的示意图 </vt:lpstr>
      <vt:lpstr>第7章 无线网络与移动网络 </vt:lpstr>
      <vt:lpstr>7.3.3 IEEE 802.11帧 </vt:lpstr>
      <vt:lpstr>7.3.3 IEEE 802.11帧 </vt:lpstr>
      <vt:lpstr>802.11帧: 寻址</vt:lpstr>
      <vt:lpstr>802.11 frame: more</vt:lpstr>
      <vt:lpstr>6.3 Wi-Fi : 802.11无线LAN</vt:lpstr>
      <vt:lpstr>802.11 frame: more</vt:lpstr>
      <vt:lpstr>802.11 frame: more</vt:lpstr>
      <vt:lpstr>第7章 无线网络与移动网络 </vt:lpstr>
      <vt:lpstr>7.3.4 在相同的IP子网中的移动性</vt:lpstr>
      <vt:lpstr>Ongoing TCP sessions or connections</vt:lpstr>
      <vt:lpstr>在同一个IP子网中的移动性</vt:lpstr>
      <vt:lpstr>在同一个IP子网中的移动性</vt:lpstr>
      <vt:lpstr>第7章 无线网络与移动网络 </vt:lpstr>
      <vt:lpstr>802.11中的高级特色</vt:lpstr>
      <vt:lpstr>PowerPoint 演示文稿</vt:lpstr>
      <vt:lpstr>QAM</vt:lpstr>
      <vt:lpstr>802.11: advanced capabilities</vt:lpstr>
      <vt:lpstr>第7章 无线网络与移动网络 </vt:lpstr>
      <vt:lpstr>个人域网络：蓝牙和 ZigBee</vt:lpstr>
      <vt:lpstr>802.15.1: personal area network</vt:lpstr>
      <vt:lpstr>Piconet versus Scatternet</vt:lpstr>
      <vt:lpstr>Single-secondary communication</vt:lpstr>
      <vt:lpstr>Multiple-secondary communication</vt:lpstr>
      <vt:lpstr>Packet form</vt:lpstr>
      <vt:lpstr>802.15.1: Personal Area Network</vt:lpstr>
      <vt:lpstr>802.16: WiMAX</vt:lpstr>
      <vt:lpstr>802.16 无线城域网服务范围的示意图 </vt:lpstr>
      <vt:lpstr>802.16: WiMAX: downlink, uplink scheduling</vt:lpstr>
      <vt:lpstr>WiMAX: downlink, uplink scheduling</vt:lpstr>
      <vt:lpstr>WiMAX: downlink, uplink scheduling</vt:lpstr>
      <vt:lpstr>802.16 packet</vt:lpstr>
      <vt:lpstr>802.16 packet</vt:lpstr>
      <vt:lpstr>第7章 无线网络与移动网络 </vt:lpstr>
      <vt:lpstr>Components of cellular network architecture</vt:lpstr>
      <vt:lpstr>Cellular networks: the first hop</vt:lpstr>
      <vt:lpstr>Frequency reuse patterns</vt:lpstr>
      <vt:lpstr>2G (voice) network architecture </vt:lpstr>
      <vt:lpstr>2G (voice) network architecture </vt:lpstr>
      <vt:lpstr>2G (voice) network architecture </vt:lpstr>
      <vt:lpstr>2G (voice) network architecture </vt:lpstr>
      <vt:lpstr>第7章 无线网络与移动网络 </vt:lpstr>
      <vt:lpstr>3G (voice + data) network architecture</vt:lpstr>
      <vt:lpstr>3G (voice + data) network architecture</vt:lpstr>
      <vt:lpstr>3G Core Network</vt:lpstr>
      <vt:lpstr>3G Radio Access Network: The Wireless Edge</vt:lpstr>
      <vt:lpstr>2. Air Interface Access Techniques</vt:lpstr>
      <vt:lpstr>走向 4G: LTE</vt:lpstr>
      <vt:lpstr>第7章 无线网络与移动网络 </vt:lpstr>
      <vt:lpstr>What is mobility?</vt:lpstr>
      <vt:lpstr>What is mobility ?</vt:lpstr>
      <vt:lpstr>What is mobility?</vt:lpstr>
      <vt:lpstr>What is mobility?</vt:lpstr>
      <vt:lpstr>第7章 无线网络与移动网络 </vt:lpstr>
      <vt:lpstr>Mobility: Vocabulary</vt:lpstr>
      <vt:lpstr>Mobility: more vocabulary</vt:lpstr>
      <vt:lpstr>How do you contact a mobile friend:</vt:lpstr>
      <vt:lpstr>Mobility: approaches</vt:lpstr>
      <vt:lpstr>Mobility: approaches</vt:lpstr>
      <vt:lpstr>Mobility: registration</vt:lpstr>
      <vt:lpstr>Mobility: registration</vt:lpstr>
      <vt:lpstr>Mobile IP: registration example</vt:lpstr>
      <vt:lpstr>mobile via indirect routing</vt:lpstr>
      <vt:lpstr>Indirect Routing: comments</vt:lpstr>
      <vt:lpstr>Indirect Routing: moving between networks</vt:lpstr>
      <vt:lpstr>(b) Mobility via Direct Routing</vt:lpstr>
      <vt:lpstr>(b) Mobility via Direct Routing</vt:lpstr>
      <vt:lpstr>(b) Mobility via Direct Routing: comments</vt:lpstr>
      <vt:lpstr>Accommodating mobility with direct routing</vt:lpstr>
      <vt:lpstr>第7章 无线网络与移动网络 </vt:lpstr>
      <vt:lpstr>Mobile IP</vt:lpstr>
      <vt:lpstr>Mobile IP</vt:lpstr>
      <vt:lpstr>Mobile IP: indirect routing</vt:lpstr>
      <vt:lpstr>(1) Agent Discovery</vt:lpstr>
      <vt:lpstr>Mobile IP: agent discovery</vt:lpstr>
      <vt:lpstr>Mobile IP: agent discovery</vt:lpstr>
      <vt:lpstr>ICMP messages</vt:lpstr>
      <vt:lpstr>Agent solicitation</vt:lpstr>
      <vt:lpstr>(2) Registration with the Home Agent</vt:lpstr>
      <vt:lpstr>Mobile IP: registration example</vt:lpstr>
      <vt:lpstr>Routing for Mobile hosts</vt:lpstr>
      <vt:lpstr>Routing for Mobile hosts</vt:lpstr>
      <vt:lpstr>Example an ARP request and reply</vt:lpstr>
      <vt:lpstr>Example an ARP request and reply</vt:lpstr>
      <vt:lpstr>第7章 无线网络与移动网络 </vt:lpstr>
      <vt:lpstr>Components of cellular network architecture</vt:lpstr>
      <vt:lpstr>7.7 Managing Mobility in cellular Networks</vt:lpstr>
      <vt:lpstr>7.7 Managing Mobility in cellular Networks</vt:lpstr>
      <vt:lpstr>7.7 Managing Mobility in cellular Networks</vt:lpstr>
      <vt:lpstr>PowerPoint 演示文稿</vt:lpstr>
      <vt:lpstr>7.7 Managing Mobility in cellular Networks</vt:lpstr>
      <vt:lpstr>7.7 Managing Mobility in cellular Networks</vt:lpstr>
      <vt:lpstr>第7章 无线网络与移动网络 </vt:lpstr>
      <vt:lpstr>GSM: handoff with common MSC</vt:lpstr>
      <vt:lpstr>PowerPoint 演示文稿</vt:lpstr>
      <vt:lpstr>GSM: handoff between MSCs</vt:lpstr>
      <vt:lpstr>GSM: handoff between MSCs</vt:lpstr>
      <vt:lpstr>Mobility: GSM versus Mobile IP</vt:lpstr>
      <vt:lpstr>第7章 无线网络与移动网络 </vt:lpstr>
      <vt:lpstr>impact on higher layer protocols</vt:lpstr>
      <vt:lpstr>Supp: Influence of mobile communication  to the layer model</vt:lpstr>
      <vt:lpstr>第7章 无线网络与移动网络 </vt:lpstr>
      <vt:lpstr>Chapter 6 Summary</vt:lpstr>
      <vt:lpstr>第7章 无线网络与移动网络</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slides, Computer Networking, 3rd edition</dc:title>
  <dc:creator>Jim Kurose and Keith Ross</dc:creator>
  <cp:lastModifiedBy>chenzhe</cp:lastModifiedBy>
  <cp:revision>915</cp:revision>
  <cp:lastPrinted>2000-10-23T11:49:35Z</cp:lastPrinted>
  <dcterms:created xsi:type="dcterms:W3CDTF">1999-10-08T19:08:27Z</dcterms:created>
  <dcterms:modified xsi:type="dcterms:W3CDTF">2020-11-18T13:33:47Z</dcterms:modified>
</cp:coreProperties>
</file>